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C53E64-34B4-4C33-A646-4222F946D633}">
  <a:tblStyle styleId="{1CC53E64-34B4-4C33-A646-4222F946D6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Mon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38510e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38510e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38510e2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38510e2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b38510e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b38510e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b38510e2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b38510e2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b38510e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b38510e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38510e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38510e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38510e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38510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b38510e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b38510e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b38510e2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b38510e2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b38510e2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b38510e2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9000" y="1803025"/>
            <a:ext cx="8520600" cy="10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 of Programming Language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 title="program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45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490725" y="0"/>
            <a:ext cx="81423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Before Java 11: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Cambria"/>
                <a:ea typeface="Cambria"/>
                <a:cs typeface="Cambria"/>
                <a:sym typeface="Cambria"/>
              </a:rPr>
              <a:t>📘 Compiling and executing with the JDK</a:t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$ </a:t>
            </a:r>
            <a:r>
              <a:rPr b="1"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javac</a:t>
            </a: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Example.java // Uses the JDK compiler to generate Example.class 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$ </a:t>
            </a:r>
            <a:r>
              <a:rPr b="1"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java</a:t>
            </a: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Example // Uses the JRE (contained in the JDK) to execute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Java 11:</a:t>
            </a:r>
            <a:endParaRPr b="1"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Since Java 11, you can run Java programs directly from the source file without compiling manually first.</a:t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$ </a:t>
            </a:r>
            <a:r>
              <a:rPr b="1"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java</a:t>
            </a:r>
            <a:r>
              <a:rPr lang="en-GB" sz="19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Example.java</a:t>
            </a:r>
            <a:endParaRPr sz="25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75300" y="171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Languages</a:t>
            </a:r>
            <a:endParaRPr/>
          </a:p>
        </p:txBody>
      </p:sp>
      <p:pic>
        <p:nvPicPr>
          <p:cNvPr id="60" name="Google Shape;60;p14" title="Screenshot 2025-04-11 at 10.15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5486"/>
            <a:ext cx="9144002" cy="2929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title="Screenshot 2025-04-11 at 10.15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75" y="851550"/>
            <a:ext cx="8839201" cy="2819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Screenshot 2025-04-11 at 10.16.0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79600"/>
            <a:ext cx="8839201" cy="412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 title="Screenshot 2025-04-11 at 10.15.5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00" y="741675"/>
            <a:ext cx="8839200" cy="334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 </a:t>
            </a:r>
            <a:r>
              <a:rPr lang="en-GB"/>
              <a:t>Oriented</a:t>
            </a:r>
            <a:r>
              <a:rPr lang="en-GB"/>
              <a:t> Programming 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 </a:t>
            </a:r>
            <a:r>
              <a:rPr b="1" lang="en-GB" sz="1100">
                <a:solidFill>
                  <a:schemeClr val="dk1"/>
                </a:solidFill>
              </a:rPr>
              <a:t>pure object-oriented language</a:t>
            </a:r>
            <a:r>
              <a:rPr lang="en-GB" sz="1100">
                <a:solidFill>
                  <a:schemeClr val="dk1"/>
                </a:solidFill>
              </a:rPr>
              <a:t> is a programming language in which </a:t>
            </a:r>
            <a:r>
              <a:rPr b="1" lang="en-GB" sz="1100">
                <a:solidFill>
                  <a:schemeClr val="dk1"/>
                </a:solidFill>
              </a:rPr>
              <a:t>everything is treated as an object</a:t>
            </a:r>
            <a:r>
              <a:rPr lang="en-GB" sz="1100">
                <a:solidFill>
                  <a:schemeClr val="dk1"/>
                </a:solidFill>
              </a:rPr>
              <a:t>. This includes primitive types (like integers, characters, booleans), functions/methods, and even control structures in some cases. The core principles are: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Key Traits of Pure Object-Oriented Languages: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Everything is an object.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All operations are performed by sending messages to objects.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All values are objects (including numbers, functions, etc.).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Classes and inheritance are central concepts.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Polymorphism and encapsulation are consistently applied.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248050" y="250800"/>
            <a:ext cx="8520600" cy="4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Not Pure Object-Oriented: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Java</a:t>
            </a:r>
            <a:r>
              <a:rPr lang="en-GB" sz="1100">
                <a:solidFill>
                  <a:schemeClr val="dk1"/>
                </a:solidFill>
              </a:rPr>
              <a:t>: Primitive types (like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-GB" sz="1100">
                <a:solidFill>
                  <a:schemeClr val="dk1"/>
                </a:solidFill>
              </a:rPr>
              <a:t>) are not objects.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C++</a:t>
            </a:r>
            <a:r>
              <a:rPr lang="en-GB" sz="1100">
                <a:solidFill>
                  <a:schemeClr val="dk1"/>
                </a:solidFill>
              </a:rPr>
              <a:t>: Mixes procedural and object-oriented programming.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Python</a:t>
            </a:r>
            <a:r>
              <a:rPr lang="en-GB" sz="1100">
                <a:solidFill>
                  <a:schemeClr val="dk1"/>
                </a:solidFill>
              </a:rPr>
              <a:t>: Very object-oriented, but not purely — e.g., functions can exist outside of classes.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>
                <a:solidFill>
                  <a:schemeClr val="dk1"/>
                </a:solidFill>
                <a:highlight>
                  <a:srgbClr val="FFFF00"/>
                </a:highlight>
              </a:rPr>
              <a:t>Smalltalk is considered as pure OOP</a:t>
            </a:r>
            <a:endParaRPr b="1" i="1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7" name="Google Shape;87;p19"/>
          <p:cNvGraphicFramePr/>
          <p:nvPr/>
        </p:nvGraphicFramePr>
        <p:xfrm>
          <a:off x="340088" y="292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{1CC53E64-34B4-4C33-A646-4222F946D633}</a:tableStyleId>
              </a:tblPr>
              <a:tblGrid>
                <a:gridCol w="860600"/>
                <a:gridCol w="75464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Smalltalk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Considered the "gold standard" of pure OOP. Everything (even numbers and control flow) is an object.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19"/>
          <p:cNvGraphicFramePr/>
          <p:nvPr/>
        </p:nvGraphicFramePr>
        <p:xfrm>
          <a:off x="368463" y="33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{1CC53E64-34B4-4C33-A646-4222F946D633}</a:tableStyleId>
              </a:tblPr>
              <a:tblGrid>
                <a:gridCol w="560550"/>
                <a:gridCol w="76750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Ruby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     Very close to pure OOP. Even literals like </a:t>
                      </a:r>
                      <a:r>
                        <a:rPr lang="en-GB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-GB" sz="1100"/>
                        <a:t> are objects (</a:t>
                      </a:r>
                      <a:r>
                        <a:rPr lang="en-GB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5.class</a:t>
                      </a:r>
                      <a:r>
                        <a:rPr lang="en-GB" sz="1100"/>
                        <a:t> returns </a:t>
                      </a:r>
                      <a:r>
                        <a:rPr lang="en-GB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Integer</a:t>
                      </a:r>
                      <a:r>
                        <a:rPr lang="en-GB" sz="1100"/>
                        <a:t>).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9"/>
          <p:cNvGraphicFramePr/>
          <p:nvPr/>
        </p:nvGraphicFramePr>
        <p:xfrm>
          <a:off x="368463" y="39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{1CC53E64-34B4-4C33-A646-4222F946D633}</a:tableStyleId>
              </a:tblPr>
              <a:tblGrid>
                <a:gridCol w="738875"/>
                <a:gridCol w="7668175"/>
              </a:tblGrid>
              <a:tr h="13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Scala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Highly object-oriented but mixes with functional programming. Some debate about purity.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245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Ecosystem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96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Java ecosystem consists of three core components: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🔹 𝗝𝗗𝗞 (𝗝𝗮𝘃𝗮 𝗗𝗲𝘃𝗲𝗹𝗼𝗽𝗺𝗲𝗻𝘁 𝗞𝗶𝘁) - The complete toolkit for developers, containing the JRE plus compilers, debuggers, and development tools.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🔹 𝗝𝗥𝗘 (𝗝𝗮𝘃𝗮 𝗥𝘂𝗻𝘁𝗶𝗺𝗲 𝗘𝗻𝘃𝗶𝗿𝗼𝗻𝗺𝗲𝗻𝘁) - Contains the JVM plus all libraries needed to run Java applications. This is what end users need installed.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🔹 𝗝𝗩𝗠 (𝗝𝗮𝘃𝗮 𝗩𝗶𝗿𝘁𝘂𝗮𝗹 𝗠𝗮𝗰𝗵𝗶𝗻𝗲) - The engine that executes Java bytecode, acting like a "virtual computer" that brings the same execution environment to any device. This is what enables the famous "Write Once, Run Anywhere" philosophy.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6830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relationship between them is hierarchical: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JDK contains the JRE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JRE contains the JVM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Therefore: JDK → JRE → JVM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Virtual Machine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Main JVM Components</a:t>
            </a:r>
            <a:endParaRPr b="1"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Class Loader</a:t>
            </a:r>
            <a:r>
              <a:rPr lang="en-GB" sz="1300">
                <a:solidFill>
                  <a:schemeClr val="dk1"/>
                </a:solidFill>
              </a:rPr>
              <a:t>: Loads class files into memory;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Method Area:</a:t>
            </a:r>
            <a:r>
              <a:rPr lang="en-GB" sz="1300">
                <a:solidFill>
                  <a:schemeClr val="dk1"/>
                </a:solidFill>
              </a:rPr>
              <a:t> Stores method definitions and static code;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Heap</a:t>
            </a:r>
            <a:r>
              <a:rPr lang="en-GB" sz="1300">
                <a:solidFill>
                  <a:schemeClr val="dk1"/>
                </a:solidFill>
              </a:rPr>
              <a:t>: Manages memory for object allocation;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Stack</a:t>
            </a:r>
            <a:r>
              <a:rPr lang="en-GB" sz="1300">
                <a:solidFill>
                  <a:schemeClr val="dk1"/>
                </a:solidFill>
              </a:rPr>
              <a:t>: Stores local variables and partial results;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Execution Engine</a:t>
            </a:r>
            <a:r>
              <a:rPr lang="en-GB" sz="1300">
                <a:solidFill>
                  <a:schemeClr val="dk1"/>
                </a:solidFill>
              </a:rPr>
              <a:t>: Executes the instructions;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Garbage Collector</a:t>
            </a:r>
            <a:r>
              <a:rPr lang="en-GB" sz="1300">
                <a:solidFill>
                  <a:schemeClr val="dk1"/>
                </a:solidFill>
              </a:rPr>
              <a:t>: Automatic memory management, eliminating what has already been used in the program.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