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embeddedFontLst>
    <p:embeddedFont>
      <p:font typeface="Average"/>
      <p:regular r:id="rId16"/>
    </p:embeddedFont>
    <p:embeddedFont>
      <p:font typeface="Oswald"/>
      <p:regular r:id="rId17"/>
      <p:bold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Oswald-regular.fntdata"/><Relationship Id="rId16" Type="http://schemas.openxmlformats.org/officeDocument/2006/relationships/font" Target="fonts/Average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font" Target="fonts/Oswald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4350278" y="2855377"/>
            <a:ext cx="443588" cy="105632"/>
            <a:chOff x="4137525" y="2915950"/>
            <a:chExt cx="869100" cy="207000"/>
          </a:xfrm>
        </p:grpSpPr>
        <p:sp>
          <p:nvSpPr>
            <p:cNvPr id="11" name="Shape 11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" name="Shape 42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265500" y="28452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4.gif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gif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0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1.png"/><Relationship Id="rId4" Type="http://schemas.openxmlformats.org/officeDocument/2006/relationships/image" Target="../media/image0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Relationship Id="rId4" Type="http://schemas.openxmlformats.org/officeDocument/2006/relationships/image" Target="../media/image05.gif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Relationship Id="rId4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7.png"/><Relationship Id="rId4" Type="http://schemas.openxmlformats.org/officeDocument/2006/relationships/image" Target="../media/image09.png"/><Relationship Id="rId5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Shape 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1"/>
            <a:ext cx="12923366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Shape 60"/>
          <p:cNvSpPr txBox="1"/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Brokerage Database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Presentation</a:t>
            </a:r>
          </a:p>
        </p:txBody>
      </p:sp>
      <p:sp>
        <p:nvSpPr>
          <p:cNvPr id="61" name="Shape 61"/>
          <p:cNvSpPr txBox="1"/>
          <p:nvPr>
            <p:ph idx="1" type="subTitle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By Sean Bradley, Carlos Gomez</a:t>
            </a:r>
          </a:p>
        </p:txBody>
      </p:sp>
    </p:spTree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… Implementation final</a:t>
            </a:r>
          </a:p>
        </p:txBody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❏"/>
            </a:pPr>
            <a:r>
              <a:rPr lang="en"/>
              <a:t>sp_get_high</a:t>
            </a:r>
          </a:p>
          <a:p>
            <a:pPr indent="-228600" lvl="1" marL="914400" rtl="0">
              <a:spcBef>
                <a:spcPts val="0"/>
              </a:spcBef>
              <a:buChar char="❏"/>
            </a:pPr>
            <a:r>
              <a:rPr lang="en"/>
              <a:t>Returns the high value of a stock between two periods.</a:t>
            </a:r>
          </a:p>
          <a:p>
            <a:pPr indent="-228600" lvl="0" marL="457200" rtl="0">
              <a:spcBef>
                <a:spcPts val="0"/>
              </a:spcBef>
              <a:buChar char="❏"/>
            </a:pPr>
            <a:r>
              <a:rPr lang="en"/>
              <a:t>sp_find_mean_of_stock</a:t>
            </a:r>
          </a:p>
          <a:p>
            <a:pPr indent="-228600" lvl="1" marL="914400" rtl="0">
              <a:spcBef>
                <a:spcPts val="0"/>
              </a:spcBef>
              <a:buChar char="❏"/>
            </a:pPr>
            <a:r>
              <a:rPr lang="en"/>
              <a:t>Returns the mean stock value between two periods.</a:t>
            </a:r>
          </a:p>
          <a:p>
            <a:pPr indent="-228600" lvl="0" marL="457200" rtl="0">
              <a:spcBef>
                <a:spcPts val="0"/>
              </a:spcBef>
              <a:buChar char="❏"/>
            </a:pPr>
            <a:r>
              <a:rPr lang="en"/>
              <a:t>sp_stocks_by_account</a:t>
            </a:r>
          </a:p>
          <a:p>
            <a:pPr indent="-228600" lvl="1" marL="914400" rtl="0">
              <a:spcBef>
                <a:spcPts val="0"/>
              </a:spcBef>
              <a:buChar char="❏"/>
            </a:pPr>
            <a:r>
              <a:rPr lang="en"/>
              <a:t>Returns the stock bought but not sold by an account.</a:t>
            </a:r>
          </a:p>
          <a:p>
            <a:pPr indent="-228600" lvl="0" marL="457200" rtl="0">
              <a:spcBef>
                <a:spcPts val="0"/>
              </a:spcBef>
              <a:buChar char="❏"/>
            </a:pPr>
            <a:r>
              <a:rPr lang="en"/>
              <a:t>sp_get_company_by_sector</a:t>
            </a:r>
          </a:p>
          <a:p>
            <a:pPr indent="-228600" lvl="1" marL="914400">
              <a:spcBef>
                <a:spcPts val="0"/>
              </a:spcBef>
              <a:buChar char="❏"/>
            </a:pPr>
            <a:r>
              <a:rPr lang="en"/>
              <a:t>Returns the companies within an economic sector. </a:t>
            </a:r>
          </a:p>
        </p:txBody>
      </p:sp>
      <p:pic>
        <p:nvPicPr>
          <p:cNvPr id="125" name="Shape 1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01025" y="2573675"/>
            <a:ext cx="3256624" cy="201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32" name="Shape 1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639900"/>
            <a:ext cx="9144000" cy="68397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5960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Project Goals</a:t>
            </a:r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905125" y="632300"/>
            <a:ext cx="51177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❏"/>
            </a:pPr>
            <a:r>
              <a:rPr lang="en"/>
              <a:t>Simulate a database that a brokerage firm may use. Database is required to keep track of:</a:t>
            </a:r>
          </a:p>
          <a:p>
            <a:pPr indent="-228600" lvl="1" marL="914400" rtl="0">
              <a:spcBef>
                <a:spcPts val="0"/>
              </a:spcBef>
              <a:buChar char="❏"/>
            </a:pPr>
            <a:r>
              <a:rPr lang="en"/>
              <a:t>Past values of stocks traded on the NASDAQ and the New York Stock Exchange. </a:t>
            </a:r>
          </a:p>
          <a:p>
            <a:pPr indent="-228600" lvl="1" marL="914400" rtl="0">
              <a:spcBef>
                <a:spcPts val="0"/>
              </a:spcBef>
              <a:buChar char="❏"/>
            </a:pPr>
            <a:r>
              <a:rPr lang="en"/>
              <a:t>Customer stock transactions whether they are buying or selling stock. </a:t>
            </a:r>
          </a:p>
          <a:p>
            <a:pPr indent="-228600" lvl="1" marL="914400" rtl="0">
              <a:spcBef>
                <a:spcPts val="0"/>
              </a:spcBef>
              <a:buChar char="❏"/>
            </a:pPr>
            <a:r>
              <a:rPr lang="en"/>
              <a:t>The current stock value and type of customer accounts (Traditional, Educational, Cash, Roth).</a:t>
            </a:r>
          </a:p>
          <a:p>
            <a:pPr indent="-228600" lvl="1" marL="914400" rtl="0">
              <a:spcBef>
                <a:spcPts val="0"/>
              </a:spcBef>
              <a:buChar char="❏"/>
            </a:pPr>
            <a:r>
              <a:rPr lang="en"/>
              <a:t>Employee and other business side information for the brokerage firm. </a:t>
            </a:r>
          </a:p>
          <a:p>
            <a:pPr indent="-228600" lvl="0" marL="457200" rtl="0">
              <a:spcBef>
                <a:spcPts val="0"/>
              </a:spcBef>
              <a:buChar char="❏"/>
            </a:pPr>
            <a:r>
              <a:rPr lang="en"/>
              <a:t>Along with storing the information the database should provide useful stock statistics (stock highs, lows, averages over time) for our brokers.</a:t>
            </a:r>
          </a:p>
        </p:txBody>
      </p:sp>
      <p:pic>
        <p:nvPicPr>
          <p:cNvPr id="68" name="Shape 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00250" y="1182499"/>
            <a:ext cx="2906525" cy="193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Business Rules</a:t>
            </a:r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All customers must have a broker assigned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Brokers can have many customers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All customers must have a Cash account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May have more than one account (eg Roth and Educational)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Accounts have different minimums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Traditional/Roth IRA: $3,000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Educational: $1,000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Cash: $0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Some accounts have maximum contributions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Roth IRA only allowed $5,500 contributions per year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Brokers earn commision per a transaction performed. </a:t>
            </a:r>
          </a:p>
        </p:txBody>
      </p:sp>
      <p:pic>
        <p:nvPicPr>
          <p:cNvPr id="75" name="Shape 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42137" y="1700200"/>
            <a:ext cx="2619375" cy="174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DB Design</a:t>
            </a:r>
          </a:p>
        </p:txBody>
      </p:sp>
      <p:pic>
        <p:nvPicPr>
          <p:cNvPr id="81" name="Shape 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9" y="1017725"/>
            <a:ext cx="5683424" cy="3660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Shape 8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82000" y="1871423"/>
            <a:ext cx="2451199" cy="1952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Storing Historical Stocks</a:t>
            </a:r>
          </a:p>
        </p:txBody>
      </p:sp>
      <p:pic>
        <p:nvPicPr>
          <p:cNvPr id="88" name="Shape 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4673" y="445024"/>
            <a:ext cx="3264649" cy="4416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Shape 8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7200" y="1561400"/>
            <a:ext cx="3906625" cy="2997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Customer Information</a:t>
            </a:r>
          </a:p>
        </p:txBody>
      </p:sp>
      <p:pic>
        <p:nvPicPr>
          <p:cNvPr id="95" name="Shape 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9525" y="1390124"/>
            <a:ext cx="2753649" cy="305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Shape 9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53175" y="1390133"/>
            <a:ext cx="2753649" cy="305529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Shape 97"/>
          <p:cNvSpPr txBox="1"/>
          <p:nvPr/>
        </p:nvSpPr>
        <p:spPr>
          <a:xfrm>
            <a:off x="218450" y="1285875"/>
            <a:ext cx="2859600" cy="3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Business Tables</a:t>
            </a:r>
          </a:p>
        </p:txBody>
      </p:sp>
      <p:pic>
        <p:nvPicPr>
          <p:cNvPr id="103" name="Shape 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81523" y="652523"/>
            <a:ext cx="2197000" cy="3694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Shape 10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8737" y="1225350"/>
            <a:ext cx="3152775" cy="236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Shape 10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78526" y="182750"/>
            <a:ext cx="2431175" cy="451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Implementation</a:t>
            </a:r>
          </a:p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217350" y="101772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❏"/>
            </a:pPr>
            <a:r>
              <a:rPr lang="en"/>
              <a:t>Views</a:t>
            </a:r>
          </a:p>
          <a:p>
            <a:pPr indent="-228600" lvl="1" marL="914400" rtl="0">
              <a:spcBef>
                <a:spcPts val="0"/>
              </a:spcBef>
              <a:buChar char="❏"/>
            </a:pPr>
            <a:r>
              <a:rPr lang="en"/>
              <a:t>vw_high_value_accts </a:t>
            </a:r>
          </a:p>
          <a:p>
            <a:pPr indent="-228600" lvl="2" marL="1371600" rtl="0">
              <a:spcBef>
                <a:spcPts val="0"/>
              </a:spcBef>
              <a:buChar char="❏"/>
            </a:pPr>
            <a:r>
              <a:rPr lang="en"/>
              <a:t>Returns account with values &gt; 250,000.</a:t>
            </a:r>
          </a:p>
          <a:p>
            <a:pPr indent="-228600" lvl="1" marL="914400" rtl="0">
              <a:spcBef>
                <a:spcPts val="0"/>
              </a:spcBef>
              <a:buChar char="❏"/>
            </a:pPr>
            <a:r>
              <a:rPr lang="en"/>
              <a:t>vw_cash_accts</a:t>
            </a:r>
          </a:p>
          <a:p>
            <a:pPr indent="-228600" lvl="2" marL="1371600" rtl="0">
              <a:spcBef>
                <a:spcPts val="0"/>
              </a:spcBef>
              <a:buChar char="❏"/>
            </a:pPr>
            <a:r>
              <a:rPr lang="en"/>
              <a:t>Returns cash accounts.</a:t>
            </a:r>
          </a:p>
          <a:p>
            <a:pPr indent="-228600" lvl="1" marL="914400" rtl="0">
              <a:spcBef>
                <a:spcPts val="0"/>
              </a:spcBef>
              <a:buChar char="❏"/>
            </a:pPr>
            <a:r>
              <a:rPr lang="en"/>
              <a:t>vw_total_cash_value_traded</a:t>
            </a:r>
          </a:p>
          <a:p>
            <a:pPr indent="-228600" lvl="2" marL="1371600" rtl="0">
              <a:spcBef>
                <a:spcPts val="0"/>
              </a:spcBef>
              <a:buChar char="❏"/>
            </a:pPr>
            <a:r>
              <a:rPr lang="en"/>
              <a:t>Returns the total cash value the brokerage has traded.</a:t>
            </a:r>
          </a:p>
          <a:p>
            <a:pPr indent="-228600" lvl="1" marL="914400" rtl="0">
              <a:spcBef>
                <a:spcPts val="0"/>
              </a:spcBef>
              <a:buChar char="❏"/>
            </a:pPr>
            <a:r>
              <a:rPr lang="en"/>
              <a:t>vw_most_valuable_monthly_brokers</a:t>
            </a:r>
          </a:p>
          <a:p>
            <a:pPr indent="-228600" lvl="2" marL="1371600" rtl="0">
              <a:spcBef>
                <a:spcPts val="0"/>
              </a:spcBef>
              <a:buChar char="❏"/>
            </a:pPr>
            <a:r>
              <a:rPr lang="en"/>
              <a:t>Returns the broker who has the most transactions within the last month.</a:t>
            </a:r>
          </a:p>
          <a:p>
            <a:pPr indent="-228600" lvl="1" marL="914400" rtl="0">
              <a:spcBef>
                <a:spcPts val="0"/>
              </a:spcBef>
              <a:buChar char="❏"/>
            </a:pPr>
            <a:r>
              <a:rPr lang="en"/>
              <a:t>vw_personal_info</a:t>
            </a:r>
          </a:p>
          <a:p>
            <a:pPr indent="-228600" lvl="2" marL="1371600" rtl="0">
              <a:spcBef>
                <a:spcPts val="0"/>
              </a:spcBef>
              <a:buChar char="❏"/>
            </a:pPr>
            <a:r>
              <a:rPr lang="en"/>
              <a:t>Returns the personal information of all people in our system.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12" name="Shape 1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43525" y="271050"/>
            <a:ext cx="3018199" cy="247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311700" y="1573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Implementation continued… </a:t>
            </a:r>
          </a:p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291125" y="77232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❏"/>
            </a:pPr>
            <a:r>
              <a:rPr lang="en"/>
              <a:t>Triggers</a:t>
            </a:r>
          </a:p>
          <a:p>
            <a:pPr indent="-228600" lvl="1" marL="914400" rtl="0">
              <a:spcBef>
                <a:spcPts val="0"/>
              </a:spcBef>
              <a:buChar char="❏"/>
            </a:pPr>
            <a:r>
              <a:rPr lang="en"/>
              <a:t>Trg_create_cash_account</a:t>
            </a:r>
          </a:p>
          <a:p>
            <a:pPr indent="-228600" lvl="2" marL="1371600" rtl="0">
              <a:spcBef>
                <a:spcPts val="0"/>
              </a:spcBef>
              <a:buChar char="❏"/>
            </a:pPr>
            <a:r>
              <a:rPr lang="en"/>
              <a:t>Whenever a customer is inserted into the table creates a cash account with a default value of zero for them.</a:t>
            </a:r>
          </a:p>
          <a:p>
            <a:pPr indent="-228600" lvl="1" marL="914400" rtl="0">
              <a:spcBef>
                <a:spcPts val="0"/>
              </a:spcBef>
              <a:buChar char="❏"/>
            </a:pPr>
            <a:r>
              <a:rPr lang="en"/>
              <a:t>Trg_account_transaction</a:t>
            </a:r>
          </a:p>
          <a:p>
            <a:pPr indent="-228600" lvl="2" marL="1371600" rtl="0">
              <a:spcBef>
                <a:spcPts val="0"/>
              </a:spcBef>
              <a:buChar char="❏"/>
            </a:pPr>
            <a:r>
              <a:rPr lang="en"/>
              <a:t>On every insert or update to transaction table adjust account values. </a:t>
            </a:r>
          </a:p>
          <a:p>
            <a:pPr indent="-228600" lvl="1" marL="914400" rtl="0">
              <a:spcBef>
                <a:spcPts val="0"/>
              </a:spcBef>
              <a:buChar char="❏"/>
            </a:pPr>
            <a:r>
              <a:rPr lang="en"/>
              <a:t>Trg_stock_update</a:t>
            </a:r>
          </a:p>
          <a:p>
            <a:pPr indent="-228600" lvl="2" marL="1371600" rtl="0">
              <a:spcBef>
                <a:spcPts val="0"/>
              </a:spcBef>
              <a:buChar char="❏"/>
            </a:pPr>
            <a:r>
              <a:rPr lang="en"/>
              <a:t>On every insert into historical stock table adjust account values for newly value of stock.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