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4"/>
  </p:notesMasterIdLst>
  <p:sldIdLst>
    <p:sldId id="258" r:id="rId5"/>
    <p:sldId id="302" r:id="rId6"/>
    <p:sldId id="260" r:id="rId7"/>
    <p:sldId id="310" r:id="rId8"/>
    <p:sldId id="305" r:id="rId9"/>
    <p:sldId id="306" r:id="rId10"/>
    <p:sldId id="308" r:id="rId11"/>
    <p:sldId id="311" r:id="rId12"/>
    <p:sldId id="315" r:id="rId13"/>
    <p:sldId id="317" r:id="rId14"/>
    <p:sldId id="318" r:id="rId15"/>
    <p:sldId id="319" r:id="rId16"/>
    <p:sldId id="320" r:id="rId17"/>
    <p:sldId id="316" r:id="rId18"/>
    <p:sldId id="312" r:id="rId19"/>
    <p:sldId id="313" r:id="rId20"/>
    <p:sldId id="307" r:id="rId21"/>
    <p:sldId id="314" r:id="rId22"/>
    <p:sldId id="304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2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0"/>
          </a:solidFill>
        </a:fill>
      </a:tcStyle>
    </a:wholeTbl>
    <a:band2H>
      <a:tcTxStyle/>
      <a:tcStyle>
        <a:tcBdr/>
        <a:fill>
          <a:solidFill>
            <a:srgbClr val="E6F0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4CE"/>
          </a:solidFill>
        </a:fill>
      </a:tcStyle>
    </a:wholeTbl>
    <a:band2H>
      <a:tcTxStyle/>
      <a:tcStyle>
        <a:tcBdr/>
        <a:fill>
          <a:solidFill>
            <a:srgbClr val="FBEB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85068" autoAdjust="0"/>
  </p:normalViewPr>
  <p:slideViewPr>
    <p:cSldViewPr snapToGrid="0" snapToObjects="1">
      <p:cViewPr varScale="1">
        <p:scale>
          <a:sx n="86" d="100"/>
          <a:sy n="86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Shape 3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4" name="Shape 3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296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66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397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5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943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303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(Animat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105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6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106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7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8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9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1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2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3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4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26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18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hthoek 6"/>
          <p:cNvSpPr/>
          <p:nvPr/>
        </p:nvSpPr>
        <p:spPr>
          <a:xfrm>
            <a:off x="-10751" y="0"/>
            <a:ext cx="1220275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Plaats hier de titel van de presentatie, max. 2 regels"/>
          <p:cNvSpPr txBox="1">
            <a:spLocks noGrp="1"/>
          </p:cNvSpPr>
          <p:nvPr>
            <p:ph type="title" hasCustomPrompt="1"/>
          </p:nvPr>
        </p:nvSpPr>
        <p:spPr>
          <a:xfrm>
            <a:off x="2153412" y="3879851"/>
            <a:ext cx="9358257" cy="16210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800">
                <a:solidFill>
                  <a:srgbClr val="FFFFFF"/>
                </a:solidFill>
              </a:defRPr>
            </a:lvl1pPr>
          </a:lstStyle>
          <a:p>
            <a:r>
              <a:t>Plaats hier de titel van de presentatie, max. 2 regels</a:t>
            </a:r>
          </a:p>
        </p:txBody>
      </p:sp>
      <p:sp>
        <p:nvSpPr>
          <p:cNvPr id="129" name="Tekstvak 4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Titelpagina</a:t>
            </a: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82466" y="5664394"/>
            <a:ext cx="3729204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r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r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r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4" name="Tijdelijke aanduiding voor tekst 49"/>
          <p:cNvSpPr>
            <a:spLocks noGrp="1"/>
          </p:cNvSpPr>
          <p:nvPr>
            <p:ph type="body" idx="21" hasCustomPrompt="1"/>
          </p:nvPr>
        </p:nvSpPr>
        <p:spPr>
          <a:xfrm>
            <a:off x="-10752" y="0"/>
            <a:ext cx="12202753" cy="6858000"/>
          </a:xfrm>
          <a:prstGeom prst="rect">
            <a:avLst/>
          </a:prstGeom>
          <a:solidFill>
            <a:srgbClr val="99D28C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t>  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FD562B1-BCC1-B244-96D2-5173AD701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50" y="5847858"/>
            <a:ext cx="1460500" cy="698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298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9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299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1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2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4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5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7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8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1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1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2" name="Tekstvak 4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Alleen titel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350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1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351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2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3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4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5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6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7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8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9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0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Tekst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C091C66-A822-464B-80B7-A8CF7835BC01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0" name="Ondertitel 2">
            <a:extLst>
              <a:ext uri="{FF2B5EF4-FFF2-40B4-BE49-F238E27FC236}">
                <a16:creationId xmlns:a16="http://schemas.microsoft.com/office/drawing/2014/main" id="{DCA2E186-C179-48A4-9379-03A230273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466" y="5664394"/>
            <a:ext cx="3729203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grpSp>
        <p:nvGrpSpPr>
          <p:cNvPr id="71" name="Groep 70">
            <a:extLst>
              <a:ext uri="{FF2B5EF4-FFF2-40B4-BE49-F238E27FC236}">
                <a16:creationId xmlns:a16="http://schemas.microsoft.com/office/drawing/2014/main" id="{5BA6ADDA-A3D9-4F53-A15C-EF832D58A10A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70CDFA3A-CBF0-451D-856A-4820DC88F6AA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0F2CA7F3-0C71-4B73-955D-8C282A15765C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44DA4C16-C8D1-41C4-83FD-C40B0D779596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DE7F7FF9-5EF0-491D-BD4C-1E24A4181072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343F3D1A-8BC5-42E7-8D9D-5C8679D78453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FD1FC273-C632-4732-A84A-5B6C6EC08D44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50" name="Tijdelijke aanduiding voor tekst 49">
            <a:extLst>
              <a:ext uri="{FF2B5EF4-FFF2-40B4-BE49-F238E27FC236}">
                <a16:creationId xmlns:a16="http://schemas.microsoft.com/office/drawing/2014/main" id="{2ECA0797-017C-7F4F-85C9-1B518C2D7E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3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99D28C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65046F8-6E49-F84F-8653-D5C1E78CC6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7119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664394"/>
            <a:ext cx="5415669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9C7039-4CB9-294D-98BC-738FE5C22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23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4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24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4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" name="Rechthoek 6"/>
          <p:cNvSpPr/>
          <p:nvPr/>
        </p:nvSpPr>
        <p:spPr>
          <a:xfrm>
            <a:off x="161518" y="119267"/>
            <a:ext cx="11868965" cy="6408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kstvak 4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Logo (Animatie)</a:t>
            </a:r>
          </a:p>
        </p:txBody>
      </p:sp>
      <p:sp>
        <p:nvSpPr>
          <p:cNvPr id="60" name="Freeform 5"/>
          <p:cNvSpPr/>
          <p:nvPr/>
        </p:nvSpPr>
        <p:spPr>
          <a:xfrm>
            <a:off x="4543471" y="3282713"/>
            <a:ext cx="950757" cy="103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Freeform 6"/>
          <p:cNvSpPr/>
          <p:nvPr/>
        </p:nvSpPr>
        <p:spPr>
          <a:xfrm>
            <a:off x="3518892" y="3282713"/>
            <a:ext cx="892593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Freeform 7"/>
          <p:cNvSpPr/>
          <p:nvPr/>
        </p:nvSpPr>
        <p:spPr>
          <a:xfrm>
            <a:off x="3790419" y="2276031"/>
            <a:ext cx="943961" cy="94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Freeform 8"/>
          <p:cNvSpPr/>
          <p:nvPr/>
        </p:nvSpPr>
        <p:spPr>
          <a:xfrm>
            <a:off x="6713432" y="3569060"/>
            <a:ext cx="624144" cy="75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 9"/>
          <p:cNvSpPr/>
          <p:nvPr/>
        </p:nvSpPr>
        <p:spPr>
          <a:xfrm>
            <a:off x="7500883" y="3282713"/>
            <a:ext cx="118566" cy="100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Freeform 10"/>
          <p:cNvSpPr/>
          <p:nvPr/>
        </p:nvSpPr>
        <p:spPr>
          <a:xfrm>
            <a:off x="7767094" y="3269291"/>
            <a:ext cx="447416" cy="102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Freeform 11"/>
          <p:cNvSpPr/>
          <p:nvPr/>
        </p:nvSpPr>
        <p:spPr>
          <a:xfrm>
            <a:off x="8272673" y="3403515"/>
            <a:ext cx="400437" cy="91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Freeform 12"/>
          <p:cNvSpPr/>
          <p:nvPr/>
        </p:nvSpPr>
        <p:spPr>
          <a:xfrm>
            <a:off x="5776098" y="3282713"/>
            <a:ext cx="803111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72" r:id="rId5"/>
    <p:sldLayoutId id="2147483674" r:id="rId6"/>
  </p:sldLayoutIdLst>
  <p:transition spd="med"/>
  <p:hf sldNum="0"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9pPr>
    </p:titleStyle>
    <p:bodyStyle>
      <a:lvl1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8162" marR="0" indent="-274638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rabi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lphaL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.skillbuilder.aws/learn" TargetMode="External"/><Relationship Id="rId7" Type="http://schemas.openxmlformats.org/officeDocument/2006/relationships/hyperlink" Target="https://aws.amazon.com/marketplace/search" TargetMode="External"/><Relationship Id="rId2" Type="http://schemas.openxmlformats.org/officeDocument/2006/relationships/hyperlink" Target="https://tu-delft-ict-innovation.github.io/Cloud4Research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aws.amazon.com/cdk/api/v2/python/" TargetMode="External"/><Relationship Id="rId5" Type="http://schemas.openxmlformats.org/officeDocument/2006/relationships/hyperlink" Target="https://github.com/aws-samples/aws-cdk-examples/tree/master/python" TargetMode="External"/><Relationship Id="rId4" Type="http://schemas.openxmlformats.org/officeDocument/2006/relationships/hyperlink" Target="https://docs.aws.amazon.com/cdk/v2/guide/getting_started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Accessing and managing AWS services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AWS Management Console</a:t>
            </a:r>
          </a:p>
          <a:p>
            <a:r>
              <a:rPr lang="en-US" sz="3200" dirty="0"/>
              <a:t>AWS Command Line Interface</a:t>
            </a:r>
            <a:br>
              <a:rPr lang="en-US" sz="3200" dirty="0"/>
            </a:br>
            <a:r>
              <a:rPr lang="en-US" sz="2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ec2 start-instances --instance-ids i-1348636c</a:t>
            </a:r>
            <a:endParaRPr lang="en-US" sz="2800" dirty="0"/>
          </a:p>
          <a:p>
            <a:r>
              <a:rPr lang="en-US" sz="3200" dirty="0"/>
              <a:t>Software Development Kits for:</a:t>
            </a:r>
            <a:br>
              <a:rPr lang="en-US" sz="3200" dirty="0"/>
            </a:br>
            <a:r>
              <a:rPr lang="en-US" sz="3200" dirty="0"/>
              <a:t>many languages, including Python (Boto3, IoT, Pandas)</a:t>
            </a:r>
            <a:br>
              <a:rPr lang="en-US" sz="3200" dirty="0"/>
            </a:br>
            <a:r>
              <a:rPr lang="fr-FR" sz="2800" dirty="0">
                <a:solidFill>
                  <a:srgbClr val="333333"/>
                </a:solidFill>
                <a:latin typeface="Consolas" panose="020B0609020204030204" pitchFamily="49" charset="0"/>
              </a:rPr>
              <a:t>import boto3</a:t>
            </a:r>
            <a:br>
              <a:rPr lang="fr-FR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fr-FR" sz="2800" dirty="0">
                <a:solidFill>
                  <a:srgbClr val="333333"/>
                </a:solidFill>
                <a:latin typeface="Consolas" panose="020B0609020204030204" pitchFamily="49" charset="0"/>
              </a:rPr>
              <a:t>client = boto3.client('ec2')</a:t>
            </a:r>
            <a:br>
              <a:rPr lang="fr-FR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fr-FR" sz="2800" dirty="0">
                <a:solidFill>
                  <a:srgbClr val="333333"/>
                </a:solidFill>
                <a:latin typeface="Consolas" panose="020B0609020204030204" pitchFamily="49" charset="0"/>
              </a:rPr>
              <a:t>response = client.run_instances(…)</a:t>
            </a:r>
            <a:endParaRPr lang="en-GB" sz="2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8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Building and Managing Infrastructure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AWS Management Console</a:t>
            </a:r>
          </a:p>
          <a:p>
            <a:r>
              <a:rPr lang="en-US" sz="3200" dirty="0"/>
              <a:t>CloudFormation</a:t>
            </a:r>
            <a:endParaRPr lang="en-US" sz="2800" dirty="0"/>
          </a:p>
          <a:p>
            <a:r>
              <a:rPr lang="en-US" sz="3200" dirty="0"/>
              <a:t>Cloud Development Kit (CDK)</a:t>
            </a:r>
            <a:endParaRPr lang="en-GB" sz="2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CloudFormation - Infrastructure as 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5D937B-FE76-4E1A-AE82-3BFEF865C8C7}"/>
              </a:ext>
            </a:extLst>
          </p:cNvPr>
          <p:cNvGrpSpPr>
            <a:grpSpLocks noChangeAspect="1"/>
          </p:cNvGrpSpPr>
          <p:nvPr/>
        </p:nvGrpSpPr>
        <p:grpSpPr>
          <a:xfrm>
            <a:off x="6426715" y="2394940"/>
            <a:ext cx="4559300" cy="1924110"/>
            <a:chOff x="4951413" y="1701413"/>
            <a:chExt cx="2279650" cy="962055"/>
          </a:xfrm>
        </p:grpSpPr>
        <p:pic>
          <p:nvPicPr>
            <p:cNvPr id="5" name="Graphic 21" descr="AWS CloudFormation service icon.">
              <a:extLst>
                <a:ext uri="{FF2B5EF4-FFF2-40B4-BE49-F238E27FC236}">
                  <a16:creationId xmlns:a16="http://schemas.microsoft.com/office/drawing/2014/main" id="{3A4CC5BC-2610-4B29-861F-23355CE46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5699125" y="170141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57F1AC36-B9CB-4F16-9830-A4AB35C3E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413" y="2463413"/>
              <a:ext cx="227965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CloudFormation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A1BC70-DD60-C490-1BB4-6753BA008684}"/>
              </a:ext>
            </a:extLst>
          </p:cNvPr>
          <p:cNvGrpSpPr>
            <a:grpSpLocks noChangeAspect="1"/>
          </p:cNvGrpSpPr>
          <p:nvPr/>
        </p:nvGrpSpPr>
        <p:grpSpPr>
          <a:xfrm>
            <a:off x="9599807" y="2695684"/>
            <a:ext cx="2451100" cy="1354406"/>
            <a:chOff x="6034088" y="3316590"/>
            <a:chExt cx="1225550" cy="677203"/>
          </a:xfrm>
        </p:grpSpPr>
        <p:pic>
          <p:nvPicPr>
            <p:cNvPr id="7" name="Graphic 109" descr="Stack resource icon for the AWS CloudFormation service.">
              <a:extLst>
                <a:ext uri="{FF2B5EF4-FFF2-40B4-BE49-F238E27FC236}">
                  <a16:creationId xmlns:a16="http://schemas.microsoft.com/office/drawing/2014/main" id="{C413A2E5-665C-4724-9866-D05DDE532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29375" y="3316590"/>
              <a:ext cx="457200" cy="457200"/>
            </a:xfrm>
            <a:prstGeom prst="rect">
              <a:avLst/>
            </a:prstGeom>
          </p:spPr>
        </p:pic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972DE3AA-7319-432F-BBBC-65CC572BB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4088" y="3793738"/>
              <a:ext cx="122555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Stack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B17837-5763-CA72-0765-56BEDD46E506}"/>
              </a:ext>
            </a:extLst>
          </p:cNvPr>
          <p:cNvGrpSpPr>
            <a:grpSpLocks noChangeAspect="1"/>
          </p:cNvGrpSpPr>
          <p:nvPr/>
        </p:nvGrpSpPr>
        <p:grpSpPr>
          <a:xfrm>
            <a:off x="5214048" y="2703758"/>
            <a:ext cx="2374900" cy="1615292"/>
            <a:chOff x="4932363" y="4425885"/>
            <a:chExt cx="1187450" cy="807646"/>
          </a:xfrm>
        </p:grpSpPr>
        <p:pic>
          <p:nvPicPr>
            <p:cNvPr id="9" name="Graphic 111" descr="Template resource icon for the AWS CloudFormation service.">
              <a:extLst>
                <a:ext uri="{FF2B5EF4-FFF2-40B4-BE49-F238E27FC236}">
                  <a16:creationId xmlns:a16="http://schemas.microsoft.com/office/drawing/2014/main" id="{6E1C5E8F-E526-4DC6-B47B-ADA51249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98190" y="4425885"/>
              <a:ext cx="457200" cy="457200"/>
            </a:xfrm>
            <a:prstGeom prst="rect">
              <a:avLst/>
            </a:prstGeom>
          </p:spPr>
        </p:pic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1FBCF09F-C9D3-44C4-B059-825D1C3E0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363" y="4879588"/>
              <a:ext cx="118745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Template in JSON or YAML</a:t>
              </a:r>
            </a:p>
          </p:txBody>
        </p:sp>
      </p:grpSp>
      <p:cxnSp>
        <p:nvCxnSpPr>
          <p:cNvPr id="14" name="Straight Arrow Connector 13" descr="Right pointing horizontal arrow.">
            <a:extLst>
              <a:ext uri="{FF2B5EF4-FFF2-40B4-BE49-F238E27FC236}">
                <a16:creationId xmlns:a16="http://schemas.microsoft.com/office/drawing/2014/main" id="{5ADF519F-6AFB-4313-9DBA-4ACD9B2CC54B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6860102" y="3156940"/>
            <a:ext cx="1062037" cy="401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 descr="Right pointing horizontal arrow.">
            <a:extLst>
              <a:ext uri="{FF2B5EF4-FFF2-40B4-BE49-F238E27FC236}">
                <a16:creationId xmlns:a16="http://schemas.microsoft.com/office/drawing/2014/main" id="{820DFE2C-549A-A120-1937-A1A044ED054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446139" y="3152884"/>
            <a:ext cx="944242" cy="405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C2A30B-C91B-3164-AFDD-7CFAD894DD09}"/>
              </a:ext>
            </a:extLst>
          </p:cNvPr>
          <p:cNvSpPr txBox="1"/>
          <p:nvPr/>
        </p:nvSpPr>
        <p:spPr>
          <a:xfrm>
            <a:off x="553880" y="1962615"/>
            <a:ext cx="4538783" cy="3416318"/>
          </a:xfrm>
          <a:prstGeom prst="rect">
            <a:avLst/>
          </a:prstGeom>
          <a:noFill/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Ec2Instance: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Type: AWS::EC2::</a:t>
            </a:r>
            <a:r>
              <a:rPr lang="nl-NL" b="0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endParaRPr lang="nl-NL" b="0" i="0" dirty="0">
              <a:solidFill>
                <a:srgbClr val="00206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b="0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b="0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ImageId</a:t>
            </a: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b="0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b="0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FindInMap</a:t>
            </a: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"</a:t>
            </a:r>
            <a:r>
              <a:rPr lang="nl-NL" b="0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RegionMap</a:t>
            </a: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Ref: "AWS::</a:t>
            </a:r>
            <a:r>
              <a:rPr lang="nl-NL" b="0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Region</a:t>
            </a: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"AMI"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b="0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Ref: "</a:t>
            </a:r>
            <a:r>
              <a:rPr lang="nl-NL" b="0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nl-NL" b="0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80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…</a:t>
            </a:r>
            <a:endParaRPr kumimoji="0" lang="nl-NL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25" name="Titel 9">
            <a:extLst>
              <a:ext uri="{FF2B5EF4-FFF2-40B4-BE49-F238E27FC236}">
                <a16:creationId xmlns:a16="http://schemas.microsoft.com/office/drawing/2014/main" id="{FE4F722E-49EA-855B-1981-94501BC71435}"/>
              </a:ext>
            </a:extLst>
          </p:cNvPr>
          <p:cNvSpPr txBox="1">
            <a:spLocks/>
          </p:cNvSpPr>
          <p:nvPr/>
        </p:nvSpPr>
        <p:spPr>
          <a:xfrm>
            <a:off x="8776009" y="5780450"/>
            <a:ext cx="3001945" cy="49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85039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55700" algn="l"/>
              </a:tabLst>
              <a:defRPr sz="2976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9pPr>
          </a:lstStyle>
          <a:p>
            <a:r>
              <a:rPr lang="en-GB" sz="4000" dirty="0"/>
              <a:t>Terraform!!</a:t>
            </a:r>
          </a:p>
        </p:txBody>
      </p:sp>
    </p:spTree>
    <p:extLst>
      <p:ext uri="{BB962C8B-B14F-4D97-AF65-F5344CB8AC3E}">
        <p14:creationId xmlns:p14="http://schemas.microsoft.com/office/powerpoint/2010/main" val="6665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Cloud Development Kit – CDK</a:t>
            </a:r>
          </a:p>
        </p:txBody>
      </p:sp>
      <p:sp>
        <p:nvSpPr>
          <p:cNvPr id="25" name="Titel 9">
            <a:extLst>
              <a:ext uri="{FF2B5EF4-FFF2-40B4-BE49-F238E27FC236}">
                <a16:creationId xmlns:a16="http://schemas.microsoft.com/office/drawing/2014/main" id="{FE4F722E-49EA-855B-1981-94501BC71435}"/>
              </a:ext>
            </a:extLst>
          </p:cNvPr>
          <p:cNvSpPr txBox="1">
            <a:spLocks/>
          </p:cNvSpPr>
          <p:nvPr/>
        </p:nvSpPr>
        <p:spPr>
          <a:xfrm>
            <a:off x="8776009" y="5780450"/>
            <a:ext cx="3001945" cy="49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85039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55700" algn="l"/>
              </a:tabLst>
              <a:defRPr sz="2976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9pPr>
          </a:lstStyle>
          <a:p>
            <a:r>
              <a:rPr lang="en-GB" sz="4000" dirty="0"/>
              <a:t>CDKTF!!</a:t>
            </a:r>
          </a:p>
        </p:txBody>
      </p:sp>
      <p:sp>
        <p:nvSpPr>
          <p:cNvPr id="2" name="Tijdelijke aanduiding voor verticale tekst 10">
            <a:extLst>
              <a:ext uri="{FF2B5EF4-FFF2-40B4-BE49-F238E27FC236}">
                <a16:creationId xmlns:a16="http://schemas.microsoft.com/office/drawing/2014/main" id="{B0675627-B6E4-F0D5-1A9C-C30C54949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Available for many languages – including Python</a:t>
            </a:r>
          </a:p>
          <a:p>
            <a:r>
              <a:rPr lang="en-US" sz="3200" dirty="0"/>
              <a:t>Templates, SDK and CLI to:</a:t>
            </a:r>
          </a:p>
          <a:p>
            <a:pPr lvl="1"/>
            <a:r>
              <a:rPr lang="en-US" sz="3200" dirty="0"/>
              <a:t>facilitate creating Infrastructure as Code (</a:t>
            </a:r>
            <a:r>
              <a:rPr lang="en-US" sz="3200" dirty="0" err="1"/>
              <a:t>IaC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synthesize code (to CloudFormation template)</a:t>
            </a:r>
          </a:p>
          <a:p>
            <a:pPr lvl="1"/>
            <a:r>
              <a:rPr lang="en-US" sz="3200" dirty="0"/>
              <a:t>create, update, monitor, delete infrastructure stacks</a:t>
            </a:r>
          </a:p>
          <a:p>
            <a:r>
              <a:rPr lang="en-US" sz="3200" dirty="0"/>
              <a:t>…there is a VS Code plugin for AWS!</a:t>
            </a:r>
          </a:p>
        </p:txBody>
      </p:sp>
    </p:spTree>
    <p:extLst>
      <p:ext uri="{BB962C8B-B14F-4D97-AF65-F5344CB8AC3E}">
        <p14:creationId xmlns:p14="http://schemas.microsoft.com/office/powerpoint/2010/main" val="35719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Agenda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Public Cloud 101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What does it look like?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How does it work?</a:t>
            </a:r>
          </a:p>
          <a:p>
            <a:r>
              <a:rPr lang="en-GB" sz="3200" dirty="0"/>
              <a:t>Hands-on for Software Engineers</a:t>
            </a:r>
            <a:endParaRPr lang="en-GB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14607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Agenda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Public Cloud 101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What does it look like?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How does it work?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Hands-on for Software Engineers</a:t>
            </a:r>
          </a:p>
          <a:p>
            <a:r>
              <a:rPr lang="en-GB" sz="3200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324495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Useful resources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sz="3200" dirty="0">
                <a:hlinkClick r:id="rId2"/>
              </a:rPr>
              <a:t>https://tu-delft-ict-innovation.github.io/Cloud4Research/</a:t>
            </a:r>
            <a:endParaRPr lang="en-GB" sz="3200" dirty="0"/>
          </a:p>
          <a:p>
            <a:r>
              <a:rPr lang="en-GB" sz="3200" dirty="0"/>
              <a:t>AWS</a:t>
            </a:r>
          </a:p>
          <a:p>
            <a:pPr lvl="1"/>
            <a:r>
              <a:rPr lang="en-GB" sz="3200" dirty="0">
                <a:hlinkClick r:id="rId3"/>
              </a:rPr>
              <a:t>https://explore.skillbuilder.aws/learn</a:t>
            </a:r>
            <a:endParaRPr lang="en-GB" sz="3200" dirty="0"/>
          </a:p>
          <a:p>
            <a:pPr lvl="1"/>
            <a:r>
              <a:rPr lang="en-GB" sz="3200" dirty="0">
                <a:hlinkClick r:id="rId4"/>
              </a:rPr>
              <a:t>https://docs.aws.amazon.com/cdk/v2/guide/getting_started.html</a:t>
            </a:r>
            <a:endParaRPr lang="en-GB" sz="3200" dirty="0"/>
          </a:p>
          <a:p>
            <a:pPr lvl="1"/>
            <a:r>
              <a:rPr lang="en-GB" sz="3200" dirty="0">
                <a:hlinkClick r:id="rId5"/>
              </a:rPr>
              <a:t>https://github.com/aws-samples/aws-cdk-examples/tree/master/python</a:t>
            </a:r>
            <a:endParaRPr lang="en-GB" sz="3200" dirty="0"/>
          </a:p>
          <a:p>
            <a:pPr lvl="1"/>
            <a:r>
              <a:rPr lang="en-GB" sz="3200" dirty="0">
                <a:hlinkClick r:id="rId6"/>
              </a:rPr>
              <a:t>https://docs.aws.amazon.com/cdk/api/v2/python/</a:t>
            </a:r>
            <a:endParaRPr lang="en-GB" sz="3200" dirty="0"/>
          </a:p>
          <a:p>
            <a:pPr lvl="1"/>
            <a:r>
              <a:rPr lang="en-GB" sz="3200" dirty="0">
                <a:hlinkClick r:id="rId7"/>
              </a:rPr>
              <a:t>https://aws.amazon.com/marketplace/search</a:t>
            </a:r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111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I wish I’d known… 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200" dirty="0"/>
              <a:t>I (nearly) always need more than one service</a:t>
            </a:r>
          </a:p>
          <a:p>
            <a:r>
              <a:rPr lang="en-GB" sz="3200" dirty="0"/>
              <a:t>I need to learn more about networking</a:t>
            </a:r>
          </a:p>
          <a:p>
            <a:r>
              <a:rPr lang="en-GB" sz="3200" dirty="0"/>
              <a:t>I need to learn more about security and setting permissions</a:t>
            </a:r>
          </a:p>
          <a:p>
            <a:r>
              <a:rPr lang="en-GB" sz="3200" dirty="0"/>
              <a:t>The answer is (nearly) always “yes you can, but…” </a:t>
            </a:r>
          </a:p>
          <a:p>
            <a:pPr lvl="1"/>
            <a:r>
              <a:rPr lang="en-GB" sz="3200" dirty="0"/>
              <a:t>it takes effort</a:t>
            </a:r>
          </a:p>
          <a:p>
            <a:pPr lvl="1"/>
            <a:r>
              <a:rPr lang="en-GB" sz="3200" dirty="0"/>
              <a:t>it costs money</a:t>
            </a:r>
          </a:p>
        </p:txBody>
      </p:sp>
    </p:spTree>
    <p:extLst>
      <p:ext uri="{BB962C8B-B14F-4D97-AF65-F5344CB8AC3E}">
        <p14:creationId xmlns:p14="http://schemas.microsoft.com/office/powerpoint/2010/main" val="2785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Take-home messages:</a:t>
            </a:r>
            <a:br>
              <a:rPr lang="en-GB" sz="4000" dirty="0"/>
            </a:br>
            <a:r>
              <a:rPr lang="en-GB" sz="4000" dirty="0"/>
              <a:t>Cloud Infrastructure as Code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2408663"/>
            <a:ext cx="10773502" cy="35397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200" dirty="0"/>
              <a:t>There is a steep learning curve, but the possibilities are endless</a:t>
            </a:r>
          </a:p>
          <a:p>
            <a:r>
              <a:rPr lang="en-GB" sz="3200" dirty="0"/>
              <a:t>Being a software engineer gives you an advantage</a:t>
            </a:r>
          </a:p>
          <a:p>
            <a:r>
              <a:rPr lang="en-GB" sz="3200" dirty="0"/>
              <a:t>Susan would very much like to work together with you to support our researchers</a:t>
            </a:r>
          </a:p>
        </p:txBody>
      </p:sp>
    </p:spTree>
    <p:extLst>
      <p:ext uri="{BB962C8B-B14F-4D97-AF65-F5344CB8AC3E}">
        <p14:creationId xmlns:p14="http://schemas.microsoft.com/office/powerpoint/2010/main" val="24673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34" name="Ondertitel 33">
            <a:extLst>
              <a:ext uri="{FF2B5EF4-FFF2-40B4-BE49-F238E27FC236}">
                <a16:creationId xmlns:a16="http://schemas.microsoft.com/office/drawing/2014/main" id="{55F2191D-2484-4649-8731-A1464E3FA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Susan Branchett</a:t>
            </a:r>
          </a:p>
        </p:txBody>
      </p:sp>
    </p:spTree>
    <p:extLst>
      <p:ext uri="{BB962C8B-B14F-4D97-AF65-F5344CB8AC3E}">
        <p14:creationId xmlns:p14="http://schemas.microsoft.com/office/powerpoint/2010/main" val="1062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1B64251C-432A-419D-A275-C16685B82C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8500" y="5835457"/>
            <a:ext cx="1454913" cy="688793"/>
          </a:xfrm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A797F71-1A27-47BF-A200-6C79521512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10751" y="0"/>
            <a:ext cx="12202751" cy="6858000"/>
          </a:xfrm>
          <a:solidFill>
            <a:srgbClr val="0066A2"/>
          </a:solidFill>
        </p:spPr>
        <p:txBody>
          <a:bodyPr/>
          <a:lstStyle/>
          <a:p>
            <a:endParaRPr lang="nl-N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A3E0330-1BA8-7E49-BF32-539CEAB395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sp>
        <p:nvSpPr>
          <p:cNvPr id="55" name="Titel 54">
            <a:extLst>
              <a:ext uri="{FF2B5EF4-FFF2-40B4-BE49-F238E27FC236}">
                <a16:creationId xmlns:a16="http://schemas.microsoft.com/office/drawing/2014/main" id="{4B0C9E1B-71A5-4794-8A58-5C8CDB92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Cloud4DCC</a:t>
            </a:r>
          </a:p>
        </p:txBody>
      </p:sp>
      <p:sp>
        <p:nvSpPr>
          <p:cNvPr id="41" name="Ondertitel 40">
            <a:extLst>
              <a:ext uri="{FF2B5EF4-FFF2-40B4-BE49-F238E27FC236}">
                <a16:creationId xmlns:a16="http://schemas.microsoft.com/office/drawing/2014/main" id="{692EF8E8-FE8B-49BE-BDE2-0C40E1604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Susan Branchett / 2023-11-24</a:t>
            </a:r>
          </a:p>
        </p:txBody>
      </p:sp>
    </p:spTree>
    <p:extLst>
      <p:ext uri="{BB962C8B-B14F-4D97-AF65-F5344CB8AC3E}">
        <p14:creationId xmlns:p14="http://schemas.microsoft.com/office/powerpoint/2010/main" val="30707440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Agenda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200" dirty="0"/>
              <a:t>Public Cloud 101</a:t>
            </a:r>
          </a:p>
          <a:p>
            <a:r>
              <a:rPr lang="en-GB" sz="3200" dirty="0"/>
              <a:t>What does it look like?</a:t>
            </a:r>
          </a:p>
          <a:p>
            <a:r>
              <a:rPr lang="en-GB" sz="3200" dirty="0"/>
              <a:t>How does it work?</a:t>
            </a:r>
          </a:p>
          <a:p>
            <a:r>
              <a:rPr lang="en-GB" sz="3200" dirty="0"/>
              <a:t>Hands-on for Software Engineers</a:t>
            </a:r>
          </a:p>
          <a:p>
            <a:r>
              <a:rPr lang="en-GB" sz="3200" dirty="0"/>
              <a:t>Concluding remarks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Agenda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200" dirty="0"/>
              <a:t>Public Cloud 101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What does it look like?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How does it work?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Hands-on for Software Engineers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12455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Public Cloud 101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200" dirty="0"/>
              <a:t>“Someone else’s computer”</a:t>
            </a:r>
          </a:p>
          <a:p>
            <a:r>
              <a:rPr lang="en-GB" sz="3200" dirty="0"/>
              <a:t>“Keys to a data centre” – Mark</a:t>
            </a:r>
          </a:p>
          <a:p>
            <a:r>
              <a:rPr lang="en-GB" sz="3200" dirty="0"/>
              <a:t>“</a:t>
            </a:r>
            <a:r>
              <a:rPr lang="en-US" sz="3200" dirty="0"/>
              <a:t>Cloud computing is the on-demand delivery of IT resources over the Internet with pay-as-you-go pricing</a:t>
            </a:r>
            <a:r>
              <a:rPr lang="en-GB" sz="3200" dirty="0"/>
              <a:t>” – AWS</a:t>
            </a:r>
          </a:p>
          <a:p>
            <a:r>
              <a:rPr lang="en-GB" sz="3200" dirty="0"/>
              <a:t>“… </a:t>
            </a:r>
            <a:r>
              <a:rPr lang="en-US" sz="3200" dirty="0"/>
              <a:t>delivery of computing services – including servers, storage, databases, networking, software, analytics, and intelligence – over the internet” – Azure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3977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F8A116-7F4F-17F7-4C62-990EF626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2" y="0"/>
            <a:ext cx="8969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9">
            <a:extLst>
              <a:ext uri="{FF2B5EF4-FFF2-40B4-BE49-F238E27FC236}">
                <a16:creationId xmlns:a16="http://schemas.microsoft.com/office/drawing/2014/main" id="{EF3A1965-2C3E-F9AA-FAD0-9BEC160369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79670" y="741499"/>
            <a:ext cx="2581154" cy="5786623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AWS </a:t>
            </a:r>
            <a:r>
              <a:rPr lang="en-US" sz="4000" dirty="0"/>
              <a:t>Shared Respons-ibility Model by Service Types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6893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Public Cloud 101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200" dirty="0"/>
              <a:t>Fry their brains…</a:t>
            </a:r>
          </a:p>
          <a:p>
            <a:pPr lvl="1"/>
            <a:r>
              <a:rPr lang="en-GB" sz="3200" dirty="0"/>
              <a:t>slides 31 to 153 in a couple of minutes</a:t>
            </a:r>
          </a:p>
          <a:p>
            <a:pPr lvl="1"/>
            <a:r>
              <a:rPr lang="en-GB" sz="3200" dirty="0"/>
              <a:t>go back to serverless?</a:t>
            </a:r>
          </a:p>
        </p:txBody>
      </p:sp>
    </p:spTree>
    <p:extLst>
      <p:ext uri="{BB962C8B-B14F-4D97-AF65-F5344CB8AC3E}">
        <p14:creationId xmlns:p14="http://schemas.microsoft.com/office/powerpoint/2010/main" val="356465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Agenda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Public Cloud 101</a:t>
            </a:r>
          </a:p>
          <a:p>
            <a:r>
              <a:rPr lang="en-GB" sz="3200" dirty="0"/>
              <a:t>What does it look like?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How does it work?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Hands-on for Software Engineers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30367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sz="4000" dirty="0"/>
              <a:t>Agenda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Public Cloud 101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What does it look like?</a:t>
            </a:r>
          </a:p>
          <a:p>
            <a:r>
              <a:rPr lang="en-GB" sz="3200" dirty="0"/>
              <a:t>How does it work?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Hands-on for Software Engineers</a:t>
            </a:r>
          </a:p>
          <a:p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11803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is uitgebreid sjabloon" id="{7537F33F-3839-8B44-AD49-D95CD72F9DFA}" vid="{A8BF4048-0FE2-714D-B48F-5A9977B08C8D}"/>
    </a:ext>
  </a:extLst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CD81E9B8EC4AA9F37098270FA7B2" ma:contentTypeVersion="2" ma:contentTypeDescription="Create a new document." ma:contentTypeScope="" ma:versionID="5b1f4b7cc4398d82d6e08ac780224772">
  <xsd:schema xmlns:xsd="http://www.w3.org/2001/XMLSchema" xmlns:xs="http://www.w3.org/2001/XMLSchema" xmlns:p="http://schemas.microsoft.com/office/2006/metadata/properties" xmlns:ns2="5495e808-e183-4a7a-9118-4955941b014f" targetNamespace="http://schemas.microsoft.com/office/2006/metadata/properties" ma:root="true" ma:fieldsID="ef084ad1f36eac699b869854cb5a3691" ns2:_="">
    <xsd:import namespace="5495e808-e183-4a7a-9118-4955941b01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5e808-e183-4a7a-9118-4955941b01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7E8361-7E4D-469D-896B-D18032DA3E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5107C6-E02E-4329-AC87-C8CA5F3EEE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95e808-e183-4a7a-9118-4955941b01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FC7B00-BA95-457B-8257-77CBFA9ABE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Basic template English version</Template>
  <TotalTime>434</TotalTime>
  <Words>607</Words>
  <Application>Microsoft Office PowerPoint</Application>
  <PresentationFormat>Widescreen</PresentationFormat>
  <Paragraphs>104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Helvetica</vt:lpstr>
      <vt:lpstr>Roboto Slab Regular Regular</vt:lpstr>
      <vt:lpstr>Wingdings</vt:lpstr>
      <vt:lpstr>TU Delft</vt:lpstr>
      <vt:lpstr>PowerPoint Presentation</vt:lpstr>
      <vt:lpstr>Cloud4DCC</vt:lpstr>
      <vt:lpstr>Agenda</vt:lpstr>
      <vt:lpstr>Agenda</vt:lpstr>
      <vt:lpstr>Public Cloud 101</vt:lpstr>
      <vt:lpstr>AWS Shared Respons-ibility Model by Service Types</vt:lpstr>
      <vt:lpstr>Public Cloud 101</vt:lpstr>
      <vt:lpstr>Agenda</vt:lpstr>
      <vt:lpstr>Agenda</vt:lpstr>
      <vt:lpstr>Accessing and managing AWS services</vt:lpstr>
      <vt:lpstr>Building and Managing Infrastructure</vt:lpstr>
      <vt:lpstr>CloudFormation - Infrastructure as Code</vt:lpstr>
      <vt:lpstr>Cloud Development Kit – CDK</vt:lpstr>
      <vt:lpstr>Agenda</vt:lpstr>
      <vt:lpstr>Agenda</vt:lpstr>
      <vt:lpstr>Useful resources</vt:lpstr>
      <vt:lpstr>I wish I’d known… </vt:lpstr>
      <vt:lpstr>Take-home messages: Cloud Infrastructure as Code</vt:lpstr>
      <vt:lpstr>Thank you for your attention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Branchett</dc:creator>
  <cp:lastModifiedBy>Susan Branchett</cp:lastModifiedBy>
  <cp:revision>57</cp:revision>
  <dcterms:created xsi:type="dcterms:W3CDTF">2023-11-08T08:10:45Z</dcterms:created>
  <dcterms:modified xsi:type="dcterms:W3CDTF">2023-11-13T14:27:39Z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0x0101006F8CCD81E9B8EC4AA9F37098270FA7B2</vt:lpwstr>
  </property>
</Properties>
</file>