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2e93dc0c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e2e93dc0c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Weight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2e93dc0c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2e93dc0c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Weight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2e93dc0c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2e93dc0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Explore using https://playground.tensorflow.org/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e40fb39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e40fb39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There is no function that can be used for all cases.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Individual and total loss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Mean Absolute Error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2e93dc0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e2e93dc0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Mean Square Error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e40fb393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e40fb39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Cross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Binary -&gt; Only one output. There is no sum of values. Usually followed by a sigmoid activation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Categorical -&gt; Several outputs. Usually a classification problem. Usually followed by a softmax activation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Show more on https://keras.io/losses/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2e93dc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2e93dc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Organizing neurons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Start with 2 types of architectures: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Classification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e2e93dc0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e2e93dc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Organizing neurons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Start with 2 types of architectures: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Classification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e2e93dc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e2e93dc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 about Regression (architecture)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</a:rPr>
              <a:t>Regression models are typically used to predict one value (or a set of values) based on input data. Let's say for example: Predict the price of a car based on the year, fuel consumption, type (sports, compact, SUV), motor power. Or predict the number of sales of a specific product based on month of the year, product price, local economy situation.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</a:rPr>
              <a:t>This is a supervised learning statistical model that correlates the influence of independent variables on dependent variables through fitting a mathematical function according to the behavior of the training data.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2e93dc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e2e93dc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Regression (architecture)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2e93dc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2e93dc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There is no function that can be used for all cases.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Understand the activation functions and when to use each.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e2e93dc0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e2e93dc0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Regression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e2e93dc0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e2e93dc0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Regression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e93dc0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e93dc0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 about Regression (architecture)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e2e93dc0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e2e93dc0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Classification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e2e93dc0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e2e93dc0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Classification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e2e93dc0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e2e93dc0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Explain about Classification (architecture)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efebd9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efebd9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efebd99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efebd99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efebd99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efebd99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efca3374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efca3374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2e93dc0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2e93dc0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 are really important for a Artificial Neural Network to learn and make sense of something really complicated and Non-linear complex functional mappings between the inputs and response variable.They introduce non-linear properties to our Network.Their main purpose is to convert a input signal of a node in a A-NN to an output signal. That output signal now is used as a input in the next layer in the stack.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fca3374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fca3374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e93dc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2e93dc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fca337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fca337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2e93dc0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2e93dc0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2e93dc0c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e2e93dc0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2e93dc0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2e93dc0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Activation function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2e93dc0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2e93dc0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Activation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Show more on https://keras.io/activations/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B539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3475" y="3834175"/>
            <a:ext cx="187267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0B539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B539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3475" y="3834175"/>
            <a:ext cx="187267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75" y="156800"/>
            <a:ext cx="9144000" cy="1008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154895" y="3903669"/>
            <a:ext cx="989100" cy="987900"/>
          </a:xfrm>
          <a:prstGeom prst="rtTriangl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flipH="1">
            <a:off x="6181163" y="3903669"/>
            <a:ext cx="989100" cy="9879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7170274" y="3903669"/>
            <a:ext cx="989100" cy="9879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10800000">
            <a:off x="8154757" y="3903682"/>
            <a:ext cx="989100" cy="987900"/>
          </a:xfrm>
          <a:prstGeom prst="rtTriangle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-75" y="-33321"/>
            <a:ext cx="9144000" cy="100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033750" y="67475"/>
            <a:ext cx="7110300" cy="54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6002225" y="121775"/>
            <a:ext cx="3141600" cy="54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-75" y="67475"/>
            <a:ext cx="2033700" cy="543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-75" y="121775"/>
            <a:ext cx="6002400" cy="543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CC412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50" y="4891600"/>
            <a:ext cx="511275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ata.fivethirtyeight.com/" TargetMode="External"/><Relationship Id="rId4" Type="http://schemas.openxmlformats.org/officeDocument/2006/relationships/hyperlink" Target="https://github.com/fivethirtyeight/data" TargetMode="External"/><Relationship Id="rId5" Type="http://schemas.openxmlformats.org/officeDocument/2006/relationships/hyperlink" Target="https://github.com/BuzzFeedNews/everything" TargetMode="External"/><Relationship Id="rId6" Type="http://schemas.openxmlformats.org/officeDocument/2006/relationships/hyperlink" Target="https://www.data.gov/" TargetMode="External"/><Relationship Id="rId7" Type="http://schemas.openxmlformats.org/officeDocument/2006/relationships/hyperlink" Target="https://www.kaggle.com/datasets" TargetMode="External"/><Relationship Id="rId8" Type="http://schemas.openxmlformats.org/officeDocument/2006/relationships/hyperlink" Target="https://archive.ics.uci.edu/ml/datasets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Deep Learning Course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Foundation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How the weights and b</a:t>
            </a:r>
            <a:r>
              <a:rPr lang="pt-BR"/>
              <a:t>ias on the inputs influences the activation function output.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176" y="1717075"/>
            <a:ext cx="1775650" cy="3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912" y="2287775"/>
            <a:ext cx="2706175" cy="2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3986825" y="1717138"/>
            <a:ext cx="287100" cy="34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5131825" y="1717138"/>
            <a:ext cx="287100" cy="348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5700" y="2698900"/>
            <a:ext cx="3352600" cy="2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6160725" y="4003225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w = 0.5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6160725" y="3535088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w =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6160725" y="2649175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w = 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How the weights and bias on the inputs influences the activation function output.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176" y="1717075"/>
            <a:ext cx="1775650" cy="3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912" y="2287775"/>
            <a:ext cx="2706175" cy="2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/>
          <p:nvPr/>
        </p:nvSpPr>
        <p:spPr>
          <a:xfrm>
            <a:off x="3986825" y="1717138"/>
            <a:ext cx="287100" cy="348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131825" y="1717138"/>
            <a:ext cx="287100" cy="34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6160725" y="3649925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b</a:t>
            </a:r>
            <a:r>
              <a:rPr lang="pt-BR">
                <a:solidFill>
                  <a:srgbClr val="FF0000"/>
                </a:solidFill>
              </a:rPr>
              <a:t> = -2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6160725" y="3149538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b</a:t>
            </a:r>
            <a:r>
              <a:rPr lang="pt-BR">
                <a:solidFill>
                  <a:srgbClr val="FF0000"/>
                </a:solidFill>
              </a:rPr>
              <a:t> = 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6160725" y="2649175"/>
            <a:ext cx="79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b</a:t>
            </a:r>
            <a:r>
              <a:rPr lang="pt-BR">
                <a:solidFill>
                  <a:srgbClr val="FF0000"/>
                </a:solidFill>
              </a:rPr>
              <a:t> = 2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8125" y="2698913"/>
            <a:ext cx="3352600" cy="2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Activation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311700" y="1152475"/>
            <a:ext cx="28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Let’s experiment with some activation functions in Tensorflow Playground.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 https://playground.tensorflow.org/</a:t>
            </a:r>
            <a:endParaRPr sz="1400"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75" y="1344264"/>
            <a:ext cx="5579526" cy="30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Mean Absolute Error (MAE)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938" y="2571750"/>
            <a:ext cx="3898124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Mean Square Error (MSE)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050" y="2571750"/>
            <a:ext cx="4093875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(Binary or Categorical) </a:t>
            </a:r>
            <a:r>
              <a:rPr lang="pt-BR"/>
              <a:t>Cross Entropy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100" y="2571747"/>
            <a:ext cx="6015789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Building a neural network is more about defining an architecture than coding.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It involves exploration, trial and error.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Number of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Number of neurons inside each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Activation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Know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What architecture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Number of inputs and outputs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Two basic architectures: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Classification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26010" l="35913" r="14213" t="27780"/>
          <a:stretch/>
        </p:blipFill>
        <p:spPr>
          <a:xfrm>
            <a:off x="1786653" y="2245603"/>
            <a:ext cx="5570675" cy="257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Regression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model capable </a:t>
            </a:r>
            <a:r>
              <a:rPr lang="pt-BR"/>
              <a:t>to a set of values to another value (or set of values).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Resale value of an used car based on its year, model, and fuel consumption.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Number of sales of clothes based on the day of the year, average price, and type of clothing.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Expected temperature of motor based on other sensors readings.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Regression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b="24051" l="45455" r="13285" t="16604"/>
          <a:stretch/>
        </p:blipFill>
        <p:spPr>
          <a:xfrm>
            <a:off x="3065625" y="1807175"/>
            <a:ext cx="3012748" cy="30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 txBox="1"/>
          <p:nvPr/>
        </p:nvSpPr>
        <p:spPr>
          <a:xfrm>
            <a:off x="2048325" y="231242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Year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1361025" y="2650225"/>
            <a:ext cx="1704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Fuel Consumption</a:t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2048325" y="295876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A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2048325" y="32673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B</a:t>
            </a:r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2048325" y="36051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C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2048325" y="39429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D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6078375" y="3164475"/>
            <a:ext cx="1228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Resale value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2332200" y="2331225"/>
            <a:ext cx="10173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361025" y="2691775"/>
            <a:ext cx="19884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120700" y="3052325"/>
            <a:ext cx="1228800" cy="122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6078375" y="3164475"/>
            <a:ext cx="12819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1314900" y="231141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</a:t>
            </a:r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311700" y="269177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Km/L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1103400" y="2994960"/>
            <a:ext cx="1017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7360275" y="3164475"/>
            <a:ext cx="1413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 (in $1000)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What is it for?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Which function to use?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13" y="2825638"/>
            <a:ext cx="3724163" cy="17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2731700" y="3205125"/>
            <a:ext cx="664500" cy="98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325" y="3358675"/>
            <a:ext cx="2388675" cy="6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/>
          <p:nvPr/>
        </p:nvSpPr>
        <p:spPr>
          <a:xfrm>
            <a:off x="5873600" y="3545475"/>
            <a:ext cx="254400" cy="30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50950" y="3463200"/>
            <a:ext cx="1533900" cy="57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21900" y="2687100"/>
            <a:ext cx="1956900" cy="202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775075" y="2650400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r>
              <a:rPr lang="pt-BR" sz="800"/>
              <a:t>1</a:t>
            </a:r>
            <a:endParaRPr sz="800"/>
          </a:p>
        </p:txBody>
      </p:sp>
      <p:sp>
        <p:nvSpPr>
          <p:cNvPr id="112" name="Google Shape;112;p14"/>
          <p:cNvSpPr txBox="1"/>
          <p:nvPr/>
        </p:nvSpPr>
        <p:spPr>
          <a:xfrm>
            <a:off x="775075" y="3435313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r>
              <a:rPr lang="pt-BR" sz="800"/>
              <a:t>2</a:t>
            </a:r>
            <a:endParaRPr sz="800"/>
          </a:p>
        </p:txBody>
      </p:sp>
      <p:sp>
        <p:nvSpPr>
          <p:cNvPr id="113" name="Google Shape;113;p14"/>
          <p:cNvSpPr txBox="1"/>
          <p:nvPr/>
        </p:nvSpPr>
        <p:spPr>
          <a:xfrm>
            <a:off x="775075" y="4261250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r>
              <a:rPr lang="pt-BR" sz="800"/>
              <a:t>n</a:t>
            </a:r>
            <a:endParaRPr sz="800"/>
          </a:p>
        </p:txBody>
      </p:sp>
      <p:sp>
        <p:nvSpPr>
          <p:cNvPr id="114" name="Google Shape;114;p14"/>
          <p:cNvSpPr txBox="1"/>
          <p:nvPr/>
        </p:nvSpPr>
        <p:spPr>
          <a:xfrm>
            <a:off x="2118725" y="4413925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 sz="800"/>
          </a:p>
        </p:txBody>
      </p:sp>
      <p:sp>
        <p:nvSpPr>
          <p:cNvPr id="115" name="Google Shape;115;p14"/>
          <p:cNvSpPr txBox="1"/>
          <p:nvPr/>
        </p:nvSpPr>
        <p:spPr>
          <a:xfrm>
            <a:off x="1278600" y="2758763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</a:t>
            </a:r>
            <a:r>
              <a:rPr lang="pt-BR" sz="800"/>
              <a:t>1</a:t>
            </a:r>
            <a:endParaRPr sz="800"/>
          </a:p>
        </p:txBody>
      </p:sp>
      <p:sp>
        <p:nvSpPr>
          <p:cNvPr id="116" name="Google Shape;116;p14"/>
          <p:cNvSpPr txBox="1"/>
          <p:nvPr/>
        </p:nvSpPr>
        <p:spPr>
          <a:xfrm>
            <a:off x="1278600" y="3358675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</a:t>
            </a:r>
            <a:r>
              <a:rPr lang="pt-BR" sz="800"/>
              <a:t>2</a:t>
            </a:r>
            <a:endParaRPr sz="800"/>
          </a:p>
        </p:txBody>
      </p:sp>
      <p:sp>
        <p:nvSpPr>
          <p:cNvPr id="117" name="Google Shape;117;p14"/>
          <p:cNvSpPr txBox="1"/>
          <p:nvPr/>
        </p:nvSpPr>
        <p:spPr>
          <a:xfrm>
            <a:off x="1278600" y="3897013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</a:t>
            </a:r>
            <a:r>
              <a:rPr lang="pt-BR" sz="800"/>
              <a:t>n</a:t>
            </a:r>
            <a:endParaRPr sz="800"/>
          </a:p>
        </p:txBody>
      </p:sp>
      <p:sp>
        <p:nvSpPr>
          <p:cNvPr id="118" name="Google Shape;118;p14"/>
          <p:cNvSpPr txBox="1"/>
          <p:nvPr/>
        </p:nvSpPr>
        <p:spPr>
          <a:xfrm>
            <a:off x="4323963" y="3358675"/>
            <a:ext cx="403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</a:t>
            </a:r>
            <a:endParaRPr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Regression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 rotWithShape="1">
          <a:blip r:embed="rId3">
            <a:alphaModFix/>
          </a:blip>
          <a:srcRect b="24051" l="45455" r="13285" t="16604"/>
          <a:stretch/>
        </p:blipFill>
        <p:spPr>
          <a:xfrm>
            <a:off x="3065625" y="1807175"/>
            <a:ext cx="3012748" cy="30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 txBox="1"/>
          <p:nvPr/>
        </p:nvSpPr>
        <p:spPr>
          <a:xfrm>
            <a:off x="2048325" y="231242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Year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1361025" y="2650225"/>
            <a:ext cx="1704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Fuel Consumption</a:t>
            </a: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2048325" y="295876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A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2048325" y="32673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B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2048325" y="36051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C</a:t>
            </a: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2048325" y="39429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D</a:t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6078375" y="3164475"/>
            <a:ext cx="1228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Resale value</a:t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2332200" y="2331225"/>
            <a:ext cx="10173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1361025" y="2691775"/>
            <a:ext cx="19884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2120700" y="3052325"/>
            <a:ext cx="1228800" cy="122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6078375" y="3164475"/>
            <a:ext cx="12819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1314900" y="231141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r>
              <a:rPr lang="pt-BR"/>
              <a:t>10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311700" y="269177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Km/L</a:t>
            </a:r>
            <a:endParaRPr/>
          </a:p>
        </p:txBody>
      </p:sp>
      <p:sp>
        <p:nvSpPr>
          <p:cNvPr id="292" name="Google Shape;292;p32"/>
          <p:cNvSpPr txBox="1"/>
          <p:nvPr/>
        </p:nvSpPr>
        <p:spPr>
          <a:xfrm>
            <a:off x="1103400" y="2994960"/>
            <a:ext cx="1017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7360275" y="3164475"/>
            <a:ext cx="1413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 (in $1000)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Regression</a:t>
            </a:r>
            <a:endParaRPr/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300" name="Google Shape;300;p33"/>
          <p:cNvPicPr preferRelativeResize="0"/>
          <p:nvPr/>
        </p:nvPicPr>
        <p:blipFill rotWithShape="1">
          <a:blip r:embed="rId3">
            <a:alphaModFix/>
          </a:blip>
          <a:srcRect b="24051" l="45455" r="13285" t="16604"/>
          <a:stretch/>
        </p:blipFill>
        <p:spPr>
          <a:xfrm>
            <a:off x="3065625" y="1807175"/>
            <a:ext cx="3012748" cy="30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 txBox="1"/>
          <p:nvPr/>
        </p:nvSpPr>
        <p:spPr>
          <a:xfrm>
            <a:off x="2048325" y="231242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Year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1361025" y="2650225"/>
            <a:ext cx="1704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Fuel Consumption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2048325" y="295876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A</a:t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2048325" y="32673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B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2048325" y="36051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C</a:t>
            </a: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2048325" y="3942900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D</a:t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6078375" y="3164475"/>
            <a:ext cx="1228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Resale value</a:t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2332200" y="2331225"/>
            <a:ext cx="10173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1361025" y="2691775"/>
            <a:ext cx="19884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2120700" y="3052325"/>
            <a:ext cx="1228800" cy="122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6078375" y="3164475"/>
            <a:ext cx="12819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1314900" y="2311413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2015</a:t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311700" y="2691775"/>
            <a:ext cx="1017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 Km/L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1103400" y="2994960"/>
            <a:ext cx="1017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7360275" y="3164475"/>
            <a:ext cx="1413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 (in $1000)</a:t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3838613" y="1731025"/>
            <a:ext cx="1433700" cy="3210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model capable to divide or categorize into groups or types.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Distinguish between dogs, cats, horses, and zebras.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Distinguish between motorcycles, cars, and busses.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Which kind of internet advertisement fits a person’s profile.</a:t>
            </a:r>
            <a:endParaRPr/>
          </a:p>
        </p:txBody>
      </p:sp>
      <p:sp>
        <p:nvSpPr>
          <p:cNvPr id="322" name="Google Shape;32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Classification</a:t>
            </a:r>
            <a:endParaRPr/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329" name="Google Shape;329;p35"/>
          <p:cNvPicPr preferRelativeResize="0"/>
          <p:nvPr/>
        </p:nvPicPr>
        <p:blipFill rotWithShape="1">
          <a:blip r:embed="rId3">
            <a:alphaModFix/>
          </a:blip>
          <a:srcRect b="24564" l="45114" r="18331" t="23024"/>
          <a:stretch/>
        </p:blipFill>
        <p:spPr>
          <a:xfrm>
            <a:off x="2931488" y="1678150"/>
            <a:ext cx="3281025" cy="33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/>
        </p:nvSpPr>
        <p:spPr>
          <a:xfrm>
            <a:off x="1914200" y="2472349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Hair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Feathers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Predator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Legs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Legs</a:t>
            </a:r>
            <a:endParaRPr/>
          </a:p>
        </p:txBody>
      </p:sp>
      <p:sp>
        <p:nvSpPr>
          <p:cNvPr id="331" name="Google Shape;331;p35"/>
          <p:cNvSpPr txBox="1"/>
          <p:nvPr/>
        </p:nvSpPr>
        <p:spPr>
          <a:xfrm>
            <a:off x="6212525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Flamingo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Hawk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Giraffe</a:t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1982075" y="2472350"/>
            <a:ext cx="1347900" cy="169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5881925" y="2812850"/>
            <a:ext cx="1280100" cy="110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964775" y="2486237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7161950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Classification</a:t>
            </a:r>
            <a:endParaRPr/>
          </a:p>
        </p:txBody>
      </p:sp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342" name="Google Shape;342;p36"/>
          <p:cNvPicPr preferRelativeResize="0"/>
          <p:nvPr/>
        </p:nvPicPr>
        <p:blipFill rotWithShape="1">
          <a:blip r:embed="rId3">
            <a:alphaModFix/>
          </a:blip>
          <a:srcRect b="24564" l="45114" r="18331" t="23024"/>
          <a:stretch/>
        </p:blipFill>
        <p:spPr>
          <a:xfrm>
            <a:off x="2931488" y="1678150"/>
            <a:ext cx="3281025" cy="33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6"/>
          <p:cNvSpPr txBox="1"/>
          <p:nvPr/>
        </p:nvSpPr>
        <p:spPr>
          <a:xfrm>
            <a:off x="1914200" y="2472349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Hair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Feathers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Predator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Legs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Legs</a:t>
            </a:r>
            <a:endParaRPr/>
          </a:p>
        </p:txBody>
      </p:sp>
      <p:sp>
        <p:nvSpPr>
          <p:cNvPr id="344" name="Google Shape;344;p36"/>
          <p:cNvSpPr txBox="1"/>
          <p:nvPr/>
        </p:nvSpPr>
        <p:spPr>
          <a:xfrm>
            <a:off x="6212525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Flamingo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Hawk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Giraffe</a:t>
            </a:r>
            <a:endParaRPr/>
          </a:p>
        </p:txBody>
      </p:sp>
      <p:sp>
        <p:nvSpPr>
          <p:cNvPr id="345" name="Google Shape;345;p36"/>
          <p:cNvSpPr/>
          <p:nvPr/>
        </p:nvSpPr>
        <p:spPr>
          <a:xfrm>
            <a:off x="1982075" y="2472350"/>
            <a:ext cx="1347900" cy="169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"/>
          <p:cNvSpPr/>
          <p:nvPr/>
        </p:nvSpPr>
        <p:spPr>
          <a:xfrm>
            <a:off x="5881925" y="2812850"/>
            <a:ext cx="1280100" cy="110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964775" y="2486237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7161950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Classification</a:t>
            </a:r>
            <a:endParaRPr/>
          </a:p>
        </p:txBody>
      </p:sp>
      <p:sp>
        <p:nvSpPr>
          <p:cNvPr id="354" name="Google Shape;354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Resale value of an used car based on its year, model, and fuel consumption.</a:t>
            </a:r>
            <a:endParaRPr/>
          </a:p>
        </p:txBody>
      </p:sp>
      <p:pic>
        <p:nvPicPr>
          <p:cNvPr id="355" name="Google Shape;355;p37"/>
          <p:cNvPicPr preferRelativeResize="0"/>
          <p:nvPr/>
        </p:nvPicPr>
        <p:blipFill rotWithShape="1">
          <a:blip r:embed="rId3">
            <a:alphaModFix/>
          </a:blip>
          <a:srcRect b="24564" l="45114" r="18331" t="23024"/>
          <a:stretch/>
        </p:blipFill>
        <p:spPr>
          <a:xfrm>
            <a:off x="2931488" y="1678150"/>
            <a:ext cx="3281025" cy="33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 txBox="1"/>
          <p:nvPr/>
        </p:nvSpPr>
        <p:spPr>
          <a:xfrm>
            <a:off x="1914200" y="2472349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Hair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Feathers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Predator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Legs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Legs</a:t>
            </a:r>
            <a:endParaRPr/>
          </a:p>
        </p:txBody>
      </p:sp>
      <p:sp>
        <p:nvSpPr>
          <p:cNvPr id="357" name="Google Shape;357;p37"/>
          <p:cNvSpPr txBox="1"/>
          <p:nvPr/>
        </p:nvSpPr>
        <p:spPr>
          <a:xfrm>
            <a:off x="6212525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Flamingo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Hawk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Giraffe</a:t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1982075" y="2472350"/>
            <a:ext cx="1347900" cy="169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5881925" y="2812850"/>
            <a:ext cx="1280100" cy="110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 txBox="1"/>
          <p:nvPr/>
        </p:nvSpPr>
        <p:spPr>
          <a:xfrm>
            <a:off x="964775" y="2486237"/>
            <a:ext cx="10173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7161950" y="2812850"/>
            <a:ext cx="1017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TP/TN/FP/FN</a:t>
            </a:r>
            <a:endParaRPr/>
          </a:p>
        </p:txBody>
      </p:sp>
      <p:sp>
        <p:nvSpPr>
          <p:cNvPr id="367" name="Google Shape;367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00" y="1229875"/>
            <a:ext cx="48768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TP/TN/FP/FN</a:t>
            </a:r>
            <a:endParaRPr/>
          </a:p>
        </p:txBody>
      </p:sp>
      <p:sp>
        <p:nvSpPr>
          <p:cNvPr id="374" name="Google Shape;374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763" y="2597679"/>
            <a:ext cx="2884474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513" y="1462334"/>
            <a:ext cx="4435533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4079" y="3733042"/>
            <a:ext cx="247584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Confusion Table</a:t>
            </a:r>
            <a:endParaRPr/>
          </a:p>
        </p:txBody>
      </p:sp>
      <p:sp>
        <p:nvSpPr>
          <p:cNvPr id="383" name="Google Shape;383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525" y="1229875"/>
            <a:ext cx="4380949" cy="360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Project Orientations</a:t>
            </a:r>
            <a:endParaRPr/>
          </a:p>
        </p:txBody>
      </p:sp>
      <p:sp>
        <p:nvSpPr>
          <p:cNvPr id="390" name="Google Shape;390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Find a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Build a neural network (Regression or Classification).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Integrate the model with another system (optional).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Submission by April </a:t>
            </a:r>
            <a:r>
              <a:rPr lang="pt-BR"/>
              <a:t>1st.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Project presentation: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10 minutes.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Explain the technical aspect of your project.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The dataset used.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The architecture used.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The hyperparameters.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Explain the purpose of your project.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What problem does your network help to solve?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Remove linearity from neural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Allows to solve move complex problems.</a:t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166" r="1794" t="2610"/>
          <a:stretch/>
        </p:blipFill>
        <p:spPr>
          <a:xfrm>
            <a:off x="334450" y="2255925"/>
            <a:ext cx="3529325" cy="2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4">
            <a:alphaModFix/>
          </a:blip>
          <a:srcRect b="0" l="0" r="1980" t="2600"/>
          <a:stretch/>
        </p:blipFill>
        <p:spPr>
          <a:xfrm>
            <a:off x="4920125" y="2255925"/>
            <a:ext cx="3529325" cy="23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Project Orientations</a:t>
            </a:r>
            <a:endParaRPr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Free available datasets</a:t>
            </a:r>
            <a:r>
              <a:rPr lang="pt-B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FiveThirtyEight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https://data.fivethirtyeight.com/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https://github.com/fivethirtyeight/data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BuzzFeed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https://github.com/BuzzFeedNews/everything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Data.gov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https://www.data.gov/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Kaggle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accent5"/>
                </a:solidFill>
                <a:hlinkClick r:id="rId7"/>
              </a:rPr>
              <a:t>https://www.kaggle.com/datasets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UCI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https://archive.ics.uci.edu/ml/datasets.php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Step Function is not used because of its derivative.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Hyperbolic Tangent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216" y="1547019"/>
            <a:ext cx="1449559" cy="4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800" y="2571750"/>
            <a:ext cx="3200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Sigmoid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188" y="1555230"/>
            <a:ext cx="18196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800" y="2571750"/>
            <a:ext cx="3200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ReLU (Rectified Linear Unit)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912" y="1652750"/>
            <a:ext cx="2706175" cy="2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788" y="2571750"/>
            <a:ext cx="3200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 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Identity or Linear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375" y="1630075"/>
            <a:ext cx="2067250" cy="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800" y="2571750"/>
            <a:ext cx="3200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Activation Functions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Softmax: </a:t>
            </a:r>
            <a:r>
              <a:rPr lang="pt-BR"/>
              <a:t>Normalizes a group of numbers into a probability distribution.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825" y="2016113"/>
            <a:ext cx="2756350" cy="6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3429050" y="3023475"/>
            <a:ext cx="19359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[1, 0.5, 1.5, 5.5, 2 , -1]</a:t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81000"/>
            <a:ext cx="3822802" cy="4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861" y="4081000"/>
            <a:ext cx="3820439" cy="4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