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09CA9635-D06E-4A2C-9DB2-24AB2104073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A6590-F458-4892-AD14-8C2497B4AC34}" type="slidenum">
              <a:rPr lang="de-DE"/>
              <a:pPr/>
              <a:t>1</a:t>
            </a:fld>
            <a:endParaRPr lang="de-DE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8F9B4D-00D9-471F-AFD4-464E5329DAFB}" type="slidenum">
              <a:rPr lang="de-DE"/>
              <a:pPr/>
              <a:t>2</a:t>
            </a:fld>
            <a:endParaRPr lang="de-DE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8D33C0-D717-42A5-ABC9-953CAE7A56F0}" type="slidenum">
              <a:rPr lang="de-DE"/>
              <a:pPr/>
              <a:t>3</a:t>
            </a:fld>
            <a:endParaRPr lang="de-DE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25D764-4394-49E4-A63E-873C6B3DE964}" type="slidenum">
              <a:rPr lang="de-DE"/>
              <a:pPr/>
              <a:t>4</a:t>
            </a:fld>
            <a:endParaRPr lang="de-DE"/>
          </a:p>
        </p:txBody>
      </p:sp>
      <p:sp>
        <p:nvSpPr>
          <p:cNvPr id="1638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0" tIns="0" rIns="0" bIns="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2000">
                <a:latin typeface="Arial" charset="0"/>
                <a:ea typeface="Microsoft YaHei" charset="-122"/>
              </a:rPr>
              <a:t>Tafel malen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2CEDED-939A-43DF-BA55-3DB5A6C31548}" type="slidenum">
              <a:rPr lang="de-DE"/>
              <a:pPr/>
              <a:t>5</a:t>
            </a:fld>
            <a:endParaRPr lang="de-DE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51D74-9DA7-4FF8-9C4B-D54E00EE9CD2}" type="slidenum">
              <a:rPr lang="de-DE"/>
              <a:pPr/>
              <a:t>6</a:t>
            </a:fld>
            <a:endParaRPr lang="de-DE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05371D-F695-48DD-AE73-A0E284D6A9B0}" type="slidenum">
              <a:rPr lang="de-DE"/>
              <a:pPr/>
              <a:t>7</a:t>
            </a:fld>
            <a:endParaRPr lang="de-DE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454" y="302739"/>
            <a:ext cx="2268141" cy="64502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031" y="302739"/>
            <a:ext cx="6636411" cy="645022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31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24318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424C-478D-4259-9FE9-71907D9BBA58}" type="datetimeFigureOut">
              <a:rPr lang="de-DE" smtClean="0"/>
              <a:pPr/>
              <a:t>25.11.2013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6E8D-B285-4460-A1AB-183FDA34518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200" dirty="0">
                <a:solidFill>
                  <a:srgbClr val="000000"/>
                </a:solidFill>
              </a:rPr>
              <a:t>(</a:t>
            </a:r>
            <a:r>
              <a:rPr lang="de-DE" sz="3200" dirty="0" err="1">
                <a:solidFill>
                  <a:srgbClr val="000000"/>
                </a:solidFill>
              </a:rPr>
              <a:t>Lazy</a:t>
            </a:r>
            <a:r>
              <a:rPr lang="de-DE" sz="3200" dirty="0">
                <a:solidFill>
                  <a:srgbClr val="000000"/>
                </a:solidFill>
              </a:rPr>
              <a:t>) </a:t>
            </a:r>
            <a:r>
              <a:rPr lang="de-DE" sz="3200" dirty="0" err="1">
                <a:solidFill>
                  <a:srgbClr val="000000"/>
                </a:solidFill>
              </a:rPr>
              <a:t>Funnelsort</a:t>
            </a:r>
            <a:endParaRPr lang="de-DE" sz="3200" dirty="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24" y="1691605"/>
            <a:ext cx="4762500" cy="476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Cache </a:t>
            </a:r>
            <a:r>
              <a:rPr lang="de-DE" sz="2400" dirty="0" err="1">
                <a:solidFill>
                  <a:srgbClr val="000000"/>
                </a:solidFill>
              </a:rPr>
              <a:t>Oblivious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smtClean="0">
                <a:solidFill>
                  <a:srgbClr val="000000"/>
                </a:solidFill>
              </a:rPr>
              <a:t>Sortieralgorithmus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solidFill>
                  <a:srgbClr val="000000"/>
                </a:solidFill>
              </a:rPr>
              <a:t>Ein </a:t>
            </a:r>
            <a:r>
              <a:rPr lang="de-DE" sz="2400" dirty="0">
                <a:solidFill>
                  <a:srgbClr val="000000"/>
                </a:solidFill>
              </a:rPr>
              <a:t>Algorithmus für alle Ms und Bs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Laufzeit </a:t>
            </a:r>
            <a:r>
              <a:rPr lang="de-DE" sz="2400" dirty="0" smtClean="0">
                <a:solidFill>
                  <a:srgbClr val="000000"/>
                </a:solidFill>
              </a:rPr>
              <a:t>O(log(N) * N) - optimal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solidFill>
                  <a:srgbClr val="000000"/>
                </a:solidFill>
              </a:rPr>
              <a:t>I/O </a:t>
            </a:r>
            <a:r>
              <a:rPr lang="de-DE" sz="2400" dirty="0" err="1">
                <a:solidFill>
                  <a:srgbClr val="000000"/>
                </a:solidFill>
              </a:rPr>
              <a:t>Kompexität</a:t>
            </a:r>
            <a:r>
              <a:rPr lang="de-DE" sz="2400" dirty="0">
                <a:solidFill>
                  <a:srgbClr val="000000"/>
                </a:solidFill>
              </a:rPr>
              <a:t>  O(N/B </a:t>
            </a:r>
            <a:r>
              <a:rPr lang="de-DE" sz="2400" dirty="0" smtClean="0">
                <a:solidFill>
                  <a:srgbClr val="000000"/>
                </a:solidFill>
              </a:rPr>
              <a:t>* </a:t>
            </a:r>
            <a:r>
              <a:rPr lang="de-DE" sz="2400" dirty="0" err="1" smtClean="0">
                <a:solidFill>
                  <a:srgbClr val="000000"/>
                </a:solidFill>
              </a:rPr>
              <a:t>log</a:t>
            </a:r>
            <a:r>
              <a:rPr lang="de-DE" sz="2400" baseline="-25000" dirty="0" err="1" smtClean="0">
                <a:solidFill>
                  <a:srgbClr val="000000"/>
                </a:solidFill>
              </a:rPr>
              <a:t>M</a:t>
            </a:r>
            <a:r>
              <a:rPr lang="de-DE" sz="2400" baseline="-25000" dirty="0" smtClean="0">
                <a:solidFill>
                  <a:srgbClr val="000000"/>
                </a:solidFill>
              </a:rPr>
              <a:t>/B</a:t>
            </a:r>
            <a:r>
              <a:rPr lang="de-DE" sz="2400" dirty="0" smtClean="0">
                <a:solidFill>
                  <a:srgbClr val="000000"/>
                </a:solidFill>
              </a:rPr>
              <a:t> (N/B)) - optimal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000" dirty="0" err="1">
                <a:solidFill>
                  <a:srgbClr val="000000"/>
                </a:solidFill>
              </a:rPr>
              <a:t>Funnelsort</a:t>
            </a:r>
            <a:endParaRPr lang="de-DE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000" dirty="0">
                <a:solidFill>
                  <a:srgbClr val="000000"/>
                </a:solidFill>
              </a:rPr>
              <a:t>k-</a:t>
            </a:r>
            <a:r>
              <a:rPr lang="de-DE" sz="3000" dirty="0" err="1">
                <a:solidFill>
                  <a:srgbClr val="000000"/>
                </a:solidFill>
              </a:rPr>
              <a:t>Funnel</a:t>
            </a:r>
            <a:endParaRPr lang="de-DE" sz="3000" dirty="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215900" indent="-215900">
              <a:lnSpc>
                <a:spcPct val="100000"/>
              </a:lnSpc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k sortierte </a:t>
            </a:r>
            <a:r>
              <a:rPr lang="de-DE" sz="2400" dirty="0" err="1">
                <a:solidFill>
                  <a:srgbClr val="000000"/>
                </a:solidFill>
              </a:rPr>
              <a:t>Inputstreams</a:t>
            </a:r>
            <a:endParaRPr lang="de-DE" sz="2400" dirty="0">
              <a:solidFill>
                <a:srgbClr val="000000"/>
              </a:solidFill>
            </a:endParaRPr>
          </a:p>
          <a:p>
            <a:pPr marL="215900" indent="-215900">
              <a:lnSpc>
                <a:spcPct val="100000"/>
              </a:lnSpc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1 sortierter </a:t>
            </a:r>
            <a:r>
              <a:rPr lang="de-DE" sz="2400" dirty="0" err="1">
                <a:solidFill>
                  <a:srgbClr val="000000"/>
                </a:solidFill>
              </a:rPr>
              <a:t>Outputstream</a:t>
            </a:r>
            <a:endParaRPr lang="de-DE" sz="2400" dirty="0">
              <a:solidFill>
                <a:srgbClr val="000000"/>
              </a:solidFill>
            </a:endParaRPr>
          </a:p>
          <a:p>
            <a:pPr marL="215900" indent="-215900">
              <a:lnSpc>
                <a:spcPct val="100000"/>
              </a:lnSpc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Bei jedem Aufruf werden k³ Daten in den </a:t>
            </a:r>
            <a:r>
              <a:rPr lang="de-DE" sz="2400" dirty="0" err="1">
                <a:solidFill>
                  <a:srgbClr val="000000"/>
                </a:solidFill>
              </a:rPr>
              <a:t>Outputstream</a:t>
            </a:r>
            <a:r>
              <a:rPr lang="de-DE" sz="2400" dirty="0">
                <a:solidFill>
                  <a:srgbClr val="000000"/>
                </a:solidFill>
              </a:rPr>
              <a:t> geschrieben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3600450" y="4067646"/>
            <a:ext cx="2232025" cy="1800225"/>
          </a:xfrm>
          <a:prstGeom prst="triangle">
            <a:avLst>
              <a:gd name="adj" fmla="val 50000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z="4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3816350" y="5864696"/>
            <a:ext cx="1588" cy="5794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5616575" y="5864696"/>
            <a:ext cx="1588" cy="5794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5327650" y="5864696"/>
            <a:ext cx="1588" cy="5794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4679950" y="5864696"/>
            <a:ext cx="1588" cy="5794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4392613" y="5864696"/>
            <a:ext cx="1587" cy="5794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4103688" y="5864696"/>
            <a:ext cx="1587" cy="5794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824413" y="6083771"/>
            <a:ext cx="863600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de-DE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975350" y="6025033"/>
            <a:ext cx="2159000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de-DE">
                <a:solidFill>
                  <a:srgbClr val="000000"/>
                </a:solidFill>
              </a:rPr>
              <a:t>k Inputstreams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4680272" y="3562821"/>
            <a:ext cx="1587" cy="5064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000" dirty="0" err="1">
                <a:solidFill>
                  <a:srgbClr val="000000"/>
                </a:solidFill>
              </a:rPr>
              <a:t>Funnelsort</a:t>
            </a:r>
            <a:r>
              <a:rPr lang="de-DE" sz="3000" dirty="0">
                <a:solidFill>
                  <a:srgbClr val="000000"/>
                </a:solidFill>
              </a:rPr>
              <a:t> Algorithmus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unterteile Input-Array in </a:t>
            </a:r>
            <a:r>
              <a:rPr lang="de-DE" sz="2400" dirty="0" smtClean="0">
                <a:solidFill>
                  <a:srgbClr val="000000"/>
                </a:solidFill>
              </a:rPr>
              <a:t>N</a:t>
            </a:r>
            <a:r>
              <a:rPr lang="de-DE" sz="2400" baseline="30000" dirty="0" smtClean="0">
                <a:solidFill>
                  <a:srgbClr val="000000"/>
                </a:solidFill>
              </a:rPr>
              <a:t>1/3</a:t>
            </a:r>
            <a:r>
              <a:rPr lang="de-DE" sz="2400" dirty="0" smtClean="0">
                <a:solidFill>
                  <a:srgbClr val="000000"/>
                </a:solidFill>
              </a:rPr>
              <a:t> </a:t>
            </a:r>
            <a:r>
              <a:rPr lang="de-DE" sz="2400" dirty="0">
                <a:solidFill>
                  <a:srgbClr val="000000"/>
                </a:solidFill>
              </a:rPr>
              <a:t>Teile der Länge N</a:t>
            </a:r>
            <a:r>
              <a:rPr lang="de-DE" sz="2400" baseline="30000" dirty="0">
                <a:solidFill>
                  <a:srgbClr val="000000"/>
                </a:solidFill>
              </a:rPr>
              <a:t>2/3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Sortiere die Teile rekursiv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Stecke sortierte Teile als </a:t>
            </a:r>
            <a:r>
              <a:rPr lang="de-DE" sz="2400" dirty="0" err="1">
                <a:solidFill>
                  <a:srgbClr val="000000"/>
                </a:solidFill>
              </a:rPr>
              <a:t>Inputstreams</a:t>
            </a:r>
            <a:r>
              <a:rPr lang="de-DE" sz="2400" dirty="0">
                <a:solidFill>
                  <a:srgbClr val="000000"/>
                </a:solidFill>
              </a:rPr>
              <a:t> in einen N</a:t>
            </a:r>
            <a:r>
              <a:rPr lang="de-DE" sz="2400" baseline="30000" dirty="0">
                <a:solidFill>
                  <a:srgbClr val="000000"/>
                </a:solidFill>
              </a:rPr>
              <a:t>1/3</a:t>
            </a:r>
            <a:r>
              <a:rPr lang="de-DE" sz="2400" dirty="0">
                <a:solidFill>
                  <a:srgbClr val="000000"/>
                </a:solidFill>
              </a:rPr>
              <a:t>-Funnel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Aufruf des </a:t>
            </a:r>
            <a:r>
              <a:rPr lang="de-DE" sz="2400" dirty="0" err="1">
                <a:solidFill>
                  <a:srgbClr val="000000"/>
                </a:solidFill>
              </a:rPr>
              <a:t>Funnels</a:t>
            </a:r>
            <a:r>
              <a:rPr lang="de-DE" sz="2400" dirty="0">
                <a:solidFill>
                  <a:srgbClr val="000000"/>
                </a:solidFill>
              </a:rPr>
              <a:t> → N sortierte Daten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Rekursionsabbruch bei 2- oder 3-Funnel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Sortiere deren </a:t>
            </a:r>
            <a:r>
              <a:rPr lang="de-DE" sz="2400" dirty="0" err="1">
                <a:solidFill>
                  <a:srgbClr val="000000"/>
                </a:solidFill>
              </a:rPr>
              <a:t>Inputstreams</a:t>
            </a:r>
            <a:r>
              <a:rPr lang="de-DE" sz="2400" dirty="0">
                <a:solidFill>
                  <a:srgbClr val="000000"/>
                </a:solidFill>
              </a:rPr>
              <a:t> „per Hand“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000" dirty="0">
                <a:solidFill>
                  <a:srgbClr val="000000"/>
                </a:solidFill>
              </a:rPr>
              <a:t>k-</a:t>
            </a:r>
            <a:r>
              <a:rPr lang="de-DE" sz="3000" dirty="0" err="1">
                <a:solidFill>
                  <a:srgbClr val="000000"/>
                </a:solidFill>
              </a:rPr>
              <a:t>Funnel</a:t>
            </a:r>
            <a:r>
              <a:rPr lang="de-DE" sz="3000" dirty="0">
                <a:solidFill>
                  <a:srgbClr val="000000"/>
                </a:solidFill>
              </a:rPr>
              <a:t> Innenleben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215900" indent="-215900">
              <a:lnSpc>
                <a:spcPct val="100000"/>
              </a:lnSpc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000" dirty="0">
                <a:solidFill>
                  <a:srgbClr val="000000"/>
                </a:solidFill>
              </a:rPr>
              <a:t>Aufruf eines k-</a:t>
            </a:r>
            <a:r>
              <a:rPr lang="de-DE" sz="3000" dirty="0" err="1">
                <a:solidFill>
                  <a:srgbClr val="000000"/>
                </a:solidFill>
              </a:rPr>
              <a:t>Funnels</a:t>
            </a:r>
            <a:endParaRPr lang="de-DE" sz="3000" dirty="0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Wenn B</a:t>
            </a:r>
            <a:r>
              <a:rPr lang="de-DE" sz="2400" baseline="-25000" dirty="0">
                <a:solidFill>
                  <a:srgbClr val="000000"/>
                </a:solidFill>
              </a:rPr>
              <a:t>i</a:t>
            </a:r>
            <a:r>
              <a:rPr lang="de-DE" sz="2400" dirty="0">
                <a:solidFill>
                  <a:srgbClr val="000000"/>
                </a:solidFill>
              </a:rPr>
              <a:t> weniger als halb voll, rufe L</a:t>
            </a:r>
            <a:r>
              <a:rPr lang="de-DE" sz="2400" baseline="-25000" dirty="0">
                <a:solidFill>
                  <a:srgbClr val="000000"/>
                </a:solidFill>
              </a:rPr>
              <a:t>i</a:t>
            </a:r>
            <a:r>
              <a:rPr lang="de-DE" sz="2400" dirty="0">
                <a:solidFill>
                  <a:srgbClr val="000000"/>
                </a:solidFill>
              </a:rPr>
              <a:t> auf → B</a:t>
            </a:r>
            <a:r>
              <a:rPr lang="de-DE" sz="2400" baseline="-25000" dirty="0">
                <a:solidFill>
                  <a:srgbClr val="000000"/>
                </a:solidFill>
              </a:rPr>
              <a:t>i</a:t>
            </a:r>
            <a:r>
              <a:rPr lang="de-DE" sz="2400" dirty="0">
                <a:solidFill>
                  <a:srgbClr val="000000"/>
                </a:solidFill>
              </a:rPr>
              <a:t> enthält </a:t>
            </a:r>
            <a:r>
              <a:rPr lang="de-DE" sz="2400" dirty="0" smtClean="0">
                <a:solidFill>
                  <a:srgbClr val="000000"/>
                </a:solidFill>
              </a:rPr>
              <a:t/>
            </a:r>
            <a:br>
              <a:rPr lang="de-DE" sz="2400" dirty="0" smtClean="0">
                <a:solidFill>
                  <a:srgbClr val="000000"/>
                </a:solidFill>
              </a:rPr>
            </a:br>
            <a:r>
              <a:rPr lang="de-DE" sz="2400" dirty="0" smtClean="0">
                <a:solidFill>
                  <a:srgbClr val="000000"/>
                </a:solidFill>
              </a:rPr>
              <a:t>mindestens </a:t>
            </a:r>
            <a:r>
              <a:rPr lang="de-DE" sz="2400" dirty="0">
                <a:solidFill>
                  <a:srgbClr val="000000"/>
                </a:solidFill>
              </a:rPr>
              <a:t>k</a:t>
            </a:r>
            <a:r>
              <a:rPr lang="de-DE" sz="2400" baseline="30000" dirty="0">
                <a:solidFill>
                  <a:srgbClr val="000000"/>
                </a:solidFill>
              </a:rPr>
              <a:t>3/2</a:t>
            </a:r>
            <a:r>
              <a:rPr lang="de-DE" sz="2400" dirty="0">
                <a:solidFill>
                  <a:srgbClr val="000000"/>
                </a:solidFill>
              </a:rPr>
              <a:t> Elemente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k</a:t>
            </a:r>
            <a:r>
              <a:rPr lang="de-DE" sz="2400" baseline="30000" dirty="0">
                <a:solidFill>
                  <a:srgbClr val="000000"/>
                </a:solidFill>
              </a:rPr>
              <a:t>3/2 </a:t>
            </a:r>
            <a:r>
              <a:rPr lang="de-DE" sz="2400" dirty="0">
                <a:solidFill>
                  <a:srgbClr val="000000"/>
                </a:solidFill>
              </a:rPr>
              <a:t>Aufrufe von R → Output: k</a:t>
            </a:r>
            <a:r>
              <a:rPr lang="de-DE" sz="2400" baseline="30000" dirty="0">
                <a:solidFill>
                  <a:srgbClr val="000000"/>
                </a:solidFill>
              </a:rPr>
              <a:t>3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</a:p>
          <a:p>
            <a:pPr marL="215900" indent="-215900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solidFill>
                  <a:srgbClr val="000000"/>
                </a:solidFill>
              </a:rPr>
              <a:t>Rekursionsabbruch: 2- oder 3-Funnel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err="1">
                <a:solidFill>
                  <a:srgbClr val="000000"/>
                </a:solidFill>
              </a:rPr>
              <a:t>Merge</a:t>
            </a:r>
            <a:r>
              <a:rPr lang="de-DE" sz="2400" dirty="0">
                <a:solidFill>
                  <a:srgbClr val="000000"/>
                </a:solidFill>
              </a:rPr>
              <a:t> die 8 bzw. 27 kleinsten Elemente der </a:t>
            </a:r>
            <a:r>
              <a:rPr lang="de-DE" sz="2400" dirty="0" err="1">
                <a:solidFill>
                  <a:srgbClr val="000000"/>
                </a:solidFill>
              </a:rPr>
              <a:t>Inputstreams</a:t>
            </a:r>
            <a:r>
              <a:rPr lang="de-DE" sz="2400" dirty="0">
                <a:solidFill>
                  <a:srgbClr val="000000"/>
                </a:solidFill>
              </a:rPr>
              <a:t> und </a:t>
            </a:r>
            <a:br>
              <a:rPr lang="de-DE" sz="2400" dirty="0">
                <a:solidFill>
                  <a:srgbClr val="000000"/>
                </a:solidFill>
              </a:rPr>
            </a:br>
            <a:r>
              <a:rPr lang="de-DE" sz="2400" dirty="0" smtClean="0">
                <a:solidFill>
                  <a:srgbClr val="000000"/>
                </a:solidFill>
              </a:rPr>
              <a:t>schreibe </a:t>
            </a:r>
            <a:r>
              <a:rPr lang="de-DE" sz="2400" dirty="0">
                <a:solidFill>
                  <a:srgbClr val="000000"/>
                </a:solidFill>
              </a:rPr>
              <a:t>sie in den </a:t>
            </a:r>
            <a:r>
              <a:rPr lang="de-DE" sz="2400" dirty="0" err="1">
                <a:solidFill>
                  <a:srgbClr val="000000"/>
                </a:solidFill>
              </a:rPr>
              <a:t>Outputstream</a:t>
            </a:r>
            <a:endParaRPr lang="de-DE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3000" dirty="0" err="1">
                <a:solidFill>
                  <a:srgbClr val="000000"/>
                </a:solidFill>
              </a:rPr>
              <a:t>Lazy</a:t>
            </a:r>
            <a:r>
              <a:rPr lang="de-DE" sz="3000" dirty="0">
                <a:solidFill>
                  <a:srgbClr val="000000"/>
                </a:solidFill>
              </a:rPr>
              <a:t> k-</a:t>
            </a:r>
            <a:r>
              <a:rPr lang="de-DE" sz="3000" dirty="0" err="1">
                <a:solidFill>
                  <a:srgbClr val="000000"/>
                </a:solidFill>
              </a:rPr>
              <a:t>Funnel</a:t>
            </a:r>
            <a:r>
              <a:rPr lang="de-DE" sz="3000" dirty="0">
                <a:solidFill>
                  <a:srgbClr val="000000"/>
                </a:solidFill>
              </a:rPr>
              <a:t> Innenleben und Aufruf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215900" indent="-215900">
              <a:lnSpc>
                <a:spcPct val="100000"/>
              </a:lnSpc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dirty="0" smtClean="0"/>
              <a:t>Laufzeiten (DISK)</a:t>
            </a:r>
            <a:endParaRPr lang="de-DE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048" y="1259557"/>
            <a:ext cx="4536504" cy="591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000" dirty="0" smtClean="0"/>
              <a:t>Laufzeiten </a:t>
            </a:r>
            <a:r>
              <a:rPr lang="de-DE" sz="3000" dirty="0" smtClean="0"/>
              <a:t>(RAM)</a:t>
            </a:r>
            <a:endParaRPr lang="de-DE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048" y="1331565"/>
            <a:ext cx="4431865" cy="58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Benutzerdefiniert</PresentationFormat>
  <Paragraphs>37</Paragraphs>
  <Slides>9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Laufzeiten (DISK)</vt:lpstr>
      <vt:lpstr>Laufzeiten (RAM)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titan</dc:creator>
  <cp:lastModifiedBy>titan</cp:lastModifiedBy>
  <cp:revision>32</cp:revision>
  <cp:lastPrinted>1601-01-01T00:00:00Z</cp:lastPrinted>
  <dcterms:created xsi:type="dcterms:W3CDTF">1601-01-01T00:00:00Z</dcterms:created>
  <dcterms:modified xsi:type="dcterms:W3CDTF">2013-11-25T09:25:45Z</dcterms:modified>
</cp:coreProperties>
</file>