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Christian Moscard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0-23T14:26:44.847">
    <p:pos x="196" y="469"/>
    <p:text>https://drive.google.com/open?id=0ByUEuJwrz1HKbWpUTXBkX0s1QTA</p:text>
  </p:cm>
  <p:cm authorId="0" idx="2" dt="2017-10-23T14:22:44.856">
    <p:pos x="196" y="569"/>
    <p:text>+ses515@nyu.edu</p:text>
  </p:cm>
  <p:cm authorId="0" idx="3" dt="2017-10-23T14:26:44.847">
    <p:pos x="196" y="669"/>
    <p:text>https://drive.google.com/open?id=0ByUEuJwrz1HKbWpUTXBkX0s1QTA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hyperlink" Target="https://drive.google.com/file/d/0B4VV_EPQ2cbbeWhNdGl3UXgyeE0/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0" y="-3125"/>
            <a:ext cx="9144000" cy="57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699" y="-176075"/>
            <a:ext cx="60240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600"/>
              <a:t>Second Avenue Subway: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3600"/>
              <a:t>Housing and transit 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41223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Team 10: </a:t>
            </a:r>
            <a:r>
              <a:rPr lang="en" sz="2400"/>
              <a:t>Christian Moscardi, Sarah Schoengold, Hao Xi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1940888" y="4427100"/>
            <a:ext cx="5086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Mad Men: “The Flood”</a:t>
            </a:r>
          </a:p>
        </p:txBody>
      </p:sp>
      <p:sp>
        <p:nvSpPr>
          <p:cNvPr id="63" name="Shape 63" title="MadMenClip_CA.mp4">
            <a:hlinkClick r:id="rId4"/>
          </p:cNvPr>
          <p:cNvSpPr/>
          <p:nvPr/>
        </p:nvSpPr>
        <p:spPr>
          <a:xfrm>
            <a:off x="1804949" y="384574"/>
            <a:ext cx="5358376" cy="40187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 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5239500" cy="38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There are known relationships between proximity to </a:t>
            </a:r>
            <a:r>
              <a:rPr lang="en" sz="1400"/>
              <a:t>public</a:t>
            </a:r>
            <a:r>
              <a:rPr lang="en" sz="1400"/>
              <a:t> transportation and housing prices in urban areas. The Second Ave Subway (SAS) opened in January 2017 after nearly 100 years of fits and starts. By using a novel spatial model used to </a:t>
            </a:r>
            <a:r>
              <a:rPr lang="en" sz="1400"/>
              <a:t>analyze</a:t>
            </a:r>
            <a:r>
              <a:rPr lang="en" sz="1400"/>
              <a:t> similar developments, we want to understand </a:t>
            </a:r>
            <a:r>
              <a:rPr lang="en" sz="1400"/>
              <a:t>if these established patterns hold true for SAS given its unique history and location within NYC.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Key questions include: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To what extent did anticipated improvements around this long-running project increase property values before the substantive effect of new transit took hold?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On what timescale did these value changes take hold?</a:t>
            </a:r>
          </a:p>
          <a:p>
            <a:pPr indent="-298450" lvl="0" marL="457200" rtl="0">
              <a:spcBef>
                <a:spcPts val="0"/>
              </a:spcBef>
              <a:buSzPct val="100000"/>
            </a:pPr>
            <a:r>
              <a:rPr lang="en" sz="1100"/>
              <a:t>Did expected trends hold 9 months after opening? </a:t>
            </a:r>
          </a:p>
        </p:txBody>
      </p:sp>
      <p:pic>
        <p:nvPicPr>
          <p:cNvPr descr="Image result for second avenue subway map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775" y="1249050"/>
            <a:ext cx="3487924" cy="24095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5427775" y="3695700"/>
            <a:ext cx="35895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B7B7B7"/>
                </a:solidFill>
              </a:rPr>
              <a:t>Image: </a:t>
            </a:r>
            <a:r>
              <a:rPr lang="en" sz="800">
                <a:solidFill>
                  <a:srgbClr val="B7B7B7"/>
                </a:solidFill>
              </a:rPr>
              <a:t>http://www.remappingdebate.org/plan-full-blown-second-avenue-subway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09000" y="519150"/>
            <a:ext cx="4210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262650" y="1204138"/>
            <a:ext cx="43035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Rental prices: StreetEasy web scrape using HTML parser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NYC Open data resources: PLUTO/ACRIS/NOPV/Recent Sales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Subway stop shapefiles</a:t>
            </a:r>
          </a:p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Demographic data (Census, ACS, etc.)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ny subway system shape file" id="78" name="Shape 78"/>
          <p:cNvPicPr preferRelativeResize="0"/>
          <p:nvPr/>
        </p:nvPicPr>
        <p:blipFill rotWithShape="1">
          <a:blip r:embed="rId3">
            <a:alphaModFix/>
          </a:blip>
          <a:srcRect b="6663" l="35552" r="4795" t="19459"/>
          <a:stretch/>
        </p:blipFill>
        <p:spPr>
          <a:xfrm>
            <a:off x="4605975" y="759950"/>
            <a:ext cx="4142601" cy="3771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362" y="1590763"/>
            <a:ext cx="3500376" cy="19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42725" y="1152475"/>
            <a:ext cx="39759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1800">
                <a:solidFill>
                  <a:schemeClr val="dk2"/>
                </a:solidFill>
              </a:rPr>
              <a:t>Slice 2012-2017 based on key points in the SAS project timeline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-"/>
            </a:pPr>
            <a:r>
              <a:rPr lang="en" sz="1800">
                <a:solidFill>
                  <a:schemeClr val="dk2"/>
                </a:solidFill>
              </a:rPr>
              <a:t>Use a Spatial Difference-in-Difference model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09000" y="519150"/>
            <a:ext cx="4210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methods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Q&amp;A?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