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22"/>
  </p:notesMasterIdLst>
  <p:handoutMasterIdLst>
    <p:handoutMasterId r:id="rId23"/>
  </p:handoutMasterIdLst>
  <p:sldIdLst>
    <p:sldId id="285" r:id="rId2"/>
    <p:sldId id="256" r:id="rId3"/>
    <p:sldId id="257" r:id="rId4"/>
    <p:sldId id="287" r:id="rId5"/>
    <p:sldId id="288" r:id="rId6"/>
    <p:sldId id="274" r:id="rId7"/>
    <p:sldId id="275" r:id="rId8"/>
    <p:sldId id="276" r:id="rId9"/>
    <p:sldId id="278" r:id="rId10"/>
    <p:sldId id="279" r:id="rId11"/>
    <p:sldId id="280" r:id="rId12"/>
    <p:sldId id="282" r:id="rId13"/>
    <p:sldId id="281" r:id="rId14"/>
    <p:sldId id="283" r:id="rId15"/>
    <p:sldId id="284" r:id="rId16"/>
    <p:sldId id="292" r:id="rId17"/>
    <p:sldId id="286" r:id="rId18"/>
    <p:sldId id="289" r:id="rId19"/>
    <p:sldId id="290" r:id="rId20"/>
    <p:sldId id="29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77" autoAdjust="0"/>
  </p:normalViewPr>
  <p:slideViewPr>
    <p:cSldViewPr snapToObjects="1">
      <p:cViewPr varScale="1">
        <p:scale>
          <a:sx n="71" d="100"/>
          <a:sy n="71" d="100"/>
        </p:scale>
        <p:origin x="105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264217-7FDA-364A-98C5-B22019BC04F6}" type="datetimeFigureOut">
              <a:rPr lang="en-US" smtClean="0"/>
              <a:pPr/>
              <a:t>4/29/2014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C320B1-C114-854F-A96E-EC12E53C1FD0}" type="slidenum">
              <a:rPr lang="en-US" smtClean="0"/>
              <a:pPr/>
              <a:t>‹#›</a:t>
            </a:fld>
            <a:endParaRPr lang="en-US" dirty="0"/>
          </a:p>
        </p:txBody>
      </p:sp>
    </p:spTree>
    <p:extLst>
      <p:ext uri="{BB962C8B-B14F-4D97-AF65-F5344CB8AC3E}">
        <p14:creationId xmlns:p14="http://schemas.microsoft.com/office/powerpoint/2010/main" val="2746799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68B355-5F66-4EE0-A344-47278FC6C498}" type="datetimeFigureOut">
              <a:rPr lang="en-AU" smtClean="0"/>
              <a:pPr/>
              <a:t>29/04/2014</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37870-9D78-40BF-B9A7-323082C24950}" type="slidenum">
              <a:rPr lang="en-AU" smtClean="0"/>
              <a:pPr/>
              <a:t>‹#›</a:t>
            </a:fld>
            <a:endParaRPr lang="en-AU"/>
          </a:p>
        </p:txBody>
      </p:sp>
    </p:spTree>
    <p:extLst>
      <p:ext uri="{BB962C8B-B14F-4D97-AF65-F5344CB8AC3E}">
        <p14:creationId xmlns:p14="http://schemas.microsoft.com/office/powerpoint/2010/main" val="4206257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FD37870-9D78-40BF-B9A7-323082C24950}" type="slidenum">
              <a:rPr lang="en-AU" smtClean="0"/>
              <a:pPr/>
              <a:t>15</a:t>
            </a:fld>
            <a:endParaRPr lang="en-AU"/>
          </a:p>
        </p:txBody>
      </p:sp>
    </p:spTree>
    <p:extLst>
      <p:ext uri="{BB962C8B-B14F-4D97-AF65-F5344CB8AC3E}">
        <p14:creationId xmlns:p14="http://schemas.microsoft.com/office/powerpoint/2010/main" val="1151657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baseline="0">
                <a:latin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000" baseline="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81E5829-0909-4A96-8B65-FFCCC89CAE02}" type="datetimeFigureOut">
              <a:rPr lang="en-US" smtClean="0"/>
              <a:pPr/>
              <a:t>4/29/2014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22FB46-FB7B-4879-9B1A-EE9F4DE9AFD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0D744-A176-4DCB-9147-2AE7B7E87481}" type="datetimeFigureOut">
              <a:rPr lang="en-US" smtClean="0"/>
              <a:pPr/>
              <a:t>4/29/2014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0D744-A176-4DCB-9147-2AE7B7E87481}" type="datetimeFigureOut">
              <a:rPr lang="en-US" smtClean="0"/>
              <a:pPr/>
              <a:t>4/29/2014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120D744-A176-4DCB-9147-2AE7B7E87481}" type="datetimeFigureOut">
              <a:rPr lang="en-US" smtClean="0"/>
              <a:pPr/>
              <a:t>4/29/2014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20D744-A176-4DCB-9147-2AE7B7E87481}" type="datetimeFigureOut">
              <a:rPr lang="en-US" smtClean="0"/>
              <a:pPr/>
              <a:t>4/29/2014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20D744-A176-4DCB-9147-2AE7B7E87481}" type="datetimeFigureOut">
              <a:rPr lang="en-US" smtClean="0"/>
              <a:pPr/>
              <a:t>4/29/2014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20D744-A176-4DCB-9147-2AE7B7E87481}" type="datetimeFigureOut">
              <a:rPr lang="en-US" smtClean="0"/>
              <a:pPr/>
              <a:t>4/29/2014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20D744-A176-4DCB-9147-2AE7B7E87481}" type="datetimeFigureOut">
              <a:rPr lang="en-US" smtClean="0"/>
              <a:pPr/>
              <a:t>4/29/2014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0D744-A176-4DCB-9147-2AE7B7E87481}" type="datetimeFigureOut">
              <a:rPr lang="en-US" smtClean="0"/>
              <a:pPr/>
              <a:t>4/29/2014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20D744-A176-4DCB-9147-2AE7B7E87481}" type="datetimeFigureOut">
              <a:rPr lang="en-US" smtClean="0"/>
              <a:pPr/>
              <a:t>4/29/2014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20D744-A176-4DCB-9147-2AE7B7E87481}" type="datetimeFigureOut">
              <a:rPr lang="en-US" smtClean="0"/>
              <a:pPr/>
              <a:t>4/29/2014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FFF1679-83E0-4571-98D7-4BB535B5F50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20D744-A176-4DCB-9147-2AE7B7E87481}" type="datetimeFigureOut">
              <a:rPr lang="en-US" smtClean="0"/>
              <a:pPr/>
              <a:t>4/29/2014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F1679-83E0-4571-98D7-4BB535B5F50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0.png"/><Relationship Id="rId7"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1.png"/><Relationship Id="rId9"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685800" y="3733800"/>
            <a:ext cx="7772400" cy="1470025"/>
          </a:xfrm>
        </p:spPr>
        <p:txBody>
          <a:bodyPr>
            <a:noAutofit/>
          </a:bodyPr>
          <a:lstStyle/>
          <a:p>
            <a:r>
              <a:rPr lang="en-AU" sz="8800" dirty="0" smtClean="0">
                <a:solidFill>
                  <a:srgbClr val="FF9900"/>
                </a:solidFill>
                <a:latin typeface="Arial Rounded MT Bold" pitchFamily="34" charset="0"/>
              </a:rPr>
              <a:t>Website Programming</a:t>
            </a:r>
            <a:endParaRPr lang="en-AU" sz="8800" dirty="0">
              <a:solidFill>
                <a:srgbClr val="FF9900"/>
              </a:solidFill>
              <a:latin typeface="Arial Rounded MT Bold" pitchFamily="34" charset="0"/>
            </a:endParaRPr>
          </a:p>
        </p:txBody>
      </p:sp>
      <p:pic>
        <p:nvPicPr>
          <p:cNvPr id="1026" name="Picture 2" descr="http://www.bonappetit.com/images/tips_tools_ingredients/ingredients/ttar_orange_01_h_launch.jpg"/>
          <p:cNvPicPr>
            <a:picLocks noChangeAspect="1" noChangeArrowheads="1"/>
          </p:cNvPicPr>
          <p:nvPr/>
        </p:nvPicPr>
        <p:blipFill>
          <a:blip r:embed="rId2" cstate="print"/>
          <a:srcRect/>
          <a:stretch>
            <a:fillRect/>
          </a:stretch>
        </p:blipFill>
        <p:spPr bwMode="auto">
          <a:xfrm>
            <a:off x="7162800" y="457200"/>
            <a:ext cx="1295400" cy="1399868"/>
          </a:xfrm>
          <a:prstGeom prst="rect">
            <a:avLst/>
          </a:prstGeom>
          <a:noFill/>
        </p:spPr>
      </p:pic>
      <p:sp>
        <p:nvSpPr>
          <p:cNvPr id="5" name="TextBox 4"/>
          <p:cNvSpPr txBox="1"/>
          <p:nvPr/>
        </p:nvSpPr>
        <p:spPr>
          <a:xfrm>
            <a:off x="1691680" y="5949280"/>
            <a:ext cx="5688632" cy="369332"/>
          </a:xfrm>
          <a:prstGeom prst="rect">
            <a:avLst/>
          </a:prstGeom>
          <a:noFill/>
        </p:spPr>
        <p:txBody>
          <a:bodyPr wrap="square" rtlCol="0">
            <a:spAutoFit/>
          </a:bodyPr>
          <a:lstStyle/>
          <a:p>
            <a:pPr algn="ctr"/>
            <a:r>
              <a:rPr lang="en-AU" b="1" dirty="0" smtClean="0"/>
              <a:t> □ variables □ JS versions □ casting</a:t>
            </a:r>
            <a:endParaRPr lang="en-AU"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EXPRESSIONS versus STATEMENTS</a:t>
            </a:r>
            <a:endParaRPr lang="en-AU" sz="3200" dirty="0"/>
          </a:p>
        </p:txBody>
      </p:sp>
      <p:sp>
        <p:nvSpPr>
          <p:cNvPr id="3" name="Content Placeholder 2"/>
          <p:cNvSpPr>
            <a:spLocks noGrp="1"/>
          </p:cNvSpPr>
          <p:nvPr>
            <p:ph idx="1"/>
          </p:nvPr>
        </p:nvSpPr>
        <p:spPr/>
        <p:txBody>
          <a:bodyPr>
            <a:normAutofit fontScale="77500" lnSpcReduction="20000"/>
          </a:bodyPr>
          <a:lstStyle/>
          <a:p>
            <a:r>
              <a:rPr lang="en-AU" sz="2400" dirty="0" smtClean="0"/>
              <a:t>EXPRESSIONS are phrases that produce some form of value</a:t>
            </a:r>
          </a:p>
          <a:p>
            <a:pPr lvl="1"/>
            <a:r>
              <a:rPr lang="en-AU" sz="2000" dirty="0" smtClean="0"/>
              <a:t>add numbers together</a:t>
            </a:r>
          </a:p>
          <a:p>
            <a:pPr lvl="1"/>
            <a:r>
              <a:rPr lang="en-AU" sz="2000" dirty="0" smtClean="0"/>
              <a:t>concatenate strings</a:t>
            </a:r>
            <a:endParaRPr lang="en-AU" sz="2400" dirty="0" smtClean="0"/>
          </a:p>
          <a:p>
            <a:endParaRPr lang="en-AU" sz="2400" dirty="0" smtClean="0"/>
          </a:p>
          <a:p>
            <a:r>
              <a:rPr lang="en-AU" sz="2400" dirty="0" smtClean="0"/>
              <a:t>STATEMENTS are phrases that don't produce a value but instead have some form of effects</a:t>
            </a:r>
          </a:p>
          <a:p>
            <a:pPr lvl="1"/>
            <a:r>
              <a:rPr lang="en-AU" sz="2000" dirty="0" smtClean="0"/>
              <a:t>storing variables</a:t>
            </a:r>
          </a:p>
          <a:p>
            <a:pPr lvl="1"/>
            <a:r>
              <a:rPr lang="en-AU" sz="2000" dirty="0" smtClean="0"/>
              <a:t>if/else </a:t>
            </a:r>
          </a:p>
          <a:p>
            <a:pPr lvl="1"/>
            <a:r>
              <a:rPr lang="en-AU" sz="2000" dirty="0" smtClean="0"/>
              <a:t>jumping to different parts of the cod</a:t>
            </a:r>
          </a:p>
          <a:p>
            <a:endParaRPr lang="en-AU" sz="2400" dirty="0" smtClean="0"/>
          </a:p>
          <a:p>
            <a:r>
              <a:rPr lang="en-AU" sz="2400" dirty="0" smtClean="0"/>
              <a:t>ALWAYS ADD A SEMICOLON AT THE END OF EXPRESSIONS AND STATEMENTS EXCEPT WHEN YOU HAVE A FUNCTION DECLARATION OR IF/ELSE OR LOOPS</a:t>
            </a:r>
          </a:p>
          <a:p>
            <a:r>
              <a:rPr lang="en-AU" sz="2400" dirty="0" smtClean="0"/>
              <a:t>Whitespaces (space, tabs, empty lines) do not affect your code, they are ignored</a:t>
            </a:r>
          </a:p>
          <a:p>
            <a:r>
              <a:rPr lang="en-AU" sz="2400" dirty="0" smtClean="0"/>
              <a:t>When computers optimise the code it gets rid of all the whitespaces </a:t>
            </a:r>
          </a:p>
          <a:p>
            <a:r>
              <a:rPr lang="en-AU" sz="2400" dirty="0" smtClean="0"/>
              <a:t>To eliminate all the whitespaces in an HTML code use the command "Apply Source Formatting" under "Commands"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can we store in a variable?</a:t>
            </a:r>
            <a:endParaRPr lang="en-AU" dirty="0"/>
          </a:p>
        </p:txBody>
      </p:sp>
      <p:pic>
        <p:nvPicPr>
          <p:cNvPr id="4098" name="Picture 2"/>
          <p:cNvPicPr>
            <a:picLocks noChangeAspect="1" noChangeArrowheads="1"/>
          </p:cNvPicPr>
          <p:nvPr/>
        </p:nvPicPr>
        <p:blipFill>
          <a:blip r:embed="rId2"/>
          <a:srcRect/>
          <a:stretch>
            <a:fillRect/>
          </a:stretch>
        </p:blipFill>
        <p:spPr bwMode="auto">
          <a:xfrm>
            <a:off x="1043608" y="1417638"/>
            <a:ext cx="7217302" cy="1224136"/>
          </a:xfrm>
          <a:prstGeom prst="rect">
            <a:avLst/>
          </a:prstGeom>
          <a:ln>
            <a:noFill/>
          </a:ln>
          <a:effectLst>
            <a:outerShdw blurRad="292100" dist="139700" dir="2700000" algn="tl" rotWithShape="0">
              <a:srgbClr val="333333">
                <a:alpha val="65000"/>
              </a:srgbClr>
            </a:outerShdw>
          </a:effectLst>
        </p:spPr>
      </p:pic>
      <p:pic>
        <p:nvPicPr>
          <p:cNvPr id="4099" name="Picture 3"/>
          <p:cNvPicPr>
            <a:picLocks noChangeAspect="1" noChangeArrowheads="1"/>
          </p:cNvPicPr>
          <p:nvPr/>
        </p:nvPicPr>
        <p:blipFill>
          <a:blip r:embed="rId3"/>
          <a:srcRect/>
          <a:stretch>
            <a:fillRect/>
          </a:stretch>
        </p:blipFill>
        <p:spPr bwMode="auto">
          <a:xfrm>
            <a:off x="144016" y="2996952"/>
            <a:ext cx="8820472" cy="831894"/>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611560" y="4365104"/>
            <a:ext cx="8352928" cy="1200329"/>
          </a:xfrm>
          <a:prstGeom prst="rect">
            <a:avLst/>
          </a:prstGeom>
          <a:noFill/>
        </p:spPr>
        <p:txBody>
          <a:bodyPr wrap="square" rtlCol="0">
            <a:spAutoFit/>
          </a:bodyPr>
          <a:lstStyle/>
          <a:p>
            <a:pPr marL="182563" indent="-182563">
              <a:buFont typeface="Arial" pitchFamily="34" charset="0"/>
              <a:buChar char="•"/>
            </a:pPr>
            <a:r>
              <a:rPr lang="en-AU" dirty="0" smtClean="0"/>
              <a:t> to find what type of variable is actually stored you could use a special word called "typeof"</a:t>
            </a:r>
          </a:p>
          <a:p>
            <a:pPr marL="182563" indent="-182563">
              <a:buFont typeface="Arial" pitchFamily="34" charset="0"/>
              <a:buChar char="•"/>
            </a:pPr>
            <a:r>
              <a:rPr lang="en-AU" dirty="0" smtClean="0"/>
              <a:t>for example to check what type of variable is returned from the "prompt" dialog we do this:</a:t>
            </a:r>
            <a:endParaRPr lang="en-AU" dirty="0"/>
          </a:p>
        </p:txBody>
      </p:sp>
      <p:pic>
        <p:nvPicPr>
          <p:cNvPr id="4100" name="Picture 4"/>
          <p:cNvPicPr>
            <a:picLocks noChangeAspect="1" noChangeArrowheads="1"/>
          </p:cNvPicPr>
          <p:nvPr/>
        </p:nvPicPr>
        <p:blipFill>
          <a:blip r:embed="rId4"/>
          <a:srcRect/>
          <a:stretch>
            <a:fillRect/>
          </a:stretch>
        </p:blipFill>
        <p:spPr bwMode="auto">
          <a:xfrm>
            <a:off x="6660232" y="5565433"/>
            <a:ext cx="1169559" cy="1106340"/>
          </a:xfrm>
          <a:prstGeom prst="rect">
            <a:avLst/>
          </a:prstGeom>
          <a:ln>
            <a:noFill/>
          </a:ln>
          <a:effectLst>
            <a:outerShdw blurRad="292100" dist="139700" dir="2700000" algn="tl" rotWithShape="0">
              <a:srgbClr val="333333">
                <a:alpha val="65000"/>
              </a:srgbClr>
            </a:outerShdw>
          </a:effectLst>
        </p:spPr>
      </p:pic>
      <p:pic>
        <p:nvPicPr>
          <p:cNvPr id="4101" name="Picture 5"/>
          <p:cNvPicPr>
            <a:picLocks noChangeAspect="1" noChangeArrowheads="1"/>
          </p:cNvPicPr>
          <p:nvPr/>
        </p:nvPicPr>
        <p:blipFill>
          <a:blip r:embed="rId5"/>
          <a:srcRect/>
          <a:stretch>
            <a:fillRect/>
          </a:stretch>
        </p:blipFill>
        <p:spPr bwMode="auto">
          <a:xfrm>
            <a:off x="1259632" y="5565433"/>
            <a:ext cx="5022270" cy="83343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undefined</a:t>
            </a:r>
            <a:endParaRPr lang="en-AU" dirty="0"/>
          </a:p>
        </p:txBody>
      </p:sp>
      <p:sp>
        <p:nvSpPr>
          <p:cNvPr id="3" name="Content Placeholder 2"/>
          <p:cNvSpPr>
            <a:spLocks noGrp="1"/>
          </p:cNvSpPr>
          <p:nvPr>
            <p:ph idx="1"/>
          </p:nvPr>
        </p:nvSpPr>
        <p:spPr>
          <a:xfrm>
            <a:off x="457200" y="1600201"/>
            <a:ext cx="8229600" cy="1468760"/>
          </a:xfrm>
        </p:spPr>
        <p:txBody>
          <a:bodyPr>
            <a:normAutofit/>
          </a:bodyPr>
          <a:lstStyle/>
          <a:p>
            <a:r>
              <a:rPr lang="en-AU" sz="2000" dirty="0" smtClean="0"/>
              <a:t>sometimes we want to declare a variable and not initialise it until later in the program</a:t>
            </a:r>
          </a:p>
          <a:p>
            <a:r>
              <a:rPr lang="en-AU" sz="2000" dirty="0" smtClean="0"/>
              <a:t>that variable is of no type yet and is considered "undefined":</a:t>
            </a:r>
          </a:p>
          <a:p>
            <a:endParaRPr lang="en-AU" sz="2000" dirty="0" smtClean="0"/>
          </a:p>
          <a:p>
            <a:endParaRPr lang="en-AU" sz="2000" dirty="0"/>
          </a:p>
        </p:txBody>
      </p:sp>
      <p:pic>
        <p:nvPicPr>
          <p:cNvPr id="5123" name="Picture 3"/>
          <p:cNvPicPr>
            <a:picLocks noChangeAspect="1" noChangeArrowheads="1"/>
          </p:cNvPicPr>
          <p:nvPr/>
        </p:nvPicPr>
        <p:blipFill>
          <a:blip r:embed="rId2"/>
          <a:srcRect/>
          <a:stretch>
            <a:fillRect/>
          </a:stretch>
        </p:blipFill>
        <p:spPr bwMode="auto">
          <a:xfrm>
            <a:off x="1475656" y="3532832"/>
            <a:ext cx="3385577" cy="1165077"/>
          </a:xfrm>
          <a:prstGeom prst="rect">
            <a:avLst/>
          </a:prstGeom>
          <a:ln>
            <a:noFill/>
          </a:ln>
          <a:effectLst>
            <a:outerShdw blurRad="292100" dist="139700" dir="2700000" algn="tl" rotWithShape="0">
              <a:srgbClr val="333333">
                <a:alpha val="65000"/>
              </a:srgbClr>
            </a:outerShdw>
          </a:effectLst>
        </p:spPr>
      </p:pic>
      <p:pic>
        <p:nvPicPr>
          <p:cNvPr id="5122" name="Picture 2"/>
          <p:cNvPicPr>
            <a:picLocks noChangeAspect="1" noChangeArrowheads="1"/>
          </p:cNvPicPr>
          <p:nvPr/>
        </p:nvPicPr>
        <p:blipFill>
          <a:blip r:embed="rId3"/>
          <a:srcRect/>
          <a:stretch>
            <a:fillRect/>
          </a:stretch>
        </p:blipFill>
        <p:spPr bwMode="auto">
          <a:xfrm>
            <a:off x="5148064" y="4077072"/>
            <a:ext cx="1733550" cy="16478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CHANGING (CONVERTING/CASTING)</a:t>
            </a:r>
            <a:br>
              <a:rPr lang="en-AU" dirty="0" smtClean="0"/>
            </a:br>
            <a:r>
              <a:rPr lang="en-AU" dirty="0" smtClean="0"/>
              <a:t>VARIABLES</a:t>
            </a:r>
            <a:endParaRPr lang="en-AU" dirty="0"/>
          </a:p>
        </p:txBody>
      </p:sp>
      <p:sp>
        <p:nvSpPr>
          <p:cNvPr id="3" name="Content Placeholder 2"/>
          <p:cNvSpPr>
            <a:spLocks noGrp="1"/>
          </p:cNvSpPr>
          <p:nvPr>
            <p:ph idx="1"/>
          </p:nvPr>
        </p:nvSpPr>
        <p:spPr>
          <a:xfrm>
            <a:off x="457200" y="1600201"/>
            <a:ext cx="8229600" cy="1684784"/>
          </a:xfrm>
        </p:spPr>
        <p:txBody>
          <a:bodyPr>
            <a:normAutofit/>
          </a:bodyPr>
          <a:lstStyle/>
          <a:p>
            <a:r>
              <a:rPr lang="en-AU" sz="2400" dirty="0" smtClean="0"/>
              <a:t>JavaScript is considered a "loosely typed" language because you can "play" with the variables very easily, compared with C++ which is considered "strongly typed"</a:t>
            </a:r>
          </a:p>
          <a:p>
            <a:r>
              <a:rPr lang="en-AU" sz="2400" dirty="0" smtClean="0"/>
              <a:t>You can change the data stored in a variable:</a:t>
            </a:r>
            <a:endParaRPr lang="en-AU" sz="2400" dirty="0"/>
          </a:p>
        </p:txBody>
      </p:sp>
      <p:pic>
        <p:nvPicPr>
          <p:cNvPr id="6146" name="Picture 2"/>
          <p:cNvPicPr>
            <a:picLocks noChangeAspect="1" noChangeArrowheads="1"/>
          </p:cNvPicPr>
          <p:nvPr/>
        </p:nvPicPr>
        <p:blipFill>
          <a:blip r:embed="rId2"/>
          <a:srcRect/>
          <a:stretch>
            <a:fillRect/>
          </a:stretch>
        </p:blipFill>
        <p:spPr bwMode="auto">
          <a:xfrm>
            <a:off x="457200" y="3789040"/>
            <a:ext cx="5075263" cy="1800200"/>
          </a:xfrm>
          <a:prstGeom prst="rect">
            <a:avLst/>
          </a:prstGeom>
          <a:ln>
            <a:noFill/>
          </a:ln>
          <a:effectLst>
            <a:outerShdw blurRad="292100" dist="139700" dir="2700000" algn="tl" rotWithShape="0">
              <a:srgbClr val="333333">
                <a:alpha val="65000"/>
              </a:srgbClr>
            </a:outerShdw>
          </a:effectLst>
        </p:spPr>
      </p:pic>
      <p:pic>
        <p:nvPicPr>
          <p:cNvPr id="6147" name="Picture 3"/>
          <p:cNvPicPr>
            <a:picLocks noChangeAspect="1" noChangeArrowheads="1"/>
          </p:cNvPicPr>
          <p:nvPr/>
        </p:nvPicPr>
        <p:blipFill>
          <a:blip r:embed="rId3"/>
          <a:srcRect/>
          <a:stretch>
            <a:fillRect/>
          </a:stretch>
        </p:blipFill>
        <p:spPr bwMode="auto">
          <a:xfrm>
            <a:off x="5868144" y="3211359"/>
            <a:ext cx="1086588" cy="1019439"/>
          </a:xfrm>
          <a:prstGeom prst="rect">
            <a:avLst/>
          </a:prstGeom>
          <a:ln>
            <a:noFill/>
          </a:ln>
          <a:effectLst>
            <a:outerShdw blurRad="292100" dist="139700" dir="2700000" algn="tl" rotWithShape="0">
              <a:srgbClr val="333333">
                <a:alpha val="65000"/>
              </a:srgbClr>
            </a:outerShdw>
          </a:effectLst>
        </p:spPr>
      </p:pic>
      <p:pic>
        <p:nvPicPr>
          <p:cNvPr id="6148" name="Picture 4"/>
          <p:cNvPicPr>
            <a:picLocks noChangeAspect="1" noChangeArrowheads="1"/>
          </p:cNvPicPr>
          <p:nvPr/>
        </p:nvPicPr>
        <p:blipFill>
          <a:blip r:embed="rId4"/>
          <a:srcRect/>
          <a:stretch>
            <a:fillRect/>
          </a:stretch>
        </p:blipFill>
        <p:spPr bwMode="auto">
          <a:xfrm>
            <a:off x="5868144" y="4365104"/>
            <a:ext cx="1086588" cy="1008112"/>
          </a:xfrm>
          <a:prstGeom prst="rect">
            <a:avLst/>
          </a:prstGeom>
          <a:ln>
            <a:noFill/>
          </a:ln>
          <a:effectLst>
            <a:outerShdw blurRad="292100" dist="139700" dir="2700000" algn="tl" rotWithShape="0">
              <a:srgbClr val="333333">
                <a:alpha val="65000"/>
              </a:srgbClr>
            </a:outerShdw>
          </a:effectLst>
        </p:spPr>
      </p:pic>
      <p:pic>
        <p:nvPicPr>
          <p:cNvPr id="6149" name="Picture 5"/>
          <p:cNvPicPr>
            <a:picLocks noChangeAspect="1" noChangeArrowheads="1"/>
          </p:cNvPicPr>
          <p:nvPr/>
        </p:nvPicPr>
        <p:blipFill>
          <a:blip r:embed="rId5"/>
          <a:srcRect/>
          <a:stretch>
            <a:fillRect/>
          </a:stretch>
        </p:blipFill>
        <p:spPr bwMode="auto">
          <a:xfrm>
            <a:off x="5873963" y="5589240"/>
            <a:ext cx="1080769" cy="100183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fill="hold"/>
                                        <p:tgtEl>
                                          <p:spTgt spid="6147"/>
                                        </p:tgtEl>
                                        <p:attrNameLst>
                                          <p:attrName>ppt_x</p:attrName>
                                        </p:attrNameLst>
                                      </p:cBhvr>
                                      <p:tavLst>
                                        <p:tav tm="0">
                                          <p:val>
                                            <p:strVal val="#ppt_x"/>
                                          </p:val>
                                        </p:tav>
                                        <p:tav tm="100000">
                                          <p:val>
                                            <p:strVal val="#ppt_x"/>
                                          </p:val>
                                        </p:tav>
                                      </p:tavLst>
                                    </p:anim>
                                    <p:anim calcmode="lin" valueType="num">
                                      <p:cBhvr additive="base">
                                        <p:cTn id="8"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ppt_x"/>
                                          </p:val>
                                        </p:tav>
                                        <p:tav tm="100000">
                                          <p:val>
                                            <p:strVal val="#ppt_x"/>
                                          </p:val>
                                        </p:tav>
                                      </p:tavLst>
                                    </p:anim>
                                    <p:anim calcmode="lin" valueType="num">
                                      <p:cBhvr additive="base">
                                        <p:cTn id="14"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9"/>
                                        </p:tgtEl>
                                        <p:attrNameLst>
                                          <p:attrName>style.visibility</p:attrName>
                                        </p:attrNameLst>
                                      </p:cBhvr>
                                      <p:to>
                                        <p:strVal val="visible"/>
                                      </p:to>
                                    </p:set>
                                    <p:anim calcmode="lin" valueType="num">
                                      <p:cBhvr additive="base">
                                        <p:cTn id="19" dur="500" fill="hold"/>
                                        <p:tgtEl>
                                          <p:spTgt spid="6149"/>
                                        </p:tgtEl>
                                        <p:attrNameLst>
                                          <p:attrName>ppt_x</p:attrName>
                                        </p:attrNameLst>
                                      </p:cBhvr>
                                      <p:tavLst>
                                        <p:tav tm="0">
                                          <p:val>
                                            <p:strVal val="#ppt_x"/>
                                          </p:val>
                                        </p:tav>
                                        <p:tav tm="100000">
                                          <p:val>
                                            <p:strVal val="#ppt_x"/>
                                          </p:val>
                                        </p:tav>
                                      </p:tavLst>
                                    </p:anim>
                                    <p:anim calcmode="lin" valueType="num">
                                      <p:cBhvr additive="base">
                                        <p:cTn id="20" dur="500" fill="hold"/>
                                        <p:tgtEl>
                                          <p:spTgt spid="6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5"/>
            <a:ext cx="8229600" cy="864095"/>
          </a:xfrm>
        </p:spPr>
        <p:txBody>
          <a:bodyPr>
            <a:normAutofit/>
          </a:bodyPr>
          <a:lstStyle/>
          <a:p>
            <a:r>
              <a:rPr lang="en-AU" sz="2400" dirty="0" smtClean="0"/>
              <a:t>NUMBER TO STRING (every time you use a number in a string context, the number will be transformed in a string)</a:t>
            </a:r>
            <a:endParaRPr lang="en-AU" sz="2400" dirty="0"/>
          </a:p>
        </p:txBody>
      </p:sp>
      <p:pic>
        <p:nvPicPr>
          <p:cNvPr id="7170" name="Picture 2"/>
          <p:cNvPicPr>
            <a:picLocks noChangeAspect="1" noChangeArrowheads="1"/>
          </p:cNvPicPr>
          <p:nvPr/>
        </p:nvPicPr>
        <p:blipFill>
          <a:blip r:embed="rId2"/>
          <a:srcRect/>
          <a:stretch>
            <a:fillRect/>
          </a:stretch>
        </p:blipFill>
        <p:spPr bwMode="auto">
          <a:xfrm>
            <a:off x="1187624" y="1562496"/>
            <a:ext cx="2592288" cy="1377492"/>
          </a:xfrm>
          <a:prstGeom prst="rect">
            <a:avLst/>
          </a:prstGeom>
          <a:ln>
            <a:noFill/>
          </a:ln>
          <a:effectLst>
            <a:outerShdw blurRad="292100" dist="139700" dir="2700000" algn="tl" rotWithShape="0">
              <a:srgbClr val="333333">
                <a:alpha val="65000"/>
              </a:srgbClr>
            </a:outerShdw>
          </a:effectLst>
        </p:spPr>
      </p:pic>
      <p:pic>
        <p:nvPicPr>
          <p:cNvPr id="7171" name="Picture 3"/>
          <p:cNvPicPr>
            <a:picLocks noChangeAspect="1" noChangeArrowheads="1"/>
          </p:cNvPicPr>
          <p:nvPr/>
        </p:nvPicPr>
        <p:blipFill>
          <a:blip r:embed="rId3"/>
          <a:srcRect/>
          <a:stretch>
            <a:fillRect/>
          </a:stretch>
        </p:blipFill>
        <p:spPr bwMode="auto">
          <a:xfrm>
            <a:off x="4067944" y="1268760"/>
            <a:ext cx="1080120" cy="982482"/>
          </a:xfrm>
          <a:prstGeom prst="rect">
            <a:avLst/>
          </a:prstGeom>
          <a:ln>
            <a:noFill/>
          </a:ln>
          <a:effectLst>
            <a:outerShdw blurRad="292100" dist="139700" dir="2700000" algn="tl" rotWithShape="0">
              <a:srgbClr val="333333">
                <a:alpha val="65000"/>
              </a:srgbClr>
            </a:outerShdw>
          </a:effectLst>
        </p:spPr>
      </p:pic>
      <p:pic>
        <p:nvPicPr>
          <p:cNvPr id="7172" name="Picture 4"/>
          <p:cNvPicPr>
            <a:picLocks noChangeAspect="1" noChangeArrowheads="1"/>
          </p:cNvPicPr>
          <p:nvPr/>
        </p:nvPicPr>
        <p:blipFill>
          <a:blip r:embed="rId4"/>
          <a:srcRect/>
          <a:stretch>
            <a:fillRect/>
          </a:stretch>
        </p:blipFill>
        <p:spPr bwMode="auto">
          <a:xfrm>
            <a:off x="4084315" y="2315166"/>
            <a:ext cx="1063749" cy="950203"/>
          </a:xfrm>
          <a:prstGeom prst="rect">
            <a:avLst/>
          </a:prstGeom>
          <a:ln>
            <a:noFill/>
          </a:ln>
          <a:effectLst>
            <a:outerShdw blurRad="292100" dist="139700" dir="2700000" algn="tl" rotWithShape="0">
              <a:srgbClr val="333333">
                <a:alpha val="65000"/>
              </a:srgbClr>
            </a:outerShdw>
          </a:effectLst>
        </p:spPr>
      </p:pic>
      <p:sp>
        <p:nvSpPr>
          <p:cNvPr id="7" name="Content Placeholder 2"/>
          <p:cNvSpPr txBox="1">
            <a:spLocks/>
          </p:cNvSpPr>
          <p:nvPr/>
        </p:nvSpPr>
        <p:spPr>
          <a:xfrm>
            <a:off x="457200" y="3717032"/>
            <a:ext cx="8229600" cy="86409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AU" sz="2400" dirty="0" smtClean="0"/>
              <a:t>pay attention to operator precedent rules:</a:t>
            </a:r>
            <a:endParaRPr kumimoji="0" lang="en-AU"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7173" name="Picture 5"/>
          <p:cNvPicPr>
            <a:picLocks noChangeAspect="1" noChangeArrowheads="1"/>
          </p:cNvPicPr>
          <p:nvPr/>
        </p:nvPicPr>
        <p:blipFill>
          <a:blip r:embed="rId5"/>
          <a:srcRect/>
          <a:stretch>
            <a:fillRect/>
          </a:stretch>
        </p:blipFill>
        <p:spPr bwMode="auto">
          <a:xfrm>
            <a:off x="384354" y="4437112"/>
            <a:ext cx="6791115" cy="1872208"/>
          </a:xfrm>
          <a:prstGeom prst="rect">
            <a:avLst/>
          </a:prstGeom>
          <a:ln>
            <a:noFill/>
          </a:ln>
          <a:effectLst>
            <a:outerShdw blurRad="292100" dist="139700" dir="2700000" algn="tl" rotWithShape="0">
              <a:srgbClr val="333333">
                <a:alpha val="65000"/>
              </a:srgbClr>
            </a:outerShdw>
          </a:effectLst>
        </p:spPr>
      </p:pic>
      <p:pic>
        <p:nvPicPr>
          <p:cNvPr id="7174" name="Picture 6"/>
          <p:cNvPicPr>
            <a:picLocks noChangeAspect="1" noChangeArrowheads="1"/>
          </p:cNvPicPr>
          <p:nvPr/>
        </p:nvPicPr>
        <p:blipFill>
          <a:blip r:embed="rId6"/>
          <a:srcRect/>
          <a:stretch>
            <a:fillRect/>
          </a:stretch>
        </p:blipFill>
        <p:spPr bwMode="auto">
          <a:xfrm>
            <a:off x="6185148" y="3274602"/>
            <a:ext cx="2131268" cy="1162510"/>
          </a:xfrm>
          <a:prstGeom prst="rect">
            <a:avLst/>
          </a:prstGeom>
          <a:ln>
            <a:noFill/>
          </a:ln>
          <a:effectLst>
            <a:outerShdw blurRad="292100" dist="139700" dir="2700000" algn="tl" rotWithShape="0">
              <a:srgbClr val="333333">
                <a:alpha val="65000"/>
              </a:srgbClr>
            </a:outerShdw>
          </a:effectLst>
        </p:spPr>
      </p:pic>
      <p:pic>
        <p:nvPicPr>
          <p:cNvPr id="7175" name="Picture 7"/>
          <p:cNvPicPr>
            <a:picLocks noChangeAspect="1" noChangeArrowheads="1"/>
          </p:cNvPicPr>
          <p:nvPr/>
        </p:nvPicPr>
        <p:blipFill>
          <a:blip r:embed="rId7"/>
          <a:srcRect/>
          <a:stretch>
            <a:fillRect/>
          </a:stretch>
        </p:blipFill>
        <p:spPr bwMode="auto">
          <a:xfrm>
            <a:off x="6180534" y="4581127"/>
            <a:ext cx="2855962" cy="117771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ppt_x"/>
                                          </p:val>
                                        </p:tav>
                                        <p:tav tm="100000">
                                          <p:val>
                                            <p:strVal val="#ppt_x"/>
                                          </p:val>
                                        </p:tav>
                                      </p:tavLst>
                                    </p:anim>
                                    <p:anim calcmode="lin" valueType="num">
                                      <p:cBhvr additive="base">
                                        <p:cTn id="1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4"/>
                                        </p:tgtEl>
                                        <p:attrNameLst>
                                          <p:attrName>style.visibility</p:attrName>
                                        </p:attrNameLst>
                                      </p:cBhvr>
                                      <p:to>
                                        <p:strVal val="visible"/>
                                      </p:to>
                                    </p:set>
                                    <p:anim calcmode="lin" valueType="num">
                                      <p:cBhvr additive="base">
                                        <p:cTn id="19" dur="500" fill="hold"/>
                                        <p:tgtEl>
                                          <p:spTgt spid="7174"/>
                                        </p:tgtEl>
                                        <p:attrNameLst>
                                          <p:attrName>ppt_x</p:attrName>
                                        </p:attrNameLst>
                                      </p:cBhvr>
                                      <p:tavLst>
                                        <p:tav tm="0">
                                          <p:val>
                                            <p:strVal val="#ppt_x"/>
                                          </p:val>
                                        </p:tav>
                                        <p:tav tm="100000">
                                          <p:val>
                                            <p:strVal val="#ppt_x"/>
                                          </p:val>
                                        </p:tav>
                                      </p:tavLst>
                                    </p:anim>
                                    <p:anim calcmode="lin" valueType="num">
                                      <p:cBhvr additive="base">
                                        <p:cTn id="20"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5"/>
                                        </p:tgtEl>
                                        <p:attrNameLst>
                                          <p:attrName>style.visibility</p:attrName>
                                        </p:attrNameLst>
                                      </p:cBhvr>
                                      <p:to>
                                        <p:strVal val="visible"/>
                                      </p:to>
                                    </p:set>
                                    <p:anim calcmode="lin" valueType="num">
                                      <p:cBhvr additive="base">
                                        <p:cTn id="25" dur="500" fill="hold"/>
                                        <p:tgtEl>
                                          <p:spTgt spid="7175"/>
                                        </p:tgtEl>
                                        <p:attrNameLst>
                                          <p:attrName>ppt_x</p:attrName>
                                        </p:attrNameLst>
                                      </p:cBhvr>
                                      <p:tavLst>
                                        <p:tav tm="0">
                                          <p:val>
                                            <p:strVal val="#ppt_x"/>
                                          </p:val>
                                        </p:tav>
                                        <p:tav tm="100000">
                                          <p:val>
                                            <p:strVal val="#ppt_x"/>
                                          </p:val>
                                        </p:tav>
                                      </p:tavLst>
                                    </p:anim>
                                    <p:anim calcmode="lin" valueType="num">
                                      <p:cBhvr additive="base">
                                        <p:cTn id="26"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5"/>
            <a:ext cx="8229600" cy="864095"/>
          </a:xfrm>
        </p:spPr>
        <p:txBody>
          <a:bodyPr>
            <a:normAutofit/>
          </a:bodyPr>
          <a:lstStyle/>
          <a:p>
            <a:r>
              <a:rPr lang="en-AU" sz="2400" dirty="0" smtClean="0"/>
              <a:t>STRING to NUMBER (you add a "+" in front of the string or use "Number" to parse the string)</a:t>
            </a:r>
            <a:endParaRPr lang="en-AU" sz="2400" dirty="0"/>
          </a:p>
        </p:txBody>
      </p:sp>
      <p:pic>
        <p:nvPicPr>
          <p:cNvPr id="7171" name="Picture 3"/>
          <p:cNvPicPr>
            <a:picLocks noChangeAspect="1" noChangeArrowheads="1"/>
          </p:cNvPicPr>
          <p:nvPr/>
        </p:nvPicPr>
        <p:blipFill>
          <a:blip r:embed="rId3"/>
          <a:srcRect/>
          <a:stretch>
            <a:fillRect/>
          </a:stretch>
        </p:blipFill>
        <p:spPr bwMode="auto">
          <a:xfrm>
            <a:off x="4572000" y="2710204"/>
            <a:ext cx="1080120" cy="982482"/>
          </a:xfrm>
          <a:prstGeom prst="rect">
            <a:avLst/>
          </a:prstGeom>
          <a:ln>
            <a:noFill/>
          </a:ln>
          <a:effectLst>
            <a:outerShdw blurRad="292100" dist="139700" dir="2700000" algn="tl" rotWithShape="0">
              <a:srgbClr val="333333">
                <a:alpha val="65000"/>
              </a:srgbClr>
            </a:outerShdw>
          </a:effectLst>
        </p:spPr>
      </p:pic>
      <p:pic>
        <p:nvPicPr>
          <p:cNvPr id="7172" name="Picture 4"/>
          <p:cNvPicPr>
            <a:picLocks noChangeAspect="1" noChangeArrowheads="1"/>
          </p:cNvPicPr>
          <p:nvPr/>
        </p:nvPicPr>
        <p:blipFill>
          <a:blip r:embed="rId4"/>
          <a:srcRect/>
          <a:stretch>
            <a:fillRect/>
          </a:stretch>
        </p:blipFill>
        <p:spPr bwMode="auto">
          <a:xfrm>
            <a:off x="4572000" y="1610508"/>
            <a:ext cx="1063749" cy="950203"/>
          </a:xfrm>
          <a:prstGeom prst="rect">
            <a:avLst/>
          </a:prstGeom>
          <a:ln>
            <a:noFill/>
          </a:ln>
          <a:effectLst>
            <a:outerShdw blurRad="292100" dist="139700" dir="2700000" algn="tl" rotWithShape="0">
              <a:srgbClr val="333333">
                <a:alpha val="65000"/>
              </a:srgbClr>
            </a:outerShdw>
          </a:effectLst>
        </p:spPr>
      </p:pic>
      <p:sp>
        <p:nvSpPr>
          <p:cNvPr id="7" name="Content Placeholder 2"/>
          <p:cNvSpPr txBox="1">
            <a:spLocks/>
          </p:cNvSpPr>
          <p:nvPr/>
        </p:nvSpPr>
        <p:spPr>
          <a:xfrm>
            <a:off x="457200" y="4077072"/>
            <a:ext cx="8229600" cy="50405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AU" sz="2400" dirty="0" smtClean="0"/>
              <a:t>pay attention when the string has </a:t>
            </a:r>
            <a:r>
              <a:rPr lang="en-AU" sz="2400" u="sng" dirty="0" smtClean="0"/>
              <a:t>nonnumeric</a:t>
            </a:r>
            <a:r>
              <a:rPr lang="en-AU" sz="2400" dirty="0" smtClean="0"/>
              <a:t> characters:</a:t>
            </a:r>
            <a:endParaRPr kumimoji="0" lang="en-AU"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8194" name="Picture 2"/>
          <p:cNvPicPr>
            <a:picLocks noChangeAspect="1" noChangeArrowheads="1"/>
          </p:cNvPicPr>
          <p:nvPr/>
        </p:nvPicPr>
        <p:blipFill>
          <a:blip r:embed="rId5"/>
          <a:srcRect/>
          <a:stretch>
            <a:fillRect/>
          </a:stretch>
        </p:blipFill>
        <p:spPr bwMode="auto">
          <a:xfrm>
            <a:off x="971600" y="1203980"/>
            <a:ext cx="2741116" cy="1216908"/>
          </a:xfrm>
          <a:prstGeom prst="rect">
            <a:avLst/>
          </a:prstGeom>
          <a:ln>
            <a:noFill/>
          </a:ln>
          <a:effectLst>
            <a:outerShdw blurRad="292100" dist="139700" dir="2700000" algn="tl" rotWithShape="0">
              <a:srgbClr val="333333">
                <a:alpha val="65000"/>
              </a:srgbClr>
            </a:outerShdw>
          </a:effectLst>
        </p:spPr>
      </p:pic>
      <p:pic>
        <p:nvPicPr>
          <p:cNvPr id="8195" name="Picture 3"/>
          <p:cNvPicPr>
            <a:picLocks noChangeAspect="1" noChangeArrowheads="1"/>
          </p:cNvPicPr>
          <p:nvPr/>
        </p:nvPicPr>
        <p:blipFill>
          <a:blip r:embed="rId6"/>
          <a:srcRect/>
          <a:stretch>
            <a:fillRect/>
          </a:stretch>
        </p:blipFill>
        <p:spPr bwMode="auto">
          <a:xfrm>
            <a:off x="971600" y="2631182"/>
            <a:ext cx="2741116" cy="1291270"/>
          </a:xfrm>
          <a:prstGeom prst="rect">
            <a:avLst/>
          </a:prstGeom>
          <a:ln>
            <a:noFill/>
          </a:ln>
          <a:effectLst>
            <a:outerShdw blurRad="292100" dist="139700" dir="2700000" algn="tl" rotWithShape="0">
              <a:srgbClr val="333333">
                <a:alpha val="65000"/>
              </a:srgbClr>
            </a:outerShdw>
          </a:effectLst>
        </p:spPr>
      </p:pic>
      <p:pic>
        <p:nvPicPr>
          <p:cNvPr id="8197" name="Picture 5"/>
          <p:cNvPicPr>
            <a:picLocks noChangeAspect="1" noChangeArrowheads="1"/>
          </p:cNvPicPr>
          <p:nvPr/>
        </p:nvPicPr>
        <p:blipFill>
          <a:blip r:embed="rId7"/>
          <a:srcRect/>
          <a:stretch>
            <a:fillRect/>
          </a:stretch>
        </p:blipFill>
        <p:spPr bwMode="auto">
          <a:xfrm>
            <a:off x="6752520" y="5743340"/>
            <a:ext cx="1131848" cy="1054236"/>
          </a:xfrm>
          <a:prstGeom prst="rect">
            <a:avLst/>
          </a:prstGeom>
          <a:ln>
            <a:noFill/>
          </a:ln>
          <a:effectLst>
            <a:outerShdw blurRad="292100" dist="139700" dir="2700000" algn="tl" rotWithShape="0">
              <a:srgbClr val="333333">
                <a:alpha val="65000"/>
              </a:srgbClr>
            </a:outerShdw>
          </a:effectLst>
        </p:spPr>
      </p:pic>
      <p:cxnSp>
        <p:nvCxnSpPr>
          <p:cNvPr id="16" name="Straight Arrow Connector 15"/>
          <p:cNvCxnSpPr/>
          <p:nvPr/>
        </p:nvCxnSpPr>
        <p:spPr>
          <a:xfrm>
            <a:off x="3347864" y="1988840"/>
            <a:ext cx="1224136" cy="15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7171" idx="1"/>
          </p:cNvCxnSpPr>
          <p:nvPr/>
        </p:nvCxnSpPr>
        <p:spPr>
          <a:xfrm>
            <a:off x="3347864" y="2276872"/>
            <a:ext cx="1224136" cy="92457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172" idx="1"/>
          </p:cNvCxnSpPr>
          <p:nvPr/>
        </p:nvCxnSpPr>
        <p:spPr>
          <a:xfrm flipV="1">
            <a:off x="3059832" y="2085610"/>
            <a:ext cx="1512168" cy="127138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3500264" y="3353845"/>
            <a:ext cx="1071736" cy="33884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0142" y="4980135"/>
            <a:ext cx="5322003" cy="83482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2116" y="4505227"/>
            <a:ext cx="1142252" cy="10434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ppt_x"/>
                                          </p:val>
                                        </p:tav>
                                        <p:tav tm="100000">
                                          <p:val>
                                            <p:strVal val="#ppt_x"/>
                                          </p:val>
                                        </p:tav>
                                      </p:tavLst>
                                    </p:anim>
                                    <p:anim calcmode="lin" valueType="num">
                                      <p:cBhvr additive="base">
                                        <p:cTn id="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1"/>
                                        </p:tgtEl>
                                        <p:attrNameLst>
                                          <p:attrName>style.visibility</p:attrName>
                                        </p:attrNameLst>
                                      </p:cBhvr>
                                      <p:to>
                                        <p:strVal val="visible"/>
                                      </p:to>
                                    </p:set>
                                    <p:anim calcmode="lin" valueType="num">
                                      <p:cBhvr additive="base">
                                        <p:cTn id="13" dur="500" fill="hold"/>
                                        <p:tgtEl>
                                          <p:spTgt spid="7171"/>
                                        </p:tgtEl>
                                        <p:attrNameLst>
                                          <p:attrName>ppt_x</p:attrName>
                                        </p:attrNameLst>
                                      </p:cBhvr>
                                      <p:tavLst>
                                        <p:tav tm="0">
                                          <p:val>
                                            <p:strVal val="#ppt_x"/>
                                          </p:val>
                                        </p:tav>
                                        <p:tav tm="100000">
                                          <p:val>
                                            <p:strVal val="#ppt_x"/>
                                          </p:val>
                                        </p:tav>
                                      </p:tavLst>
                                    </p:anim>
                                    <p:anim calcmode="lin" valueType="num">
                                      <p:cBhvr additive="base">
                                        <p:cTn id="14"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anim calcmode="lin" valueType="num">
                                      <p:cBhvr additive="base">
                                        <p:cTn id="19" dur="500" fill="hold"/>
                                        <p:tgtEl>
                                          <p:spTgt spid="1027"/>
                                        </p:tgtEl>
                                        <p:attrNameLst>
                                          <p:attrName>ppt_x</p:attrName>
                                        </p:attrNameLst>
                                      </p:cBhvr>
                                      <p:tavLst>
                                        <p:tav tm="0">
                                          <p:val>
                                            <p:strVal val="#ppt_x"/>
                                          </p:val>
                                        </p:tav>
                                        <p:tav tm="100000">
                                          <p:val>
                                            <p:strVal val="#ppt_x"/>
                                          </p:val>
                                        </p:tav>
                                      </p:tavLst>
                                    </p:anim>
                                    <p:anim calcmode="lin" valueType="num">
                                      <p:cBhvr additive="base">
                                        <p:cTn id="20"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7"/>
                                        </p:tgtEl>
                                        <p:attrNameLst>
                                          <p:attrName>style.visibility</p:attrName>
                                        </p:attrNameLst>
                                      </p:cBhvr>
                                      <p:to>
                                        <p:strVal val="visible"/>
                                      </p:to>
                                    </p:set>
                                    <p:anim calcmode="lin" valueType="num">
                                      <p:cBhvr additive="base">
                                        <p:cTn id="25" dur="500" fill="hold"/>
                                        <p:tgtEl>
                                          <p:spTgt spid="8197"/>
                                        </p:tgtEl>
                                        <p:attrNameLst>
                                          <p:attrName>ppt_x</p:attrName>
                                        </p:attrNameLst>
                                      </p:cBhvr>
                                      <p:tavLst>
                                        <p:tav tm="0">
                                          <p:val>
                                            <p:strVal val="#ppt_x"/>
                                          </p:val>
                                        </p:tav>
                                        <p:tav tm="100000">
                                          <p:val>
                                            <p:strVal val="#ppt_x"/>
                                          </p:val>
                                        </p:tav>
                                      </p:tavLst>
                                    </p:anim>
                                    <p:anim calcmode="lin" valueType="num">
                                      <p:cBhvr additive="base">
                                        <p:cTn id="26"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8603" y="2420888"/>
            <a:ext cx="8038095" cy="3314286"/>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stretch>
            <a:fillRect/>
          </a:stretch>
        </p:blipFill>
        <p:spPr>
          <a:xfrm>
            <a:off x="395536" y="188640"/>
            <a:ext cx="5736846" cy="25922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813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solidFill>
                  <a:srgbClr val="C00000"/>
                </a:solidFill>
                <a:latin typeface="Arial Rounded MT Bold" pitchFamily="34" charset="0"/>
              </a:rPr>
              <a:t>USER GUIDE</a:t>
            </a:r>
            <a:br>
              <a:rPr lang="en-AU" dirty="0" smtClean="0">
                <a:solidFill>
                  <a:srgbClr val="C00000"/>
                </a:solidFill>
                <a:latin typeface="Arial Rounded MT Bold" pitchFamily="34" charset="0"/>
              </a:rPr>
            </a:br>
            <a:r>
              <a:rPr lang="en-AU" sz="3600" dirty="0" smtClean="0">
                <a:solidFill>
                  <a:srgbClr val="C00000"/>
                </a:solidFill>
                <a:latin typeface="Arial Rounded MT Bold" pitchFamily="34" charset="0"/>
              </a:rPr>
              <a:t>Task 1: Multiplication Table</a:t>
            </a:r>
            <a:endParaRPr lang="en-AU" sz="3600" dirty="0">
              <a:solidFill>
                <a:srgbClr val="C00000"/>
              </a:solidFill>
              <a:latin typeface="Arial Rounded MT Bold" pitchFamily="34" charset="0"/>
            </a:endParaRPr>
          </a:p>
        </p:txBody>
      </p:sp>
      <p:sp>
        <p:nvSpPr>
          <p:cNvPr id="3" name="Content Placeholder 2"/>
          <p:cNvSpPr>
            <a:spLocks noGrp="1"/>
          </p:cNvSpPr>
          <p:nvPr>
            <p:ph idx="1"/>
          </p:nvPr>
        </p:nvSpPr>
        <p:spPr/>
        <p:txBody>
          <a:bodyPr>
            <a:normAutofit fontScale="92500" lnSpcReduction="10000"/>
          </a:bodyPr>
          <a:lstStyle/>
          <a:p>
            <a:pPr algn="just"/>
            <a:r>
              <a:rPr lang="en-AU" u="sng" dirty="0" smtClean="0"/>
              <a:t>Problem:</a:t>
            </a:r>
            <a:r>
              <a:rPr lang="en-AU" dirty="0" smtClean="0"/>
              <a:t> in your User Guide create an HTML and JavaScript program that asks the user for a number between 1 and 10 and display the multiplication table for that number</a:t>
            </a:r>
          </a:p>
          <a:p>
            <a:r>
              <a:rPr lang="en-AU" dirty="0" smtClean="0"/>
              <a:t>minimum requirements are:</a:t>
            </a:r>
          </a:p>
          <a:p>
            <a:pPr lvl="1"/>
            <a:r>
              <a:rPr lang="en-AU" dirty="0" smtClean="0"/>
              <a:t>instructions</a:t>
            </a:r>
          </a:p>
          <a:p>
            <a:pPr lvl="1"/>
            <a:r>
              <a:rPr lang="en-AU" dirty="0" smtClean="0"/>
              <a:t>user input (like text box or dropdown list or ...) </a:t>
            </a:r>
          </a:p>
          <a:p>
            <a:pPr lvl="1"/>
            <a:r>
              <a:rPr lang="en-AU" dirty="0" smtClean="0"/>
              <a:t>button to generate the result</a:t>
            </a:r>
          </a:p>
          <a:p>
            <a:pPr lvl="1"/>
            <a:r>
              <a:rPr lang="en-AU" dirty="0" smtClean="0"/>
              <a:t>output the result (up to you in what kind of form)</a:t>
            </a:r>
          </a:p>
          <a:p>
            <a:pPr lvl="1"/>
            <a:r>
              <a:rPr lang="en-AU" dirty="0" smtClean="0"/>
              <a:t>possibility to start again</a:t>
            </a:r>
            <a:endParaRPr lang="en-AU"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Possible layout…</a:t>
            </a: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854739"/>
            <a:ext cx="5630734" cy="3927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4185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after click on TASK 1</a:t>
            </a:r>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28800"/>
            <a:ext cx="7170762" cy="40871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2968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416175"/>
            <a:ext cx="7772400" cy="1470025"/>
          </a:xfrm>
        </p:spPr>
        <p:txBody>
          <a:bodyPr/>
          <a:lstStyle/>
          <a:p>
            <a:r>
              <a:rPr lang="en-US" dirty="0" smtClean="0">
                <a:latin typeface="Arial" pitchFamily="34" charset="0"/>
                <a:cs typeface="Arial" pitchFamily="34" charset="0"/>
              </a:rPr>
              <a:t>PROGRAMMING is still</a:t>
            </a:r>
            <a:br>
              <a:rPr lang="en-US" dirty="0" smtClean="0">
                <a:latin typeface="Arial" pitchFamily="34" charset="0"/>
                <a:cs typeface="Arial" pitchFamily="34" charset="0"/>
              </a:rPr>
            </a:br>
            <a:r>
              <a:rPr lang="en-US" dirty="0" smtClean="0">
                <a:latin typeface="Arial" pitchFamily="34" charset="0"/>
                <a:cs typeface="Arial" pitchFamily="34" charset="0"/>
              </a:rPr>
              <a:t>easy as...</a:t>
            </a:r>
            <a:endParaRPr lang="en-US" dirty="0">
              <a:latin typeface="Arial" pitchFamily="34" charset="0"/>
              <a:cs typeface="Arial" pitchFamily="34" charset="0"/>
            </a:endParaRPr>
          </a:p>
        </p:txBody>
      </p:sp>
      <p:sp>
        <p:nvSpPr>
          <p:cNvPr id="3" name="Subtitle 2"/>
          <p:cNvSpPr>
            <a:spLocks noGrp="1"/>
          </p:cNvSpPr>
          <p:nvPr>
            <p:ph type="subTitle" idx="1"/>
          </p:nvPr>
        </p:nvSpPr>
        <p:spPr>
          <a:xfrm>
            <a:off x="1371600" y="3886200"/>
            <a:ext cx="6772300" cy="757246"/>
          </a:xfrm>
        </p:spPr>
        <p:txBody>
          <a:bodyPr>
            <a:normAutofit/>
          </a:bodyPr>
          <a:lstStyle/>
          <a:p>
            <a:r>
              <a:rPr lang="en-US" sz="2800" dirty="0" smtClean="0">
                <a:solidFill>
                  <a:schemeClr val="tx1"/>
                </a:solidFill>
                <a:latin typeface="Arial" pitchFamily="34" charset="0"/>
                <a:cs typeface="Arial" pitchFamily="34" charset="0"/>
              </a:rPr>
              <a:t>var </a:t>
            </a:r>
            <a:r>
              <a:rPr lang="en-US" sz="2800" dirty="0" smtClean="0">
                <a:solidFill>
                  <a:srgbClr val="FF0000"/>
                </a:solidFill>
                <a:latin typeface="Arial" pitchFamily="34" charset="0"/>
                <a:cs typeface="Arial" pitchFamily="34" charset="0"/>
              </a:rPr>
              <a:t>A</a:t>
            </a:r>
            <a:r>
              <a:rPr lang="en-US" sz="2800" dirty="0" smtClean="0">
                <a:solidFill>
                  <a:schemeClr val="tx1"/>
                </a:solidFill>
                <a:latin typeface="Arial" pitchFamily="34" charset="0"/>
                <a:cs typeface="Arial" pitchFamily="34" charset="0"/>
              </a:rPr>
              <a:t> = document.</a:t>
            </a:r>
            <a:r>
              <a:rPr lang="en-US" sz="2800" dirty="0" smtClean="0">
                <a:solidFill>
                  <a:srgbClr val="FF0000"/>
                </a:solidFill>
                <a:latin typeface="Arial" pitchFamily="34" charset="0"/>
                <a:cs typeface="Arial" pitchFamily="34" charset="0"/>
              </a:rPr>
              <a:t>B</a:t>
            </a:r>
            <a:r>
              <a:rPr lang="en-US" sz="2800" dirty="0" smtClean="0">
                <a:solidFill>
                  <a:schemeClr val="tx1"/>
                </a:solidFill>
                <a:latin typeface="Arial" pitchFamily="34" charset="0"/>
                <a:cs typeface="Arial" pitchFamily="34" charset="0"/>
              </a:rPr>
              <a:t>_form.input.</a:t>
            </a:r>
            <a:r>
              <a:rPr lang="en-US" sz="2800" dirty="0" smtClean="0">
                <a:solidFill>
                  <a:srgbClr val="FF0000"/>
                </a:solidFill>
                <a:latin typeface="Arial" pitchFamily="34" charset="0"/>
                <a:cs typeface="Arial" pitchFamily="34" charset="0"/>
              </a:rPr>
              <a:t>C</a:t>
            </a:r>
            <a:r>
              <a:rPr lang="en-US" sz="2800" dirty="0" smtClean="0">
                <a:solidFill>
                  <a:schemeClr val="tx1"/>
                </a:solidFill>
                <a:latin typeface="Arial" pitchFamily="34" charset="0"/>
                <a:cs typeface="Arial" pitchFamily="34" charset="0"/>
              </a:rPr>
              <a:t>.value</a:t>
            </a:r>
            <a:endParaRPr lang="en-US" sz="2800" dirty="0">
              <a:solidFill>
                <a:schemeClr val="tx1"/>
              </a:solidFill>
              <a:latin typeface="Arial" pitchFamily="34" charset="0"/>
              <a:cs typeface="Arial" pitchFamily="34" charset="0"/>
            </a:endParaRPr>
          </a:p>
        </p:txBody>
      </p:sp>
      <p:cxnSp>
        <p:nvCxnSpPr>
          <p:cNvPr id="5" name="Straight Arrow Connector 4"/>
          <p:cNvCxnSpPr/>
          <p:nvPr/>
        </p:nvCxnSpPr>
        <p:spPr>
          <a:xfrm rot="5400000">
            <a:off x="7058633" y="1878471"/>
            <a:ext cx="643359"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80312" y="1340768"/>
            <a:ext cx="1296144" cy="369332"/>
          </a:xfrm>
          <a:prstGeom prst="rect">
            <a:avLst/>
          </a:prstGeom>
          <a:noFill/>
        </p:spPr>
        <p:txBody>
          <a:bodyPr wrap="square" rtlCol="0">
            <a:spAutoFit/>
          </a:bodyPr>
          <a:lstStyle/>
          <a:p>
            <a:r>
              <a:rPr lang="en-AU" dirty="0" smtClean="0">
                <a:solidFill>
                  <a:srgbClr val="0070C0"/>
                </a:solidFill>
              </a:rPr>
              <a:t>after C++</a:t>
            </a:r>
            <a:endParaRPr lang="en-AU" dirty="0">
              <a:solidFill>
                <a:srgbClr val="007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after choosing a value</a:t>
            </a:r>
            <a:endParaRPr lang="en-A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7" y="1417638"/>
            <a:ext cx="6377701" cy="435900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2194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VARIABLES</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417638"/>
            <a:ext cx="8229600" cy="3701268"/>
          </a:xfrm>
        </p:spPr>
        <p:txBody>
          <a:bodyPr>
            <a:normAutofit fontScale="55000" lnSpcReduction="20000"/>
          </a:bodyPr>
          <a:lstStyle/>
          <a:p>
            <a:r>
              <a:rPr lang="en-US" sz="2800" dirty="0" smtClean="0">
                <a:latin typeface="Arial" pitchFamily="34" charset="0"/>
                <a:cs typeface="Arial" pitchFamily="34" charset="0"/>
              </a:rPr>
              <a:t>a name (IDENTIFIER) that </a:t>
            </a:r>
            <a:r>
              <a:rPr lang="en-US" sz="2800" u="sng" dirty="0" smtClean="0">
                <a:latin typeface="Arial" pitchFamily="34" charset="0"/>
                <a:cs typeface="Arial" pitchFamily="34" charset="0"/>
              </a:rPr>
              <a:t>links</a:t>
            </a:r>
            <a:r>
              <a:rPr lang="en-US" sz="2800" dirty="0" smtClean="0">
                <a:latin typeface="Arial" pitchFamily="34" charset="0"/>
                <a:cs typeface="Arial" pitchFamily="34" charset="0"/>
              </a:rPr>
              <a:t> to an allocated space in memory for data, that could refer later in the code</a:t>
            </a:r>
          </a:p>
          <a:p>
            <a:r>
              <a:rPr lang="en-US" sz="2800" dirty="0" smtClean="0">
                <a:latin typeface="Arial" pitchFamily="34" charset="0"/>
                <a:cs typeface="Arial" pitchFamily="34" charset="0"/>
              </a:rPr>
              <a:t>in JavaScript a valid IDENTIFIER is a word that contains only letters, numbers, the $ and _ symbols, it doesn’t start with a number and is not a RESERVED word:</a:t>
            </a:r>
          </a:p>
          <a:p>
            <a:endParaRPr lang="en-US" sz="2800" dirty="0" smtClean="0">
              <a:latin typeface="Arial" pitchFamily="34" charset="0"/>
              <a:cs typeface="Arial" pitchFamily="34" charset="0"/>
            </a:endParaRPr>
          </a:p>
          <a:p>
            <a:endParaRPr lang="en-US" sz="2800" dirty="0" smtClean="0">
              <a:latin typeface="Arial" pitchFamily="34" charset="0"/>
              <a:cs typeface="Arial" pitchFamily="34" charset="0"/>
            </a:endParaRPr>
          </a:p>
          <a:p>
            <a:endParaRPr lang="en-US" sz="2800" dirty="0" smtClean="0">
              <a:latin typeface="Arial" pitchFamily="34" charset="0"/>
              <a:cs typeface="Arial" pitchFamily="34" charset="0"/>
            </a:endParaRPr>
          </a:p>
          <a:p>
            <a:endParaRPr lang="en-US" sz="2800" dirty="0" smtClean="0">
              <a:latin typeface="Arial" pitchFamily="34" charset="0"/>
              <a:cs typeface="Arial" pitchFamily="34" charset="0"/>
            </a:endParaRPr>
          </a:p>
          <a:p>
            <a:pPr>
              <a:buNone/>
            </a:pPr>
            <a:endParaRPr lang="en-US" sz="2800" dirty="0" smtClean="0">
              <a:latin typeface="Arial" pitchFamily="34" charset="0"/>
              <a:cs typeface="Arial" pitchFamily="34" charset="0"/>
            </a:endParaRPr>
          </a:p>
          <a:p>
            <a:pPr>
              <a:buNone/>
            </a:pPr>
            <a:endParaRPr lang="en-US" sz="2800" dirty="0" smtClean="0">
              <a:latin typeface="Arial" pitchFamily="34" charset="0"/>
              <a:cs typeface="Arial" pitchFamily="34" charset="0"/>
            </a:endParaRPr>
          </a:p>
          <a:p>
            <a:pPr>
              <a:buNone/>
            </a:pPr>
            <a:endParaRPr lang="en-US" sz="2800" dirty="0" smtClean="0">
              <a:latin typeface="Arial" pitchFamily="34" charset="0"/>
              <a:cs typeface="Arial" pitchFamily="34" charset="0"/>
            </a:endParaRPr>
          </a:p>
          <a:p>
            <a:pPr>
              <a:buNone/>
            </a:pPr>
            <a:endParaRPr lang="en-US" sz="2800" dirty="0" smtClean="0">
              <a:latin typeface="Arial" pitchFamily="34" charset="0"/>
              <a:cs typeface="Arial" pitchFamily="34" charset="0"/>
            </a:endParaRPr>
          </a:p>
          <a:p>
            <a:endParaRPr lang="en-US" sz="2800" dirty="0" smtClean="0">
              <a:latin typeface="Arial" pitchFamily="34" charset="0"/>
              <a:cs typeface="Arial" pitchFamily="34" charset="0"/>
            </a:endParaRPr>
          </a:p>
          <a:p>
            <a:endParaRPr lang="en-US" sz="2400" dirty="0" smtClean="0">
              <a:latin typeface="Arial" pitchFamily="34" charset="0"/>
              <a:cs typeface="Arial" pitchFamily="34" charset="0"/>
            </a:endParaRPr>
          </a:p>
          <a:p>
            <a:r>
              <a:rPr lang="en-US" sz="2800" dirty="0" smtClean="0">
                <a:latin typeface="Arial" pitchFamily="34" charset="0"/>
                <a:cs typeface="Arial" pitchFamily="34" charset="0"/>
              </a:rPr>
              <a:t>used to store one independent piece of data (word, phrase or number)</a:t>
            </a:r>
          </a:p>
        </p:txBody>
      </p:sp>
      <p:pic>
        <p:nvPicPr>
          <p:cNvPr id="1028" name="Picture 4"/>
          <p:cNvPicPr>
            <a:picLocks noChangeAspect="1" noChangeArrowheads="1"/>
          </p:cNvPicPr>
          <p:nvPr/>
        </p:nvPicPr>
        <p:blipFill>
          <a:blip r:embed="rId2"/>
          <a:srcRect/>
          <a:stretch>
            <a:fillRect/>
          </a:stretch>
        </p:blipFill>
        <p:spPr bwMode="auto">
          <a:xfrm>
            <a:off x="1187624" y="5150329"/>
            <a:ext cx="2533016" cy="598913"/>
          </a:xfrm>
          <a:prstGeom prst="rect">
            <a:avLst/>
          </a:prstGeom>
          <a:noFill/>
          <a:ln w="9525">
            <a:noFill/>
            <a:miter lim="800000"/>
            <a:headEnd/>
            <a:tailEnd/>
          </a:ln>
        </p:spPr>
      </p:pic>
      <p:pic>
        <p:nvPicPr>
          <p:cNvPr id="6" name="Picture 5" descr="untitled.JPG"/>
          <p:cNvPicPr>
            <a:picLocks noChangeAspect="1"/>
          </p:cNvPicPr>
          <p:nvPr/>
        </p:nvPicPr>
        <p:blipFill>
          <a:blip r:embed="rId3"/>
          <a:stretch>
            <a:fillRect/>
          </a:stretch>
        </p:blipFill>
        <p:spPr>
          <a:xfrm>
            <a:off x="4416629" y="4798255"/>
            <a:ext cx="3539747" cy="1715224"/>
          </a:xfrm>
          <a:prstGeom prst="rect">
            <a:avLst/>
          </a:prstGeom>
        </p:spPr>
      </p:pic>
      <p:cxnSp>
        <p:nvCxnSpPr>
          <p:cNvPr id="14" name="Straight Connector 13"/>
          <p:cNvCxnSpPr/>
          <p:nvPr/>
        </p:nvCxnSpPr>
        <p:spPr>
          <a:xfrm flipV="1">
            <a:off x="1903664" y="4885721"/>
            <a:ext cx="3681993" cy="351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993947" y="5409121"/>
            <a:ext cx="2432481" cy="146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87624" y="2375009"/>
            <a:ext cx="2677032" cy="2062103"/>
          </a:xfrm>
          <a:prstGeom prst="rect">
            <a:avLst/>
          </a:prstGeom>
          <a:noFill/>
        </p:spPr>
        <p:txBody>
          <a:bodyPr wrap="square" rtlCol="0">
            <a:spAutoFit/>
          </a:bodyPr>
          <a:lstStyle/>
          <a:p>
            <a:pPr lvl="1">
              <a:spcBef>
                <a:spcPts val="0"/>
              </a:spcBef>
              <a:spcAft>
                <a:spcPts val="600"/>
              </a:spcAft>
              <a:buNone/>
            </a:pPr>
            <a:r>
              <a:rPr lang="en-US" sz="1400" dirty="0" smtClean="0">
                <a:latin typeface="Arial" pitchFamily="34" charset="0"/>
                <a:cs typeface="Arial" pitchFamily="34" charset="0"/>
              </a:rPr>
              <a:t>vlad_is_happy</a:t>
            </a:r>
          </a:p>
          <a:p>
            <a:pPr lvl="1">
              <a:spcBef>
                <a:spcPts val="0"/>
              </a:spcBef>
              <a:spcAft>
                <a:spcPts val="600"/>
              </a:spcAft>
              <a:buNone/>
            </a:pPr>
            <a:r>
              <a:rPr lang="en-US" sz="1400" dirty="0" smtClean="0">
                <a:latin typeface="Arial" pitchFamily="34" charset="0"/>
                <a:cs typeface="Arial" pitchFamily="34" charset="0"/>
              </a:rPr>
              <a:t>vladIsHappy</a:t>
            </a:r>
          </a:p>
          <a:p>
            <a:pPr lvl="1">
              <a:spcBef>
                <a:spcPts val="0"/>
              </a:spcBef>
              <a:spcAft>
                <a:spcPts val="600"/>
              </a:spcAft>
              <a:buNone/>
            </a:pPr>
            <a:r>
              <a:rPr lang="en-US" sz="1400" dirty="0" smtClean="0">
                <a:latin typeface="Arial" pitchFamily="34" charset="0"/>
                <a:cs typeface="Arial" pitchFamily="34" charset="0"/>
              </a:rPr>
              <a:t>vlad$is$happy</a:t>
            </a:r>
          </a:p>
          <a:p>
            <a:pPr lvl="1">
              <a:spcBef>
                <a:spcPts val="0"/>
              </a:spcBef>
              <a:spcAft>
                <a:spcPts val="600"/>
              </a:spcAft>
              <a:buNone/>
            </a:pPr>
            <a:r>
              <a:rPr lang="en-US" sz="1400" dirty="0" smtClean="0">
                <a:latin typeface="Arial" pitchFamily="34" charset="0"/>
                <a:cs typeface="Arial" pitchFamily="34" charset="0"/>
              </a:rPr>
              <a:t>vlad_is$happy</a:t>
            </a:r>
          </a:p>
          <a:p>
            <a:pPr lvl="1">
              <a:spcBef>
                <a:spcPts val="0"/>
              </a:spcBef>
              <a:spcAft>
                <a:spcPts val="600"/>
              </a:spcAft>
              <a:buNone/>
            </a:pPr>
            <a:r>
              <a:rPr lang="en-US" sz="1400" dirty="0" smtClean="0">
                <a:latin typeface="Arial" pitchFamily="34" charset="0"/>
                <a:cs typeface="Arial" pitchFamily="34" charset="0"/>
              </a:rPr>
              <a:t>vlad123is321happy</a:t>
            </a:r>
          </a:p>
          <a:p>
            <a:pPr lvl="1">
              <a:spcBef>
                <a:spcPts val="0"/>
              </a:spcBef>
              <a:spcAft>
                <a:spcPts val="600"/>
              </a:spcAft>
              <a:buNone/>
            </a:pPr>
            <a:r>
              <a:rPr lang="en-US" sz="1400" dirty="0" smtClean="0">
                <a:latin typeface="Arial" pitchFamily="34" charset="0"/>
                <a:cs typeface="Arial" pitchFamily="34" charset="0"/>
              </a:rPr>
              <a:t>v1234567</a:t>
            </a:r>
          </a:p>
          <a:p>
            <a:pPr lvl="1">
              <a:spcBef>
                <a:spcPts val="0"/>
              </a:spcBef>
              <a:spcAft>
                <a:spcPts val="600"/>
              </a:spcAft>
              <a:buNone/>
            </a:pPr>
            <a:r>
              <a:rPr lang="en-US" sz="1400" dirty="0" smtClean="0">
                <a:latin typeface="Arial" pitchFamily="34" charset="0"/>
                <a:cs typeface="Arial" pitchFamily="34" charset="0"/>
              </a:rPr>
              <a:t>_$123</a:t>
            </a:r>
          </a:p>
        </p:txBody>
      </p:sp>
      <p:sp>
        <p:nvSpPr>
          <p:cNvPr id="13" name="TextBox 12"/>
          <p:cNvSpPr txBox="1"/>
          <p:nvPr/>
        </p:nvSpPr>
        <p:spPr>
          <a:xfrm>
            <a:off x="4788024" y="2451373"/>
            <a:ext cx="2592288" cy="1769715"/>
          </a:xfrm>
          <a:prstGeom prst="rect">
            <a:avLst/>
          </a:prstGeom>
          <a:noFill/>
        </p:spPr>
        <p:txBody>
          <a:bodyPr wrap="square" rtlCol="0">
            <a:spAutoFit/>
          </a:bodyPr>
          <a:lstStyle/>
          <a:p>
            <a:pPr lvl="1">
              <a:spcBef>
                <a:spcPts val="0"/>
              </a:spcBef>
              <a:spcAft>
                <a:spcPts val="600"/>
              </a:spcAft>
              <a:buNone/>
            </a:pPr>
            <a:r>
              <a:rPr lang="en-US" sz="1400" dirty="0" smtClean="0">
                <a:latin typeface="Arial" pitchFamily="34" charset="0"/>
                <a:cs typeface="Arial" pitchFamily="34" charset="0"/>
              </a:rPr>
              <a:t>vlad_is_not happy</a:t>
            </a:r>
          </a:p>
          <a:p>
            <a:pPr lvl="1">
              <a:spcBef>
                <a:spcPts val="0"/>
              </a:spcBef>
              <a:spcAft>
                <a:spcPts val="600"/>
              </a:spcAft>
              <a:buNone/>
            </a:pPr>
            <a:r>
              <a:rPr lang="en-US" sz="1400" dirty="0" smtClean="0">
                <a:latin typeface="Arial" pitchFamily="34" charset="0"/>
                <a:cs typeface="Arial" pitchFamily="34" charset="0"/>
              </a:rPr>
              <a:t>vlad/Is/not/Happy</a:t>
            </a:r>
          </a:p>
          <a:p>
            <a:pPr lvl="1">
              <a:spcBef>
                <a:spcPts val="0"/>
              </a:spcBef>
              <a:spcAft>
                <a:spcPts val="600"/>
              </a:spcAft>
              <a:buNone/>
            </a:pPr>
            <a:r>
              <a:rPr lang="en-US" sz="1400" dirty="0" smtClean="0">
                <a:latin typeface="Arial" pitchFamily="34" charset="0"/>
                <a:cs typeface="Arial" pitchFamily="34" charset="0"/>
              </a:rPr>
              <a:t>vlad123is321happy?</a:t>
            </a:r>
          </a:p>
          <a:p>
            <a:pPr lvl="1">
              <a:spcAft>
                <a:spcPts val="600"/>
              </a:spcAft>
            </a:pPr>
            <a:r>
              <a:rPr lang="en-US" sz="1400" dirty="0" smtClean="0">
                <a:latin typeface="Arial" pitchFamily="34" charset="0"/>
                <a:cs typeface="Arial" pitchFamily="34" charset="0"/>
              </a:rPr>
              <a:t>_use_to_be_happy-</a:t>
            </a:r>
          </a:p>
          <a:p>
            <a:pPr lvl="1">
              <a:spcBef>
                <a:spcPts val="0"/>
              </a:spcBef>
              <a:spcAft>
                <a:spcPts val="600"/>
              </a:spcAft>
              <a:buNone/>
            </a:pPr>
            <a:r>
              <a:rPr lang="en-US" sz="1400" dirty="0" smtClean="0">
                <a:latin typeface="Arial" pitchFamily="34" charset="0"/>
                <a:cs typeface="Arial" pitchFamily="34" charset="0"/>
              </a:rPr>
              <a:t>1234567VladNotHappy</a:t>
            </a:r>
          </a:p>
          <a:p>
            <a:pPr lvl="1">
              <a:spcBef>
                <a:spcPts val="0"/>
              </a:spcBef>
              <a:spcAft>
                <a:spcPts val="600"/>
              </a:spcAft>
              <a:buNone/>
            </a:pPr>
            <a:r>
              <a:rPr lang="en-US" sz="1400" dirty="0" smtClean="0">
                <a:latin typeface="Arial" pitchFamily="34" charset="0"/>
                <a:cs typeface="Arial" pitchFamily="34" charset="0"/>
              </a:rPr>
              <a:t>666</a:t>
            </a:r>
          </a:p>
        </p:txBody>
      </p:sp>
      <p:pic>
        <p:nvPicPr>
          <p:cNvPr id="1027" name="Picture 3"/>
          <p:cNvPicPr>
            <a:picLocks noChangeAspect="1" noChangeArrowheads="1"/>
          </p:cNvPicPr>
          <p:nvPr/>
        </p:nvPicPr>
        <p:blipFill>
          <a:blip r:embed="rId4"/>
          <a:srcRect/>
          <a:stretch>
            <a:fillRect/>
          </a:stretch>
        </p:blipFill>
        <p:spPr bwMode="auto">
          <a:xfrm>
            <a:off x="1187625" y="5877272"/>
            <a:ext cx="2677032" cy="2222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RESERVED WORDS</a:t>
            </a:r>
            <a:endParaRPr lang="en-AU" dirty="0"/>
          </a:p>
        </p:txBody>
      </p:sp>
      <p:sp>
        <p:nvSpPr>
          <p:cNvPr id="3" name="Content Placeholder 2"/>
          <p:cNvSpPr>
            <a:spLocks noGrp="1"/>
          </p:cNvSpPr>
          <p:nvPr>
            <p:ph idx="1"/>
          </p:nvPr>
        </p:nvSpPr>
        <p:spPr>
          <a:xfrm>
            <a:off x="1043608" y="2204864"/>
            <a:ext cx="7355160" cy="3921299"/>
          </a:xfrm>
        </p:spPr>
        <p:txBody>
          <a:bodyPr numCol="3">
            <a:normAutofit fontScale="85000" lnSpcReduction="20000"/>
          </a:bodyPr>
          <a:lstStyle/>
          <a:p>
            <a:pPr>
              <a:buNone/>
            </a:pPr>
            <a:r>
              <a:rPr lang="en-AU" sz="1400" dirty="0" smtClean="0"/>
              <a:t>abstract (*)</a:t>
            </a:r>
          </a:p>
          <a:p>
            <a:pPr>
              <a:buNone/>
            </a:pPr>
            <a:r>
              <a:rPr lang="en-AU" sz="1400" dirty="0" smtClean="0"/>
              <a:t>as (2) </a:t>
            </a:r>
          </a:p>
          <a:p>
            <a:pPr>
              <a:buNone/>
            </a:pPr>
            <a:r>
              <a:rPr lang="en-AU" sz="1400" dirty="0" smtClean="0"/>
              <a:t>boolean </a:t>
            </a:r>
          </a:p>
          <a:p>
            <a:pPr>
              <a:buNone/>
            </a:pPr>
            <a:r>
              <a:rPr lang="en-AU" sz="1400" dirty="0" smtClean="0"/>
              <a:t>break </a:t>
            </a:r>
          </a:p>
          <a:p>
            <a:pPr>
              <a:buNone/>
            </a:pPr>
            <a:r>
              <a:rPr lang="en-AU" sz="1400" dirty="0" smtClean="0"/>
              <a:t>byte </a:t>
            </a:r>
          </a:p>
          <a:p>
            <a:pPr>
              <a:buNone/>
            </a:pPr>
            <a:r>
              <a:rPr lang="en-AU" sz="1400" dirty="0" smtClean="0"/>
              <a:t>case </a:t>
            </a:r>
          </a:p>
          <a:p>
            <a:pPr>
              <a:buNone/>
            </a:pPr>
            <a:r>
              <a:rPr lang="en-AU" sz="1400" dirty="0" smtClean="0"/>
              <a:t>catch </a:t>
            </a:r>
          </a:p>
          <a:p>
            <a:pPr>
              <a:buNone/>
            </a:pPr>
            <a:r>
              <a:rPr lang="en-AU" sz="1400" dirty="0" smtClean="0"/>
              <a:t>char </a:t>
            </a:r>
          </a:p>
          <a:p>
            <a:pPr>
              <a:buNone/>
            </a:pPr>
            <a:r>
              <a:rPr lang="en-AU" sz="1400" dirty="0" smtClean="0"/>
              <a:t>class (2) </a:t>
            </a:r>
          </a:p>
          <a:p>
            <a:pPr>
              <a:buNone/>
            </a:pPr>
            <a:r>
              <a:rPr lang="en-AU" sz="1400" dirty="0" smtClean="0"/>
              <a:t>continue </a:t>
            </a:r>
          </a:p>
          <a:p>
            <a:pPr>
              <a:buNone/>
            </a:pPr>
            <a:r>
              <a:rPr lang="en-AU" sz="1400" dirty="0" smtClean="0"/>
              <a:t>const (2) </a:t>
            </a:r>
          </a:p>
          <a:p>
            <a:pPr>
              <a:buNone/>
            </a:pPr>
            <a:r>
              <a:rPr lang="en-AU" sz="1400" dirty="0" smtClean="0"/>
              <a:t>debugger (*) </a:t>
            </a:r>
          </a:p>
          <a:p>
            <a:pPr>
              <a:buNone/>
            </a:pPr>
            <a:r>
              <a:rPr lang="en-AU" sz="1400" dirty="0" smtClean="0"/>
              <a:t>default </a:t>
            </a:r>
          </a:p>
          <a:p>
            <a:pPr>
              <a:buNone/>
            </a:pPr>
            <a:r>
              <a:rPr lang="en-AU" sz="1400" dirty="0" smtClean="0"/>
              <a:t>delete </a:t>
            </a:r>
          </a:p>
          <a:p>
            <a:pPr>
              <a:buNone/>
            </a:pPr>
            <a:r>
              <a:rPr lang="en-AU" sz="1400" dirty="0" smtClean="0"/>
              <a:t>do </a:t>
            </a:r>
          </a:p>
          <a:p>
            <a:pPr>
              <a:buNone/>
            </a:pPr>
            <a:r>
              <a:rPr lang="en-AU" sz="1400" dirty="0" smtClean="0"/>
              <a:t>double </a:t>
            </a:r>
          </a:p>
          <a:p>
            <a:pPr>
              <a:buNone/>
            </a:pPr>
            <a:r>
              <a:rPr lang="en-AU" sz="1400" dirty="0" smtClean="0"/>
              <a:t>else </a:t>
            </a:r>
          </a:p>
          <a:p>
            <a:pPr>
              <a:buNone/>
            </a:pPr>
            <a:r>
              <a:rPr lang="en-AU" sz="1400" dirty="0" smtClean="0"/>
              <a:t>enum (*) </a:t>
            </a:r>
          </a:p>
          <a:p>
            <a:pPr>
              <a:buNone/>
            </a:pPr>
            <a:r>
              <a:rPr lang="en-AU" sz="1400" dirty="0" smtClean="0"/>
              <a:t>export (2) </a:t>
            </a:r>
          </a:p>
          <a:p>
            <a:pPr>
              <a:buNone/>
            </a:pPr>
            <a:r>
              <a:rPr lang="en-AU" sz="1400" dirty="0" smtClean="0"/>
              <a:t>extends (2) </a:t>
            </a:r>
          </a:p>
          <a:p>
            <a:pPr>
              <a:buNone/>
            </a:pPr>
            <a:r>
              <a:rPr lang="en-AU" sz="1400" dirty="0" smtClean="0"/>
              <a:t>false</a:t>
            </a:r>
          </a:p>
          <a:p>
            <a:pPr>
              <a:buNone/>
            </a:pPr>
            <a:r>
              <a:rPr lang="en-AU" sz="1400" dirty="0" smtClean="0"/>
              <a:t>final </a:t>
            </a:r>
          </a:p>
          <a:p>
            <a:pPr>
              <a:buNone/>
            </a:pPr>
            <a:r>
              <a:rPr lang="en-AU" sz="1400" dirty="0" smtClean="0"/>
              <a:t>finally </a:t>
            </a:r>
          </a:p>
          <a:p>
            <a:pPr>
              <a:buNone/>
            </a:pPr>
            <a:r>
              <a:rPr lang="en-AU" sz="1400" dirty="0" smtClean="0"/>
              <a:t>float </a:t>
            </a:r>
          </a:p>
          <a:p>
            <a:pPr>
              <a:buNone/>
            </a:pPr>
            <a:r>
              <a:rPr lang="en-AU" sz="1400" dirty="0" smtClean="0"/>
              <a:t>for </a:t>
            </a:r>
          </a:p>
          <a:p>
            <a:pPr>
              <a:buNone/>
            </a:pPr>
            <a:r>
              <a:rPr lang="en-AU" sz="1400" dirty="0" smtClean="0"/>
              <a:t>function </a:t>
            </a:r>
          </a:p>
          <a:p>
            <a:pPr>
              <a:buNone/>
            </a:pPr>
            <a:r>
              <a:rPr lang="en-AU" sz="1400" dirty="0" smtClean="0"/>
              <a:t>goto (*) </a:t>
            </a:r>
          </a:p>
          <a:p>
            <a:pPr>
              <a:buNone/>
            </a:pPr>
            <a:r>
              <a:rPr lang="en-AU" sz="1400" dirty="0" smtClean="0"/>
              <a:t>if </a:t>
            </a:r>
          </a:p>
          <a:p>
            <a:pPr>
              <a:buNone/>
            </a:pPr>
            <a:r>
              <a:rPr lang="en-AU" sz="1400" dirty="0" smtClean="0"/>
              <a:t>implements (*) </a:t>
            </a:r>
          </a:p>
          <a:p>
            <a:pPr>
              <a:buNone/>
            </a:pPr>
            <a:r>
              <a:rPr lang="en-AU" sz="1400" dirty="0" smtClean="0"/>
              <a:t>import (2) </a:t>
            </a:r>
          </a:p>
          <a:p>
            <a:pPr>
              <a:buNone/>
            </a:pPr>
            <a:r>
              <a:rPr lang="en-AU" sz="1400" dirty="0" smtClean="0"/>
              <a:t>in </a:t>
            </a:r>
          </a:p>
          <a:p>
            <a:pPr>
              <a:buNone/>
            </a:pPr>
            <a:r>
              <a:rPr lang="en-AU" sz="1400" dirty="0" smtClean="0"/>
              <a:t>instanceof </a:t>
            </a:r>
          </a:p>
          <a:p>
            <a:pPr>
              <a:buNone/>
            </a:pPr>
            <a:r>
              <a:rPr lang="en-AU" sz="1400" dirty="0" smtClean="0"/>
              <a:t>int </a:t>
            </a:r>
          </a:p>
          <a:p>
            <a:pPr>
              <a:buNone/>
            </a:pPr>
            <a:r>
              <a:rPr lang="en-AU" sz="1400" dirty="0" smtClean="0"/>
              <a:t>interface (2) </a:t>
            </a:r>
          </a:p>
          <a:p>
            <a:pPr>
              <a:buNone/>
            </a:pPr>
            <a:r>
              <a:rPr lang="en-AU" sz="1400" dirty="0" smtClean="0"/>
              <a:t>is (2) </a:t>
            </a:r>
          </a:p>
          <a:p>
            <a:pPr>
              <a:buNone/>
            </a:pPr>
            <a:r>
              <a:rPr lang="en-AU" sz="1400" dirty="0" smtClean="0"/>
              <a:t>long </a:t>
            </a:r>
          </a:p>
          <a:p>
            <a:pPr>
              <a:buNone/>
            </a:pPr>
            <a:r>
              <a:rPr lang="en-AU" sz="1400" dirty="0" smtClean="0"/>
              <a:t>namespace (2) </a:t>
            </a:r>
          </a:p>
          <a:p>
            <a:pPr>
              <a:buNone/>
            </a:pPr>
            <a:r>
              <a:rPr lang="en-AU" sz="1400" dirty="0" smtClean="0"/>
              <a:t>native (*) </a:t>
            </a:r>
          </a:p>
          <a:p>
            <a:pPr>
              <a:buNone/>
            </a:pPr>
            <a:r>
              <a:rPr lang="en-AU" sz="1400" dirty="0" smtClean="0"/>
              <a:t>new </a:t>
            </a:r>
          </a:p>
          <a:p>
            <a:pPr>
              <a:buNone/>
            </a:pPr>
            <a:r>
              <a:rPr lang="en-AU" sz="1400" dirty="0" smtClean="0"/>
              <a:t>null </a:t>
            </a:r>
          </a:p>
          <a:p>
            <a:pPr>
              <a:buNone/>
            </a:pPr>
            <a:r>
              <a:rPr lang="en-AU" sz="1400" dirty="0" smtClean="0"/>
              <a:t>package (2) </a:t>
            </a:r>
          </a:p>
          <a:p>
            <a:pPr>
              <a:buNone/>
            </a:pPr>
            <a:r>
              <a:rPr lang="en-AU" sz="1400" dirty="0" smtClean="0"/>
              <a:t>private (2) </a:t>
            </a:r>
          </a:p>
          <a:p>
            <a:pPr>
              <a:buNone/>
            </a:pPr>
            <a:r>
              <a:rPr lang="en-AU" sz="1400" dirty="0" smtClean="0"/>
              <a:t>protected (*) </a:t>
            </a:r>
          </a:p>
          <a:p>
            <a:pPr>
              <a:buNone/>
            </a:pPr>
            <a:r>
              <a:rPr lang="en-AU" sz="1400" dirty="0" smtClean="0"/>
              <a:t>public (2) </a:t>
            </a:r>
          </a:p>
          <a:p>
            <a:pPr>
              <a:buNone/>
            </a:pPr>
            <a:r>
              <a:rPr lang="en-AU" sz="1400" dirty="0" smtClean="0"/>
              <a:t>return </a:t>
            </a:r>
          </a:p>
          <a:p>
            <a:pPr>
              <a:buNone/>
            </a:pPr>
            <a:r>
              <a:rPr lang="en-AU" sz="1400" dirty="0" smtClean="0"/>
              <a:t>short </a:t>
            </a:r>
          </a:p>
          <a:p>
            <a:pPr>
              <a:buNone/>
            </a:pPr>
            <a:r>
              <a:rPr lang="en-AU" sz="1400" dirty="0" smtClean="0"/>
              <a:t>static (2) </a:t>
            </a:r>
          </a:p>
          <a:p>
            <a:pPr>
              <a:buNone/>
            </a:pPr>
            <a:r>
              <a:rPr lang="en-AU" sz="1400" dirty="0" smtClean="0"/>
              <a:t>super (2) </a:t>
            </a:r>
          </a:p>
          <a:p>
            <a:pPr>
              <a:buNone/>
            </a:pPr>
            <a:r>
              <a:rPr lang="en-AU" sz="1400" dirty="0" smtClean="0"/>
              <a:t>switch </a:t>
            </a:r>
          </a:p>
          <a:p>
            <a:pPr>
              <a:buNone/>
            </a:pPr>
            <a:r>
              <a:rPr lang="en-AU" sz="1400" dirty="0" smtClean="0"/>
              <a:t>synchronized (*) </a:t>
            </a:r>
          </a:p>
          <a:p>
            <a:pPr>
              <a:buNone/>
            </a:pPr>
            <a:r>
              <a:rPr lang="en-AU" sz="1400" dirty="0" smtClean="0"/>
              <a:t>this </a:t>
            </a:r>
          </a:p>
          <a:p>
            <a:pPr>
              <a:buNone/>
            </a:pPr>
            <a:r>
              <a:rPr lang="en-AU" sz="1400" dirty="0" smtClean="0"/>
              <a:t>throw </a:t>
            </a:r>
          </a:p>
          <a:p>
            <a:pPr>
              <a:buNone/>
            </a:pPr>
            <a:r>
              <a:rPr lang="en-AU" sz="1400" dirty="0" smtClean="0"/>
              <a:t>throws (*) </a:t>
            </a:r>
          </a:p>
          <a:p>
            <a:pPr>
              <a:buNone/>
            </a:pPr>
            <a:r>
              <a:rPr lang="en-AU" sz="1400" dirty="0" smtClean="0"/>
              <a:t>transient (*) </a:t>
            </a:r>
          </a:p>
          <a:p>
            <a:pPr>
              <a:buNone/>
            </a:pPr>
            <a:r>
              <a:rPr lang="en-AU" sz="1400" dirty="0" smtClean="0"/>
              <a:t>true </a:t>
            </a:r>
          </a:p>
          <a:p>
            <a:pPr>
              <a:buNone/>
            </a:pPr>
            <a:r>
              <a:rPr lang="en-AU" sz="1400" dirty="0" smtClean="0"/>
              <a:t>try </a:t>
            </a:r>
          </a:p>
          <a:p>
            <a:pPr>
              <a:buNone/>
            </a:pPr>
            <a:r>
              <a:rPr lang="en-AU" sz="1400" dirty="0" smtClean="0"/>
              <a:t>typeof </a:t>
            </a:r>
          </a:p>
          <a:p>
            <a:pPr>
              <a:buNone/>
            </a:pPr>
            <a:r>
              <a:rPr lang="en-AU" sz="1400" dirty="0" smtClean="0"/>
              <a:t>use (2) </a:t>
            </a:r>
          </a:p>
          <a:p>
            <a:pPr>
              <a:buNone/>
            </a:pPr>
            <a:r>
              <a:rPr lang="en-AU" sz="1400" dirty="0" smtClean="0"/>
              <a:t>var </a:t>
            </a:r>
          </a:p>
          <a:p>
            <a:pPr>
              <a:buNone/>
            </a:pPr>
            <a:r>
              <a:rPr lang="en-AU" sz="1400" dirty="0" smtClean="0"/>
              <a:t>void </a:t>
            </a:r>
          </a:p>
          <a:p>
            <a:pPr>
              <a:buNone/>
            </a:pPr>
            <a:r>
              <a:rPr lang="en-AU" sz="1400" dirty="0" smtClean="0"/>
              <a:t>volatile (*) </a:t>
            </a:r>
          </a:p>
          <a:p>
            <a:pPr>
              <a:buNone/>
            </a:pPr>
            <a:r>
              <a:rPr lang="en-AU" sz="1400" dirty="0" smtClean="0"/>
              <a:t>while </a:t>
            </a:r>
          </a:p>
          <a:p>
            <a:pPr>
              <a:buNone/>
            </a:pPr>
            <a:r>
              <a:rPr lang="en-AU" sz="1400" dirty="0" smtClean="0"/>
              <a:t>with</a:t>
            </a:r>
            <a:endParaRPr lang="en-AU" sz="1400" dirty="0"/>
          </a:p>
        </p:txBody>
      </p:sp>
      <p:sp>
        <p:nvSpPr>
          <p:cNvPr id="4" name="TextBox 3"/>
          <p:cNvSpPr txBox="1"/>
          <p:nvPr/>
        </p:nvSpPr>
        <p:spPr>
          <a:xfrm>
            <a:off x="457200" y="1268760"/>
            <a:ext cx="8229600" cy="923330"/>
          </a:xfrm>
          <a:prstGeom prst="rect">
            <a:avLst/>
          </a:prstGeom>
          <a:noFill/>
        </p:spPr>
        <p:txBody>
          <a:bodyPr wrap="square" rtlCol="0">
            <a:spAutoFit/>
          </a:bodyPr>
          <a:lstStyle/>
          <a:p>
            <a:pPr>
              <a:buNone/>
            </a:pPr>
            <a:r>
              <a:rPr lang="en-AU" dirty="0" smtClean="0"/>
              <a:t>The following are Reserved Words in JavaScript. This list of reserved words includes several keywords (*) that are reserved for future use as well as some (2) that are only used in Javascript 2.0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p:cNvPicPr>
            <a:picLocks noChangeAspect="1" noChangeArrowheads="1"/>
          </p:cNvPicPr>
          <p:nvPr/>
        </p:nvPicPr>
        <p:blipFill>
          <a:blip r:embed="rId2"/>
          <a:srcRect/>
          <a:stretch>
            <a:fillRect/>
          </a:stretch>
        </p:blipFill>
        <p:spPr bwMode="auto">
          <a:xfrm>
            <a:off x="5868144" y="4936394"/>
            <a:ext cx="1603169" cy="1228910"/>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AU" dirty="0" smtClean="0"/>
              <a:t>Which version of JS do I use?</a:t>
            </a:r>
            <a:endParaRPr lang="en-AU" dirty="0"/>
          </a:p>
        </p:txBody>
      </p:sp>
      <p:sp>
        <p:nvSpPr>
          <p:cNvPr id="3" name="Content Placeholder 2"/>
          <p:cNvSpPr>
            <a:spLocks noGrp="1"/>
          </p:cNvSpPr>
          <p:nvPr>
            <p:ph idx="1"/>
          </p:nvPr>
        </p:nvSpPr>
        <p:spPr>
          <a:xfrm>
            <a:off x="457200" y="1600201"/>
            <a:ext cx="8229600" cy="1180727"/>
          </a:xfrm>
        </p:spPr>
        <p:txBody>
          <a:bodyPr>
            <a:normAutofit/>
          </a:bodyPr>
          <a:lstStyle/>
          <a:p>
            <a:r>
              <a:rPr lang="en-AU" sz="2000" dirty="0" smtClean="0"/>
              <a:t>it depends on the Browser</a:t>
            </a:r>
          </a:p>
          <a:p>
            <a:r>
              <a:rPr lang="en-AU" sz="2000" dirty="0" smtClean="0"/>
              <a:t>if you put this code in an HTML file, and run it you will get the type of JS you are using, the name of the Browser and its version:</a:t>
            </a:r>
            <a:endParaRPr lang="en-AU" sz="2000" dirty="0"/>
          </a:p>
        </p:txBody>
      </p:sp>
      <p:pic>
        <p:nvPicPr>
          <p:cNvPr id="1031" name="Picture 7"/>
          <p:cNvPicPr>
            <a:picLocks noChangeAspect="1" noChangeArrowheads="1"/>
          </p:cNvPicPr>
          <p:nvPr/>
        </p:nvPicPr>
        <p:blipFill>
          <a:blip r:embed="rId3"/>
          <a:srcRect/>
          <a:stretch>
            <a:fillRect/>
          </a:stretch>
        </p:blipFill>
        <p:spPr bwMode="auto">
          <a:xfrm>
            <a:off x="457200" y="2996952"/>
            <a:ext cx="4853873" cy="3168352"/>
          </a:xfrm>
          <a:prstGeom prst="rect">
            <a:avLst/>
          </a:prstGeom>
          <a:ln>
            <a:noFill/>
          </a:ln>
          <a:effectLst>
            <a:outerShdw blurRad="292100" dist="139700" dir="2700000" algn="tl" rotWithShape="0">
              <a:srgbClr val="333333">
                <a:alpha val="65000"/>
              </a:srgbClr>
            </a:outerShdw>
          </a:effectLst>
        </p:spPr>
      </p:pic>
      <p:pic>
        <p:nvPicPr>
          <p:cNvPr id="1032" name="Picture 8"/>
          <p:cNvPicPr>
            <a:picLocks noChangeAspect="1" noChangeArrowheads="1"/>
          </p:cNvPicPr>
          <p:nvPr/>
        </p:nvPicPr>
        <p:blipFill>
          <a:blip r:embed="rId4"/>
          <a:srcRect/>
          <a:stretch>
            <a:fillRect/>
          </a:stretch>
        </p:blipFill>
        <p:spPr bwMode="auto">
          <a:xfrm>
            <a:off x="5618279" y="2780729"/>
            <a:ext cx="1853034" cy="1584573"/>
          </a:xfrm>
          <a:prstGeom prst="rect">
            <a:avLst/>
          </a:prstGeom>
          <a:ln>
            <a:noFill/>
          </a:ln>
          <a:effectLst>
            <a:outerShdw blurRad="292100" dist="139700" dir="2700000" algn="tl" rotWithShape="0">
              <a:srgbClr val="333333">
                <a:alpha val="65000"/>
              </a:srgbClr>
            </a:outerShdw>
          </a:effectLst>
        </p:spPr>
      </p:pic>
      <p:pic>
        <p:nvPicPr>
          <p:cNvPr id="1033" name="Picture 9"/>
          <p:cNvPicPr>
            <a:picLocks noChangeAspect="1" noChangeArrowheads="1"/>
          </p:cNvPicPr>
          <p:nvPr/>
        </p:nvPicPr>
        <p:blipFill>
          <a:blip r:embed="rId5"/>
          <a:srcRect/>
          <a:stretch>
            <a:fillRect/>
          </a:stretch>
        </p:blipFill>
        <p:spPr bwMode="auto">
          <a:xfrm>
            <a:off x="6930454" y="3789040"/>
            <a:ext cx="1081718" cy="151675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VARIABLES</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417638"/>
            <a:ext cx="8435280" cy="5251722"/>
          </a:xfrm>
        </p:spPr>
        <p:txBody>
          <a:bodyPr>
            <a:normAutofit fontScale="55000" lnSpcReduction="20000"/>
          </a:bodyPr>
          <a:lstStyle/>
          <a:p>
            <a:pPr algn="ctr">
              <a:buNone/>
            </a:pPr>
            <a:r>
              <a:rPr lang="en-AU" sz="2900" dirty="0" smtClean="0">
                <a:latin typeface="Arial" pitchFamily="34" charset="0"/>
                <a:cs typeface="Arial" pitchFamily="34" charset="0"/>
              </a:rPr>
              <a:t>DECLARATION</a:t>
            </a:r>
            <a:br>
              <a:rPr lang="en-AU" sz="2900" dirty="0" smtClean="0">
                <a:latin typeface="Arial" pitchFamily="34" charset="0"/>
                <a:cs typeface="Arial" pitchFamily="34" charset="0"/>
              </a:rPr>
            </a:br>
            <a:r>
              <a:rPr lang="en-AU" sz="2900" dirty="0" smtClean="0">
                <a:latin typeface="Arial" pitchFamily="34" charset="0"/>
                <a:cs typeface="Arial" pitchFamily="34" charset="0"/>
              </a:rPr>
              <a:t>when we create a variable</a:t>
            </a:r>
            <a:br>
              <a:rPr lang="en-AU" sz="2900" dirty="0" smtClean="0">
                <a:latin typeface="Arial" pitchFamily="34" charset="0"/>
                <a:cs typeface="Arial" pitchFamily="34" charset="0"/>
              </a:rPr>
            </a:br>
            <a:endParaRPr lang="en-AU" sz="2900" dirty="0" smtClean="0">
              <a:latin typeface="Arial" pitchFamily="34" charset="0"/>
              <a:cs typeface="Arial" pitchFamily="34" charset="0"/>
            </a:endParaRPr>
          </a:p>
          <a:p>
            <a:pPr algn="ctr">
              <a:buNone/>
            </a:pPr>
            <a:r>
              <a:rPr lang="en-AU" sz="2900" dirty="0" smtClean="0">
                <a:latin typeface="Arial" pitchFamily="34" charset="0"/>
                <a:cs typeface="Arial" pitchFamily="34" charset="0"/>
              </a:rPr>
              <a:t>INITIALISATION</a:t>
            </a:r>
            <a:br>
              <a:rPr lang="en-AU" sz="2900" dirty="0" smtClean="0">
                <a:latin typeface="Arial" pitchFamily="34" charset="0"/>
                <a:cs typeface="Arial" pitchFamily="34" charset="0"/>
              </a:rPr>
            </a:br>
            <a:r>
              <a:rPr lang="en-AU" sz="2900" dirty="0" smtClean="0">
                <a:latin typeface="Arial" pitchFamily="34" charset="0"/>
                <a:cs typeface="Arial" pitchFamily="34" charset="0"/>
              </a:rPr>
              <a:t>when we assign (allocate) a value for the first time</a:t>
            </a:r>
            <a:br>
              <a:rPr lang="en-AU" sz="2900" dirty="0" smtClean="0">
                <a:latin typeface="Arial" pitchFamily="34" charset="0"/>
                <a:cs typeface="Arial" pitchFamily="34" charset="0"/>
              </a:rPr>
            </a:br>
            <a:endParaRPr lang="en-AU" sz="2900" dirty="0" smtClean="0">
              <a:latin typeface="Arial" pitchFamily="34" charset="0"/>
              <a:cs typeface="Arial" pitchFamily="34" charset="0"/>
            </a:endParaRPr>
          </a:p>
          <a:p>
            <a:pPr algn="ctr">
              <a:buNone/>
            </a:pPr>
            <a:r>
              <a:rPr lang="en-AU" sz="2900" dirty="0" smtClean="0">
                <a:latin typeface="Arial" pitchFamily="34" charset="0"/>
                <a:cs typeface="Arial" pitchFamily="34" charset="0"/>
              </a:rPr>
              <a:t>ASSIGNMENT</a:t>
            </a:r>
            <a:br>
              <a:rPr lang="en-AU" sz="2900" dirty="0" smtClean="0">
                <a:latin typeface="Arial" pitchFamily="34" charset="0"/>
                <a:cs typeface="Arial" pitchFamily="34" charset="0"/>
              </a:rPr>
            </a:br>
            <a:r>
              <a:rPr lang="en-AU" sz="2900" dirty="0" smtClean="0">
                <a:latin typeface="Arial" pitchFamily="34" charset="0"/>
                <a:cs typeface="Arial" pitchFamily="34" charset="0"/>
              </a:rPr>
              <a:t>when we assign a value later in the program</a:t>
            </a:r>
          </a:p>
          <a:p>
            <a:endParaRPr lang="en-AU" sz="2800" dirty="0" smtClean="0">
              <a:latin typeface="Arial" pitchFamily="34" charset="0"/>
              <a:cs typeface="Arial" pitchFamily="34" charset="0"/>
            </a:endParaRPr>
          </a:p>
          <a:p>
            <a:pPr>
              <a:buNone/>
            </a:pPr>
            <a:endParaRPr lang="en-AU" sz="2800" dirty="0" smtClean="0">
              <a:latin typeface="Arial" pitchFamily="34" charset="0"/>
              <a:cs typeface="Arial" pitchFamily="34" charset="0"/>
            </a:endParaRPr>
          </a:p>
          <a:p>
            <a:r>
              <a:rPr lang="en-AU" sz="2800" u="sng" dirty="0" smtClean="0">
                <a:latin typeface="Arial" pitchFamily="34" charset="0"/>
                <a:cs typeface="Arial" pitchFamily="34" charset="0"/>
              </a:rPr>
              <a:t>all of the above</a:t>
            </a:r>
            <a:r>
              <a:rPr lang="en-AU" sz="2800" dirty="0" smtClean="0">
                <a:latin typeface="Arial" pitchFamily="34" charset="0"/>
                <a:cs typeface="Arial" pitchFamily="34" charset="0"/>
              </a:rPr>
              <a:t> could happen on separate lines or in one line</a:t>
            </a:r>
          </a:p>
          <a:p>
            <a:r>
              <a:rPr lang="en-AU" sz="2800" dirty="0" smtClean="0">
                <a:latin typeface="Arial" pitchFamily="34" charset="0"/>
                <a:cs typeface="Arial" pitchFamily="34" charset="0"/>
              </a:rPr>
              <a:t>it could happen in the same time (lets say at the beginning of the program) or in different moments in time (DECLARATION and INITIALISATION at the beginning and ASSIGNMENT later in the program)</a:t>
            </a:r>
          </a:p>
          <a:p>
            <a:r>
              <a:rPr lang="en-AU" sz="2800" dirty="0" smtClean="0">
                <a:latin typeface="Arial" pitchFamily="34" charset="0"/>
                <a:cs typeface="Arial" pitchFamily="34" charset="0"/>
              </a:rPr>
              <a:t>the assignment or initialisation could be done in different ways (hard coded or from the user input)</a:t>
            </a:r>
          </a:p>
          <a:p>
            <a:endParaRPr lang="en-AU" sz="2800" dirty="0" smtClean="0">
              <a:latin typeface="Arial" pitchFamily="34" charset="0"/>
              <a:cs typeface="Arial" pitchFamily="34" charset="0"/>
            </a:endParaRPr>
          </a:p>
          <a:p>
            <a:endParaRPr lang="en-AU" sz="2800" dirty="0" smtClean="0">
              <a:latin typeface="Arial" pitchFamily="34" charset="0"/>
              <a:cs typeface="Arial" pitchFamily="34" charset="0"/>
            </a:endParaRPr>
          </a:p>
          <a:p>
            <a:r>
              <a:rPr lang="en-AU" sz="2800" dirty="0" smtClean="0">
                <a:latin typeface="Arial" pitchFamily="34" charset="0"/>
                <a:cs typeface="Arial" pitchFamily="34" charset="0"/>
              </a:rPr>
              <a:t>IMPORTANT RULE: give to variables names that are relevant with what kind of information will point to (if you want to store the amount of money you get from selling comics books do not call the variable </a:t>
            </a:r>
            <a:r>
              <a:rPr lang="en-AU" sz="2800" b="1" dirty="0" err="1" smtClean="0">
                <a:latin typeface="Arial" pitchFamily="34" charset="0"/>
                <a:cs typeface="Arial" pitchFamily="34" charset="0"/>
              </a:rPr>
              <a:t>number_days_left</a:t>
            </a:r>
            <a:r>
              <a:rPr lang="en-AU" sz="2800" dirty="0" smtClean="0">
                <a:latin typeface="Arial" pitchFamily="34" charset="0"/>
                <a:cs typeface="Arial" pitchFamily="34" charset="0"/>
              </a:rPr>
              <a:t> but </a:t>
            </a:r>
            <a:r>
              <a:rPr lang="en-AU" sz="2800" b="1" dirty="0" err="1" smtClean="0">
                <a:latin typeface="Arial" pitchFamily="34" charset="0"/>
                <a:cs typeface="Arial" pitchFamily="34" charset="0"/>
              </a:rPr>
              <a:t>total_money_books</a:t>
            </a:r>
            <a:r>
              <a:rPr lang="en-AU" sz="2800" dirty="0" smtClean="0">
                <a:latin typeface="Arial" pitchFamily="34" charset="0"/>
                <a:cs typeface="Arial" pitchFamily="34" charset="0"/>
              </a:rPr>
              <a:t>)</a:t>
            </a:r>
          </a:p>
          <a:p>
            <a:r>
              <a:rPr lang="en-AU" sz="2800" dirty="0" smtClean="0">
                <a:latin typeface="Arial" pitchFamily="34" charset="0"/>
                <a:cs typeface="Arial" pitchFamily="34" charset="0"/>
              </a:rPr>
              <a:t>variables are CASE SENSITIVE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pitchFamily="34" charset="0"/>
                <a:cs typeface="Arial" pitchFamily="34" charset="0"/>
              </a:rPr>
              <a:t>VARIABLES</a:t>
            </a:r>
            <a:br>
              <a:rPr lang="en-US" dirty="0" smtClean="0">
                <a:latin typeface="Arial" pitchFamily="34" charset="0"/>
                <a:cs typeface="Arial" pitchFamily="34" charset="0"/>
              </a:rPr>
            </a:br>
            <a:r>
              <a:rPr lang="en-AU" dirty="0" smtClean="0">
                <a:latin typeface="Arial" pitchFamily="34" charset="0"/>
                <a:cs typeface="Arial" pitchFamily="34" charset="0"/>
              </a:rPr>
              <a:t> </a:t>
            </a:r>
            <a:r>
              <a:rPr lang="en-AU" sz="3100" dirty="0" smtClean="0">
                <a:latin typeface="Arial" pitchFamily="34" charset="0"/>
                <a:cs typeface="Arial" pitchFamily="34" charset="0"/>
              </a:rPr>
              <a:t>DECLARATION</a:t>
            </a:r>
            <a:endParaRPr lang="en-US" sz="3100" dirty="0">
              <a:latin typeface="Arial" pitchFamily="34" charset="0"/>
              <a:cs typeface="Arial" pitchFamily="34" charset="0"/>
            </a:endParaRPr>
          </a:p>
        </p:txBody>
      </p:sp>
      <p:pic>
        <p:nvPicPr>
          <p:cNvPr id="1026" name="Picture 2"/>
          <p:cNvPicPr>
            <a:picLocks noChangeAspect="1" noChangeArrowheads="1"/>
          </p:cNvPicPr>
          <p:nvPr/>
        </p:nvPicPr>
        <p:blipFill>
          <a:blip r:embed="rId2"/>
          <a:srcRect/>
          <a:stretch>
            <a:fillRect/>
          </a:stretch>
        </p:blipFill>
        <p:spPr bwMode="auto">
          <a:xfrm>
            <a:off x="971600" y="1700808"/>
            <a:ext cx="1944216" cy="1407469"/>
          </a:xfrm>
          <a:prstGeom prst="rect">
            <a:avLst/>
          </a:prstGeom>
          <a:ln>
            <a:noFill/>
          </a:ln>
          <a:effectLst>
            <a:outerShdw blurRad="292100" dist="139700" dir="2700000" algn="tl" rotWithShape="0">
              <a:srgbClr val="333333">
                <a:alpha val="65000"/>
              </a:srgbClr>
            </a:outerShdw>
          </a:effectLst>
        </p:spPr>
      </p:pic>
      <p:pic>
        <p:nvPicPr>
          <p:cNvPr id="1028" name="Picture 4"/>
          <p:cNvPicPr>
            <a:picLocks noChangeAspect="1" noChangeArrowheads="1"/>
          </p:cNvPicPr>
          <p:nvPr/>
        </p:nvPicPr>
        <p:blipFill>
          <a:blip r:embed="rId3"/>
          <a:srcRect/>
          <a:stretch>
            <a:fillRect/>
          </a:stretch>
        </p:blipFill>
        <p:spPr bwMode="auto">
          <a:xfrm>
            <a:off x="3921667" y="1735843"/>
            <a:ext cx="3962701" cy="757053"/>
          </a:xfrm>
          <a:prstGeom prst="rect">
            <a:avLst/>
          </a:prstGeom>
          <a:ln>
            <a:noFill/>
          </a:ln>
          <a:effectLst>
            <a:outerShdw blurRad="292100" dist="139700" dir="2700000" algn="tl" rotWithShape="0">
              <a:srgbClr val="333333">
                <a:alpha val="65000"/>
              </a:srgbClr>
            </a:outerShdw>
          </a:effectLst>
        </p:spPr>
      </p:pic>
      <p:sp>
        <p:nvSpPr>
          <p:cNvPr id="7" name="Content Placeholder 2"/>
          <p:cNvSpPr txBox="1">
            <a:spLocks/>
          </p:cNvSpPr>
          <p:nvPr/>
        </p:nvSpPr>
        <p:spPr>
          <a:xfrm>
            <a:off x="323528" y="3252293"/>
            <a:ext cx="8568952" cy="161277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it is always 'hard coded' (before the execution of the code)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AU" dirty="0" smtClean="0">
                <a:latin typeface="Arial" pitchFamily="34" charset="0"/>
                <a:cs typeface="Arial" pitchFamily="34" charset="0"/>
              </a:rPr>
              <a:t>you </a:t>
            </a:r>
            <a:r>
              <a:rPr lang="en-AU" u="sng" dirty="0" smtClean="0">
                <a:latin typeface="Arial" pitchFamily="34" charset="0"/>
                <a:cs typeface="Arial" pitchFamily="34" charset="0"/>
              </a:rPr>
              <a:t>do not have </a:t>
            </a:r>
            <a:r>
              <a:rPr lang="en-AU" dirty="0" smtClean="0">
                <a:latin typeface="Arial" pitchFamily="34" charset="0"/>
                <a:cs typeface="Arial" pitchFamily="34" charset="0"/>
              </a:rPr>
              <a:t>to specify what type of data you will store (int, string, etc)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they have to be declared outside of any functions to be GLOBAL or inside the functions to be LOCAL ( you do not have to mention anything in front of them)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AU" dirty="0" smtClean="0">
                <a:latin typeface="Arial" pitchFamily="34" charset="0"/>
                <a:cs typeface="Arial" pitchFamily="34" charset="0"/>
              </a:rPr>
              <a:t>it is recommended to write a line of comment explaining the variable:</a:t>
            </a:r>
            <a:r>
              <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r>
            <a:br>
              <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endPar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pic>
        <p:nvPicPr>
          <p:cNvPr id="1029" name="Picture 5"/>
          <p:cNvPicPr>
            <a:picLocks noChangeAspect="1" noChangeArrowheads="1"/>
          </p:cNvPicPr>
          <p:nvPr/>
        </p:nvPicPr>
        <p:blipFill>
          <a:blip r:embed="rId4"/>
          <a:srcRect/>
          <a:stretch>
            <a:fillRect/>
          </a:stretch>
        </p:blipFill>
        <p:spPr bwMode="auto">
          <a:xfrm>
            <a:off x="1115616" y="5013176"/>
            <a:ext cx="4838828" cy="1667804"/>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6516216" y="5301208"/>
            <a:ext cx="2376264" cy="307777"/>
          </a:xfrm>
          <a:prstGeom prst="rect">
            <a:avLst/>
          </a:prstGeom>
          <a:noFill/>
        </p:spPr>
        <p:txBody>
          <a:bodyPr wrap="square" rtlCol="0">
            <a:spAutoFit/>
          </a:bodyPr>
          <a:lstStyle/>
          <a:p>
            <a:r>
              <a:rPr lang="en-AU" sz="1400" b="1" dirty="0" smtClean="0"/>
              <a:t>good, above the declaration</a:t>
            </a:r>
            <a:endParaRPr lang="en-AU" sz="1400" b="1" dirty="0"/>
          </a:p>
        </p:txBody>
      </p:sp>
      <p:sp>
        <p:nvSpPr>
          <p:cNvPr id="11" name="TextBox 10"/>
          <p:cNvSpPr txBox="1"/>
          <p:nvPr/>
        </p:nvSpPr>
        <p:spPr>
          <a:xfrm>
            <a:off x="6516216" y="5670540"/>
            <a:ext cx="2376264" cy="523220"/>
          </a:xfrm>
          <a:prstGeom prst="rect">
            <a:avLst/>
          </a:prstGeom>
          <a:noFill/>
        </p:spPr>
        <p:txBody>
          <a:bodyPr wrap="square" rtlCol="0">
            <a:spAutoFit/>
          </a:bodyPr>
          <a:lstStyle/>
          <a:p>
            <a:r>
              <a:rPr lang="en-AU" sz="1400" b="1" dirty="0" smtClean="0"/>
              <a:t>good, in line with the declaration</a:t>
            </a:r>
            <a:endParaRPr lang="en-AU" sz="1400" b="1" dirty="0"/>
          </a:p>
        </p:txBody>
      </p:sp>
      <p:sp>
        <p:nvSpPr>
          <p:cNvPr id="12" name="TextBox 11"/>
          <p:cNvSpPr txBox="1"/>
          <p:nvPr/>
        </p:nvSpPr>
        <p:spPr>
          <a:xfrm>
            <a:off x="6588224" y="6311648"/>
            <a:ext cx="2304256" cy="307777"/>
          </a:xfrm>
          <a:prstGeom prst="rect">
            <a:avLst/>
          </a:prstGeom>
          <a:noFill/>
        </p:spPr>
        <p:txBody>
          <a:bodyPr wrap="square" rtlCol="0">
            <a:spAutoFit/>
          </a:bodyPr>
          <a:lstStyle/>
          <a:p>
            <a:r>
              <a:rPr lang="en-AU" sz="1400" b="1" dirty="0" smtClean="0"/>
              <a:t>bad, below the declaration</a:t>
            </a:r>
            <a:endParaRPr lang="en-AU" sz="1400" b="1" dirty="0"/>
          </a:p>
        </p:txBody>
      </p:sp>
      <p:cxnSp>
        <p:nvCxnSpPr>
          <p:cNvPr id="14" name="Straight Arrow Connector 13"/>
          <p:cNvCxnSpPr>
            <a:stCxn id="10" idx="1"/>
          </p:cNvCxnSpPr>
          <p:nvPr/>
        </p:nvCxnSpPr>
        <p:spPr>
          <a:xfrm rot="10800000">
            <a:off x="4860032" y="5445225"/>
            <a:ext cx="1656184" cy="987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1"/>
          </p:cNvCxnSpPr>
          <p:nvPr/>
        </p:nvCxnSpPr>
        <p:spPr>
          <a:xfrm rot="10800000" flipV="1">
            <a:off x="5292080" y="5932149"/>
            <a:ext cx="1224136" cy="17129"/>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4184340" y="6453335"/>
            <a:ext cx="2331877" cy="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pitchFamily="34" charset="0"/>
                <a:cs typeface="Arial" pitchFamily="34" charset="0"/>
              </a:rPr>
              <a:t>VARIABLES</a:t>
            </a:r>
            <a:br>
              <a:rPr lang="en-US" dirty="0" smtClean="0">
                <a:latin typeface="Arial" pitchFamily="34" charset="0"/>
                <a:cs typeface="Arial" pitchFamily="34" charset="0"/>
              </a:rPr>
            </a:br>
            <a:r>
              <a:rPr lang="en-AU" dirty="0" smtClean="0">
                <a:latin typeface="Arial" pitchFamily="34" charset="0"/>
                <a:cs typeface="Arial" pitchFamily="34" charset="0"/>
              </a:rPr>
              <a:t> </a:t>
            </a:r>
            <a:r>
              <a:rPr lang="en-AU" sz="3100" dirty="0" smtClean="0">
                <a:latin typeface="Arial" pitchFamily="34" charset="0"/>
                <a:cs typeface="Arial" pitchFamily="34" charset="0"/>
              </a:rPr>
              <a:t>INITIALISATION &amp; ASSIGNMENT</a:t>
            </a:r>
            <a:endParaRPr lang="en-US" sz="3100" dirty="0">
              <a:latin typeface="Arial" pitchFamily="34" charset="0"/>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575048" y="1628799"/>
            <a:ext cx="4429000" cy="1631193"/>
          </a:xfrm>
          <a:prstGeom prst="rect">
            <a:avLst/>
          </a:prstGeom>
          <a:ln>
            <a:noFill/>
          </a:ln>
          <a:effectLst>
            <a:outerShdw blurRad="292100" dist="139700" dir="2700000" algn="tl" rotWithShape="0">
              <a:srgbClr val="333333">
                <a:alpha val="65000"/>
              </a:srgbClr>
            </a:outerShdw>
          </a:effectLst>
        </p:spPr>
      </p:pic>
      <p:pic>
        <p:nvPicPr>
          <p:cNvPr id="2052" name="Picture 4"/>
          <p:cNvPicPr>
            <a:picLocks noChangeAspect="1" noChangeArrowheads="1"/>
          </p:cNvPicPr>
          <p:nvPr/>
        </p:nvPicPr>
        <p:blipFill>
          <a:blip r:embed="rId3"/>
          <a:srcRect/>
          <a:stretch>
            <a:fillRect/>
          </a:stretch>
        </p:blipFill>
        <p:spPr bwMode="auto">
          <a:xfrm>
            <a:off x="575048" y="3501008"/>
            <a:ext cx="5941168" cy="1658898"/>
          </a:xfrm>
          <a:prstGeom prst="rect">
            <a:avLst/>
          </a:prstGeom>
          <a:ln>
            <a:noFill/>
          </a:ln>
          <a:effectLst>
            <a:outerShdw blurRad="292100" dist="139700" dir="2700000" algn="tl" rotWithShape="0">
              <a:srgbClr val="333333">
                <a:alpha val="65000"/>
              </a:srgbClr>
            </a:outerShdw>
          </a:effectLst>
        </p:spPr>
      </p:pic>
      <p:sp>
        <p:nvSpPr>
          <p:cNvPr id="7" name="Content Placeholder 2"/>
          <p:cNvSpPr txBox="1">
            <a:spLocks/>
          </p:cNvSpPr>
          <p:nvPr/>
        </p:nvSpPr>
        <p:spPr>
          <a:xfrm>
            <a:off x="5004048" y="1988840"/>
            <a:ext cx="3826768" cy="86409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we use the = sign </a:t>
            </a:r>
            <a:br>
              <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r>
              <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(it is called the ASSIGNMENT</a:t>
            </a:r>
            <a:r>
              <a:rPr kumimoji="0" lang="en-AU" sz="18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OPERATOR)</a:t>
            </a:r>
            <a:r>
              <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r>
            <a:br>
              <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br>
            <a:endParaRPr kumimoji="0" lang="en-AU"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pic>
        <p:nvPicPr>
          <p:cNvPr id="3" name="Picture 2"/>
          <p:cNvPicPr>
            <a:picLocks noChangeAspect="1" noChangeArrowheads="1"/>
          </p:cNvPicPr>
          <p:nvPr/>
        </p:nvPicPr>
        <p:blipFill>
          <a:blip r:embed="rId4"/>
          <a:srcRect/>
          <a:stretch>
            <a:fillRect/>
          </a:stretch>
        </p:blipFill>
        <p:spPr bwMode="auto">
          <a:xfrm>
            <a:off x="575048" y="5373216"/>
            <a:ext cx="5648325" cy="1190625"/>
          </a:xfrm>
          <a:prstGeom prst="rect">
            <a:avLst/>
          </a:prstGeom>
          <a:ln>
            <a:noFill/>
          </a:ln>
          <a:effectLst>
            <a:outerShdw blurRad="292100" dist="139700" dir="2700000" algn="tl" rotWithShape="0">
              <a:srgbClr val="333333">
                <a:alpha val="65000"/>
              </a:srgbClr>
            </a:outerShdw>
          </a:effectLst>
        </p:spPr>
      </p:pic>
      <p:pic>
        <p:nvPicPr>
          <p:cNvPr id="8" name="Picture 3"/>
          <p:cNvPicPr>
            <a:picLocks noChangeAspect="1" noChangeArrowheads="1"/>
          </p:cNvPicPr>
          <p:nvPr/>
        </p:nvPicPr>
        <p:blipFill>
          <a:blip r:embed="rId5"/>
          <a:srcRect/>
          <a:stretch>
            <a:fillRect/>
          </a:stretch>
        </p:blipFill>
        <p:spPr bwMode="auto">
          <a:xfrm>
            <a:off x="6411438" y="5373216"/>
            <a:ext cx="1086588" cy="1019439"/>
          </a:xfrm>
          <a:prstGeom prst="rect">
            <a:avLst/>
          </a:prstGeom>
          <a:ln>
            <a:noFill/>
          </a:ln>
          <a:effectLst>
            <a:outerShdw blurRad="292100" dist="139700" dir="2700000" algn="tl" rotWithShape="0">
              <a:srgbClr val="333333">
                <a:alpha val="65000"/>
              </a:srgbClr>
            </a:outerShdw>
          </a:effectLst>
        </p:spPr>
      </p:pic>
      <p:pic>
        <p:nvPicPr>
          <p:cNvPr id="9" name="Picture 3"/>
          <p:cNvPicPr>
            <a:picLocks noChangeAspect="1" noChangeArrowheads="1"/>
          </p:cNvPicPr>
          <p:nvPr/>
        </p:nvPicPr>
        <p:blipFill>
          <a:blip r:embed="rId5"/>
          <a:srcRect/>
          <a:stretch>
            <a:fillRect/>
          </a:stretch>
        </p:blipFill>
        <p:spPr bwMode="auto">
          <a:xfrm>
            <a:off x="7236296" y="5544402"/>
            <a:ext cx="1086588" cy="1019439"/>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71600" y="620688"/>
            <a:ext cx="5030489" cy="1944216"/>
          </a:xfrm>
          <a:prstGeom prst="rect">
            <a:avLst/>
          </a:prstGeom>
          <a:ln>
            <a:noFill/>
          </a:ln>
          <a:effectLst>
            <a:outerShdw blurRad="292100" dist="139700" dir="2700000" algn="tl" rotWithShape="0">
              <a:srgbClr val="333333">
                <a:alpha val="65000"/>
              </a:srgbClr>
            </a:outerShdw>
          </a:effectLst>
        </p:spPr>
      </p:pic>
      <p:pic>
        <p:nvPicPr>
          <p:cNvPr id="3075" name="Picture 3"/>
          <p:cNvPicPr>
            <a:picLocks noChangeAspect="1" noChangeArrowheads="1"/>
          </p:cNvPicPr>
          <p:nvPr/>
        </p:nvPicPr>
        <p:blipFill>
          <a:blip r:embed="rId3"/>
          <a:srcRect/>
          <a:stretch>
            <a:fillRect/>
          </a:stretch>
        </p:blipFill>
        <p:spPr bwMode="auto">
          <a:xfrm>
            <a:off x="755576" y="3284984"/>
            <a:ext cx="5701175" cy="1872208"/>
          </a:xfrm>
          <a:prstGeom prst="rect">
            <a:avLst/>
          </a:prstGeom>
          <a:ln>
            <a:noFill/>
          </a:ln>
          <a:effectLst>
            <a:outerShdw blurRad="292100" dist="139700" dir="2700000" algn="tl" rotWithShape="0">
              <a:srgbClr val="333333">
                <a:alpha val="65000"/>
              </a:srgbClr>
            </a:outerShdw>
          </a:effectLst>
        </p:spPr>
      </p:pic>
      <p:pic>
        <p:nvPicPr>
          <p:cNvPr id="3076" name="Picture 4"/>
          <p:cNvPicPr>
            <a:picLocks noChangeAspect="1" noChangeArrowheads="1"/>
          </p:cNvPicPr>
          <p:nvPr/>
        </p:nvPicPr>
        <p:blipFill>
          <a:blip r:embed="rId4"/>
          <a:srcRect/>
          <a:stretch>
            <a:fillRect/>
          </a:stretch>
        </p:blipFill>
        <p:spPr bwMode="auto">
          <a:xfrm>
            <a:off x="5004048" y="3717032"/>
            <a:ext cx="3780420" cy="1080120"/>
          </a:xfrm>
          <a:prstGeom prst="rect">
            <a:avLst/>
          </a:prstGeom>
          <a:ln>
            <a:noFill/>
          </a:ln>
          <a:effectLst>
            <a:outerShdw blurRad="292100" dist="139700" dir="2700000" algn="tl" rotWithShape="0">
              <a:srgbClr val="333333">
                <a:alpha val="65000"/>
              </a:srgbClr>
            </a:outerShdw>
          </a:effectLst>
        </p:spPr>
      </p:pic>
      <p:pic>
        <p:nvPicPr>
          <p:cNvPr id="3077" name="Picture 5"/>
          <p:cNvPicPr>
            <a:picLocks noChangeAspect="1" noChangeArrowheads="1"/>
          </p:cNvPicPr>
          <p:nvPr/>
        </p:nvPicPr>
        <p:blipFill>
          <a:blip r:embed="rId5"/>
          <a:srcRect/>
          <a:stretch>
            <a:fillRect/>
          </a:stretch>
        </p:blipFill>
        <p:spPr bwMode="auto">
          <a:xfrm>
            <a:off x="5004048" y="5157192"/>
            <a:ext cx="3780420" cy="1060639"/>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1954</TotalTime>
  <Words>806</Words>
  <Application>Microsoft Office PowerPoint</Application>
  <PresentationFormat>On-screen Show (4:3)</PresentationFormat>
  <Paragraphs>162</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Rounded MT Bold</vt:lpstr>
      <vt:lpstr>Calibri</vt:lpstr>
      <vt:lpstr>Office Theme</vt:lpstr>
      <vt:lpstr>Website Programming</vt:lpstr>
      <vt:lpstr>PROGRAMMING is still easy as...</vt:lpstr>
      <vt:lpstr>VARIABLES</vt:lpstr>
      <vt:lpstr>RESERVED WORDS</vt:lpstr>
      <vt:lpstr>Which version of JS do I use?</vt:lpstr>
      <vt:lpstr>VARIABLES</vt:lpstr>
      <vt:lpstr>VARIABLES  DECLARATION</vt:lpstr>
      <vt:lpstr>VARIABLES  INITIALISATION &amp; ASSIGNMENT</vt:lpstr>
      <vt:lpstr>PowerPoint Presentation</vt:lpstr>
      <vt:lpstr>EXPRESSIONS versus STATEMENTS</vt:lpstr>
      <vt:lpstr>What can we store in a variable?</vt:lpstr>
      <vt:lpstr>undefined</vt:lpstr>
      <vt:lpstr>CHANGING (CONVERTING/CASTING) VARIABLES</vt:lpstr>
      <vt:lpstr>PowerPoint Presentation</vt:lpstr>
      <vt:lpstr>PowerPoint Presentation</vt:lpstr>
      <vt:lpstr>PowerPoint Presentation</vt:lpstr>
      <vt:lpstr>USER GUIDE Task 1: Multiplication Table</vt:lpstr>
      <vt:lpstr>Possible layout…</vt:lpstr>
      <vt:lpstr>after click on TASK 1</vt:lpstr>
      <vt:lpstr>after choosing a value</vt:lpstr>
    </vt:vector>
  </TitlesOfParts>
  <Company>Pulteney Grammar 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cp:lastModifiedBy>Vlad</cp:lastModifiedBy>
  <cp:revision>114</cp:revision>
  <cp:lastPrinted>2008-09-04T23:43:04Z</cp:lastPrinted>
  <dcterms:created xsi:type="dcterms:W3CDTF">2008-09-05T06:15:43Z</dcterms:created>
  <dcterms:modified xsi:type="dcterms:W3CDTF">2014-04-29T05:57:41Z</dcterms:modified>
</cp:coreProperties>
</file>