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3" r:id="rId1"/>
  </p:sldMasterIdLst>
  <p:notesMasterIdLst>
    <p:notesMasterId r:id="rId18"/>
  </p:notesMasterIdLst>
  <p:handoutMasterIdLst>
    <p:handoutMasterId r:id="rId19"/>
  </p:handoutMasterIdLst>
  <p:sldIdLst>
    <p:sldId id="275" r:id="rId2"/>
    <p:sldId id="256" r:id="rId3"/>
    <p:sldId id="258" r:id="rId4"/>
    <p:sldId id="277" r:id="rId5"/>
    <p:sldId id="278" r:id="rId6"/>
    <p:sldId id="279" r:id="rId7"/>
    <p:sldId id="276" r:id="rId8"/>
    <p:sldId id="280" r:id="rId9"/>
    <p:sldId id="281" r:id="rId10"/>
    <p:sldId id="282" r:id="rId11"/>
    <p:sldId id="259" r:id="rId12"/>
    <p:sldId id="284" r:id="rId13"/>
    <p:sldId id="260" r:id="rId14"/>
    <p:sldId id="283" r:id="rId15"/>
    <p:sldId id="288" r:id="rId16"/>
    <p:sldId id="286"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77" autoAdjust="0"/>
  </p:normalViewPr>
  <p:slideViewPr>
    <p:cSldViewPr snapToObjects="1">
      <p:cViewPr varScale="1">
        <p:scale>
          <a:sx n="70" d="100"/>
          <a:sy n="70" d="100"/>
        </p:scale>
        <p:origin x="-108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2264217-7FDA-364A-98C5-B22019BC04F6}" type="datetimeFigureOut">
              <a:rPr lang="en-US" smtClean="0"/>
              <a:pPr/>
              <a:t>7/31/2011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5C320B1-C114-854F-A96E-EC12E53C1FD0}" type="slidenum">
              <a:rPr lang="en-US" smtClean="0"/>
              <a:pPr/>
              <a:t>‹#›</a:t>
            </a:fld>
            <a:endParaRPr lang="en-US" dirty="0"/>
          </a:p>
        </p:txBody>
      </p:sp>
    </p:spTree>
    <p:extLst>
      <p:ext uri="{BB962C8B-B14F-4D97-AF65-F5344CB8AC3E}">
        <p14:creationId xmlns:p14="http://schemas.microsoft.com/office/powerpoint/2010/main" val="32119497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68B355-5F66-4EE0-A344-47278FC6C498}" type="datetimeFigureOut">
              <a:rPr lang="en-AU" smtClean="0"/>
              <a:pPr/>
              <a:t>31/07/2011</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D37870-9D78-40BF-B9A7-323082C24950}" type="slidenum">
              <a:rPr lang="en-AU" smtClean="0"/>
              <a:pPr/>
              <a:t>‹#›</a:t>
            </a:fld>
            <a:endParaRPr lang="en-AU"/>
          </a:p>
        </p:txBody>
      </p:sp>
    </p:spTree>
    <p:extLst>
      <p:ext uri="{BB962C8B-B14F-4D97-AF65-F5344CB8AC3E}">
        <p14:creationId xmlns:p14="http://schemas.microsoft.com/office/powerpoint/2010/main" val="2642710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4FD37870-9D78-40BF-B9A7-323082C24950}" type="slidenum">
              <a:rPr lang="en-AU" smtClean="0"/>
              <a:pPr/>
              <a:t>12</a:t>
            </a:fld>
            <a:endParaRPr lang="en-A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4000" baseline="0">
                <a:latin typeface="Arial"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sz="2000" baseline="0">
                <a:solidFill>
                  <a:schemeClr val="tx1"/>
                </a:solidFill>
                <a:latin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581E5829-0909-4A96-8B65-FFCCC89CAE02}" type="datetimeFigureOut">
              <a:rPr lang="en-US" smtClean="0"/>
              <a:pPr/>
              <a:t>7/31/2011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22FB46-FB7B-4879-9B1A-EE9F4DE9AFD3}"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20D744-A176-4DCB-9147-2AE7B7E87481}" type="datetimeFigureOut">
              <a:rPr lang="en-US" smtClean="0"/>
              <a:pPr/>
              <a:t>7/31/2011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FFF1679-83E0-4571-98D7-4BB535B5F50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20D744-A176-4DCB-9147-2AE7B7E87481}" type="datetimeFigureOut">
              <a:rPr lang="en-US" smtClean="0"/>
              <a:pPr/>
              <a:t>7/31/2011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FFF1679-83E0-4571-98D7-4BB535B5F50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120D744-A176-4DCB-9147-2AE7B7E87481}" type="datetimeFigureOut">
              <a:rPr lang="en-US" smtClean="0"/>
              <a:pPr/>
              <a:t>7/31/2011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FFF1679-83E0-4571-98D7-4BB535B5F50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20D744-A176-4DCB-9147-2AE7B7E87481}" type="datetimeFigureOut">
              <a:rPr lang="en-US" smtClean="0"/>
              <a:pPr/>
              <a:t>7/31/2011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FFF1679-83E0-4571-98D7-4BB535B5F50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120D744-A176-4DCB-9147-2AE7B7E87481}" type="datetimeFigureOut">
              <a:rPr lang="en-US" smtClean="0"/>
              <a:pPr/>
              <a:t>7/31/2011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FFF1679-83E0-4571-98D7-4BB535B5F50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120D744-A176-4DCB-9147-2AE7B7E87481}" type="datetimeFigureOut">
              <a:rPr lang="en-US" smtClean="0"/>
              <a:pPr/>
              <a:t>7/31/2011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FFF1679-83E0-4571-98D7-4BB535B5F50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120D744-A176-4DCB-9147-2AE7B7E87481}" type="datetimeFigureOut">
              <a:rPr lang="en-US" smtClean="0"/>
              <a:pPr/>
              <a:t>7/31/2011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FFF1679-83E0-4571-98D7-4BB535B5F50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20D744-A176-4DCB-9147-2AE7B7E87481}" type="datetimeFigureOut">
              <a:rPr lang="en-US" smtClean="0"/>
              <a:pPr/>
              <a:t>7/31/2011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FFF1679-83E0-4571-98D7-4BB535B5F50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20D744-A176-4DCB-9147-2AE7B7E87481}" type="datetimeFigureOut">
              <a:rPr lang="en-US" smtClean="0"/>
              <a:pPr/>
              <a:t>7/31/2011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FFF1679-83E0-4571-98D7-4BB535B5F50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20D744-A176-4DCB-9147-2AE7B7E87481}" type="datetimeFigureOut">
              <a:rPr lang="en-US" smtClean="0"/>
              <a:pPr/>
              <a:t>7/31/2011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FFF1679-83E0-4571-98D7-4BB535B5F50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20D744-A176-4DCB-9147-2AE7B7E87481}" type="datetimeFigureOut">
              <a:rPr lang="en-US" smtClean="0"/>
              <a:pPr/>
              <a:t>7/31/2011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FF1679-83E0-4571-98D7-4BB535B5F50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hyperlink" Target="http://www.w3schools.com/jsref/jsref_obj_string.asp"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getfirebug.com/" TargetMode="External"/><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a:xfrm>
            <a:off x="685800" y="3733800"/>
            <a:ext cx="7772400" cy="1470025"/>
          </a:xfrm>
        </p:spPr>
        <p:txBody>
          <a:bodyPr>
            <a:noAutofit/>
          </a:bodyPr>
          <a:lstStyle/>
          <a:p>
            <a:r>
              <a:rPr lang="en-AU" sz="8800" dirty="0" smtClean="0">
                <a:solidFill>
                  <a:srgbClr val="FF9900"/>
                </a:solidFill>
                <a:latin typeface="Arial Rounded MT Bold" pitchFamily="34" charset="0"/>
              </a:rPr>
              <a:t>Website Programming</a:t>
            </a:r>
            <a:endParaRPr lang="en-AU" sz="8800" dirty="0">
              <a:solidFill>
                <a:srgbClr val="FF9900"/>
              </a:solidFill>
              <a:latin typeface="Arial Rounded MT Bold" pitchFamily="34" charset="0"/>
            </a:endParaRPr>
          </a:p>
        </p:txBody>
      </p:sp>
      <p:pic>
        <p:nvPicPr>
          <p:cNvPr id="1026" name="Picture 2" descr="http://www.bonappetit.com/images/tips_tools_ingredients/ingredients/ttar_orange_01_h_launch.jpg"/>
          <p:cNvPicPr>
            <a:picLocks noChangeAspect="1" noChangeArrowheads="1"/>
          </p:cNvPicPr>
          <p:nvPr/>
        </p:nvPicPr>
        <p:blipFill>
          <a:blip r:embed="rId2" cstate="print"/>
          <a:srcRect/>
          <a:stretch>
            <a:fillRect/>
          </a:stretch>
        </p:blipFill>
        <p:spPr bwMode="auto">
          <a:xfrm>
            <a:off x="7162800" y="457200"/>
            <a:ext cx="1295400" cy="1399868"/>
          </a:xfrm>
          <a:prstGeom prst="rect">
            <a:avLst/>
          </a:prstGeom>
          <a:noFill/>
        </p:spPr>
      </p:pic>
      <p:pic>
        <p:nvPicPr>
          <p:cNvPr id="4" name="Picture 2" descr="http://www.bonappetit.com/images/tips_tools_ingredients/ingredients/ttar_orange_01_h_launch.jpg"/>
          <p:cNvPicPr>
            <a:picLocks noChangeAspect="1" noChangeArrowheads="1"/>
          </p:cNvPicPr>
          <p:nvPr/>
        </p:nvPicPr>
        <p:blipFill>
          <a:blip r:embed="rId2" cstate="print"/>
          <a:srcRect/>
          <a:stretch>
            <a:fillRect/>
          </a:stretch>
        </p:blipFill>
        <p:spPr bwMode="auto">
          <a:xfrm>
            <a:off x="5867400" y="457200"/>
            <a:ext cx="1295400" cy="1399868"/>
          </a:xfrm>
          <a:prstGeom prst="rect">
            <a:avLst/>
          </a:prstGeom>
          <a:noFill/>
        </p:spPr>
      </p:pic>
      <p:sp>
        <p:nvSpPr>
          <p:cNvPr id="5" name="TextBox 4"/>
          <p:cNvSpPr txBox="1"/>
          <p:nvPr/>
        </p:nvSpPr>
        <p:spPr>
          <a:xfrm>
            <a:off x="1691680" y="5949280"/>
            <a:ext cx="5688632" cy="369332"/>
          </a:xfrm>
          <a:prstGeom prst="rect">
            <a:avLst/>
          </a:prstGeom>
          <a:noFill/>
        </p:spPr>
        <p:txBody>
          <a:bodyPr wrap="square" rtlCol="0">
            <a:spAutoFit/>
          </a:bodyPr>
          <a:lstStyle/>
          <a:p>
            <a:pPr algn="ctr"/>
            <a:r>
              <a:rPr lang="en-AU" dirty="0" smtClean="0"/>
              <a:t> </a:t>
            </a:r>
            <a:r>
              <a:rPr lang="en-AU" b="1" dirty="0" smtClean="0"/>
              <a:t> □ arrays □ debugging in JS □  intro to objects </a:t>
            </a:r>
            <a:endParaRPr lang="en-AU"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3491880" y="404664"/>
            <a:ext cx="5142904" cy="2453671"/>
          </a:xfrm>
          <a:prstGeom prst="rect">
            <a:avLst/>
          </a:prstGeom>
          <a:ln>
            <a:noFill/>
          </a:ln>
          <a:effectLst>
            <a:outerShdw blurRad="292100" dist="139700" dir="2700000" algn="tl" rotWithShape="0">
              <a:srgbClr val="333333">
                <a:alpha val="65000"/>
              </a:srgbClr>
            </a:outerShdw>
          </a:effectLst>
        </p:spPr>
      </p:pic>
      <p:pic>
        <p:nvPicPr>
          <p:cNvPr id="3075" name="Picture 3"/>
          <p:cNvPicPr>
            <a:picLocks noChangeAspect="1" noChangeArrowheads="1"/>
          </p:cNvPicPr>
          <p:nvPr/>
        </p:nvPicPr>
        <p:blipFill>
          <a:blip r:embed="rId3"/>
          <a:srcRect/>
          <a:stretch>
            <a:fillRect/>
          </a:stretch>
        </p:blipFill>
        <p:spPr bwMode="auto">
          <a:xfrm>
            <a:off x="3491880" y="3218375"/>
            <a:ext cx="5100557" cy="2942629"/>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467544" y="1412776"/>
            <a:ext cx="2664296" cy="646331"/>
          </a:xfrm>
          <a:prstGeom prst="rect">
            <a:avLst/>
          </a:prstGeom>
          <a:noFill/>
        </p:spPr>
        <p:txBody>
          <a:bodyPr wrap="square" rtlCol="0">
            <a:spAutoFit/>
          </a:bodyPr>
          <a:lstStyle/>
          <a:p>
            <a:pPr>
              <a:buFont typeface="Arial" pitchFamily="34" charset="0"/>
              <a:buChar char="•"/>
            </a:pPr>
            <a:r>
              <a:rPr lang="en-AU" dirty="0" smtClean="0"/>
              <a:t> you type here</a:t>
            </a:r>
          </a:p>
          <a:p>
            <a:pPr>
              <a:buFont typeface="Arial" pitchFamily="34" charset="0"/>
              <a:buChar char="•"/>
            </a:pPr>
            <a:r>
              <a:rPr lang="en-AU" dirty="0" smtClean="0"/>
              <a:t> then enter</a:t>
            </a:r>
            <a:endParaRPr lang="en-AU" dirty="0"/>
          </a:p>
        </p:txBody>
      </p:sp>
      <p:cxnSp>
        <p:nvCxnSpPr>
          <p:cNvPr id="8" name="Straight Arrow Connector 7"/>
          <p:cNvCxnSpPr/>
          <p:nvPr/>
        </p:nvCxnSpPr>
        <p:spPr>
          <a:xfrm>
            <a:off x="2123728" y="1628800"/>
            <a:ext cx="1728192" cy="936104"/>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19944" y="3933056"/>
            <a:ext cx="2871936" cy="1200329"/>
          </a:xfrm>
          <a:prstGeom prst="rect">
            <a:avLst/>
          </a:prstGeom>
          <a:noFill/>
        </p:spPr>
        <p:txBody>
          <a:bodyPr wrap="square" rtlCol="0">
            <a:spAutoFit/>
          </a:bodyPr>
          <a:lstStyle/>
          <a:p>
            <a:pPr marL="92075" indent="-92075">
              <a:buFont typeface="Arial" pitchFamily="34" charset="0"/>
              <a:buChar char="•"/>
            </a:pPr>
            <a:r>
              <a:rPr lang="en-AU" dirty="0" smtClean="0"/>
              <a:t> to see the result with out actually open a dialog box use a special construct:</a:t>
            </a:r>
          </a:p>
          <a:p>
            <a:pPr marL="92075" indent="-92075" algn="ctr"/>
            <a:r>
              <a:rPr lang="en-AU" b="1" dirty="0" smtClean="0"/>
              <a:t>console.log();</a:t>
            </a:r>
            <a:endParaRPr lang="en-AU"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“new”?</a:t>
            </a:r>
            <a:endParaRPr lang="en-US" dirty="0"/>
          </a:p>
        </p:txBody>
      </p:sp>
      <p:sp>
        <p:nvSpPr>
          <p:cNvPr id="3" name="Content Placeholder 2"/>
          <p:cNvSpPr>
            <a:spLocks noGrp="1"/>
          </p:cNvSpPr>
          <p:nvPr>
            <p:ph idx="1"/>
          </p:nvPr>
        </p:nvSpPr>
        <p:spPr>
          <a:xfrm>
            <a:off x="457200" y="1417638"/>
            <a:ext cx="8686800" cy="1828800"/>
          </a:xfrm>
        </p:spPr>
        <p:txBody>
          <a:bodyPr>
            <a:normAutofit fontScale="62500" lnSpcReduction="20000"/>
          </a:bodyPr>
          <a:lstStyle/>
          <a:p>
            <a:r>
              <a:rPr lang="en-US" dirty="0" smtClean="0"/>
              <a:t>“new” is a special word used to create objects from a template</a:t>
            </a:r>
            <a:br>
              <a:rPr lang="en-US" dirty="0" smtClean="0"/>
            </a:br>
            <a:r>
              <a:rPr lang="en-US" dirty="0" smtClean="0"/>
              <a:t> (it is called the constructor) </a:t>
            </a:r>
          </a:p>
          <a:p>
            <a:r>
              <a:rPr lang="en-US" dirty="0" smtClean="0"/>
              <a:t>objects are a kind of variable that could contain not only data (called PROPERTIES) but also actions that could manipulate that data (called METHODS)</a:t>
            </a:r>
          </a:p>
          <a:p>
            <a:r>
              <a:rPr lang="en-US" dirty="0" smtClean="0"/>
              <a:t>objects are the main concept of OOP (object oriented programming)</a:t>
            </a:r>
            <a:endParaRPr lang="en-US" dirty="0"/>
          </a:p>
        </p:txBody>
      </p:sp>
      <p:pic>
        <p:nvPicPr>
          <p:cNvPr id="6" name="Picture 5" descr="untitled1.JPG"/>
          <p:cNvPicPr>
            <a:picLocks noChangeAspect="1"/>
          </p:cNvPicPr>
          <p:nvPr/>
        </p:nvPicPr>
        <p:blipFill>
          <a:blip r:embed="rId2"/>
          <a:stretch>
            <a:fillRect/>
          </a:stretch>
        </p:blipFill>
        <p:spPr>
          <a:xfrm>
            <a:off x="1259632" y="3212976"/>
            <a:ext cx="6677781" cy="3383261"/>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AU" sz="2400" b="1" dirty="0" smtClean="0"/>
              <a:t>PRIMITIVE DATA TYPE </a:t>
            </a:r>
            <a:br>
              <a:rPr lang="en-AU" sz="2400" b="1" dirty="0" smtClean="0"/>
            </a:br>
            <a:r>
              <a:rPr lang="en-AU" sz="2400" b="1" dirty="0" smtClean="0"/>
              <a:t>versus</a:t>
            </a:r>
            <a:br>
              <a:rPr lang="en-AU" sz="2400" b="1" dirty="0" smtClean="0"/>
            </a:br>
            <a:r>
              <a:rPr lang="en-AU" sz="2400" b="1" dirty="0" smtClean="0"/>
              <a:t> OBJECTS DATA TYPE</a:t>
            </a:r>
            <a:endParaRPr lang="en-AU" sz="2400" b="1" dirty="0"/>
          </a:p>
        </p:txBody>
      </p:sp>
      <p:sp>
        <p:nvSpPr>
          <p:cNvPr id="3" name="Content Placeholder 2"/>
          <p:cNvSpPr>
            <a:spLocks noGrp="1"/>
          </p:cNvSpPr>
          <p:nvPr>
            <p:ph idx="1"/>
          </p:nvPr>
        </p:nvSpPr>
        <p:spPr>
          <a:xfrm>
            <a:off x="457200" y="1600201"/>
            <a:ext cx="8229600" cy="2692896"/>
          </a:xfrm>
        </p:spPr>
        <p:txBody>
          <a:bodyPr>
            <a:normAutofit fontScale="92500" lnSpcReduction="20000"/>
          </a:bodyPr>
          <a:lstStyle/>
          <a:p>
            <a:r>
              <a:rPr lang="en-AU" sz="1600" dirty="0" smtClean="0"/>
              <a:t>JS has 5 types of PRIMITIVE DATA type (the data type that are used the most):</a:t>
            </a:r>
          </a:p>
          <a:p>
            <a:pPr lvl="1"/>
            <a:r>
              <a:rPr lang="en-AU" sz="1600" dirty="0" smtClean="0"/>
              <a:t>undefined</a:t>
            </a:r>
          </a:p>
          <a:p>
            <a:pPr lvl="1"/>
            <a:r>
              <a:rPr lang="en-AU" sz="1600" dirty="0" smtClean="0"/>
              <a:t>null</a:t>
            </a:r>
          </a:p>
          <a:p>
            <a:pPr lvl="1"/>
            <a:r>
              <a:rPr lang="en-AU" sz="1600" dirty="0" smtClean="0"/>
              <a:t>number</a:t>
            </a:r>
          </a:p>
          <a:p>
            <a:pPr lvl="1"/>
            <a:r>
              <a:rPr lang="en-AU" sz="1600" dirty="0" smtClean="0"/>
              <a:t>string</a:t>
            </a:r>
          </a:p>
          <a:p>
            <a:pPr lvl="1"/>
            <a:r>
              <a:rPr lang="en-AU" sz="1600" dirty="0" smtClean="0"/>
              <a:t>boolean</a:t>
            </a:r>
          </a:p>
          <a:p>
            <a:r>
              <a:rPr lang="en-AU" sz="1600" dirty="0" smtClean="0"/>
              <a:t>JS could also create OBJECTS for some of these data type (</a:t>
            </a:r>
            <a:r>
              <a:rPr lang="en-AU" sz="1600" u="sng" dirty="0" smtClean="0"/>
              <a:t>by doing this you can add your own methods and properties</a:t>
            </a:r>
            <a:r>
              <a:rPr lang="en-AU" sz="1600" dirty="0" smtClean="0"/>
              <a:t>):</a:t>
            </a:r>
          </a:p>
          <a:p>
            <a:pPr lvl="1"/>
            <a:r>
              <a:rPr lang="en-AU" sz="1600" dirty="0" smtClean="0"/>
              <a:t>boolean</a:t>
            </a:r>
          </a:p>
          <a:p>
            <a:pPr lvl="1"/>
            <a:r>
              <a:rPr lang="en-AU" sz="1600" dirty="0" smtClean="0"/>
              <a:t>number</a:t>
            </a:r>
          </a:p>
          <a:p>
            <a:pPr lvl="1"/>
            <a:r>
              <a:rPr lang="en-AU" sz="1600" dirty="0" smtClean="0"/>
              <a:t>string</a:t>
            </a:r>
            <a:endParaRPr lang="en-AU" sz="1600" dirty="0"/>
          </a:p>
        </p:txBody>
      </p:sp>
      <p:pic>
        <p:nvPicPr>
          <p:cNvPr id="4098" name="Picture 2"/>
          <p:cNvPicPr>
            <a:picLocks noChangeAspect="1" noChangeArrowheads="1"/>
          </p:cNvPicPr>
          <p:nvPr/>
        </p:nvPicPr>
        <p:blipFill>
          <a:blip r:embed="rId3"/>
          <a:srcRect/>
          <a:stretch>
            <a:fillRect/>
          </a:stretch>
        </p:blipFill>
        <p:spPr bwMode="auto">
          <a:xfrm>
            <a:off x="457199" y="4305300"/>
            <a:ext cx="6082211" cy="2148036"/>
          </a:xfrm>
          <a:prstGeom prst="rect">
            <a:avLst/>
          </a:prstGeom>
          <a:ln>
            <a:noFill/>
          </a:ln>
          <a:effectLst>
            <a:outerShdw blurRad="292100" dist="139700" dir="2700000" algn="tl" rotWithShape="0">
              <a:srgbClr val="333333">
                <a:alpha val="65000"/>
              </a:srgbClr>
            </a:outerShdw>
          </a:effectLst>
        </p:spPr>
      </p:pic>
      <p:pic>
        <p:nvPicPr>
          <p:cNvPr id="4100" name="Picture 4"/>
          <p:cNvPicPr>
            <a:picLocks noChangeAspect="1" noChangeArrowheads="1"/>
          </p:cNvPicPr>
          <p:nvPr/>
        </p:nvPicPr>
        <p:blipFill>
          <a:blip r:embed="rId4"/>
          <a:srcRect/>
          <a:stretch>
            <a:fillRect/>
          </a:stretch>
        </p:blipFill>
        <p:spPr bwMode="auto">
          <a:xfrm>
            <a:off x="5963346" y="3526149"/>
            <a:ext cx="1344958" cy="1246731"/>
          </a:xfrm>
          <a:prstGeom prst="rect">
            <a:avLst/>
          </a:prstGeom>
          <a:ln>
            <a:noFill/>
          </a:ln>
          <a:effectLst>
            <a:outerShdw blurRad="292100" dist="139700" dir="2700000" algn="tl" rotWithShape="0">
              <a:srgbClr val="333333">
                <a:alpha val="65000"/>
              </a:srgbClr>
            </a:outerShdw>
          </a:effectLst>
        </p:spPr>
      </p:pic>
      <p:pic>
        <p:nvPicPr>
          <p:cNvPr id="4101" name="Picture 5"/>
          <p:cNvPicPr>
            <a:picLocks noChangeAspect="1" noChangeArrowheads="1"/>
          </p:cNvPicPr>
          <p:nvPr/>
        </p:nvPicPr>
        <p:blipFill>
          <a:blip r:embed="rId5"/>
          <a:srcRect/>
          <a:stretch>
            <a:fillRect/>
          </a:stretch>
        </p:blipFill>
        <p:spPr bwMode="auto">
          <a:xfrm>
            <a:off x="6300192" y="4090045"/>
            <a:ext cx="1440160" cy="1365669"/>
          </a:xfrm>
          <a:prstGeom prst="rect">
            <a:avLst/>
          </a:prstGeom>
          <a:ln>
            <a:noFill/>
          </a:ln>
          <a:effectLst>
            <a:outerShdw blurRad="292100" dist="139700" dir="2700000" algn="tl" rotWithShape="0">
              <a:srgbClr val="333333">
                <a:alpha val="65000"/>
              </a:srgbClr>
            </a:outerShdw>
          </a:effectLst>
        </p:spPr>
      </p:pic>
      <p:pic>
        <p:nvPicPr>
          <p:cNvPr id="4102" name="Picture 6"/>
          <p:cNvPicPr>
            <a:picLocks noChangeAspect="1" noChangeArrowheads="1"/>
          </p:cNvPicPr>
          <p:nvPr/>
        </p:nvPicPr>
        <p:blipFill>
          <a:blip r:embed="rId6"/>
          <a:srcRect/>
          <a:stretch>
            <a:fillRect/>
          </a:stretch>
        </p:blipFill>
        <p:spPr bwMode="auto">
          <a:xfrm>
            <a:off x="6655088" y="4772879"/>
            <a:ext cx="1445304" cy="1347317"/>
          </a:xfrm>
          <a:prstGeom prst="rect">
            <a:avLst/>
          </a:prstGeom>
          <a:ln>
            <a:noFill/>
          </a:ln>
          <a:effectLst>
            <a:outerShdw blurRad="292100" dist="139700" dir="2700000" algn="tl" rotWithShape="0">
              <a:srgbClr val="333333">
                <a:alpha val="65000"/>
              </a:srgbClr>
            </a:outerShdw>
          </a:effectLst>
        </p:spPr>
      </p:pic>
      <p:pic>
        <p:nvPicPr>
          <p:cNvPr id="4103" name="Picture 7"/>
          <p:cNvPicPr>
            <a:picLocks noChangeAspect="1" noChangeArrowheads="1"/>
          </p:cNvPicPr>
          <p:nvPr/>
        </p:nvPicPr>
        <p:blipFill>
          <a:blip r:embed="rId7"/>
          <a:srcRect/>
          <a:stretch>
            <a:fillRect/>
          </a:stretch>
        </p:blipFill>
        <p:spPr bwMode="auto">
          <a:xfrm>
            <a:off x="6991350" y="5419053"/>
            <a:ext cx="1550353" cy="1402286"/>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00"/>
                                        </p:tgtEl>
                                        <p:attrNameLst>
                                          <p:attrName>style.visibility</p:attrName>
                                        </p:attrNameLst>
                                      </p:cBhvr>
                                      <p:to>
                                        <p:strVal val="visible"/>
                                      </p:to>
                                    </p:set>
                                    <p:anim calcmode="lin" valueType="num">
                                      <p:cBhvr additive="base">
                                        <p:cTn id="7" dur="500" fill="hold"/>
                                        <p:tgtEl>
                                          <p:spTgt spid="4100"/>
                                        </p:tgtEl>
                                        <p:attrNameLst>
                                          <p:attrName>ppt_x</p:attrName>
                                        </p:attrNameLst>
                                      </p:cBhvr>
                                      <p:tavLst>
                                        <p:tav tm="0">
                                          <p:val>
                                            <p:strVal val="#ppt_x"/>
                                          </p:val>
                                        </p:tav>
                                        <p:tav tm="100000">
                                          <p:val>
                                            <p:strVal val="#ppt_x"/>
                                          </p:val>
                                        </p:tav>
                                      </p:tavLst>
                                    </p:anim>
                                    <p:anim calcmode="lin" valueType="num">
                                      <p:cBhvr additive="base">
                                        <p:cTn id="8" dur="500" fill="hold"/>
                                        <p:tgtEl>
                                          <p:spTgt spid="410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101"/>
                                        </p:tgtEl>
                                        <p:attrNameLst>
                                          <p:attrName>style.visibility</p:attrName>
                                        </p:attrNameLst>
                                      </p:cBhvr>
                                      <p:to>
                                        <p:strVal val="visible"/>
                                      </p:to>
                                    </p:set>
                                    <p:anim calcmode="lin" valueType="num">
                                      <p:cBhvr additive="base">
                                        <p:cTn id="13" dur="500" fill="hold"/>
                                        <p:tgtEl>
                                          <p:spTgt spid="4101"/>
                                        </p:tgtEl>
                                        <p:attrNameLst>
                                          <p:attrName>ppt_x</p:attrName>
                                        </p:attrNameLst>
                                      </p:cBhvr>
                                      <p:tavLst>
                                        <p:tav tm="0">
                                          <p:val>
                                            <p:strVal val="#ppt_x"/>
                                          </p:val>
                                        </p:tav>
                                        <p:tav tm="100000">
                                          <p:val>
                                            <p:strVal val="#ppt_x"/>
                                          </p:val>
                                        </p:tav>
                                      </p:tavLst>
                                    </p:anim>
                                    <p:anim calcmode="lin" valueType="num">
                                      <p:cBhvr additive="base">
                                        <p:cTn id="14" dur="500" fill="hold"/>
                                        <p:tgtEl>
                                          <p:spTgt spid="410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102"/>
                                        </p:tgtEl>
                                        <p:attrNameLst>
                                          <p:attrName>style.visibility</p:attrName>
                                        </p:attrNameLst>
                                      </p:cBhvr>
                                      <p:to>
                                        <p:strVal val="visible"/>
                                      </p:to>
                                    </p:set>
                                    <p:anim calcmode="lin" valueType="num">
                                      <p:cBhvr additive="base">
                                        <p:cTn id="19" dur="500" fill="hold"/>
                                        <p:tgtEl>
                                          <p:spTgt spid="4102"/>
                                        </p:tgtEl>
                                        <p:attrNameLst>
                                          <p:attrName>ppt_x</p:attrName>
                                        </p:attrNameLst>
                                      </p:cBhvr>
                                      <p:tavLst>
                                        <p:tav tm="0">
                                          <p:val>
                                            <p:strVal val="#ppt_x"/>
                                          </p:val>
                                        </p:tav>
                                        <p:tav tm="100000">
                                          <p:val>
                                            <p:strVal val="#ppt_x"/>
                                          </p:val>
                                        </p:tav>
                                      </p:tavLst>
                                    </p:anim>
                                    <p:anim calcmode="lin" valueType="num">
                                      <p:cBhvr additive="base">
                                        <p:cTn id="20" dur="500" fill="hold"/>
                                        <p:tgtEl>
                                          <p:spTgt spid="410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103"/>
                                        </p:tgtEl>
                                        <p:attrNameLst>
                                          <p:attrName>style.visibility</p:attrName>
                                        </p:attrNameLst>
                                      </p:cBhvr>
                                      <p:to>
                                        <p:strVal val="visible"/>
                                      </p:to>
                                    </p:set>
                                    <p:anim calcmode="lin" valueType="num">
                                      <p:cBhvr additive="base">
                                        <p:cTn id="25" dur="500" fill="hold"/>
                                        <p:tgtEl>
                                          <p:spTgt spid="4103"/>
                                        </p:tgtEl>
                                        <p:attrNameLst>
                                          <p:attrName>ppt_x</p:attrName>
                                        </p:attrNameLst>
                                      </p:cBhvr>
                                      <p:tavLst>
                                        <p:tav tm="0">
                                          <p:val>
                                            <p:strVal val="#ppt_x"/>
                                          </p:val>
                                        </p:tav>
                                        <p:tav tm="100000">
                                          <p:val>
                                            <p:strVal val="#ppt_x"/>
                                          </p:val>
                                        </p:tav>
                                      </p:tavLst>
                                    </p:anim>
                                    <p:anim calcmode="lin" valueType="num">
                                      <p:cBhvr additive="base">
                                        <p:cTn id="26" dur="500" fill="hold"/>
                                        <p:tgtEl>
                                          <p:spTgt spid="41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1143000"/>
          </a:xfrm>
        </p:spPr>
        <p:txBody>
          <a:bodyPr/>
          <a:lstStyle/>
          <a:p>
            <a:r>
              <a:rPr lang="en-US" dirty="0" smtClean="0"/>
              <a:t>OBJECTS</a:t>
            </a:r>
            <a:endParaRPr lang="en-US" dirty="0"/>
          </a:p>
        </p:txBody>
      </p:sp>
      <p:sp>
        <p:nvSpPr>
          <p:cNvPr id="3" name="Content Placeholder 2"/>
          <p:cNvSpPr>
            <a:spLocks noGrp="1"/>
          </p:cNvSpPr>
          <p:nvPr>
            <p:ph idx="1"/>
          </p:nvPr>
        </p:nvSpPr>
        <p:spPr>
          <a:xfrm>
            <a:off x="457200" y="1340767"/>
            <a:ext cx="8229600" cy="2567895"/>
          </a:xfrm>
        </p:spPr>
        <p:txBody>
          <a:bodyPr>
            <a:noAutofit/>
          </a:bodyPr>
          <a:lstStyle/>
          <a:p>
            <a:r>
              <a:rPr lang="en-US" sz="1700" dirty="0" smtClean="0">
                <a:latin typeface="Arial" pitchFamily="34" charset="0"/>
                <a:cs typeface="Arial" pitchFamily="34" charset="0"/>
              </a:rPr>
              <a:t>in an OOP language all variables are actually objects</a:t>
            </a:r>
          </a:p>
          <a:p>
            <a:r>
              <a:rPr lang="en-US" sz="1700" dirty="0" smtClean="0">
                <a:latin typeface="Arial" pitchFamily="34" charset="0"/>
                <a:cs typeface="Arial" pitchFamily="34" charset="0"/>
              </a:rPr>
              <a:t>a variable that stores text is a STRING object, the one that stores numbers is a NUMBER object and so on</a:t>
            </a:r>
          </a:p>
          <a:p>
            <a:r>
              <a:rPr lang="en-US" sz="1700" dirty="0" smtClean="0">
                <a:latin typeface="Arial" pitchFamily="34" charset="0"/>
                <a:cs typeface="Arial" pitchFamily="34" charset="0"/>
              </a:rPr>
              <a:t>in JS we have three type of objects:</a:t>
            </a:r>
          </a:p>
          <a:p>
            <a:pPr lvl="1"/>
            <a:r>
              <a:rPr lang="en-US" sz="1300" dirty="0" smtClean="0">
                <a:latin typeface="Arial" pitchFamily="34" charset="0"/>
                <a:cs typeface="Arial" pitchFamily="34" charset="0"/>
              </a:rPr>
              <a:t>NATIVE ones provided by JS like: DATE, IMAGE, STRING, MATHS</a:t>
            </a:r>
          </a:p>
          <a:p>
            <a:pPr lvl="1"/>
            <a:r>
              <a:rPr lang="en-US" sz="1300" dirty="0" smtClean="0">
                <a:latin typeface="Arial" pitchFamily="34" charset="0"/>
                <a:cs typeface="Arial" pitchFamily="34" charset="0"/>
              </a:rPr>
              <a:t>HOST ones that are provided to JS by the browser used like: FORM, DOCUMENT, WINDOW, etc</a:t>
            </a:r>
          </a:p>
          <a:p>
            <a:pPr lvl="1"/>
            <a:r>
              <a:rPr lang="en-US" sz="1300" dirty="0" smtClean="0">
                <a:latin typeface="Arial" pitchFamily="34" charset="0"/>
                <a:cs typeface="Arial" pitchFamily="34" charset="0"/>
              </a:rPr>
              <a:t>USER DEFINED which are created by the programmer</a:t>
            </a:r>
          </a:p>
          <a:p>
            <a:r>
              <a:rPr lang="en-US" sz="1700" dirty="0" smtClean="0">
                <a:latin typeface="Arial" pitchFamily="34" charset="0"/>
                <a:cs typeface="Arial" pitchFamily="34" charset="0"/>
              </a:rPr>
              <a:t>for most used type of objects you  can or not use the word "new"</a:t>
            </a:r>
          </a:p>
          <a:p>
            <a:r>
              <a:rPr lang="en-US" sz="1700" dirty="0" smtClean="0">
                <a:latin typeface="Arial" pitchFamily="34" charset="0"/>
                <a:cs typeface="Arial" pitchFamily="34" charset="0"/>
              </a:rPr>
              <a:t>always use "new" for used defined objects</a:t>
            </a:r>
          </a:p>
          <a:p>
            <a:pPr>
              <a:buNone/>
            </a:pPr>
            <a:endParaRPr lang="en-US" sz="1700" dirty="0">
              <a:latin typeface="Arial" pitchFamily="34" charset="0"/>
              <a:cs typeface="Arial" pitchFamily="34" charset="0"/>
            </a:endParaRPr>
          </a:p>
        </p:txBody>
      </p:sp>
      <p:pic>
        <p:nvPicPr>
          <p:cNvPr id="5123" name="Picture 3"/>
          <p:cNvPicPr>
            <a:picLocks noChangeAspect="1" noChangeArrowheads="1"/>
          </p:cNvPicPr>
          <p:nvPr/>
        </p:nvPicPr>
        <p:blipFill>
          <a:blip r:embed="rId2"/>
          <a:srcRect/>
          <a:stretch>
            <a:fillRect/>
          </a:stretch>
        </p:blipFill>
        <p:spPr bwMode="auto">
          <a:xfrm>
            <a:off x="971600" y="4224338"/>
            <a:ext cx="3593008" cy="1377901"/>
          </a:xfrm>
          <a:prstGeom prst="rect">
            <a:avLst/>
          </a:prstGeom>
          <a:ln>
            <a:noFill/>
          </a:ln>
          <a:effectLst>
            <a:outerShdw blurRad="292100" dist="139700" dir="2700000" algn="tl" rotWithShape="0">
              <a:srgbClr val="333333">
                <a:alpha val="65000"/>
              </a:srgbClr>
            </a:outerShdw>
          </a:effectLst>
        </p:spPr>
      </p:pic>
      <p:pic>
        <p:nvPicPr>
          <p:cNvPr id="5122" name="Picture 2"/>
          <p:cNvPicPr>
            <a:picLocks noChangeAspect="1" noChangeArrowheads="1"/>
          </p:cNvPicPr>
          <p:nvPr/>
        </p:nvPicPr>
        <p:blipFill>
          <a:blip r:embed="rId3"/>
          <a:srcRect/>
          <a:stretch>
            <a:fillRect/>
          </a:stretch>
        </p:blipFill>
        <p:spPr bwMode="auto">
          <a:xfrm>
            <a:off x="4564608" y="5013176"/>
            <a:ext cx="2743200" cy="1590675"/>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1143000"/>
          </a:xfrm>
        </p:spPr>
        <p:txBody>
          <a:bodyPr/>
          <a:lstStyle/>
          <a:p>
            <a:r>
              <a:rPr lang="en-US" dirty="0" smtClean="0"/>
              <a:t>OBJECTS</a:t>
            </a:r>
            <a:endParaRPr lang="en-US" dirty="0"/>
          </a:p>
        </p:txBody>
      </p:sp>
      <p:sp>
        <p:nvSpPr>
          <p:cNvPr id="5" name="Content Placeholder 2"/>
          <p:cNvSpPr txBox="1">
            <a:spLocks/>
          </p:cNvSpPr>
          <p:nvPr/>
        </p:nvSpPr>
        <p:spPr>
          <a:xfrm>
            <a:off x="457200" y="1331640"/>
            <a:ext cx="8382000" cy="2385392"/>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latin typeface="Arial" pitchFamily="34" charset="0"/>
                <a:cs typeface="Arial" pitchFamily="34" charset="0"/>
              </a:rPr>
              <a:t>the “blue print” for most used objects are provided and we just have to create new objects of that type (more precisely we say create INSTANCES of that type of object)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b="0" i="0" u="none" strike="noStrike" kern="1200" cap="none" spc="0" normalizeH="0" baseline="0" noProof="0" dirty="0" smtClean="0">
                <a:ln>
                  <a:noFill/>
                </a:ln>
                <a:solidFill>
                  <a:schemeClr val="tx1"/>
                </a:solidFill>
                <a:effectLst/>
                <a:uLnTx/>
                <a:uFillTx/>
                <a:latin typeface="Arial" pitchFamily="34" charset="0"/>
                <a:cs typeface="Arial" pitchFamily="34" charset="0"/>
              </a:rPr>
              <a:t>after object'</a:t>
            </a:r>
            <a:r>
              <a:rPr kumimoji="0" lang="en-US" b="0" i="0" u="none" strike="noStrike" kern="1200" cap="none" spc="0" normalizeH="0" noProof="0" dirty="0" smtClean="0">
                <a:ln>
                  <a:noFill/>
                </a:ln>
                <a:solidFill>
                  <a:schemeClr val="tx1"/>
                </a:solidFill>
                <a:effectLst/>
                <a:uLnTx/>
                <a:uFillTx/>
                <a:latin typeface="Arial" pitchFamily="34" charset="0"/>
                <a:cs typeface="Arial" pitchFamily="34" charset="0"/>
              </a:rPr>
              <a:t> instance </a:t>
            </a:r>
            <a:r>
              <a:rPr kumimoji="0" lang="en-US" b="0" i="0" u="none" strike="noStrike" kern="1200" cap="none" spc="0" normalizeH="0" baseline="0" noProof="0" dirty="0" smtClean="0">
                <a:ln>
                  <a:noFill/>
                </a:ln>
                <a:solidFill>
                  <a:schemeClr val="tx1"/>
                </a:solidFill>
                <a:effectLst/>
                <a:uLnTx/>
                <a:uFillTx/>
                <a:latin typeface="Arial" pitchFamily="34" charset="0"/>
                <a:cs typeface="Arial" pitchFamily="34" charset="0"/>
              </a:rPr>
              <a:t>creation we can use all methods </a:t>
            </a:r>
            <a:r>
              <a:rPr lang="en-US" noProof="0" dirty="0" smtClean="0">
                <a:latin typeface="Arial" pitchFamily="34" charset="0"/>
                <a:cs typeface="Arial" pitchFamily="34" charset="0"/>
              </a:rPr>
              <a:t>and properties </a:t>
            </a:r>
            <a:r>
              <a:rPr kumimoji="0" lang="en-US" b="0" i="0" u="none" strike="noStrike" kern="1200" cap="none" spc="0" normalizeH="0" baseline="0" noProof="0" dirty="0" smtClean="0">
                <a:ln>
                  <a:noFill/>
                </a:ln>
                <a:solidFill>
                  <a:schemeClr val="tx1"/>
                </a:solidFill>
                <a:effectLst/>
                <a:uLnTx/>
                <a:uFillTx/>
                <a:latin typeface="Arial" pitchFamily="34" charset="0"/>
                <a:cs typeface="Arial" pitchFamily="34" charset="0"/>
              </a:rPr>
              <a:t>of that</a:t>
            </a:r>
            <a:r>
              <a:rPr kumimoji="0" lang="en-US" b="0" i="0" u="none" strike="noStrike" kern="1200" cap="none" spc="0" normalizeH="0" noProof="0" dirty="0" smtClean="0">
                <a:ln>
                  <a:noFill/>
                </a:ln>
                <a:solidFill>
                  <a:schemeClr val="tx1"/>
                </a:solidFill>
                <a:effectLst/>
                <a:uLnTx/>
                <a:uFillTx/>
                <a:latin typeface="Arial" pitchFamily="34" charset="0"/>
                <a:cs typeface="Arial" pitchFamily="34" charset="0"/>
              </a:rPr>
              <a:t> type of object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baseline="0" dirty="0" smtClean="0">
                <a:latin typeface="Arial" pitchFamily="34" charset="0"/>
                <a:cs typeface="Arial" pitchFamily="34" charset="0"/>
              </a:rPr>
              <a:t>in</a:t>
            </a:r>
            <a:r>
              <a:rPr lang="en-US" dirty="0" smtClean="0">
                <a:latin typeface="Arial" pitchFamily="34" charset="0"/>
                <a:cs typeface="Arial" pitchFamily="34" charset="0"/>
              </a:rPr>
              <a:t> the below example an instance of a STRING object  was created and we can use already build properties like: </a:t>
            </a:r>
            <a:r>
              <a:rPr lang="en-US" i="1" dirty="0" smtClean="0">
                <a:latin typeface="Arial" pitchFamily="34" charset="0"/>
                <a:cs typeface="Arial" pitchFamily="34" charset="0"/>
              </a:rPr>
              <a:t>length</a:t>
            </a:r>
            <a:r>
              <a:rPr lang="en-US" dirty="0" smtClean="0">
                <a:latin typeface="Arial" pitchFamily="34" charset="0"/>
                <a:cs typeface="Arial" pitchFamily="34" charset="0"/>
              </a:rPr>
              <a:t> or methods like: </a:t>
            </a:r>
            <a:r>
              <a:rPr lang="en-US" i="1" dirty="0" smtClean="0">
                <a:latin typeface="Arial" pitchFamily="34" charset="0"/>
                <a:cs typeface="Arial" pitchFamily="34" charset="0"/>
              </a:rPr>
              <a:t>charAt(), toUpper(), toLower(), split()</a:t>
            </a:r>
          </a:p>
          <a:p>
            <a:pPr marL="342900" marR="0" lvl="0" indent="-342900" algn="l" defTabSz="914400" rtl="0" eaLnBrk="1" fontAlgn="auto" latinLnBrk="0" hangingPunct="1">
              <a:lnSpc>
                <a:spcPct val="100000"/>
              </a:lnSpc>
              <a:spcBef>
                <a:spcPct val="20000"/>
              </a:spcBef>
              <a:spcAft>
                <a:spcPts val="0"/>
              </a:spcAft>
              <a:buClrTx/>
              <a:buSzTx/>
              <a:tabLst/>
              <a:defRPr/>
            </a:pPr>
            <a:endParaRPr lang="en-US" sz="3200" dirty="0" smtClean="0">
              <a:latin typeface="Arial" pitchFamily="34" charset="0"/>
              <a:cs typeface="Arial" pitchFamily="34" charset="0"/>
            </a:endParaRPr>
          </a:p>
        </p:txBody>
      </p:sp>
      <p:pic>
        <p:nvPicPr>
          <p:cNvPr id="7" name="Picture 3"/>
          <p:cNvPicPr>
            <a:picLocks noChangeAspect="1" noChangeArrowheads="1"/>
          </p:cNvPicPr>
          <p:nvPr/>
        </p:nvPicPr>
        <p:blipFill>
          <a:blip r:embed="rId2"/>
          <a:srcRect b="18954"/>
          <a:stretch>
            <a:fillRect/>
          </a:stretch>
        </p:blipFill>
        <p:spPr bwMode="auto">
          <a:xfrm>
            <a:off x="251520" y="4221088"/>
            <a:ext cx="8686800" cy="144016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1143000"/>
          </a:xfrm>
        </p:spPr>
        <p:txBody>
          <a:bodyPr/>
          <a:lstStyle/>
          <a:p>
            <a:r>
              <a:rPr lang="en-US" dirty="0" smtClean="0"/>
              <a:t>OBJECTS</a:t>
            </a:r>
            <a:endParaRPr lang="en-US" dirty="0"/>
          </a:p>
        </p:txBody>
      </p:sp>
      <p:sp>
        <p:nvSpPr>
          <p:cNvPr id="5" name="Content Placeholder 2"/>
          <p:cNvSpPr txBox="1">
            <a:spLocks/>
          </p:cNvSpPr>
          <p:nvPr/>
        </p:nvSpPr>
        <p:spPr>
          <a:xfrm>
            <a:off x="457200" y="1331640"/>
            <a:ext cx="8382000" cy="1089248"/>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baseline="0" dirty="0" smtClean="0">
                <a:latin typeface="Arial" pitchFamily="34" charset="0"/>
                <a:cs typeface="Arial" pitchFamily="34" charset="0"/>
              </a:rPr>
              <a:t>in</a:t>
            </a:r>
            <a:r>
              <a:rPr lang="en-US" dirty="0" smtClean="0">
                <a:latin typeface="Arial" pitchFamily="34" charset="0"/>
                <a:cs typeface="Arial" pitchFamily="34" charset="0"/>
              </a:rPr>
              <a:t> the below example an instance of a MATHS object  was created twice and we can use already build methods like: </a:t>
            </a:r>
            <a:r>
              <a:rPr lang="en-US" i="1" dirty="0" smtClean="0">
                <a:latin typeface="Arial" pitchFamily="34" charset="0"/>
                <a:cs typeface="Arial" pitchFamily="34" charset="0"/>
              </a:rPr>
              <a:t>random() </a:t>
            </a:r>
            <a:r>
              <a:rPr lang="en-US" dirty="0" smtClean="0">
                <a:latin typeface="Arial" pitchFamily="34" charset="0"/>
                <a:cs typeface="Arial" pitchFamily="34" charset="0"/>
              </a:rPr>
              <a:t>or</a:t>
            </a:r>
            <a:r>
              <a:rPr lang="en-US" i="1" dirty="0" smtClean="0">
                <a:latin typeface="Arial" pitchFamily="34" charset="0"/>
                <a:cs typeface="Arial" pitchFamily="34" charset="0"/>
              </a:rPr>
              <a:t> round()</a:t>
            </a:r>
          </a:p>
          <a:p>
            <a:pPr marL="342900" marR="0" lvl="0" indent="-342900" algn="l" defTabSz="914400" rtl="0" eaLnBrk="1" fontAlgn="auto" latinLnBrk="0" hangingPunct="1">
              <a:lnSpc>
                <a:spcPct val="100000"/>
              </a:lnSpc>
              <a:spcBef>
                <a:spcPct val="20000"/>
              </a:spcBef>
              <a:spcAft>
                <a:spcPts val="0"/>
              </a:spcAft>
              <a:buClrTx/>
              <a:buSzTx/>
              <a:tabLst/>
              <a:defRPr/>
            </a:pPr>
            <a:endParaRPr lang="en-US" sz="3200" dirty="0" smtClean="0">
              <a:latin typeface="Arial" pitchFamily="34" charset="0"/>
              <a:cs typeface="Arial" pitchFamily="34" charset="0"/>
            </a:endParaRPr>
          </a:p>
        </p:txBody>
      </p:sp>
      <p:pic>
        <p:nvPicPr>
          <p:cNvPr id="1028" name="Picture 4"/>
          <p:cNvPicPr>
            <a:picLocks noChangeAspect="1" noChangeArrowheads="1"/>
          </p:cNvPicPr>
          <p:nvPr/>
        </p:nvPicPr>
        <p:blipFill>
          <a:blip r:embed="rId2"/>
          <a:srcRect/>
          <a:stretch>
            <a:fillRect/>
          </a:stretch>
        </p:blipFill>
        <p:spPr bwMode="auto">
          <a:xfrm>
            <a:off x="2267744" y="4205288"/>
            <a:ext cx="2057400" cy="1552575"/>
          </a:xfrm>
          <a:prstGeom prst="rect">
            <a:avLst/>
          </a:prstGeom>
          <a:ln>
            <a:noFill/>
          </a:ln>
          <a:effectLst>
            <a:outerShdw blurRad="292100" dist="139700" dir="2700000" algn="tl" rotWithShape="0">
              <a:srgbClr val="333333">
                <a:alpha val="65000"/>
              </a:srgbClr>
            </a:outerShdw>
          </a:effectLst>
        </p:spPr>
      </p:pic>
      <p:pic>
        <p:nvPicPr>
          <p:cNvPr id="1029" name="Picture 5"/>
          <p:cNvPicPr>
            <a:picLocks noChangeAspect="1" noChangeArrowheads="1"/>
          </p:cNvPicPr>
          <p:nvPr/>
        </p:nvPicPr>
        <p:blipFill>
          <a:blip r:embed="rId3"/>
          <a:srcRect/>
          <a:stretch>
            <a:fillRect/>
          </a:stretch>
        </p:blipFill>
        <p:spPr bwMode="auto">
          <a:xfrm>
            <a:off x="4932040" y="4195763"/>
            <a:ext cx="1685925" cy="1533525"/>
          </a:xfrm>
          <a:prstGeom prst="rect">
            <a:avLst/>
          </a:prstGeom>
          <a:ln>
            <a:noFill/>
          </a:ln>
          <a:effectLst>
            <a:outerShdw blurRad="292100" dist="139700" dir="2700000" algn="tl" rotWithShape="0">
              <a:srgbClr val="333333">
                <a:alpha val="65000"/>
              </a:srgbClr>
            </a:outerShdw>
          </a:effectLst>
        </p:spPr>
      </p:pic>
      <p:pic>
        <p:nvPicPr>
          <p:cNvPr id="1030" name="Picture 6"/>
          <p:cNvPicPr>
            <a:picLocks noChangeAspect="1" noChangeArrowheads="1"/>
          </p:cNvPicPr>
          <p:nvPr/>
        </p:nvPicPr>
        <p:blipFill>
          <a:blip r:embed="rId4"/>
          <a:srcRect/>
          <a:stretch>
            <a:fillRect/>
          </a:stretch>
        </p:blipFill>
        <p:spPr bwMode="auto">
          <a:xfrm>
            <a:off x="1074415" y="2204864"/>
            <a:ext cx="6365872" cy="1728192"/>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solidFill>
                  <a:srgbClr val="C00000"/>
                </a:solidFill>
                <a:latin typeface="Arial Rounded MT Bold" pitchFamily="34" charset="0"/>
              </a:rPr>
              <a:t>USER GUIDE</a:t>
            </a:r>
            <a:br>
              <a:rPr lang="en-AU" dirty="0" smtClean="0">
                <a:solidFill>
                  <a:srgbClr val="C00000"/>
                </a:solidFill>
                <a:latin typeface="Arial Rounded MT Bold" pitchFamily="34" charset="0"/>
              </a:rPr>
            </a:br>
            <a:r>
              <a:rPr lang="en-AU" sz="3600" dirty="0" smtClean="0">
                <a:solidFill>
                  <a:srgbClr val="C00000"/>
                </a:solidFill>
                <a:latin typeface="Arial Rounded MT Bold" pitchFamily="34" charset="0"/>
              </a:rPr>
              <a:t>Task 2: Using Native Objects</a:t>
            </a:r>
            <a:endParaRPr lang="en-AU" sz="3600" dirty="0">
              <a:solidFill>
                <a:srgbClr val="C00000"/>
              </a:solidFill>
              <a:latin typeface="Arial Rounded MT Bold" pitchFamily="34" charset="0"/>
            </a:endParaRPr>
          </a:p>
        </p:txBody>
      </p:sp>
      <p:sp>
        <p:nvSpPr>
          <p:cNvPr id="3" name="Content Placeholder 2"/>
          <p:cNvSpPr>
            <a:spLocks noGrp="1"/>
          </p:cNvSpPr>
          <p:nvPr>
            <p:ph idx="1"/>
          </p:nvPr>
        </p:nvSpPr>
        <p:spPr/>
        <p:txBody>
          <a:bodyPr>
            <a:normAutofit fontScale="92500" lnSpcReduction="20000"/>
          </a:bodyPr>
          <a:lstStyle/>
          <a:p>
            <a:pPr algn="just"/>
            <a:r>
              <a:rPr lang="en-AU" u="sng" dirty="0" smtClean="0"/>
              <a:t>Problem:</a:t>
            </a:r>
            <a:r>
              <a:rPr lang="en-AU" dirty="0" smtClean="0"/>
              <a:t> you have to implement a mini tutorial that could demonstrates the use of OBJECTS in JS</a:t>
            </a:r>
          </a:p>
          <a:p>
            <a:r>
              <a:rPr lang="en-AU" dirty="0" smtClean="0"/>
              <a:t>minimum requirements are:</a:t>
            </a:r>
          </a:p>
          <a:p>
            <a:pPr lvl="1"/>
            <a:r>
              <a:rPr lang="en-AU" dirty="0" smtClean="0"/>
              <a:t>you have to demonstrate 3 NATIVE objects </a:t>
            </a:r>
          </a:p>
          <a:p>
            <a:pPr lvl="1"/>
            <a:r>
              <a:rPr lang="en-AU" dirty="0" smtClean="0"/>
              <a:t>each object with  4 methods or properties</a:t>
            </a:r>
          </a:p>
          <a:p>
            <a:pPr lvl="1"/>
            <a:r>
              <a:rPr lang="en-AU" dirty="0" smtClean="0"/>
              <a:t>instructions</a:t>
            </a:r>
          </a:p>
          <a:p>
            <a:pPr lvl="1"/>
            <a:r>
              <a:rPr lang="en-AU" dirty="0" smtClean="0"/>
              <a:t>user input (like text box or dropdown list or ...) </a:t>
            </a:r>
          </a:p>
          <a:p>
            <a:pPr lvl="1"/>
            <a:r>
              <a:rPr lang="en-AU" dirty="0" smtClean="0"/>
              <a:t>button to generate the result</a:t>
            </a:r>
          </a:p>
          <a:p>
            <a:pPr lvl="1"/>
            <a:r>
              <a:rPr lang="en-AU" dirty="0" smtClean="0"/>
              <a:t>output the result (up to you in what kind of form)</a:t>
            </a:r>
          </a:p>
          <a:p>
            <a:pPr lvl="1"/>
            <a:r>
              <a:rPr lang="en-AU" dirty="0" smtClean="0"/>
              <a:t>possibility to start again</a:t>
            </a:r>
          </a:p>
          <a:p>
            <a:pPr lvl="1">
              <a:buNone/>
            </a:pPr>
            <a:r>
              <a:rPr lang="en-AU" sz="1100" dirty="0" smtClean="0"/>
              <a:t>hint: use W3SCHOOLS for inspiration</a:t>
            </a:r>
            <a:endParaRPr lang="en-AU" sz="11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2416175"/>
            <a:ext cx="7772400" cy="1470025"/>
          </a:xfrm>
        </p:spPr>
        <p:txBody>
          <a:bodyPr/>
          <a:lstStyle/>
          <a:p>
            <a:r>
              <a:rPr lang="en-US" dirty="0" smtClean="0">
                <a:latin typeface="Arial" pitchFamily="34" charset="0"/>
                <a:cs typeface="Arial" pitchFamily="34" charset="0"/>
              </a:rPr>
              <a:t>PROGRAMMING is still</a:t>
            </a:r>
            <a:br>
              <a:rPr lang="en-US" dirty="0" smtClean="0">
                <a:latin typeface="Arial" pitchFamily="34" charset="0"/>
                <a:cs typeface="Arial" pitchFamily="34" charset="0"/>
              </a:rPr>
            </a:br>
            <a:r>
              <a:rPr lang="en-US" dirty="0" smtClean="0">
                <a:latin typeface="Arial" pitchFamily="34" charset="0"/>
                <a:cs typeface="Arial" pitchFamily="34" charset="0"/>
              </a:rPr>
              <a:t>easy as...</a:t>
            </a:r>
            <a:endParaRPr lang="en-US" dirty="0">
              <a:latin typeface="Arial" pitchFamily="34" charset="0"/>
              <a:cs typeface="Arial" pitchFamily="34" charset="0"/>
            </a:endParaRPr>
          </a:p>
        </p:txBody>
      </p:sp>
      <p:sp>
        <p:nvSpPr>
          <p:cNvPr id="3" name="Subtitle 2"/>
          <p:cNvSpPr>
            <a:spLocks noGrp="1"/>
          </p:cNvSpPr>
          <p:nvPr>
            <p:ph type="subTitle" idx="1"/>
          </p:nvPr>
        </p:nvSpPr>
        <p:spPr>
          <a:xfrm>
            <a:off x="1371600" y="3886200"/>
            <a:ext cx="6772300" cy="757246"/>
          </a:xfrm>
        </p:spPr>
        <p:txBody>
          <a:bodyPr>
            <a:normAutofit/>
          </a:bodyPr>
          <a:lstStyle/>
          <a:p>
            <a:r>
              <a:rPr lang="en-US" sz="2800" dirty="0" smtClean="0">
                <a:solidFill>
                  <a:schemeClr val="tx1"/>
                </a:solidFill>
                <a:latin typeface="Arial" pitchFamily="34" charset="0"/>
                <a:cs typeface="Arial" pitchFamily="34" charset="0"/>
              </a:rPr>
              <a:t>var </a:t>
            </a:r>
            <a:r>
              <a:rPr lang="en-US" sz="2800" dirty="0" smtClean="0">
                <a:solidFill>
                  <a:srgbClr val="FF0000"/>
                </a:solidFill>
                <a:latin typeface="Arial" pitchFamily="34" charset="0"/>
                <a:cs typeface="Arial" pitchFamily="34" charset="0"/>
              </a:rPr>
              <a:t>A</a:t>
            </a:r>
            <a:r>
              <a:rPr lang="en-US" sz="2800" dirty="0" smtClean="0">
                <a:solidFill>
                  <a:schemeClr val="tx1"/>
                </a:solidFill>
                <a:latin typeface="Arial" pitchFamily="34" charset="0"/>
                <a:cs typeface="Arial" pitchFamily="34" charset="0"/>
              </a:rPr>
              <a:t> = document.</a:t>
            </a:r>
            <a:r>
              <a:rPr lang="en-US" sz="2800" dirty="0" smtClean="0">
                <a:solidFill>
                  <a:srgbClr val="FF0000"/>
                </a:solidFill>
                <a:latin typeface="Arial" pitchFamily="34" charset="0"/>
                <a:cs typeface="Arial" pitchFamily="34" charset="0"/>
              </a:rPr>
              <a:t>B</a:t>
            </a:r>
            <a:r>
              <a:rPr lang="en-US" sz="2800" dirty="0" smtClean="0">
                <a:solidFill>
                  <a:schemeClr val="tx1"/>
                </a:solidFill>
                <a:latin typeface="Arial" pitchFamily="34" charset="0"/>
                <a:cs typeface="Arial" pitchFamily="34" charset="0"/>
              </a:rPr>
              <a:t>_form.input.</a:t>
            </a:r>
            <a:r>
              <a:rPr lang="en-US" sz="2800" dirty="0" smtClean="0">
                <a:solidFill>
                  <a:srgbClr val="FF0000"/>
                </a:solidFill>
                <a:latin typeface="Arial" pitchFamily="34" charset="0"/>
                <a:cs typeface="Arial" pitchFamily="34" charset="0"/>
              </a:rPr>
              <a:t>C</a:t>
            </a:r>
            <a:r>
              <a:rPr lang="en-US" sz="2800" dirty="0" smtClean="0">
                <a:solidFill>
                  <a:schemeClr val="tx1"/>
                </a:solidFill>
                <a:latin typeface="Arial" pitchFamily="34" charset="0"/>
                <a:cs typeface="Arial" pitchFamily="34" charset="0"/>
              </a:rPr>
              <a:t>.value</a:t>
            </a:r>
            <a:endParaRPr lang="en-US" sz="2800" dirty="0">
              <a:solidFill>
                <a:schemeClr val="tx1"/>
              </a:solidFill>
              <a:latin typeface="Arial" pitchFamily="34" charset="0"/>
              <a:cs typeface="Arial" pitchFamily="34" charset="0"/>
            </a:endParaRPr>
          </a:p>
        </p:txBody>
      </p:sp>
      <p:cxnSp>
        <p:nvCxnSpPr>
          <p:cNvPr id="5" name="Straight Arrow Connector 4"/>
          <p:cNvCxnSpPr/>
          <p:nvPr/>
        </p:nvCxnSpPr>
        <p:spPr>
          <a:xfrm rot="5400000">
            <a:off x="7058633" y="1878471"/>
            <a:ext cx="643359"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380312" y="1340768"/>
            <a:ext cx="1296144" cy="369332"/>
          </a:xfrm>
          <a:prstGeom prst="rect">
            <a:avLst/>
          </a:prstGeom>
          <a:noFill/>
        </p:spPr>
        <p:txBody>
          <a:bodyPr wrap="square" rtlCol="0">
            <a:spAutoFit/>
          </a:bodyPr>
          <a:lstStyle/>
          <a:p>
            <a:r>
              <a:rPr lang="en-AU" dirty="0" smtClean="0">
                <a:solidFill>
                  <a:srgbClr val="0070C0"/>
                </a:solidFill>
              </a:rPr>
              <a:t>after C++</a:t>
            </a:r>
            <a:endParaRPr lang="en-AU" dirty="0">
              <a:solidFill>
                <a:srgbClr val="0070C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itchFamily="34" charset="0"/>
                <a:cs typeface="Arial" pitchFamily="34" charset="0"/>
              </a:rPr>
              <a:t>ARRAYS</a:t>
            </a:r>
            <a:endParaRPr lang="en-US" dirty="0">
              <a:latin typeface="Arial" pitchFamily="34" charset="0"/>
              <a:cs typeface="Arial" pitchFamily="34" charset="0"/>
            </a:endParaRPr>
          </a:p>
        </p:txBody>
      </p:sp>
      <p:sp>
        <p:nvSpPr>
          <p:cNvPr id="3" name="Content Placeholder 2"/>
          <p:cNvSpPr>
            <a:spLocks noGrp="1"/>
          </p:cNvSpPr>
          <p:nvPr>
            <p:ph idx="1"/>
          </p:nvPr>
        </p:nvSpPr>
        <p:spPr>
          <a:xfrm>
            <a:off x="457200" y="1417638"/>
            <a:ext cx="8229600" cy="2731442"/>
          </a:xfrm>
        </p:spPr>
        <p:txBody>
          <a:bodyPr>
            <a:normAutofit fontScale="85000" lnSpcReduction="20000"/>
          </a:bodyPr>
          <a:lstStyle/>
          <a:p>
            <a:r>
              <a:rPr lang="en-US" sz="2800" dirty="0">
                <a:latin typeface="Arial" pitchFamily="34" charset="0"/>
                <a:cs typeface="Arial" pitchFamily="34" charset="0"/>
              </a:rPr>
              <a:t>s</a:t>
            </a:r>
            <a:r>
              <a:rPr lang="en-US" sz="2800" dirty="0" smtClean="0">
                <a:latin typeface="Arial" pitchFamily="34" charset="0"/>
                <a:cs typeface="Arial" pitchFamily="34" charset="0"/>
              </a:rPr>
              <a:t>pecial type of variables that could store multiple values of the </a:t>
            </a:r>
            <a:r>
              <a:rPr lang="en-US" sz="2800" u="sng" dirty="0" smtClean="0">
                <a:latin typeface="Arial" pitchFamily="34" charset="0"/>
                <a:cs typeface="Arial" pitchFamily="34" charset="0"/>
              </a:rPr>
              <a:t>same type or not</a:t>
            </a:r>
            <a:r>
              <a:rPr lang="en-US" sz="2800" dirty="0" smtClean="0">
                <a:latin typeface="Arial" pitchFamily="34" charset="0"/>
                <a:cs typeface="Arial" pitchFamily="34" charset="0"/>
              </a:rPr>
              <a:t> (not the usual array from other languages where you can store just one type of values)</a:t>
            </a:r>
          </a:p>
          <a:p>
            <a:r>
              <a:rPr lang="en-US" sz="2800" dirty="0" smtClean="0">
                <a:latin typeface="Arial" pitchFamily="34" charset="0"/>
                <a:cs typeface="Arial" pitchFamily="34" charset="0"/>
              </a:rPr>
              <a:t>arrays are actually objects (later about this)</a:t>
            </a:r>
          </a:p>
          <a:p>
            <a:r>
              <a:rPr lang="en-US" sz="2800" dirty="0" smtClean="0">
                <a:latin typeface="Arial" pitchFamily="34" charset="0"/>
                <a:cs typeface="Arial" pitchFamily="34" charset="0"/>
              </a:rPr>
              <a:t>an array is a </a:t>
            </a:r>
            <a:r>
              <a:rPr lang="en-US" sz="2800" u="sng" dirty="0" smtClean="0">
                <a:latin typeface="Arial" pitchFamily="34" charset="0"/>
                <a:cs typeface="Arial" pitchFamily="34" charset="0"/>
              </a:rPr>
              <a:t>collection</a:t>
            </a:r>
            <a:r>
              <a:rPr lang="en-US" sz="2800" dirty="0" smtClean="0">
                <a:latin typeface="Arial" pitchFamily="34" charset="0"/>
                <a:cs typeface="Arial" pitchFamily="34" charset="0"/>
              </a:rPr>
              <a:t> of values (all in </a:t>
            </a:r>
            <a:r>
              <a:rPr lang="en-US" sz="2800" smtClean="0">
                <a:latin typeface="Arial" pitchFamily="34" charset="0"/>
                <a:cs typeface="Arial" pitchFamily="34" charset="0"/>
              </a:rPr>
              <a:t>one BASKET</a:t>
            </a:r>
            <a:r>
              <a:rPr lang="en-US" sz="2800" dirty="0" smtClean="0">
                <a:latin typeface="Arial" pitchFamily="34" charset="0"/>
                <a:cs typeface="Arial" pitchFamily="34" charset="0"/>
              </a:rPr>
              <a:t>)</a:t>
            </a:r>
          </a:p>
          <a:p>
            <a:r>
              <a:rPr lang="en-US" sz="2800" dirty="0" smtClean="0">
                <a:latin typeface="Arial" pitchFamily="34" charset="0"/>
                <a:cs typeface="Arial" pitchFamily="34" charset="0"/>
              </a:rPr>
              <a:t>an array could have an indefinite number of entries</a:t>
            </a:r>
          </a:p>
          <a:p>
            <a:r>
              <a:rPr lang="en-US" sz="2800" dirty="0" smtClean="0">
                <a:latin typeface="Arial" pitchFamily="34" charset="0"/>
                <a:cs typeface="Arial" pitchFamily="34" charset="0"/>
              </a:rPr>
              <a:t>it could be declared with or without a size (regardless of which way we use, the array will re-dimension itself)</a:t>
            </a:r>
          </a:p>
          <a:p>
            <a:endParaRPr lang="en-US" sz="2800" dirty="0">
              <a:latin typeface="Arial" pitchFamily="34" charset="0"/>
              <a:cs typeface="Arial" pitchFamily="34" charset="0"/>
            </a:endParaRPr>
          </a:p>
        </p:txBody>
      </p:sp>
      <p:pic>
        <p:nvPicPr>
          <p:cNvPr id="1026" name="Picture 2"/>
          <p:cNvPicPr>
            <a:picLocks noChangeAspect="1" noChangeArrowheads="1"/>
          </p:cNvPicPr>
          <p:nvPr/>
        </p:nvPicPr>
        <p:blipFill>
          <a:blip r:embed="rId2"/>
          <a:srcRect l="745"/>
          <a:stretch>
            <a:fillRect/>
          </a:stretch>
        </p:blipFill>
        <p:spPr bwMode="auto">
          <a:xfrm>
            <a:off x="611560" y="4581128"/>
            <a:ext cx="8256992" cy="1344184"/>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itchFamily="34" charset="0"/>
                <a:cs typeface="Arial" pitchFamily="34" charset="0"/>
              </a:rPr>
              <a:t>ARRAYS</a:t>
            </a:r>
            <a:endParaRPr lang="en-US" dirty="0">
              <a:latin typeface="Arial" pitchFamily="34" charset="0"/>
              <a:cs typeface="Arial" pitchFamily="34" charset="0"/>
            </a:endParaRPr>
          </a:p>
        </p:txBody>
      </p:sp>
      <p:sp>
        <p:nvSpPr>
          <p:cNvPr id="3" name="Content Placeholder 2"/>
          <p:cNvSpPr>
            <a:spLocks noGrp="1"/>
          </p:cNvSpPr>
          <p:nvPr>
            <p:ph idx="1"/>
          </p:nvPr>
        </p:nvSpPr>
        <p:spPr>
          <a:xfrm>
            <a:off x="457200" y="1417638"/>
            <a:ext cx="8229600" cy="1291282"/>
          </a:xfrm>
        </p:spPr>
        <p:txBody>
          <a:bodyPr>
            <a:normAutofit/>
          </a:bodyPr>
          <a:lstStyle/>
          <a:p>
            <a:r>
              <a:rPr lang="en-US" sz="2600" dirty="0" smtClean="0">
                <a:latin typeface="Arial" pitchFamily="34" charset="0"/>
                <a:cs typeface="Arial" pitchFamily="34" charset="0"/>
              </a:rPr>
              <a:t>the values are added one after the other one</a:t>
            </a:r>
          </a:p>
          <a:p>
            <a:r>
              <a:rPr lang="en-US" sz="2600" dirty="0" smtClean="0">
                <a:latin typeface="Arial" pitchFamily="34" charset="0"/>
                <a:cs typeface="Arial" pitchFamily="34" charset="0"/>
              </a:rPr>
              <a:t>they are accessed using an index (starting from 0)</a:t>
            </a:r>
          </a:p>
          <a:p>
            <a:endParaRPr lang="en-US" sz="2800" dirty="0">
              <a:latin typeface="Arial" pitchFamily="34" charset="0"/>
              <a:cs typeface="Arial" pitchFamily="34" charset="0"/>
            </a:endParaRPr>
          </a:p>
        </p:txBody>
      </p:sp>
      <p:pic>
        <p:nvPicPr>
          <p:cNvPr id="3074" name="Picture 2"/>
          <p:cNvPicPr>
            <a:picLocks noChangeAspect="1" noChangeArrowheads="1"/>
          </p:cNvPicPr>
          <p:nvPr/>
        </p:nvPicPr>
        <p:blipFill>
          <a:blip r:embed="rId2"/>
          <a:srcRect/>
          <a:stretch>
            <a:fillRect/>
          </a:stretch>
        </p:blipFill>
        <p:spPr bwMode="auto">
          <a:xfrm>
            <a:off x="827584" y="4653136"/>
            <a:ext cx="3200400" cy="1562100"/>
          </a:xfrm>
          <a:prstGeom prst="rect">
            <a:avLst/>
          </a:prstGeom>
          <a:ln>
            <a:noFill/>
          </a:ln>
          <a:effectLst>
            <a:outerShdw blurRad="292100" dist="139700" dir="2700000" algn="tl" rotWithShape="0">
              <a:srgbClr val="333333">
                <a:alpha val="65000"/>
              </a:srgbClr>
            </a:outerShdw>
          </a:effectLst>
        </p:spPr>
      </p:pic>
      <p:pic>
        <p:nvPicPr>
          <p:cNvPr id="3076" name="Picture 4"/>
          <p:cNvPicPr>
            <a:picLocks noChangeAspect="1" noChangeArrowheads="1"/>
          </p:cNvPicPr>
          <p:nvPr/>
        </p:nvPicPr>
        <p:blipFill>
          <a:blip r:embed="rId3"/>
          <a:srcRect/>
          <a:stretch>
            <a:fillRect/>
          </a:stretch>
        </p:blipFill>
        <p:spPr bwMode="auto">
          <a:xfrm>
            <a:off x="251520" y="2538413"/>
            <a:ext cx="8685213" cy="1781175"/>
          </a:xfrm>
          <a:prstGeom prst="rect">
            <a:avLst/>
          </a:prstGeom>
          <a:ln>
            <a:noFill/>
          </a:ln>
          <a:effectLst>
            <a:outerShdw blurRad="292100" dist="139700" dir="2700000" algn="tl" rotWithShape="0">
              <a:srgbClr val="333333">
                <a:alpha val="65000"/>
              </a:srgbClr>
            </a:outerShdw>
          </a:effectLst>
        </p:spPr>
      </p:pic>
      <p:pic>
        <p:nvPicPr>
          <p:cNvPr id="3077" name="Picture 5"/>
          <p:cNvPicPr>
            <a:picLocks noChangeAspect="1" noChangeArrowheads="1"/>
          </p:cNvPicPr>
          <p:nvPr/>
        </p:nvPicPr>
        <p:blipFill>
          <a:blip r:embed="rId4"/>
          <a:srcRect/>
          <a:stretch>
            <a:fillRect/>
          </a:stretch>
        </p:blipFill>
        <p:spPr bwMode="auto">
          <a:xfrm>
            <a:off x="4572000" y="4653136"/>
            <a:ext cx="3834730" cy="1769358"/>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itchFamily="34" charset="0"/>
                <a:cs typeface="Arial" pitchFamily="34" charset="0"/>
              </a:rPr>
              <a:t>ARRAYS</a:t>
            </a:r>
            <a:endParaRPr lang="en-US" dirty="0">
              <a:latin typeface="Arial" pitchFamily="34" charset="0"/>
              <a:cs typeface="Arial" pitchFamily="34" charset="0"/>
            </a:endParaRPr>
          </a:p>
        </p:txBody>
      </p:sp>
      <p:sp>
        <p:nvSpPr>
          <p:cNvPr id="3" name="Content Placeholder 2"/>
          <p:cNvSpPr>
            <a:spLocks noGrp="1"/>
          </p:cNvSpPr>
          <p:nvPr>
            <p:ph idx="1"/>
          </p:nvPr>
        </p:nvSpPr>
        <p:spPr>
          <a:xfrm>
            <a:off x="457200" y="1417638"/>
            <a:ext cx="8229600" cy="643210"/>
          </a:xfrm>
        </p:spPr>
        <p:txBody>
          <a:bodyPr>
            <a:normAutofit/>
          </a:bodyPr>
          <a:lstStyle/>
          <a:p>
            <a:r>
              <a:rPr lang="en-US" sz="2600" dirty="0" smtClean="0">
                <a:latin typeface="Arial" pitchFamily="34" charset="0"/>
                <a:cs typeface="Arial" pitchFamily="34" charset="0"/>
              </a:rPr>
              <a:t>how big is the array in this case?</a:t>
            </a:r>
          </a:p>
          <a:p>
            <a:endParaRPr lang="en-US" sz="2800" dirty="0">
              <a:latin typeface="Arial" pitchFamily="34" charset="0"/>
              <a:cs typeface="Arial" pitchFamily="34" charset="0"/>
            </a:endParaRPr>
          </a:p>
        </p:txBody>
      </p:sp>
      <p:pic>
        <p:nvPicPr>
          <p:cNvPr id="4099" name="Picture 3"/>
          <p:cNvPicPr>
            <a:picLocks noChangeAspect="1" noChangeArrowheads="1"/>
          </p:cNvPicPr>
          <p:nvPr/>
        </p:nvPicPr>
        <p:blipFill>
          <a:blip r:embed="rId2"/>
          <a:srcRect/>
          <a:stretch>
            <a:fillRect/>
          </a:stretch>
        </p:blipFill>
        <p:spPr bwMode="auto">
          <a:xfrm>
            <a:off x="4067944" y="4005064"/>
            <a:ext cx="1714500" cy="1581150"/>
          </a:xfrm>
          <a:prstGeom prst="rect">
            <a:avLst/>
          </a:prstGeom>
          <a:ln>
            <a:noFill/>
          </a:ln>
          <a:effectLst>
            <a:outerShdw blurRad="292100" dist="139700" dir="2700000" algn="tl" rotWithShape="0">
              <a:srgbClr val="333333">
                <a:alpha val="65000"/>
              </a:srgbClr>
            </a:outerShdw>
          </a:effectLst>
        </p:spPr>
      </p:pic>
      <p:pic>
        <p:nvPicPr>
          <p:cNvPr id="4100" name="Picture 4"/>
          <p:cNvPicPr>
            <a:picLocks noChangeAspect="1" noChangeArrowheads="1"/>
          </p:cNvPicPr>
          <p:nvPr/>
        </p:nvPicPr>
        <p:blipFill>
          <a:blip r:embed="rId3"/>
          <a:srcRect/>
          <a:stretch>
            <a:fillRect/>
          </a:stretch>
        </p:blipFill>
        <p:spPr bwMode="auto">
          <a:xfrm>
            <a:off x="1259632" y="2280679"/>
            <a:ext cx="6794265" cy="1220329"/>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anim calcmode="lin" valueType="num">
                                      <p:cBhvr additive="base">
                                        <p:cTn id="7" dur="500" fill="hold"/>
                                        <p:tgtEl>
                                          <p:spTgt spid="4099"/>
                                        </p:tgtEl>
                                        <p:attrNameLst>
                                          <p:attrName>ppt_x</p:attrName>
                                        </p:attrNameLst>
                                      </p:cBhvr>
                                      <p:tavLst>
                                        <p:tav tm="0">
                                          <p:val>
                                            <p:strVal val="#ppt_x"/>
                                          </p:val>
                                        </p:tav>
                                        <p:tav tm="100000">
                                          <p:val>
                                            <p:strVal val="#ppt_x"/>
                                          </p:val>
                                        </p:tav>
                                      </p:tavLst>
                                    </p:anim>
                                    <p:anim calcmode="lin" valueType="num">
                                      <p:cBhvr additive="base">
                                        <p:cTn id="8" dur="500" fill="hold"/>
                                        <p:tgtEl>
                                          <p:spTgt spid="40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t="70324" r="74309" b="19796"/>
          <a:stretch>
            <a:fillRect/>
          </a:stretch>
        </p:blipFill>
        <p:spPr bwMode="auto">
          <a:xfrm>
            <a:off x="2051720" y="1772816"/>
            <a:ext cx="4536222" cy="1395536"/>
          </a:xfrm>
          <a:prstGeom prst="rect">
            <a:avLst/>
          </a:prstGeom>
          <a:ln>
            <a:noFill/>
          </a:ln>
          <a:effectLst>
            <a:outerShdw blurRad="292100" dist="139700" dir="2700000" algn="tl" rotWithShape="0">
              <a:srgbClr val="333333">
                <a:alpha val="65000"/>
              </a:srgbClr>
            </a:outerShdw>
          </a:effectLst>
        </p:spPr>
      </p:pic>
      <p:pic>
        <p:nvPicPr>
          <p:cNvPr id="5123" name="Picture 3"/>
          <p:cNvPicPr>
            <a:picLocks noChangeAspect="1" noChangeArrowheads="1"/>
          </p:cNvPicPr>
          <p:nvPr/>
        </p:nvPicPr>
        <p:blipFill>
          <a:blip r:embed="rId3"/>
          <a:srcRect t="75836" r="50007" b="10873"/>
          <a:stretch>
            <a:fillRect/>
          </a:stretch>
        </p:blipFill>
        <p:spPr bwMode="auto">
          <a:xfrm>
            <a:off x="611560" y="3573016"/>
            <a:ext cx="8125884" cy="1728192"/>
          </a:xfrm>
          <a:prstGeom prst="rect">
            <a:avLst/>
          </a:prstGeom>
          <a:ln>
            <a:noFill/>
          </a:ln>
          <a:effectLst>
            <a:outerShdw blurRad="292100" dist="139700" dir="2700000" algn="tl" rotWithShape="0">
              <a:srgbClr val="333333">
                <a:alpha val="65000"/>
              </a:srgbClr>
            </a:outerShdw>
          </a:effectLst>
        </p:spPr>
      </p:pic>
      <p:sp>
        <p:nvSpPr>
          <p:cNvPr id="6" name="Title 1"/>
          <p:cNvSpPr>
            <a:spLocks noGrp="1"/>
          </p:cNvSpPr>
          <p:nvPr>
            <p:ph type="title"/>
          </p:nvPr>
        </p:nvSpPr>
        <p:spPr>
          <a:xfrm>
            <a:off x="457200" y="274638"/>
            <a:ext cx="8229600" cy="1143000"/>
          </a:xfrm>
        </p:spPr>
        <p:txBody>
          <a:bodyPr>
            <a:normAutofit fontScale="90000"/>
          </a:bodyPr>
          <a:lstStyle/>
          <a:p>
            <a:r>
              <a:rPr lang="en-US" dirty="0" smtClean="0">
                <a:latin typeface="Arial" pitchFamily="34" charset="0"/>
                <a:cs typeface="Arial" pitchFamily="34" charset="0"/>
              </a:rPr>
              <a:t>Dreamweaver has INTELISENSE</a:t>
            </a:r>
            <a:endParaRPr lang="en-US" dirty="0">
              <a:latin typeface="Arial" pitchFamily="34" charset="0"/>
              <a:cs typeface="Arial" pitchFamily="34" charset="0"/>
            </a:endParaRPr>
          </a:p>
        </p:txBody>
      </p:sp>
      <p:sp>
        <p:nvSpPr>
          <p:cNvPr id="7" name="Rectangle 6"/>
          <p:cNvSpPr/>
          <p:nvPr/>
        </p:nvSpPr>
        <p:spPr>
          <a:xfrm>
            <a:off x="1403648" y="5934670"/>
            <a:ext cx="6264696" cy="646331"/>
          </a:xfrm>
          <a:prstGeom prst="rect">
            <a:avLst/>
          </a:prstGeom>
        </p:spPr>
        <p:txBody>
          <a:bodyPr wrap="square">
            <a:spAutoFit/>
          </a:bodyPr>
          <a:lstStyle/>
          <a:p>
            <a:pPr marL="342900" lvl="0" indent="-342900" defTabSz="914400">
              <a:spcBef>
                <a:spcPct val="20000"/>
              </a:spcBef>
            </a:pPr>
            <a:r>
              <a:rPr lang="en-US" dirty="0" smtClean="0">
                <a:latin typeface="Arial" pitchFamily="34" charset="0"/>
                <a:cs typeface="Arial" pitchFamily="34" charset="0"/>
              </a:rPr>
              <a:t>(for all JavaScript API reference go here: </a:t>
            </a:r>
            <a:r>
              <a:rPr lang="en-US" dirty="0" smtClean="0">
                <a:latin typeface="Arial" pitchFamily="34" charset="0"/>
                <a:cs typeface="Arial" pitchFamily="34" charset="0"/>
                <a:hlinkClick r:id="rId4"/>
              </a:rPr>
              <a:t>http://www.w3schools.com/jsref/jsref_obj_string.asp</a:t>
            </a:r>
            <a:r>
              <a:rPr lang="en-US"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402832" cy="1143000"/>
          </a:xfrm>
        </p:spPr>
        <p:txBody>
          <a:bodyPr/>
          <a:lstStyle/>
          <a:p>
            <a:r>
              <a:rPr lang="en-AU" dirty="0" smtClean="0"/>
              <a:t>DEBUGGING JS</a:t>
            </a:r>
            <a:endParaRPr lang="en-AU" dirty="0"/>
          </a:p>
        </p:txBody>
      </p:sp>
      <p:pic>
        <p:nvPicPr>
          <p:cNvPr id="2050" name="Picture 2"/>
          <p:cNvPicPr>
            <a:picLocks noGrp="1" noChangeAspect="1" noChangeArrowheads="1"/>
          </p:cNvPicPr>
          <p:nvPr>
            <p:ph idx="1"/>
          </p:nvPr>
        </p:nvPicPr>
        <p:blipFill>
          <a:blip r:embed="rId2"/>
          <a:srcRect/>
          <a:stretch>
            <a:fillRect/>
          </a:stretch>
        </p:blipFill>
        <p:spPr bwMode="auto">
          <a:xfrm>
            <a:off x="5890203" y="923092"/>
            <a:ext cx="1274085" cy="989092"/>
          </a:xfrm>
          <a:prstGeom prst="rect">
            <a:avLst/>
          </a:prstGeom>
          <a:ln>
            <a:noFill/>
          </a:ln>
          <a:effectLst>
            <a:outerShdw blurRad="292100" dist="139700" dir="2700000" algn="tl" rotWithShape="0">
              <a:srgbClr val="333333">
                <a:alpha val="65000"/>
              </a:srgbClr>
            </a:outerShdw>
          </a:effectLst>
        </p:spPr>
      </p:pic>
      <p:pic>
        <p:nvPicPr>
          <p:cNvPr id="2051" name="Picture 3"/>
          <p:cNvPicPr>
            <a:picLocks noChangeAspect="1" noChangeArrowheads="1"/>
          </p:cNvPicPr>
          <p:nvPr/>
        </p:nvPicPr>
        <p:blipFill>
          <a:blip r:embed="rId3"/>
          <a:srcRect/>
          <a:stretch>
            <a:fillRect/>
          </a:stretch>
        </p:blipFill>
        <p:spPr bwMode="auto">
          <a:xfrm>
            <a:off x="1547664" y="2708920"/>
            <a:ext cx="5832648" cy="3894704"/>
          </a:xfrm>
          <a:prstGeom prst="rect">
            <a:avLst/>
          </a:prstGeom>
          <a:ln>
            <a:noFill/>
          </a:ln>
          <a:effectLst>
            <a:outerShdw blurRad="292100" dist="139700" dir="2700000" algn="tl" rotWithShape="0">
              <a:srgbClr val="333333">
                <a:alpha val="65000"/>
              </a:srgbClr>
            </a:outerShdw>
          </a:effectLst>
        </p:spPr>
      </p:pic>
      <p:sp>
        <p:nvSpPr>
          <p:cNvPr id="5" name="Content Placeholder 2"/>
          <p:cNvSpPr txBox="1">
            <a:spLocks/>
          </p:cNvSpPr>
          <p:nvPr/>
        </p:nvSpPr>
        <p:spPr>
          <a:xfrm>
            <a:off x="457200" y="1417638"/>
            <a:ext cx="8219256" cy="1075258"/>
          </a:xfrm>
          <a:prstGeom prst="rect">
            <a:avLst/>
          </a:prstGeom>
        </p:spPr>
        <p:txBody>
          <a:bodyPr vert="horz" lIns="91440" tIns="45720" rIns="91440" bIns="45720" rtlCol="0">
            <a:normAutofit fontScale="70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600" dirty="0" smtClean="0">
                <a:latin typeface="Arial" pitchFamily="34" charset="0"/>
                <a:cs typeface="Arial" pitchFamily="34" charset="0"/>
              </a:rPr>
              <a:t>in IE at the bottom left will appear a yellow sign</a:t>
            </a:r>
            <a:br>
              <a:rPr lang="en-US" sz="2600" dirty="0" smtClean="0">
                <a:latin typeface="Arial" pitchFamily="34" charset="0"/>
                <a:cs typeface="Arial" pitchFamily="34" charset="0"/>
              </a:rPr>
            </a:br>
            <a:endParaRPr lang="en-US" sz="2600"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600" dirty="0" smtClean="0">
                <a:latin typeface="Arial" pitchFamily="34" charset="0"/>
                <a:cs typeface="Arial" pitchFamily="34" charset="0"/>
              </a:rPr>
              <a:t>double click the sign and an error window will appear where you can identify the error and the line that thrown that error </a:t>
            </a:r>
            <a:endParaRPr kumimoji="0" lang="en-US" sz="26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9752" y="274638"/>
            <a:ext cx="4402832" cy="1143000"/>
          </a:xfrm>
        </p:spPr>
        <p:txBody>
          <a:bodyPr/>
          <a:lstStyle/>
          <a:p>
            <a:r>
              <a:rPr lang="en-AU" dirty="0" smtClean="0"/>
              <a:t>DEBUGGING JS</a:t>
            </a:r>
            <a:endParaRPr lang="en-AU" dirty="0"/>
          </a:p>
        </p:txBody>
      </p:sp>
      <p:sp>
        <p:nvSpPr>
          <p:cNvPr id="5" name="Content Placeholder 2"/>
          <p:cNvSpPr txBox="1">
            <a:spLocks/>
          </p:cNvSpPr>
          <p:nvPr/>
        </p:nvSpPr>
        <p:spPr>
          <a:xfrm>
            <a:off x="457200" y="1417638"/>
            <a:ext cx="8219256" cy="859234"/>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latin typeface="Arial" pitchFamily="34" charset="0"/>
                <a:cs typeface="Arial" pitchFamily="34" charset="0"/>
              </a:rPr>
              <a:t>in FIREFOX you have an error console under TOOLS: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pic>
        <p:nvPicPr>
          <p:cNvPr id="1026" name="Picture 2"/>
          <p:cNvPicPr>
            <a:picLocks noChangeAspect="1" noChangeArrowheads="1"/>
          </p:cNvPicPr>
          <p:nvPr/>
        </p:nvPicPr>
        <p:blipFill>
          <a:blip r:embed="rId2"/>
          <a:srcRect r="60723" b="72960"/>
          <a:stretch>
            <a:fillRect/>
          </a:stretch>
        </p:blipFill>
        <p:spPr bwMode="auto">
          <a:xfrm>
            <a:off x="2339752" y="1988840"/>
            <a:ext cx="4117455" cy="2267609"/>
          </a:xfrm>
          <a:prstGeom prst="rect">
            <a:avLst/>
          </a:prstGeom>
          <a:ln>
            <a:noFill/>
          </a:ln>
          <a:effectLst>
            <a:outerShdw blurRad="292100" dist="139700" dir="2700000" algn="tl" rotWithShape="0">
              <a:srgbClr val="333333">
                <a:alpha val="65000"/>
              </a:srgbClr>
            </a:outerShdw>
          </a:effectLst>
        </p:spPr>
      </p:pic>
      <p:pic>
        <p:nvPicPr>
          <p:cNvPr id="1027" name="Picture 3"/>
          <p:cNvPicPr>
            <a:picLocks noChangeAspect="1" noChangeArrowheads="1"/>
          </p:cNvPicPr>
          <p:nvPr/>
        </p:nvPicPr>
        <p:blipFill>
          <a:blip r:embed="rId3"/>
          <a:srcRect/>
          <a:stretch>
            <a:fillRect/>
          </a:stretch>
        </p:blipFill>
        <p:spPr bwMode="auto">
          <a:xfrm>
            <a:off x="683568" y="4625752"/>
            <a:ext cx="7789863" cy="1400175"/>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9752" y="274638"/>
            <a:ext cx="4402832" cy="1143000"/>
          </a:xfrm>
        </p:spPr>
        <p:txBody>
          <a:bodyPr/>
          <a:lstStyle/>
          <a:p>
            <a:r>
              <a:rPr lang="en-AU" dirty="0" smtClean="0"/>
              <a:t>DEBUGGING JS</a:t>
            </a:r>
            <a:endParaRPr lang="en-AU" dirty="0"/>
          </a:p>
        </p:txBody>
      </p:sp>
      <p:sp>
        <p:nvSpPr>
          <p:cNvPr id="5" name="Content Placeholder 2"/>
          <p:cNvSpPr txBox="1">
            <a:spLocks/>
          </p:cNvSpPr>
          <p:nvPr/>
        </p:nvSpPr>
        <p:spPr>
          <a:xfrm>
            <a:off x="457200" y="1417638"/>
            <a:ext cx="8219256" cy="859234"/>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latin typeface="Arial" pitchFamily="34" charset="0"/>
                <a:cs typeface="Arial" pitchFamily="34" charset="0"/>
              </a:rPr>
              <a:t>in FIREFOX you also have an easier way to work with JS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pic>
        <p:nvPicPr>
          <p:cNvPr id="2050" name="Picture 2"/>
          <p:cNvPicPr>
            <a:picLocks noChangeAspect="1" noChangeArrowheads="1"/>
          </p:cNvPicPr>
          <p:nvPr/>
        </p:nvPicPr>
        <p:blipFill>
          <a:blip r:embed="rId2"/>
          <a:srcRect/>
          <a:stretch>
            <a:fillRect/>
          </a:stretch>
        </p:blipFill>
        <p:spPr bwMode="auto">
          <a:xfrm>
            <a:off x="844674" y="2017554"/>
            <a:ext cx="3943350" cy="1257300"/>
          </a:xfrm>
          <a:prstGeom prst="rect">
            <a:avLst/>
          </a:prstGeom>
          <a:ln>
            <a:noFill/>
          </a:ln>
          <a:effectLst>
            <a:outerShdw blurRad="292100" dist="139700" dir="2700000" algn="tl" rotWithShape="0">
              <a:srgbClr val="333333">
                <a:alpha val="65000"/>
              </a:srgbClr>
            </a:outerShdw>
          </a:effectLst>
        </p:spPr>
      </p:pic>
      <p:sp>
        <p:nvSpPr>
          <p:cNvPr id="7" name="Rectangle 6"/>
          <p:cNvSpPr/>
          <p:nvPr/>
        </p:nvSpPr>
        <p:spPr>
          <a:xfrm>
            <a:off x="5220072" y="2276872"/>
            <a:ext cx="853311" cy="369332"/>
          </a:xfrm>
          <a:prstGeom prst="rect">
            <a:avLst/>
          </a:prstGeom>
        </p:spPr>
        <p:txBody>
          <a:bodyPr wrap="none">
            <a:spAutoFit/>
          </a:bodyPr>
          <a:lstStyle/>
          <a:p>
            <a:r>
              <a:rPr lang="en-AU" dirty="0" smtClean="0">
                <a:hlinkClick r:id="rId3"/>
              </a:rPr>
              <a:t>firebug</a:t>
            </a:r>
            <a:endParaRPr lang="en-AU" dirty="0"/>
          </a:p>
        </p:txBody>
      </p:sp>
      <p:sp>
        <p:nvSpPr>
          <p:cNvPr id="8" name="Content Placeholder 2"/>
          <p:cNvSpPr txBox="1">
            <a:spLocks/>
          </p:cNvSpPr>
          <p:nvPr/>
        </p:nvSpPr>
        <p:spPr>
          <a:xfrm>
            <a:off x="609600" y="3861048"/>
            <a:ext cx="2793182" cy="2592288"/>
          </a:xfrm>
          <a:prstGeom prst="rect">
            <a:avLst/>
          </a:prstGeom>
        </p:spPr>
        <p:txBody>
          <a:bodyPr vert="horz" lIns="91440" tIns="45720" rIns="91440" bIns="45720" rtlCol="0">
            <a:normAutofit fontScale="85000"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latin typeface="Arial" pitchFamily="34" charset="0"/>
                <a:cs typeface="Arial" pitchFamily="34" charset="0"/>
              </a:rPr>
              <a:t>it is an add-on that could open a console and show you what the out put of your JS is, without using a text editor and then a browser</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latin typeface="Arial" pitchFamily="34" charset="0"/>
                <a:cs typeface="Arial" pitchFamily="34" charset="0"/>
              </a:rPr>
              <a:t>to open the console visit any page and then click on the little orange bug on the right bottom part of the browser</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pic>
        <p:nvPicPr>
          <p:cNvPr id="2051" name="Picture 3"/>
          <p:cNvPicPr>
            <a:picLocks noChangeAspect="1" noChangeArrowheads="1"/>
          </p:cNvPicPr>
          <p:nvPr/>
        </p:nvPicPr>
        <p:blipFill>
          <a:blip r:embed="rId4"/>
          <a:srcRect/>
          <a:stretch>
            <a:fillRect/>
          </a:stretch>
        </p:blipFill>
        <p:spPr bwMode="auto">
          <a:xfrm>
            <a:off x="5050616" y="2875290"/>
            <a:ext cx="3383935" cy="3720536"/>
          </a:xfrm>
          <a:prstGeom prst="rect">
            <a:avLst/>
          </a:prstGeom>
          <a:ln>
            <a:noFill/>
          </a:ln>
          <a:effectLst>
            <a:outerShdw blurRad="292100" dist="139700" dir="2700000" algn="tl" rotWithShape="0">
              <a:srgbClr val="333333">
                <a:alpha val="65000"/>
              </a:srgbClr>
            </a:outerShdw>
          </a:effectLst>
        </p:spPr>
      </p:pic>
      <p:cxnSp>
        <p:nvCxnSpPr>
          <p:cNvPr id="12" name="Straight Arrow Connector 11"/>
          <p:cNvCxnSpPr/>
          <p:nvPr/>
        </p:nvCxnSpPr>
        <p:spPr>
          <a:xfrm>
            <a:off x="3402782" y="4293096"/>
            <a:ext cx="1817290" cy="1296144"/>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2053" name="Picture 5"/>
          <p:cNvPicPr>
            <a:picLocks noChangeAspect="1" noChangeArrowheads="1"/>
          </p:cNvPicPr>
          <p:nvPr/>
        </p:nvPicPr>
        <p:blipFill>
          <a:blip r:embed="rId5"/>
          <a:srcRect/>
          <a:stretch>
            <a:fillRect/>
          </a:stretch>
        </p:blipFill>
        <p:spPr bwMode="auto">
          <a:xfrm>
            <a:off x="3707904" y="5719526"/>
            <a:ext cx="857250" cy="876300"/>
          </a:xfrm>
          <a:prstGeom prst="rect">
            <a:avLst/>
          </a:prstGeom>
          <a:noFill/>
          <a:ln w="9525">
            <a:noFill/>
            <a:miter lim="800000"/>
            <a:headEnd/>
            <a:tailEnd/>
          </a:ln>
        </p:spPr>
      </p:pic>
      <p:cxnSp>
        <p:nvCxnSpPr>
          <p:cNvPr id="15" name="Straight Arrow Connector 14"/>
          <p:cNvCxnSpPr/>
          <p:nvPr/>
        </p:nvCxnSpPr>
        <p:spPr>
          <a:xfrm>
            <a:off x="1907704" y="6093296"/>
            <a:ext cx="2448272" cy="1588"/>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rgbClr val="FF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2656</TotalTime>
  <Words>651</Words>
  <Application>Microsoft Office PowerPoint</Application>
  <PresentationFormat>On-screen Show (4:3)</PresentationFormat>
  <Paragraphs>74</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Website Programming</vt:lpstr>
      <vt:lpstr>PROGRAMMING is still easy as...</vt:lpstr>
      <vt:lpstr>ARRAYS</vt:lpstr>
      <vt:lpstr>ARRAYS</vt:lpstr>
      <vt:lpstr>ARRAYS</vt:lpstr>
      <vt:lpstr>Dreamweaver has INTELISENSE</vt:lpstr>
      <vt:lpstr>DEBUGGING JS</vt:lpstr>
      <vt:lpstr>DEBUGGING JS</vt:lpstr>
      <vt:lpstr>DEBUGGING JS</vt:lpstr>
      <vt:lpstr>PowerPoint Presentation</vt:lpstr>
      <vt:lpstr>What is “new”?</vt:lpstr>
      <vt:lpstr>PRIMITIVE DATA TYPE  versus  OBJECTS DATA TYPE</vt:lpstr>
      <vt:lpstr>OBJECTS</vt:lpstr>
      <vt:lpstr>OBJECTS</vt:lpstr>
      <vt:lpstr>OBJECTS</vt:lpstr>
      <vt:lpstr>USER GUIDE Task 2: Using Native Objects</vt:lpstr>
    </vt:vector>
  </TitlesOfParts>
  <Company>Pulteney Grammar School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dc:title>
  <cp:lastModifiedBy>Vlad</cp:lastModifiedBy>
  <cp:revision>157</cp:revision>
  <cp:lastPrinted>2008-09-04T23:43:04Z</cp:lastPrinted>
  <dcterms:created xsi:type="dcterms:W3CDTF">2008-09-05T06:15:43Z</dcterms:created>
  <dcterms:modified xsi:type="dcterms:W3CDTF">2011-07-31T08:28:13Z</dcterms:modified>
</cp:coreProperties>
</file>