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1" r:id="rId5"/>
    <p:sldId id="260" r:id="rId6"/>
    <p:sldId id="280" r:id="rId7"/>
    <p:sldId id="261" r:id="rId8"/>
    <p:sldId id="262" r:id="rId9"/>
    <p:sldId id="290" r:id="rId10"/>
    <p:sldId id="263" r:id="rId11"/>
    <p:sldId id="265" r:id="rId12"/>
    <p:sldId id="266" r:id="rId13"/>
    <p:sldId id="292" r:id="rId14"/>
    <p:sldId id="294" r:id="rId15"/>
    <p:sldId id="267" r:id="rId16"/>
    <p:sldId id="291" r:id="rId17"/>
    <p:sldId id="268" r:id="rId18"/>
    <p:sldId id="282" r:id="rId19"/>
    <p:sldId id="283" r:id="rId20"/>
    <p:sldId id="286" r:id="rId21"/>
    <p:sldId id="287" r:id="rId22"/>
    <p:sldId id="288" r:id="rId23"/>
    <p:sldId id="264" r:id="rId24"/>
    <p:sldId id="284" r:id="rId25"/>
    <p:sldId id="285" r:id="rId26"/>
    <p:sldId id="270" r:id="rId27"/>
    <p:sldId id="269" r:id="rId28"/>
    <p:sldId id="271" r:id="rId29"/>
    <p:sldId id="272" r:id="rId30"/>
    <p:sldId id="289" r:id="rId31"/>
    <p:sldId id="293" r:id="rId32"/>
    <p:sldId id="273" r:id="rId33"/>
    <p:sldId id="274" r:id="rId34"/>
    <p:sldId id="275" r:id="rId35"/>
    <p:sldId id="276" r:id="rId36"/>
    <p:sldId id="277" r:id="rId37"/>
    <p:sldId id="278" r:id="rId38"/>
    <p:sldId id="27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w3schools.com/js/js_cookies.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127.0.0.1/index_cookie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hyperlink" Target="http://www.thesitewizard.com/javascripts/cookies.shtml" TargetMode="Externa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w3schools.com/js/js_regexp.asp"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85800" y="3733800"/>
            <a:ext cx="7772400" cy="1470025"/>
          </a:xfrm>
        </p:spPr>
        <p:txBody>
          <a:bodyPr>
            <a:noAutofit/>
          </a:bodyPr>
          <a:lstStyle/>
          <a:p>
            <a:r>
              <a:rPr lang="en-AU" sz="8800" dirty="0">
                <a:solidFill>
                  <a:srgbClr val="FF9900"/>
                </a:solidFill>
                <a:latin typeface="Arial Rounded MT Bold" pitchFamily="34" charset="0"/>
              </a:rPr>
              <a:t>Website Programming</a:t>
            </a:r>
          </a:p>
        </p:txBody>
      </p:sp>
      <p:pic>
        <p:nvPicPr>
          <p:cNvPr id="1026"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7162800" y="457200"/>
            <a:ext cx="1295400" cy="1399868"/>
          </a:xfrm>
          <a:prstGeom prst="rect">
            <a:avLst/>
          </a:prstGeom>
          <a:noFill/>
        </p:spPr>
      </p:pic>
      <p:pic>
        <p:nvPicPr>
          <p:cNvPr id="4"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5867400" y="457200"/>
            <a:ext cx="1295400" cy="1399868"/>
          </a:xfrm>
          <a:prstGeom prst="rect">
            <a:avLst/>
          </a:prstGeom>
          <a:noFill/>
        </p:spPr>
      </p:pic>
      <p:pic>
        <p:nvPicPr>
          <p:cNvPr id="5"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4572000" y="457200"/>
            <a:ext cx="1295400" cy="1399868"/>
          </a:xfrm>
          <a:prstGeom prst="rect">
            <a:avLst/>
          </a:prstGeom>
          <a:noFill/>
        </p:spPr>
      </p:pic>
      <p:sp>
        <p:nvSpPr>
          <p:cNvPr id="11" name="TextBox 10"/>
          <p:cNvSpPr txBox="1"/>
          <p:nvPr/>
        </p:nvSpPr>
        <p:spPr>
          <a:xfrm>
            <a:off x="1043608" y="5949280"/>
            <a:ext cx="7128792" cy="369332"/>
          </a:xfrm>
          <a:prstGeom prst="rect">
            <a:avLst/>
          </a:prstGeom>
          <a:noFill/>
        </p:spPr>
        <p:txBody>
          <a:bodyPr wrap="square" rtlCol="0">
            <a:spAutoFit/>
          </a:bodyPr>
          <a:lstStyle/>
          <a:p>
            <a:r>
              <a:rPr lang="en-AU" dirty="0"/>
              <a:t> </a:t>
            </a:r>
            <a:r>
              <a:rPr lang="en-AU" b="1" dirty="0"/>
              <a:t> □ using cookies □ navigate/relocate □ passing values across pages </a:t>
            </a:r>
          </a:p>
        </p:txBody>
      </p:sp>
      <p:pic>
        <p:nvPicPr>
          <p:cNvPr id="7" name="Picture 2" descr="http://www.bonappetit.com/images/tips_tools_ingredients/ingredients/ttar_orange_01_h_launch.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57800" y="1371600"/>
            <a:ext cx="1295400" cy="139986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57800"/>
          </a:xfrm>
        </p:spPr>
        <p:txBody>
          <a:bodyPr>
            <a:noAutofit/>
          </a:bodyPr>
          <a:lstStyle/>
          <a:p>
            <a:r>
              <a:rPr lang="en-AU" sz="2200" dirty="0"/>
              <a:t>cookies are small text files (4KB) that contain details about the user, sessions, etc (data could be encrypted or not)</a:t>
            </a:r>
          </a:p>
          <a:p>
            <a:r>
              <a:rPr lang="en-AU" sz="2200" dirty="0"/>
              <a:t>process:</a:t>
            </a:r>
          </a:p>
          <a:p>
            <a:pPr lvl="1"/>
            <a:r>
              <a:rPr lang="en-AU" sz="1800" dirty="0"/>
              <a:t>a website is requested using a browser on a local machine</a:t>
            </a:r>
          </a:p>
          <a:p>
            <a:pPr lvl="1"/>
            <a:r>
              <a:rPr lang="en-AU" sz="1800" dirty="0"/>
              <a:t>the request is sent to the server where the site is stored</a:t>
            </a:r>
          </a:p>
          <a:p>
            <a:pPr lvl="1"/>
            <a:r>
              <a:rPr lang="en-AU" sz="1800" dirty="0"/>
              <a:t>cookies are created by the website</a:t>
            </a:r>
          </a:p>
          <a:p>
            <a:pPr lvl="1"/>
            <a:r>
              <a:rPr lang="en-AU" sz="1800" dirty="0"/>
              <a:t>cookies are stored on the local machine where the request was made</a:t>
            </a:r>
          </a:p>
          <a:p>
            <a:pPr lvl="1"/>
            <a:r>
              <a:rPr lang="en-AU" sz="1800" dirty="0"/>
              <a:t>they are sent back to the server every time the user access that site</a:t>
            </a:r>
          </a:p>
          <a:p>
            <a:r>
              <a:rPr lang="en-AU" sz="2200" dirty="0"/>
              <a:t>cookies could be set to expire</a:t>
            </a:r>
          </a:p>
          <a:p>
            <a:r>
              <a:rPr lang="en-AU" sz="2200" dirty="0"/>
              <a:t>cookies are created only if the server application wants to create</a:t>
            </a:r>
          </a:p>
          <a:p>
            <a:r>
              <a:rPr lang="en-AU" sz="2200" dirty="0"/>
              <a:t>if you create cookies from the local machine on the local machine (testing) they are not generated (so do not look for them) they are stored in the document object</a:t>
            </a:r>
          </a:p>
          <a:p>
            <a:r>
              <a:rPr lang="en-AU" sz="2200" dirty="0">
                <a:hlinkClick r:id="rId2"/>
              </a:rPr>
              <a:t>More here</a:t>
            </a:r>
            <a:endParaRPr lang="en-AU" sz="2200" dirty="0"/>
          </a:p>
        </p:txBody>
      </p:sp>
      <p:sp>
        <p:nvSpPr>
          <p:cNvPr id="2" name="Title 1"/>
          <p:cNvSpPr>
            <a:spLocks noGrp="1"/>
          </p:cNvSpPr>
          <p:nvPr>
            <p:ph type="title"/>
          </p:nvPr>
        </p:nvSpPr>
        <p:spPr>
          <a:xfrm>
            <a:off x="457200" y="274638"/>
            <a:ext cx="7391400" cy="715962"/>
          </a:xfrm>
        </p:spPr>
        <p:txBody>
          <a:bodyPr>
            <a:normAutofit fontScale="90000"/>
          </a:bodyPr>
          <a:lstStyle/>
          <a:p>
            <a:r>
              <a:rPr lang="en-AU" dirty="0">
                <a:latin typeface="Arial Rounded MT Bold" pitchFamily="34" charset="0"/>
              </a:rPr>
              <a:t>C            KIES</a:t>
            </a:r>
          </a:p>
        </p:txBody>
      </p:sp>
      <p:pic>
        <p:nvPicPr>
          <p:cNvPr id="5" name="Picture 2" descr="http://t0.gstatic.com/images?q=tbn:9Oysq9FmfMv06M:http://www.menyhart.net/blog/wp-content/uploads/2006/06/ginger.jpg&amp;t=1"/>
          <p:cNvPicPr>
            <a:picLocks noChangeAspect="1" noChangeArrowheads="1"/>
          </p:cNvPicPr>
          <p:nvPr/>
        </p:nvPicPr>
        <p:blipFill>
          <a:blip r:embed="rId3" cstate="print"/>
          <a:srcRect/>
          <a:stretch>
            <a:fillRect/>
          </a:stretch>
        </p:blipFill>
        <p:spPr bwMode="auto">
          <a:xfrm>
            <a:off x="3780109" y="228600"/>
            <a:ext cx="715691" cy="809625"/>
          </a:xfrm>
          <a:prstGeom prst="rect">
            <a:avLst/>
          </a:prstGeom>
          <a:noFill/>
        </p:spPr>
      </p:pic>
      <p:pic>
        <p:nvPicPr>
          <p:cNvPr id="6" name="Picture 2" descr="http://t0.gstatic.com/images?q=tbn:9Oysq9FmfMv06M:http://www.menyhart.net/blog/wp-content/uploads/2006/06/ginger.jpg&amp;t=1"/>
          <p:cNvPicPr>
            <a:picLocks noChangeAspect="1" noChangeArrowheads="1"/>
          </p:cNvPicPr>
          <p:nvPr/>
        </p:nvPicPr>
        <p:blipFill>
          <a:blip r:embed="rId3" cstate="print"/>
          <a:srcRect/>
          <a:stretch>
            <a:fillRect/>
          </a:stretch>
        </p:blipFill>
        <p:spPr bwMode="auto">
          <a:xfrm>
            <a:off x="3018109" y="228600"/>
            <a:ext cx="715691" cy="8096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Rounded MT Bold" pitchFamily="34" charset="0"/>
              </a:rPr>
              <a:t>how to eat, sorry view cookies!</a:t>
            </a:r>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AU" dirty="0"/>
              <a:t>each browser has different locations for storing cookies</a:t>
            </a:r>
          </a:p>
          <a:p>
            <a:r>
              <a:rPr lang="en-AU" dirty="0"/>
              <a:t>the easiest and most organised way to look at the cookies is to use the browser already built options</a:t>
            </a:r>
          </a:p>
          <a:p>
            <a:r>
              <a:rPr lang="en-AU" dirty="0"/>
              <a:t>for example in IE there is a developer tool:</a:t>
            </a:r>
          </a:p>
          <a:p>
            <a:pPr lvl="1"/>
            <a:r>
              <a:rPr lang="en-AU" dirty="0"/>
              <a:t>go to the website you want to check</a:t>
            </a:r>
          </a:p>
          <a:p>
            <a:pPr lvl="1"/>
            <a:r>
              <a:rPr lang="en-AU" dirty="0"/>
              <a:t>click F12 or go to 'tools' and then to 'developer tool'</a:t>
            </a:r>
          </a:p>
          <a:p>
            <a:pPr lvl="1"/>
            <a:r>
              <a:rPr lang="en-AU" dirty="0"/>
              <a:t>a window will open with all kind of features that could help the HTML development (you can check the HTML code, CSS code or even run JS scripts)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l="10626" t="10158" r="43743" b="57024"/>
          <a:stretch>
            <a:fillRect/>
          </a:stretch>
        </p:blipFill>
        <p:spPr bwMode="auto">
          <a:xfrm>
            <a:off x="457200" y="1371600"/>
            <a:ext cx="5562600" cy="320040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cstate="print"/>
          <a:srcRect/>
          <a:stretch>
            <a:fillRect/>
          </a:stretch>
        </p:blipFill>
        <p:spPr bwMode="auto">
          <a:xfrm>
            <a:off x="5181600" y="2743200"/>
            <a:ext cx="3170417" cy="3895725"/>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152400" y="4884599"/>
            <a:ext cx="4572000" cy="1754326"/>
          </a:xfrm>
          <a:prstGeom prst="rect">
            <a:avLst/>
          </a:prstGeom>
        </p:spPr>
        <p:txBody>
          <a:bodyPr>
            <a:spAutoFit/>
          </a:bodyPr>
          <a:lstStyle/>
          <a:p>
            <a:pPr marL="742950" lvl="1" indent="-285750">
              <a:buFont typeface="Arial" panose="020B0604020202020204" pitchFamily="34" charset="0"/>
              <a:buChar char="•"/>
            </a:pPr>
            <a:r>
              <a:rPr lang="en-AU" dirty="0"/>
              <a:t>click 'cache'</a:t>
            </a:r>
          </a:p>
          <a:p>
            <a:pPr marL="742950" lvl="1" indent="-285750">
              <a:buFont typeface="Arial" panose="020B0604020202020204" pitchFamily="34" charset="0"/>
              <a:buChar char="•"/>
            </a:pPr>
            <a:r>
              <a:rPr lang="en-AU" dirty="0"/>
              <a:t>click 'view cookie information'</a:t>
            </a:r>
          </a:p>
          <a:p>
            <a:pPr marL="742950" lvl="1" indent="-285750">
              <a:buFont typeface="Arial" panose="020B0604020202020204" pitchFamily="34" charset="0"/>
              <a:buChar char="•"/>
            </a:pPr>
            <a:r>
              <a:rPr lang="en-AU" dirty="0"/>
              <a:t>an IE window or tab will open with the details of the address and all the cookies that are associated with this address</a:t>
            </a:r>
          </a:p>
        </p:txBody>
      </p:sp>
      <p:sp>
        <p:nvSpPr>
          <p:cNvPr id="5" name="Title 1"/>
          <p:cNvSpPr>
            <a:spLocks noGrp="1"/>
          </p:cNvSpPr>
          <p:nvPr>
            <p:ph type="title"/>
          </p:nvPr>
        </p:nvSpPr>
        <p:spPr>
          <a:xfrm>
            <a:off x="457200" y="274638"/>
            <a:ext cx="8229600" cy="1143000"/>
          </a:xfrm>
        </p:spPr>
        <p:txBody>
          <a:bodyPr>
            <a:normAutofit/>
          </a:bodyPr>
          <a:lstStyle/>
          <a:p>
            <a:r>
              <a:rPr lang="en-AU" sz="2000" dirty="0">
                <a:latin typeface="Arial Rounded MT Bold" pitchFamily="34" charset="0"/>
              </a:rPr>
              <a:t>how to view cookies in IE prior to version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0" y="4520682"/>
            <a:ext cx="4572000" cy="1754326"/>
          </a:xfrm>
          <a:prstGeom prst="rect">
            <a:avLst/>
          </a:prstGeom>
        </p:spPr>
        <p:txBody>
          <a:bodyPr>
            <a:spAutoFit/>
          </a:bodyPr>
          <a:lstStyle/>
          <a:p>
            <a:pPr marL="742950" lvl="1" indent="-285750">
              <a:buFont typeface="Arial" panose="020B0604020202020204" pitchFamily="34" charset="0"/>
              <a:buChar char="•"/>
            </a:pPr>
            <a:r>
              <a:rPr lang="en-AU" dirty="0"/>
              <a:t>Tools</a:t>
            </a:r>
          </a:p>
          <a:p>
            <a:pPr marL="742950" lvl="1" indent="-285750">
              <a:buFont typeface="Arial" panose="020B0604020202020204" pitchFamily="34" charset="0"/>
              <a:buChar char="•"/>
            </a:pPr>
            <a:r>
              <a:rPr lang="en-AU" dirty="0"/>
              <a:t>Internet Options</a:t>
            </a:r>
          </a:p>
          <a:p>
            <a:pPr marL="742950" lvl="1" indent="-285750">
              <a:buFont typeface="Arial" panose="020B0604020202020204" pitchFamily="34" charset="0"/>
              <a:buChar char="•"/>
            </a:pPr>
            <a:r>
              <a:rPr lang="en-AU" dirty="0"/>
              <a:t>General TAB</a:t>
            </a:r>
          </a:p>
          <a:p>
            <a:pPr marL="742950" lvl="1" indent="-285750">
              <a:buFont typeface="Arial" panose="020B0604020202020204" pitchFamily="34" charset="0"/>
              <a:buChar char="•"/>
            </a:pPr>
            <a:r>
              <a:rPr lang="en-AU" dirty="0"/>
              <a:t>Browsing History</a:t>
            </a:r>
          </a:p>
          <a:p>
            <a:pPr marL="742950" lvl="1" indent="-285750">
              <a:buFont typeface="Arial" panose="020B0604020202020204" pitchFamily="34" charset="0"/>
              <a:buChar char="•"/>
            </a:pPr>
            <a:r>
              <a:rPr lang="en-AU" dirty="0"/>
              <a:t>Settings</a:t>
            </a:r>
          </a:p>
          <a:p>
            <a:pPr marL="742950" lvl="1" indent="-285750">
              <a:buFont typeface="Arial" panose="020B0604020202020204" pitchFamily="34" charset="0"/>
              <a:buChar char="•"/>
            </a:pPr>
            <a:r>
              <a:rPr lang="en-AU" dirty="0"/>
              <a:t>View files</a:t>
            </a:r>
          </a:p>
        </p:txBody>
      </p:sp>
      <p:sp>
        <p:nvSpPr>
          <p:cNvPr id="5" name="Title 1"/>
          <p:cNvSpPr>
            <a:spLocks noGrp="1"/>
          </p:cNvSpPr>
          <p:nvPr>
            <p:ph type="title"/>
          </p:nvPr>
        </p:nvSpPr>
        <p:spPr>
          <a:xfrm>
            <a:off x="457200" y="274638"/>
            <a:ext cx="8229600" cy="1143000"/>
          </a:xfrm>
        </p:spPr>
        <p:txBody>
          <a:bodyPr>
            <a:normAutofit/>
          </a:bodyPr>
          <a:lstStyle/>
          <a:p>
            <a:r>
              <a:rPr lang="en-AU" sz="2000" dirty="0">
                <a:latin typeface="Arial Rounded MT Bold" pitchFamily="34" charset="0"/>
              </a:rPr>
              <a:t>how to view cookies in IE version 11</a:t>
            </a:r>
          </a:p>
        </p:txBody>
      </p:sp>
      <p:pic>
        <p:nvPicPr>
          <p:cNvPr id="4" name="Picture 3"/>
          <p:cNvPicPr>
            <a:picLocks noChangeAspect="1"/>
          </p:cNvPicPr>
          <p:nvPr/>
        </p:nvPicPr>
        <p:blipFill>
          <a:blip r:embed="rId2"/>
          <a:stretch>
            <a:fillRect/>
          </a:stretch>
        </p:blipFill>
        <p:spPr>
          <a:xfrm>
            <a:off x="1066800" y="3276600"/>
            <a:ext cx="6648450" cy="86677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457200" y="1100240"/>
            <a:ext cx="3352800" cy="205087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3276600" y="4495800"/>
            <a:ext cx="5076825" cy="1698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543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E3BA-2D57-4C0D-9194-922D961FE5E6}"/>
              </a:ext>
            </a:extLst>
          </p:cNvPr>
          <p:cNvSpPr>
            <a:spLocks noGrp="1"/>
          </p:cNvSpPr>
          <p:nvPr>
            <p:ph type="title"/>
          </p:nvPr>
        </p:nvSpPr>
        <p:spPr>
          <a:xfrm>
            <a:off x="457200" y="274638"/>
            <a:ext cx="3962400" cy="792162"/>
          </a:xfrm>
        </p:spPr>
        <p:txBody>
          <a:bodyPr>
            <a:normAutofit fontScale="90000"/>
          </a:bodyPr>
          <a:lstStyle/>
          <a:p>
            <a:r>
              <a:rPr lang="en-AU" dirty="0"/>
              <a:t>IE 11 via developer tools</a:t>
            </a:r>
          </a:p>
        </p:txBody>
      </p:sp>
      <p:pic>
        <p:nvPicPr>
          <p:cNvPr id="4" name="Picture 3">
            <a:extLst>
              <a:ext uri="{FF2B5EF4-FFF2-40B4-BE49-F238E27FC236}">
                <a16:creationId xmlns:a16="http://schemas.microsoft.com/office/drawing/2014/main" id="{6FC9C8D3-36B4-42F8-8BB4-615947D2BFC3}"/>
              </a:ext>
            </a:extLst>
          </p:cNvPr>
          <p:cNvPicPr>
            <a:picLocks noChangeAspect="1"/>
          </p:cNvPicPr>
          <p:nvPr/>
        </p:nvPicPr>
        <p:blipFill>
          <a:blip r:embed="rId2"/>
          <a:stretch>
            <a:fillRect/>
          </a:stretch>
        </p:blipFill>
        <p:spPr>
          <a:xfrm>
            <a:off x="762000" y="1371600"/>
            <a:ext cx="6414677" cy="2917919"/>
          </a:xfrm>
          <a:prstGeom prst="rect">
            <a:avLst/>
          </a:prstGeom>
        </p:spPr>
      </p:pic>
      <p:pic>
        <p:nvPicPr>
          <p:cNvPr id="5" name="Picture 4">
            <a:extLst>
              <a:ext uri="{FF2B5EF4-FFF2-40B4-BE49-F238E27FC236}">
                <a16:creationId xmlns:a16="http://schemas.microsoft.com/office/drawing/2014/main" id="{3E0886EE-F8EA-4A71-9DEF-3808051AFD0F}"/>
              </a:ext>
            </a:extLst>
          </p:cNvPr>
          <p:cNvPicPr>
            <a:picLocks noChangeAspect="1"/>
          </p:cNvPicPr>
          <p:nvPr/>
        </p:nvPicPr>
        <p:blipFill>
          <a:blip r:embed="rId3"/>
          <a:stretch>
            <a:fillRect/>
          </a:stretch>
        </p:blipFill>
        <p:spPr>
          <a:xfrm>
            <a:off x="1828800" y="3733800"/>
            <a:ext cx="6858000" cy="2495188"/>
          </a:xfrm>
          <a:prstGeom prst="rect">
            <a:avLst/>
          </a:prstGeom>
        </p:spPr>
      </p:pic>
    </p:spTree>
    <p:extLst>
      <p:ext uri="{BB962C8B-B14F-4D97-AF65-F5344CB8AC3E}">
        <p14:creationId xmlns:p14="http://schemas.microsoft.com/office/powerpoint/2010/main" val="25202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Rounded MT Bold" pitchFamily="34" charset="0"/>
              </a:rPr>
              <a:t>simple way to see cookies but not so detailed:</a:t>
            </a:r>
          </a:p>
        </p:txBody>
      </p:sp>
      <p:pic>
        <p:nvPicPr>
          <p:cNvPr id="2050" name="Picture 2"/>
          <p:cNvPicPr>
            <a:picLocks noChangeAspect="1" noChangeArrowheads="1"/>
          </p:cNvPicPr>
          <p:nvPr/>
        </p:nvPicPr>
        <p:blipFill>
          <a:blip r:embed="rId2" cstate="print"/>
          <a:srcRect/>
          <a:stretch>
            <a:fillRect/>
          </a:stretch>
        </p:blipFill>
        <p:spPr bwMode="auto">
          <a:xfrm>
            <a:off x="2362200" y="2362200"/>
            <a:ext cx="4419600" cy="3782611"/>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914400" y="1447800"/>
            <a:ext cx="7848600" cy="646331"/>
          </a:xfrm>
          <a:prstGeom prst="rect">
            <a:avLst/>
          </a:prstGeom>
          <a:noFill/>
        </p:spPr>
        <p:txBody>
          <a:bodyPr wrap="square" rtlCol="0">
            <a:spAutoFit/>
          </a:bodyPr>
          <a:lstStyle/>
          <a:p>
            <a:pPr algn="ctr"/>
            <a:r>
              <a:rPr lang="en-AU" dirty="0"/>
              <a:t>type in the address bar, of the website you are checking, the following JS code:</a:t>
            </a:r>
            <a:br>
              <a:rPr lang="en-AU" dirty="0"/>
            </a:br>
            <a:r>
              <a:rPr lang="en-AU" b="1" dirty="0"/>
              <a:t>javascript:alert(document.cookie)</a:t>
            </a:r>
          </a:p>
        </p:txBody>
      </p:sp>
      <p:cxnSp>
        <p:nvCxnSpPr>
          <p:cNvPr id="7" name="Straight Arrow Connector 6"/>
          <p:cNvCxnSpPr/>
          <p:nvPr/>
        </p:nvCxnSpPr>
        <p:spPr>
          <a:xfrm rot="10800000" flipV="1">
            <a:off x="4648200" y="2057400"/>
            <a:ext cx="1143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Rounded MT Bold" pitchFamily="34" charset="0"/>
              </a:rPr>
              <a:t>simple way to see cookies but not so detailed:</a:t>
            </a:r>
          </a:p>
        </p:txBody>
      </p:sp>
      <p:sp>
        <p:nvSpPr>
          <p:cNvPr id="4" name="TextBox 3"/>
          <p:cNvSpPr txBox="1"/>
          <p:nvPr/>
        </p:nvSpPr>
        <p:spPr>
          <a:xfrm>
            <a:off x="914400" y="1447800"/>
            <a:ext cx="7848600" cy="646331"/>
          </a:xfrm>
          <a:prstGeom prst="rect">
            <a:avLst/>
          </a:prstGeom>
          <a:noFill/>
        </p:spPr>
        <p:txBody>
          <a:bodyPr wrap="square" rtlCol="0">
            <a:spAutoFit/>
          </a:bodyPr>
          <a:lstStyle/>
          <a:p>
            <a:pPr algn="ctr"/>
            <a:r>
              <a:rPr lang="en-AU" dirty="0"/>
              <a:t>type in the address bar, of the website you are checking, the following JS code:</a:t>
            </a:r>
            <a:br>
              <a:rPr lang="en-AU" dirty="0"/>
            </a:br>
            <a:r>
              <a:rPr lang="en-AU" b="1" dirty="0"/>
              <a:t>javascript:alert(document.cookie)</a:t>
            </a:r>
          </a:p>
        </p:txBody>
      </p:sp>
      <p:pic>
        <p:nvPicPr>
          <p:cNvPr id="3" name="Picture 2"/>
          <p:cNvPicPr>
            <a:picLocks noChangeAspect="1"/>
          </p:cNvPicPr>
          <p:nvPr/>
        </p:nvPicPr>
        <p:blipFill>
          <a:blip r:embed="rId2"/>
          <a:stretch>
            <a:fillRect/>
          </a:stretch>
        </p:blipFill>
        <p:spPr>
          <a:xfrm>
            <a:off x="676275" y="2362200"/>
            <a:ext cx="8010525" cy="4857750"/>
          </a:xfrm>
          <a:prstGeom prst="rect">
            <a:avLst/>
          </a:prstGeom>
        </p:spPr>
      </p:pic>
      <p:cxnSp>
        <p:nvCxnSpPr>
          <p:cNvPr id="7" name="Straight Arrow Connector 6"/>
          <p:cNvCxnSpPr/>
          <p:nvPr/>
        </p:nvCxnSpPr>
        <p:spPr>
          <a:xfrm flipH="1">
            <a:off x="3352800" y="2057400"/>
            <a:ext cx="24384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419600" y="2057400"/>
            <a:ext cx="1371600" cy="1981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524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60438"/>
          </a:xfrm>
        </p:spPr>
        <p:txBody>
          <a:bodyPr/>
          <a:lstStyle/>
          <a:p>
            <a:r>
              <a:rPr lang="en-AU" dirty="0"/>
              <a:t>Firefox preview of cookies</a:t>
            </a:r>
          </a:p>
        </p:txBody>
      </p:sp>
      <p:pic>
        <p:nvPicPr>
          <p:cNvPr id="3074" name="Picture 2"/>
          <p:cNvPicPr>
            <a:picLocks noChangeAspect="1" noChangeArrowheads="1"/>
          </p:cNvPicPr>
          <p:nvPr/>
        </p:nvPicPr>
        <p:blipFill>
          <a:blip r:embed="rId2" cstate="print"/>
          <a:srcRect l="3753" t="2725" r="9930" b="1911"/>
          <a:stretch>
            <a:fillRect/>
          </a:stretch>
        </p:blipFill>
        <p:spPr bwMode="auto">
          <a:xfrm>
            <a:off x="152400" y="1295400"/>
            <a:ext cx="3672114" cy="335280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3562615" y="3429000"/>
            <a:ext cx="5178614" cy="290988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60438"/>
          </a:xfrm>
        </p:spPr>
        <p:txBody>
          <a:bodyPr/>
          <a:lstStyle/>
          <a:p>
            <a:r>
              <a:rPr lang="en-AU" dirty="0"/>
              <a:t>Chrome preview of cookies</a:t>
            </a:r>
          </a:p>
        </p:txBody>
      </p:sp>
      <p:pic>
        <p:nvPicPr>
          <p:cNvPr id="4" name="Picture 3"/>
          <p:cNvPicPr>
            <a:picLocks noChangeAspect="1"/>
          </p:cNvPicPr>
          <p:nvPr/>
        </p:nvPicPr>
        <p:blipFill rotWithShape="1">
          <a:blip r:embed="rId2"/>
          <a:srcRect l="15365"/>
          <a:stretch/>
        </p:blipFill>
        <p:spPr>
          <a:xfrm>
            <a:off x="2590800" y="1175390"/>
            <a:ext cx="6172200" cy="541269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33400" y="2514600"/>
            <a:ext cx="2362200" cy="2031325"/>
          </a:xfrm>
          <a:prstGeom prst="rect">
            <a:avLst/>
          </a:prstGeom>
          <a:noFill/>
        </p:spPr>
        <p:txBody>
          <a:bodyPr wrap="square" rtlCol="0">
            <a:spAutoFit/>
          </a:bodyPr>
          <a:lstStyle/>
          <a:p>
            <a:pPr marL="285750" indent="-285750">
              <a:buFont typeface="Arial" panose="020B0604020202020204" pitchFamily="34" charset="0"/>
              <a:buChar char="•"/>
            </a:pPr>
            <a:r>
              <a:rPr lang="en-AU" dirty="0"/>
              <a:t>Go to settings</a:t>
            </a:r>
          </a:p>
          <a:p>
            <a:pPr marL="285750" indent="-285750">
              <a:buFont typeface="Arial" panose="020B0604020202020204" pitchFamily="34" charset="0"/>
              <a:buChar char="•"/>
            </a:pPr>
            <a:r>
              <a:rPr lang="en-AU" dirty="0"/>
              <a:t>Advanced settings</a:t>
            </a:r>
          </a:p>
          <a:p>
            <a:pPr marL="285750" indent="-285750">
              <a:buFont typeface="Arial" panose="020B0604020202020204" pitchFamily="34" charset="0"/>
              <a:buChar char="•"/>
            </a:pPr>
            <a:r>
              <a:rPr lang="en-AU" dirty="0"/>
              <a:t>Privacy</a:t>
            </a:r>
          </a:p>
          <a:p>
            <a:pPr marL="285750" indent="-285750">
              <a:buFont typeface="Arial" panose="020B0604020202020204" pitchFamily="34" charset="0"/>
              <a:buChar char="•"/>
            </a:pPr>
            <a:r>
              <a:rPr lang="en-AU" dirty="0"/>
              <a:t>Content settings</a:t>
            </a:r>
          </a:p>
          <a:p>
            <a:pPr marL="285750" indent="-285750">
              <a:buFont typeface="Arial" panose="020B0604020202020204" pitchFamily="34" charset="0"/>
              <a:buChar char="•"/>
            </a:pPr>
            <a:r>
              <a:rPr lang="en-AU" dirty="0"/>
              <a:t>All cookies and data</a:t>
            </a:r>
          </a:p>
          <a:p>
            <a:pPr marL="285750" indent="-285750">
              <a:buFont typeface="Arial" panose="020B0604020202020204" pitchFamily="34" charset="0"/>
              <a:buChar char="•"/>
            </a:pPr>
            <a:r>
              <a:rPr lang="en-AU" dirty="0"/>
              <a:t>Look at the cookies</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70455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838200"/>
            <a:ext cx="7758246" cy="5347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455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dirty="0"/>
              <a:t>JavaScript is an interpretable language</a:t>
            </a:r>
          </a:p>
          <a:p>
            <a:r>
              <a:rPr lang="en-AU" dirty="0"/>
              <a:t>it is executed line by line</a:t>
            </a:r>
          </a:p>
          <a:p>
            <a:r>
              <a:rPr lang="en-AU" dirty="0"/>
              <a:t>it is executed every time you call the file</a:t>
            </a:r>
          </a:p>
          <a:p>
            <a:r>
              <a:rPr lang="en-AU" dirty="0"/>
              <a:t>you </a:t>
            </a:r>
            <a:r>
              <a:rPr lang="en-AU" u="sng" dirty="0"/>
              <a:t>can't</a:t>
            </a:r>
            <a:r>
              <a:rPr lang="en-AU" dirty="0"/>
              <a:t> store variables from one call to another one (calls made from different pages)</a:t>
            </a:r>
          </a:p>
          <a:p>
            <a:r>
              <a:rPr lang="en-AU" dirty="0"/>
              <a:t>all variables are loosing their values when the execution of the file finishes</a:t>
            </a:r>
          </a:p>
          <a:p>
            <a:r>
              <a:rPr lang="en-AU" dirty="0"/>
              <a:t>you could store the values in the global variables as long you use them from the same page</a:t>
            </a:r>
          </a:p>
        </p:txBody>
      </p:sp>
      <p:sp>
        <p:nvSpPr>
          <p:cNvPr id="4" name="Title 3"/>
          <p:cNvSpPr>
            <a:spLocks noGrp="1"/>
          </p:cNvSpPr>
          <p:nvPr>
            <p:ph type="title"/>
          </p:nvPr>
        </p:nvSpPr>
        <p:spPr/>
        <p:txBody>
          <a:bodyPr>
            <a:normAutofit fontScale="90000"/>
          </a:bodyPr>
          <a:lstStyle/>
          <a:p>
            <a:r>
              <a:rPr lang="en-AU" dirty="0">
                <a:latin typeface="Arial Rounded MT Bold" pitchFamily="34" charset="0"/>
              </a:rPr>
              <a:t>Passing variables across pages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Chrome and COOKIES</a:t>
            </a:r>
          </a:p>
        </p:txBody>
      </p:sp>
      <p:sp>
        <p:nvSpPr>
          <p:cNvPr id="3" name="Content Placeholder 2"/>
          <p:cNvSpPr>
            <a:spLocks noGrp="1"/>
          </p:cNvSpPr>
          <p:nvPr>
            <p:ph idx="1"/>
          </p:nvPr>
        </p:nvSpPr>
        <p:spPr/>
        <p:txBody>
          <a:bodyPr/>
          <a:lstStyle/>
          <a:p>
            <a:r>
              <a:rPr lang="en-AU" dirty="0"/>
              <a:t>Chrome doesn’t let you run cookies on a local machine </a:t>
            </a:r>
          </a:p>
          <a:p>
            <a:r>
              <a:rPr lang="en-AU" dirty="0"/>
              <a:t>It will only save them if you add your files to a server</a:t>
            </a:r>
          </a:p>
          <a:p>
            <a:r>
              <a:rPr lang="en-AU" dirty="0"/>
              <a:t>So we do not test for the moment on Chrome</a:t>
            </a:r>
          </a:p>
          <a:p>
            <a:r>
              <a:rPr lang="en-AU" dirty="0"/>
              <a:t>Opera use to be like this but the community to put pressure to change and now is working</a:t>
            </a:r>
          </a:p>
        </p:txBody>
      </p:sp>
    </p:spTree>
    <p:extLst>
      <p:ext uri="{BB962C8B-B14F-4D97-AF65-F5344CB8AC3E}">
        <p14:creationId xmlns:p14="http://schemas.microsoft.com/office/powerpoint/2010/main" val="318850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Chrome and COOKIES</a:t>
            </a:r>
          </a:p>
        </p:txBody>
      </p:sp>
      <p:sp>
        <p:nvSpPr>
          <p:cNvPr id="3" name="Content Placeholder 2"/>
          <p:cNvSpPr>
            <a:spLocks noGrp="1"/>
          </p:cNvSpPr>
          <p:nvPr>
            <p:ph idx="1"/>
          </p:nvPr>
        </p:nvSpPr>
        <p:spPr/>
        <p:txBody>
          <a:bodyPr/>
          <a:lstStyle/>
          <a:p>
            <a:r>
              <a:rPr lang="en-AU" dirty="0"/>
              <a:t>For your consideration</a:t>
            </a:r>
          </a:p>
          <a:p>
            <a:r>
              <a:rPr lang="en-AU" dirty="0"/>
              <a:t>Run XAMPP on a USB (Apache server) and put your files in the HTDOCS folder</a:t>
            </a:r>
          </a:p>
          <a:p>
            <a:r>
              <a:rPr lang="en-AU" dirty="0"/>
              <a:t>Then go to :</a:t>
            </a:r>
            <a:br>
              <a:rPr lang="en-AU" dirty="0"/>
            </a:br>
            <a:r>
              <a:rPr lang="en-AU" dirty="0">
                <a:hlinkClick r:id="rId2"/>
              </a:rPr>
              <a:t>http://127.0.0.1/index_cookies.html</a:t>
            </a:r>
            <a:endParaRPr lang="en-AU" dirty="0"/>
          </a:p>
          <a:p>
            <a:r>
              <a:rPr lang="en-AU" dirty="0"/>
              <a:t>This will make Chrome use and store your cookies</a:t>
            </a:r>
          </a:p>
        </p:txBody>
      </p:sp>
    </p:spTree>
    <p:extLst>
      <p:ext uri="{BB962C8B-B14F-4D97-AF65-F5344CB8AC3E}">
        <p14:creationId xmlns:p14="http://schemas.microsoft.com/office/powerpoint/2010/main" val="304367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5333" y="1848047"/>
            <a:ext cx="8533333" cy="3161905"/>
          </a:xfrm>
          <a:prstGeom prst="rect">
            <a:avLst/>
          </a:prstGeom>
          <a:ln>
            <a:noFill/>
          </a:ln>
          <a:effectLst>
            <a:outerShdw blurRad="292100" dist="139700" dir="2700000" algn="tl" rotWithShape="0">
              <a:srgbClr val="333333">
                <a:alpha val="65000"/>
              </a:srgbClr>
            </a:outerShdw>
          </a:effectLst>
        </p:spPr>
      </p:pic>
      <p:sp>
        <p:nvSpPr>
          <p:cNvPr id="3" name="Title 1"/>
          <p:cNvSpPr>
            <a:spLocks noGrp="1"/>
          </p:cNvSpPr>
          <p:nvPr>
            <p:ph type="title"/>
          </p:nvPr>
        </p:nvSpPr>
        <p:spPr>
          <a:xfrm>
            <a:off x="457200" y="274638"/>
            <a:ext cx="8229600" cy="1143000"/>
          </a:xfrm>
        </p:spPr>
        <p:txBody>
          <a:bodyPr/>
          <a:lstStyle/>
          <a:p>
            <a:r>
              <a:rPr lang="en-AU" dirty="0"/>
              <a:t>Chrome and COOKIES</a:t>
            </a:r>
          </a:p>
        </p:txBody>
      </p:sp>
    </p:spTree>
    <p:extLst>
      <p:ext uri="{BB962C8B-B14F-4D97-AF65-F5344CB8AC3E}">
        <p14:creationId xmlns:p14="http://schemas.microsoft.com/office/powerpoint/2010/main" val="29883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143000"/>
          </a:xfrm>
        </p:spPr>
        <p:txBody>
          <a:bodyPr>
            <a:normAutofit fontScale="90000"/>
          </a:bodyPr>
          <a:lstStyle/>
          <a:p>
            <a:r>
              <a:rPr lang="en-AU" dirty="0">
                <a:latin typeface="Arial Rounded MT Bold" pitchFamily="34" charset="0"/>
              </a:rPr>
              <a:t>Using cookies on a local machine</a:t>
            </a:r>
            <a:br>
              <a:rPr lang="en-AU" dirty="0"/>
            </a:br>
            <a:r>
              <a:rPr lang="en-AU" sz="2200" dirty="0"/>
              <a:t>(a simple mechanism to send data to multiple pages)</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AU" dirty="0"/>
              <a:t>cookies are created in pairs:</a:t>
            </a:r>
          </a:p>
          <a:p>
            <a:pPr lvl="1"/>
            <a:r>
              <a:rPr lang="en-AU" sz="2200" dirty="0"/>
              <a:t>one cookie		</a:t>
            </a:r>
            <a:r>
              <a:rPr lang="en-AU" sz="2200" i="1" dirty="0"/>
              <a:t>document.cookie="name1=value1"</a:t>
            </a:r>
          </a:p>
          <a:p>
            <a:pPr lvl="1"/>
            <a:r>
              <a:rPr lang="en-AU" sz="2200" dirty="0"/>
              <a:t>another one 	</a:t>
            </a:r>
            <a:r>
              <a:rPr lang="en-AU" sz="2200" i="1" dirty="0"/>
              <a:t>document.cookie=" name1=value1; name2=value2"</a:t>
            </a:r>
          </a:p>
          <a:p>
            <a:r>
              <a:rPr lang="en-AU" dirty="0"/>
              <a:t>each time we add a cookie it is appended at the end of the cookie file</a:t>
            </a:r>
          </a:p>
          <a:p>
            <a:r>
              <a:rPr lang="en-AU" dirty="0"/>
              <a:t>to extract the cookie you have to search for the name of the cookie and read the value associated with it</a:t>
            </a:r>
          </a:p>
          <a:p>
            <a:r>
              <a:rPr lang="en-AU" dirty="0"/>
              <a:t>cookies could be set with an expire date:</a:t>
            </a:r>
          </a:p>
          <a:p>
            <a:pPr lvl="1"/>
            <a:r>
              <a:rPr lang="en-AU" dirty="0"/>
              <a:t> </a:t>
            </a:r>
            <a:r>
              <a:rPr lang="en-AU" sz="2200" i="1" dirty="0"/>
              <a:t>document.cookie="name1=value1; expires=31-December-2010 GMT"</a:t>
            </a:r>
          </a:p>
          <a:p>
            <a:r>
              <a:rPr lang="en-AU" dirty="0"/>
              <a:t>cookies are stored as strings</a:t>
            </a:r>
          </a:p>
          <a:p>
            <a:r>
              <a:rPr lang="en-AU" dirty="0"/>
              <a:t>if you want to delete a cookie set the expire date in the past  or set the maximum age (in seconds) to 0:</a:t>
            </a:r>
          </a:p>
          <a:p>
            <a:pPr lvl="1"/>
            <a:r>
              <a:rPr lang="en-AU" sz="2200" i="1" dirty="0"/>
              <a:t>document.cookie="name1=value1; expires=31-July-2010 GMT"</a:t>
            </a:r>
          </a:p>
          <a:p>
            <a:pPr lvl="1"/>
            <a:r>
              <a:rPr lang="en-AU" sz="2200" i="1" dirty="0"/>
              <a:t>document.cookie="name1=value1; max-age=0"</a:t>
            </a:r>
          </a:p>
          <a:p>
            <a:pPr lvl="1"/>
            <a:endParaRPr lang="en-AU"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6067"/>
            <a:ext cx="8458200" cy="1143000"/>
          </a:xfrm>
        </p:spPr>
        <p:txBody>
          <a:bodyPr>
            <a:normAutofit fontScale="90000"/>
          </a:bodyPr>
          <a:lstStyle/>
          <a:p>
            <a:r>
              <a:rPr lang="en-AU" dirty="0"/>
              <a:t>How to create a cookie….just for fun!!!</a:t>
            </a:r>
            <a:br>
              <a:rPr lang="en-AU" dirty="0"/>
            </a:br>
            <a:r>
              <a:rPr lang="en-AU" sz="2200" dirty="0"/>
              <a:t>If you copy and paste, JavaScript is disabled for address bar so you have to type</a:t>
            </a:r>
          </a:p>
        </p:txBody>
      </p:sp>
      <p:pic>
        <p:nvPicPr>
          <p:cNvPr id="4" name="Picture 3"/>
          <p:cNvPicPr>
            <a:picLocks noChangeAspect="1"/>
          </p:cNvPicPr>
          <p:nvPr/>
        </p:nvPicPr>
        <p:blipFill>
          <a:blip r:embed="rId2"/>
          <a:stretch>
            <a:fillRect/>
          </a:stretch>
        </p:blipFill>
        <p:spPr>
          <a:xfrm>
            <a:off x="685800" y="2667000"/>
            <a:ext cx="5757573" cy="203693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3962400" y="4876800"/>
            <a:ext cx="4209524" cy="1533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5285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685800"/>
            <a:ext cx="6885714" cy="5571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503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9512"/>
            <a:ext cx="8229600" cy="563562"/>
          </a:xfrm>
        </p:spPr>
        <p:txBody>
          <a:bodyPr>
            <a:normAutofit fontScale="90000"/>
          </a:bodyPr>
          <a:lstStyle/>
          <a:p>
            <a:r>
              <a:rPr lang="en-AU" dirty="0">
                <a:latin typeface="Arial Rounded MT Bold" pitchFamily="34" charset="0"/>
              </a:rPr>
              <a:t>Let's create 2 cookies</a:t>
            </a:r>
            <a:br>
              <a:rPr lang="en-AU" dirty="0">
                <a:latin typeface="Arial Rounded MT Bold" pitchFamily="34" charset="0"/>
              </a:rPr>
            </a:br>
            <a:r>
              <a:rPr lang="en-AU" dirty="0">
                <a:latin typeface="Arial Rounded MT Bold" pitchFamily="34" charset="0"/>
              </a:rPr>
              <a:t> using code</a:t>
            </a:r>
          </a:p>
        </p:txBody>
      </p:sp>
      <p:pic>
        <p:nvPicPr>
          <p:cNvPr id="1027" name="Picture 3"/>
          <p:cNvPicPr>
            <a:picLocks noChangeAspect="1" noChangeArrowheads="1"/>
          </p:cNvPicPr>
          <p:nvPr/>
        </p:nvPicPr>
        <p:blipFill>
          <a:blip r:embed="rId2" cstate="print"/>
          <a:srcRect/>
          <a:stretch>
            <a:fillRect/>
          </a:stretch>
        </p:blipFill>
        <p:spPr bwMode="auto">
          <a:xfrm>
            <a:off x="6096000" y="2514600"/>
            <a:ext cx="2819400" cy="2065295"/>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cstate="print"/>
          <a:srcRect/>
          <a:stretch>
            <a:fillRect/>
          </a:stretch>
        </p:blipFill>
        <p:spPr bwMode="auto">
          <a:xfrm>
            <a:off x="329252" y="1455458"/>
            <a:ext cx="5930868" cy="4648200"/>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4876800" y="1905000"/>
            <a:ext cx="1143000" cy="1041961"/>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a:stretch>
            <a:fillRect/>
          </a:stretch>
        </p:blipFill>
        <p:spPr bwMode="auto">
          <a:xfrm>
            <a:off x="4495800" y="3124200"/>
            <a:ext cx="1600200" cy="1310716"/>
          </a:xfrm>
          <a:prstGeom prst="rect">
            <a:avLst/>
          </a:prstGeom>
          <a:ln>
            <a:noFill/>
          </a:ln>
          <a:effectLst>
            <a:outerShdw blurRad="292100" dist="139700" dir="2700000" algn="tl" rotWithShape="0">
              <a:srgbClr val="333333">
                <a:alpha val="65000"/>
              </a:srgbClr>
            </a:outerShdw>
          </a:effectLst>
        </p:spPr>
      </p:pic>
      <p:pic>
        <p:nvPicPr>
          <p:cNvPr id="1031" name="Picture 7"/>
          <p:cNvPicPr>
            <a:picLocks noChangeAspect="1" noChangeArrowheads="1"/>
          </p:cNvPicPr>
          <p:nvPr/>
        </p:nvPicPr>
        <p:blipFill>
          <a:blip r:embed="rId6" cstate="print"/>
          <a:srcRect/>
          <a:stretch>
            <a:fillRect/>
          </a:stretch>
        </p:blipFill>
        <p:spPr bwMode="auto">
          <a:xfrm>
            <a:off x="3352800" y="4572000"/>
            <a:ext cx="3257550" cy="154305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858000" y="1676400"/>
            <a:ext cx="1981200" cy="369332"/>
          </a:xfrm>
          <a:prstGeom prst="rect">
            <a:avLst/>
          </a:prstGeom>
          <a:noFill/>
        </p:spPr>
        <p:txBody>
          <a:bodyPr wrap="square" rtlCol="0">
            <a:spAutoFit/>
          </a:bodyPr>
          <a:lstStyle/>
          <a:p>
            <a:r>
              <a:rPr lang="en-AU" dirty="0"/>
              <a:t>what will be alert?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ppt_x"/>
                                          </p:val>
                                        </p:tav>
                                        <p:tav tm="100000">
                                          <p:val>
                                            <p:strVal val="#ppt_x"/>
                                          </p:val>
                                        </p:tav>
                                      </p:tavLst>
                                    </p:anim>
                                    <p:anim calcmode="lin" valueType="num">
                                      <p:cBhvr additive="base">
                                        <p:cTn id="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anim calcmode="lin" valueType="num">
                                      <p:cBhvr additive="base">
                                        <p:cTn id="19" dur="500" fill="hold"/>
                                        <p:tgtEl>
                                          <p:spTgt spid="1031"/>
                                        </p:tgtEl>
                                        <p:attrNameLst>
                                          <p:attrName>ppt_x</p:attrName>
                                        </p:attrNameLst>
                                      </p:cBhvr>
                                      <p:tavLst>
                                        <p:tav tm="0">
                                          <p:val>
                                            <p:strVal val="#ppt_x"/>
                                          </p:val>
                                        </p:tav>
                                        <p:tav tm="100000">
                                          <p:val>
                                            <p:strVal val="#ppt_x"/>
                                          </p:val>
                                        </p:tav>
                                      </p:tavLst>
                                    </p:anim>
                                    <p:anim calcmode="lin" valueType="num">
                                      <p:cBhvr additive="base">
                                        <p:cTn id="20"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304800" y="914400"/>
            <a:ext cx="5930868" cy="46482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705600" y="990600"/>
            <a:ext cx="1981200" cy="1477328"/>
          </a:xfrm>
          <a:prstGeom prst="rect">
            <a:avLst/>
          </a:prstGeom>
          <a:noFill/>
        </p:spPr>
        <p:txBody>
          <a:bodyPr wrap="square" rtlCol="0">
            <a:spAutoFit/>
          </a:bodyPr>
          <a:lstStyle/>
          <a:p>
            <a:r>
              <a:rPr lang="en-AU" dirty="0"/>
              <a:t>what will be alert when we try to run the file again this time with </a:t>
            </a:r>
            <a:r>
              <a:rPr lang="en-AU" u="sng" dirty="0"/>
              <a:t>empty boxes</a:t>
            </a:r>
            <a:r>
              <a:rPr lang="en-AU" dirty="0"/>
              <a:t>?</a:t>
            </a:r>
          </a:p>
        </p:txBody>
      </p:sp>
      <p:sp>
        <p:nvSpPr>
          <p:cNvPr id="11" name="TextBox 10"/>
          <p:cNvSpPr txBox="1"/>
          <p:nvPr/>
        </p:nvSpPr>
        <p:spPr>
          <a:xfrm>
            <a:off x="6705600" y="2743200"/>
            <a:ext cx="1981200" cy="1477328"/>
          </a:xfrm>
          <a:prstGeom prst="rect">
            <a:avLst/>
          </a:prstGeom>
          <a:noFill/>
        </p:spPr>
        <p:txBody>
          <a:bodyPr wrap="square" rtlCol="0">
            <a:spAutoFit/>
          </a:bodyPr>
          <a:lstStyle/>
          <a:p>
            <a:r>
              <a:rPr lang="en-AU" dirty="0"/>
              <a:t>remember that JS doesn't remember from call to call so you expect to have undefined....</a:t>
            </a:r>
          </a:p>
        </p:txBody>
      </p:sp>
      <p:sp>
        <p:nvSpPr>
          <p:cNvPr id="12" name="TextBox 11"/>
          <p:cNvSpPr txBox="1"/>
          <p:nvPr/>
        </p:nvSpPr>
        <p:spPr>
          <a:xfrm>
            <a:off x="6781800" y="4495800"/>
            <a:ext cx="1981200" cy="646331"/>
          </a:xfrm>
          <a:prstGeom prst="rect">
            <a:avLst/>
          </a:prstGeom>
          <a:noFill/>
        </p:spPr>
        <p:txBody>
          <a:bodyPr wrap="square" rtlCol="0">
            <a:spAutoFit/>
          </a:bodyPr>
          <a:lstStyle/>
          <a:p>
            <a:r>
              <a:rPr lang="en-AU" dirty="0"/>
              <a:t>this time will be different....</a:t>
            </a:r>
          </a:p>
        </p:txBody>
      </p:sp>
      <p:pic>
        <p:nvPicPr>
          <p:cNvPr id="1032" name="Picture 8"/>
          <p:cNvPicPr>
            <a:picLocks noChangeAspect="1" noChangeArrowheads="1"/>
          </p:cNvPicPr>
          <p:nvPr/>
        </p:nvPicPr>
        <p:blipFill>
          <a:blip r:embed="rId3" cstate="print"/>
          <a:srcRect/>
          <a:stretch>
            <a:fillRect/>
          </a:stretch>
        </p:blipFill>
        <p:spPr bwMode="auto">
          <a:xfrm>
            <a:off x="3124200" y="1371600"/>
            <a:ext cx="3124200" cy="1521584"/>
          </a:xfrm>
          <a:prstGeom prst="rect">
            <a:avLst/>
          </a:prstGeom>
          <a:ln>
            <a:noFill/>
          </a:ln>
          <a:effectLst>
            <a:outerShdw blurRad="292100" dist="139700" dir="2700000" algn="tl" rotWithShape="0">
              <a:srgbClr val="333333">
                <a:alpha val="65000"/>
              </a:srgbClr>
            </a:outerShdw>
          </a:effectLst>
        </p:spPr>
      </p:pic>
      <p:pic>
        <p:nvPicPr>
          <p:cNvPr id="1033" name="Picture 9"/>
          <p:cNvPicPr>
            <a:picLocks noChangeAspect="1" noChangeArrowheads="1"/>
          </p:cNvPicPr>
          <p:nvPr/>
        </p:nvPicPr>
        <p:blipFill>
          <a:blip r:embed="rId4" cstate="print"/>
          <a:srcRect/>
          <a:stretch>
            <a:fillRect/>
          </a:stretch>
        </p:blipFill>
        <p:spPr bwMode="auto">
          <a:xfrm>
            <a:off x="3200400" y="3276600"/>
            <a:ext cx="3048000" cy="1543291"/>
          </a:xfrm>
          <a:prstGeom prst="rect">
            <a:avLst/>
          </a:prstGeom>
          <a:ln>
            <a:noFill/>
          </a:ln>
          <a:effectLst>
            <a:outerShdw blurRad="292100" dist="139700" dir="2700000" algn="tl" rotWithShape="0">
              <a:srgbClr val="333333">
                <a:alpha val="65000"/>
              </a:srgbClr>
            </a:outerShdw>
          </a:effectLst>
        </p:spPr>
      </p:pic>
      <p:pic>
        <p:nvPicPr>
          <p:cNvPr id="1034" name="Picture 10"/>
          <p:cNvPicPr>
            <a:picLocks noChangeAspect="1" noChangeArrowheads="1"/>
          </p:cNvPicPr>
          <p:nvPr/>
        </p:nvPicPr>
        <p:blipFill>
          <a:blip r:embed="rId5" cstate="print"/>
          <a:srcRect/>
          <a:stretch>
            <a:fillRect/>
          </a:stretch>
        </p:blipFill>
        <p:spPr bwMode="auto">
          <a:xfrm>
            <a:off x="3505200" y="5029200"/>
            <a:ext cx="2209800" cy="146117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additive="base">
                                        <p:cTn id="7" dur="500" fill="hold"/>
                                        <p:tgtEl>
                                          <p:spTgt spid="1032"/>
                                        </p:tgtEl>
                                        <p:attrNameLst>
                                          <p:attrName>ppt_x</p:attrName>
                                        </p:attrNameLst>
                                      </p:cBhvr>
                                      <p:tavLst>
                                        <p:tav tm="0">
                                          <p:val>
                                            <p:strVal val="#ppt_x"/>
                                          </p:val>
                                        </p:tav>
                                        <p:tav tm="100000">
                                          <p:val>
                                            <p:strVal val="#ppt_x"/>
                                          </p:val>
                                        </p:tav>
                                      </p:tavLst>
                                    </p:anim>
                                    <p:anim calcmode="lin" valueType="num">
                                      <p:cBhvr additive="base">
                                        <p:cTn id="8"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3"/>
                                        </p:tgtEl>
                                        <p:attrNameLst>
                                          <p:attrName>style.visibility</p:attrName>
                                        </p:attrNameLst>
                                      </p:cBhvr>
                                      <p:to>
                                        <p:strVal val="visible"/>
                                      </p:to>
                                    </p:set>
                                    <p:anim calcmode="lin" valueType="num">
                                      <p:cBhvr additive="base">
                                        <p:cTn id="13" dur="500" fill="hold"/>
                                        <p:tgtEl>
                                          <p:spTgt spid="1033"/>
                                        </p:tgtEl>
                                        <p:attrNameLst>
                                          <p:attrName>ppt_x</p:attrName>
                                        </p:attrNameLst>
                                      </p:cBhvr>
                                      <p:tavLst>
                                        <p:tav tm="0">
                                          <p:val>
                                            <p:strVal val="#ppt_x"/>
                                          </p:val>
                                        </p:tav>
                                        <p:tav tm="100000">
                                          <p:val>
                                            <p:strVal val="#ppt_x"/>
                                          </p:val>
                                        </p:tav>
                                      </p:tavLst>
                                    </p:anim>
                                    <p:anim calcmode="lin" valueType="num">
                                      <p:cBhvr additive="base">
                                        <p:cTn id="14"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anim calcmode="lin" valueType="num">
                                      <p:cBhvr additive="base">
                                        <p:cTn id="19" dur="500" fill="hold"/>
                                        <p:tgtEl>
                                          <p:spTgt spid="1034"/>
                                        </p:tgtEl>
                                        <p:attrNameLst>
                                          <p:attrName>ppt_x</p:attrName>
                                        </p:attrNameLst>
                                      </p:cBhvr>
                                      <p:tavLst>
                                        <p:tav tm="0">
                                          <p:val>
                                            <p:strVal val="#ppt_x"/>
                                          </p:val>
                                        </p:tav>
                                        <p:tav tm="100000">
                                          <p:val>
                                            <p:strVal val="#ppt_x"/>
                                          </p:val>
                                        </p:tav>
                                      </p:tavLst>
                                    </p:anim>
                                    <p:anim calcmode="lin" valueType="num">
                                      <p:cBhvr additive="base">
                                        <p:cTn id="20"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91000" y="1371600"/>
            <a:ext cx="3505200" cy="646331"/>
          </a:xfrm>
          <a:prstGeom prst="rect">
            <a:avLst/>
          </a:prstGeom>
          <a:noFill/>
        </p:spPr>
        <p:txBody>
          <a:bodyPr wrap="square" rtlCol="0">
            <a:spAutoFit/>
          </a:bodyPr>
          <a:lstStyle/>
          <a:p>
            <a:r>
              <a:rPr lang="en-AU" dirty="0"/>
              <a:t>even if the file is run again the cookie stored the value</a:t>
            </a:r>
          </a:p>
        </p:txBody>
      </p:sp>
      <p:sp>
        <p:nvSpPr>
          <p:cNvPr id="11" name="TextBox 10"/>
          <p:cNvSpPr txBox="1"/>
          <p:nvPr/>
        </p:nvSpPr>
        <p:spPr>
          <a:xfrm>
            <a:off x="2895600" y="4876800"/>
            <a:ext cx="5410200" cy="646331"/>
          </a:xfrm>
          <a:prstGeom prst="rect">
            <a:avLst/>
          </a:prstGeom>
          <a:noFill/>
        </p:spPr>
        <p:txBody>
          <a:bodyPr wrap="square" rtlCol="0">
            <a:spAutoFit/>
          </a:bodyPr>
          <a:lstStyle/>
          <a:p>
            <a:r>
              <a:rPr lang="en-AU" dirty="0"/>
              <a:t>now the second cookie is </a:t>
            </a:r>
            <a:r>
              <a:rPr lang="en-AU" u="sng" dirty="0"/>
              <a:t>rewritten</a:t>
            </a:r>
            <a:r>
              <a:rPr lang="en-AU" dirty="0"/>
              <a:t> with the new value which is also empty</a:t>
            </a:r>
          </a:p>
        </p:txBody>
      </p:sp>
      <p:pic>
        <p:nvPicPr>
          <p:cNvPr id="1032" name="Picture 8"/>
          <p:cNvPicPr>
            <a:picLocks noChangeAspect="1" noChangeArrowheads="1"/>
          </p:cNvPicPr>
          <p:nvPr/>
        </p:nvPicPr>
        <p:blipFill>
          <a:blip r:embed="rId2" cstate="print"/>
          <a:srcRect/>
          <a:stretch>
            <a:fillRect/>
          </a:stretch>
        </p:blipFill>
        <p:spPr bwMode="auto">
          <a:xfrm>
            <a:off x="381000" y="990600"/>
            <a:ext cx="3124200" cy="1521584"/>
          </a:xfrm>
          <a:prstGeom prst="rect">
            <a:avLst/>
          </a:prstGeom>
          <a:ln>
            <a:noFill/>
          </a:ln>
          <a:effectLst>
            <a:outerShdw blurRad="292100" dist="139700" dir="2700000" algn="tl" rotWithShape="0">
              <a:srgbClr val="333333">
                <a:alpha val="65000"/>
              </a:srgbClr>
            </a:outerShdw>
          </a:effectLst>
        </p:spPr>
      </p:pic>
      <p:pic>
        <p:nvPicPr>
          <p:cNvPr id="1033" name="Picture 9"/>
          <p:cNvPicPr>
            <a:picLocks noChangeAspect="1" noChangeArrowheads="1"/>
          </p:cNvPicPr>
          <p:nvPr/>
        </p:nvPicPr>
        <p:blipFill>
          <a:blip r:embed="rId3" cstate="print"/>
          <a:srcRect/>
          <a:stretch>
            <a:fillRect/>
          </a:stretch>
        </p:blipFill>
        <p:spPr bwMode="auto">
          <a:xfrm>
            <a:off x="381000" y="2743200"/>
            <a:ext cx="3048000" cy="1543291"/>
          </a:xfrm>
          <a:prstGeom prst="rect">
            <a:avLst/>
          </a:prstGeom>
          <a:ln>
            <a:noFill/>
          </a:ln>
          <a:effectLst>
            <a:outerShdw blurRad="292100" dist="139700" dir="2700000" algn="tl" rotWithShape="0">
              <a:srgbClr val="333333">
                <a:alpha val="65000"/>
              </a:srgbClr>
            </a:outerShdw>
          </a:effectLst>
        </p:spPr>
      </p:pic>
      <p:pic>
        <p:nvPicPr>
          <p:cNvPr id="1034" name="Picture 10"/>
          <p:cNvPicPr>
            <a:picLocks noChangeAspect="1" noChangeArrowheads="1"/>
          </p:cNvPicPr>
          <p:nvPr/>
        </p:nvPicPr>
        <p:blipFill>
          <a:blip r:embed="rId4" cstate="print"/>
          <a:srcRect/>
          <a:stretch>
            <a:fillRect/>
          </a:stretch>
        </p:blipFill>
        <p:spPr bwMode="auto">
          <a:xfrm>
            <a:off x="457200" y="4572000"/>
            <a:ext cx="2209800" cy="1461174"/>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4038600" y="3048000"/>
            <a:ext cx="4572000" cy="646331"/>
          </a:xfrm>
          <a:prstGeom prst="rect">
            <a:avLst/>
          </a:prstGeom>
          <a:noFill/>
        </p:spPr>
        <p:txBody>
          <a:bodyPr wrap="square" rtlCol="0">
            <a:spAutoFit/>
          </a:bodyPr>
          <a:lstStyle/>
          <a:p>
            <a:r>
              <a:rPr lang="en-AU" dirty="0"/>
              <a:t>now the first cookie is </a:t>
            </a:r>
            <a:r>
              <a:rPr lang="en-AU" u="sng" dirty="0"/>
              <a:t>rewritten</a:t>
            </a:r>
            <a:r>
              <a:rPr lang="en-AU" dirty="0"/>
              <a:t> with the new value which is empty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dirty="0">
                <a:latin typeface="Arial Rounded MT Bold" pitchFamily="34" charset="0"/>
              </a:rPr>
              <a:t>how to delete the cookie</a:t>
            </a:r>
          </a:p>
        </p:txBody>
      </p:sp>
      <p:sp>
        <p:nvSpPr>
          <p:cNvPr id="3" name="Content Placeholder 2"/>
          <p:cNvSpPr>
            <a:spLocks noGrp="1"/>
          </p:cNvSpPr>
          <p:nvPr>
            <p:ph idx="1"/>
          </p:nvPr>
        </p:nvSpPr>
        <p:spPr>
          <a:xfrm>
            <a:off x="457200" y="990600"/>
            <a:ext cx="8458200" cy="3276600"/>
          </a:xfrm>
        </p:spPr>
        <p:txBody>
          <a:bodyPr>
            <a:normAutofit/>
          </a:bodyPr>
          <a:lstStyle/>
          <a:p>
            <a:r>
              <a:rPr lang="en-AU" sz="2400" dirty="0"/>
              <a:t>in this simple case the cookie will expire when the session ends</a:t>
            </a:r>
          </a:p>
          <a:p>
            <a:r>
              <a:rPr lang="en-AU" sz="2400" dirty="0"/>
              <a:t>a session ends when the browser is closed</a:t>
            </a:r>
            <a:br>
              <a:rPr lang="en-AU" sz="2400" dirty="0"/>
            </a:br>
            <a:r>
              <a:rPr lang="en-AU" sz="2400" dirty="0"/>
              <a:t> ( not when you close the tab )</a:t>
            </a:r>
          </a:p>
          <a:p>
            <a:r>
              <a:rPr lang="en-AU" sz="2400" dirty="0"/>
              <a:t>to make them available </a:t>
            </a:r>
            <a:r>
              <a:rPr lang="en-AU" sz="2400" u="sng" dirty="0"/>
              <a:t>between sessions</a:t>
            </a:r>
            <a:r>
              <a:rPr lang="en-AU" sz="2400" dirty="0"/>
              <a:t> you have to set the expiration day</a:t>
            </a:r>
          </a:p>
          <a:p>
            <a:r>
              <a:rPr lang="en-AU" sz="2400" dirty="0"/>
              <a:t>to delete the cookie just set the expiration date in the past or maximum age to expire to 0 (the second one is more used)</a:t>
            </a:r>
          </a:p>
        </p:txBody>
      </p:sp>
      <p:pic>
        <p:nvPicPr>
          <p:cNvPr id="2050" name="Picture 2"/>
          <p:cNvPicPr>
            <a:picLocks noChangeAspect="1" noChangeArrowheads="1"/>
          </p:cNvPicPr>
          <p:nvPr/>
        </p:nvPicPr>
        <p:blipFill>
          <a:blip r:embed="rId2" cstate="print"/>
          <a:srcRect/>
          <a:stretch>
            <a:fillRect/>
          </a:stretch>
        </p:blipFill>
        <p:spPr bwMode="auto">
          <a:xfrm>
            <a:off x="4038600" y="4038600"/>
            <a:ext cx="2390775" cy="1619250"/>
          </a:xfrm>
          <a:prstGeom prst="rect">
            <a:avLst/>
          </a:prstGeom>
          <a:ln>
            <a:noFill/>
          </a:ln>
          <a:effectLst>
            <a:outerShdw blurRad="292100" dist="139700" dir="2700000" algn="tl" rotWithShape="0">
              <a:srgbClr val="333333">
                <a:alpha val="65000"/>
              </a:srgbClr>
            </a:outerShdw>
          </a:effectLst>
        </p:spPr>
      </p:pic>
      <p:pic>
        <p:nvPicPr>
          <p:cNvPr id="5" name="Picture 8"/>
          <p:cNvPicPr>
            <a:picLocks noChangeAspect="1" noChangeArrowheads="1"/>
          </p:cNvPicPr>
          <p:nvPr/>
        </p:nvPicPr>
        <p:blipFill>
          <a:blip r:embed="rId3" cstate="print"/>
          <a:srcRect/>
          <a:stretch>
            <a:fillRect/>
          </a:stretch>
        </p:blipFill>
        <p:spPr bwMode="auto">
          <a:xfrm>
            <a:off x="457200" y="4114800"/>
            <a:ext cx="3124200" cy="1521584"/>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4" cstate="print"/>
          <a:srcRect/>
          <a:stretch>
            <a:fillRect/>
          </a:stretch>
        </p:blipFill>
        <p:spPr bwMode="auto">
          <a:xfrm>
            <a:off x="7010400" y="4038600"/>
            <a:ext cx="1762125" cy="157162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85800" y="5867400"/>
            <a:ext cx="2667000" cy="369332"/>
          </a:xfrm>
          <a:prstGeom prst="rect">
            <a:avLst/>
          </a:prstGeom>
          <a:noFill/>
        </p:spPr>
        <p:txBody>
          <a:bodyPr wrap="square" rtlCol="0">
            <a:spAutoFit/>
          </a:bodyPr>
          <a:lstStyle/>
          <a:p>
            <a:r>
              <a:rPr lang="en-AU" dirty="0"/>
              <a:t>two cookies with values</a:t>
            </a:r>
          </a:p>
        </p:txBody>
      </p:sp>
      <p:sp>
        <p:nvSpPr>
          <p:cNvPr id="8" name="TextBox 7"/>
          <p:cNvSpPr txBox="1"/>
          <p:nvPr/>
        </p:nvSpPr>
        <p:spPr>
          <a:xfrm>
            <a:off x="4191000" y="5867400"/>
            <a:ext cx="2286000" cy="369332"/>
          </a:xfrm>
          <a:prstGeom prst="rect">
            <a:avLst/>
          </a:prstGeom>
          <a:noFill/>
        </p:spPr>
        <p:txBody>
          <a:bodyPr wrap="square" rtlCol="0">
            <a:spAutoFit/>
          </a:bodyPr>
          <a:lstStyle/>
          <a:p>
            <a:r>
              <a:rPr lang="en-AU" dirty="0"/>
              <a:t>empty cookies</a:t>
            </a:r>
          </a:p>
        </p:txBody>
      </p:sp>
      <p:sp>
        <p:nvSpPr>
          <p:cNvPr id="9" name="TextBox 8"/>
          <p:cNvSpPr txBox="1"/>
          <p:nvPr/>
        </p:nvSpPr>
        <p:spPr>
          <a:xfrm>
            <a:off x="7010400" y="5867400"/>
            <a:ext cx="1676400" cy="369332"/>
          </a:xfrm>
          <a:prstGeom prst="rect">
            <a:avLst/>
          </a:prstGeom>
          <a:noFill/>
        </p:spPr>
        <p:txBody>
          <a:bodyPr wrap="square" rtlCol="0">
            <a:spAutoFit/>
          </a:bodyPr>
          <a:lstStyle/>
          <a:p>
            <a:r>
              <a:rPr lang="en-AU" dirty="0"/>
              <a:t>no cookies</a:t>
            </a:r>
          </a:p>
        </p:txBody>
      </p:sp>
      <p:sp>
        <p:nvSpPr>
          <p:cNvPr id="10" name="Rectangle 9"/>
          <p:cNvSpPr/>
          <p:nvPr/>
        </p:nvSpPr>
        <p:spPr>
          <a:xfrm>
            <a:off x="3238500" y="6313859"/>
            <a:ext cx="2667000" cy="307777"/>
          </a:xfrm>
          <a:prstGeom prst="rect">
            <a:avLst/>
          </a:prstGeom>
        </p:spPr>
        <p:txBody>
          <a:bodyPr wrap="square">
            <a:spAutoFit/>
          </a:bodyPr>
          <a:lstStyle/>
          <a:p>
            <a:r>
              <a:rPr lang="en-AU" sz="1400" dirty="0">
                <a:hlinkClick r:id="rId5"/>
              </a:rPr>
              <a:t>clear and simple tutorial ...here</a:t>
            </a:r>
            <a:endParaRPr lang="en-AU"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dirty="0">
                <a:latin typeface="Arial Rounded MT Bold" pitchFamily="34" charset="0"/>
              </a:rPr>
              <a:t>imagine....the same page</a:t>
            </a:r>
          </a:p>
        </p:txBody>
      </p:sp>
      <p:pic>
        <p:nvPicPr>
          <p:cNvPr id="1027" name="Picture 3"/>
          <p:cNvPicPr>
            <a:picLocks noChangeAspect="1" noChangeArrowheads="1"/>
          </p:cNvPicPr>
          <p:nvPr/>
        </p:nvPicPr>
        <p:blipFill>
          <a:blip r:embed="rId2" cstate="print"/>
          <a:srcRect/>
          <a:stretch>
            <a:fillRect/>
          </a:stretch>
        </p:blipFill>
        <p:spPr bwMode="auto">
          <a:xfrm>
            <a:off x="304800" y="1143000"/>
            <a:ext cx="2884532" cy="2133600"/>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3" cstate="print"/>
          <a:srcRect/>
          <a:stretch>
            <a:fillRect/>
          </a:stretch>
        </p:blipFill>
        <p:spPr bwMode="auto">
          <a:xfrm>
            <a:off x="2971800" y="1219200"/>
            <a:ext cx="1032287" cy="923925"/>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4" cstate="print"/>
          <a:srcRect/>
          <a:stretch>
            <a:fillRect/>
          </a:stretch>
        </p:blipFill>
        <p:spPr bwMode="auto">
          <a:xfrm>
            <a:off x="1776883" y="5442420"/>
            <a:ext cx="1066800" cy="95021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4572000" y="1143000"/>
            <a:ext cx="4343400" cy="2031325"/>
          </a:xfrm>
          <a:prstGeom prst="rect">
            <a:avLst/>
          </a:prstGeom>
          <a:noFill/>
        </p:spPr>
        <p:txBody>
          <a:bodyPr wrap="square" rtlCol="0">
            <a:spAutoFit/>
          </a:bodyPr>
          <a:lstStyle/>
          <a:p>
            <a:pPr marL="182563" indent="-182563">
              <a:buFont typeface="Arial" pitchFamily="34" charset="0"/>
              <a:buChar char="•"/>
            </a:pPr>
            <a:r>
              <a:rPr lang="en-AU" dirty="0"/>
              <a:t>button CHECK calls a function that outputs the values from the text boxes</a:t>
            </a:r>
          </a:p>
          <a:p>
            <a:pPr marL="182563" indent="-182563">
              <a:buFont typeface="Arial" pitchFamily="34" charset="0"/>
              <a:buChar char="•"/>
            </a:pPr>
            <a:r>
              <a:rPr lang="en-AU" dirty="0"/>
              <a:t>the values are stored in 2 variables that are declared as global</a:t>
            </a:r>
          </a:p>
          <a:p>
            <a:pPr marL="182563" indent="-182563">
              <a:buFont typeface="Arial" pitchFamily="34" charset="0"/>
              <a:buChar char="•"/>
            </a:pPr>
            <a:endParaRPr lang="en-AU" dirty="0"/>
          </a:p>
          <a:p>
            <a:pPr marL="182563" indent="-182563">
              <a:buFont typeface="Arial" pitchFamily="34" charset="0"/>
              <a:buChar char="•"/>
            </a:pPr>
            <a:endParaRPr lang="en-AU" dirty="0"/>
          </a:p>
          <a:p>
            <a:pPr>
              <a:buFont typeface="Arial" pitchFamily="34" charset="0"/>
              <a:buChar char="•"/>
            </a:pPr>
            <a:endParaRPr lang="en-AU" dirty="0"/>
          </a:p>
        </p:txBody>
      </p:sp>
      <p:pic>
        <p:nvPicPr>
          <p:cNvPr id="1032" name="Picture 8"/>
          <p:cNvPicPr>
            <a:picLocks noChangeAspect="1" noChangeArrowheads="1"/>
          </p:cNvPicPr>
          <p:nvPr/>
        </p:nvPicPr>
        <p:blipFill>
          <a:blip r:embed="rId5" cstate="print"/>
          <a:srcRect/>
          <a:stretch>
            <a:fillRect/>
          </a:stretch>
        </p:blipFill>
        <p:spPr bwMode="auto">
          <a:xfrm>
            <a:off x="4191000" y="2743200"/>
            <a:ext cx="4619625" cy="3829050"/>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228600" y="3886200"/>
            <a:ext cx="3505200" cy="2031325"/>
          </a:xfrm>
          <a:prstGeom prst="rect">
            <a:avLst/>
          </a:prstGeom>
          <a:noFill/>
        </p:spPr>
        <p:txBody>
          <a:bodyPr wrap="square" rtlCol="0">
            <a:spAutoFit/>
          </a:bodyPr>
          <a:lstStyle/>
          <a:p>
            <a:pPr marL="182563" indent="-182563">
              <a:buFont typeface="Arial" pitchFamily="34" charset="0"/>
              <a:buChar char="•"/>
            </a:pPr>
            <a:r>
              <a:rPr lang="en-AU" dirty="0"/>
              <a:t>button CHECK  AGAIN  calls a function that tries to outputs the same values from the text boxes</a:t>
            </a:r>
          </a:p>
          <a:p>
            <a:pPr marL="182563" indent="-182563">
              <a:buFont typeface="Arial" pitchFamily="34" charset="0"/>
              <a:buChar char="•"/>
            </a:pPr>
            <a:r>
              <a:rPr lang="en-AU" dirty="0"/>
              <a:t>what is going to be the result?</a:t>
            </a:r>
          </a:p>
          <a:p>
            <a:pPr marL="182563" indent="-182563">
              <a:buFont typeface="Arial" pitchFamily="34" charset="0"/>
              <a:buChar char="•"/>
            </a:pPr>
            <a:endParaRPr lang="en-AU" dirty="0"/>
          </a:p>
          <a:p>
            <a:pPr marL="182563" indent="-182563">
              <a:buFont typeface="Arial" pitchFamily="34" charset="0"/>
              <a:buChar char="•"/>
            </a:pPr>
            <a:endParaRPr lang="en-AU" dirty="0"/>
          </a:p>
          <a:p>
            <a:pPr>
              <a:buFont typeface="Arial" pitchFamily="34" charset="0"/>
              <a:buChar char="•"/>
            </a:pPr>
            <a:endParaRPr lang="en-AU" dirty="0"/>
          </a:p>
        </p:txBody>
      </p:sp>
      <p:pic>
        <p:nvPicPr>
          <p:cNvPr id="11" name="Picture 5"/>
          <p:cNvPicPr>
            <a:picLocks noChangeAspect="1" noChangeArrowheads="1"/>
          </p:cNvPicPr>
          <p:nvPr/>
        </p:nvPicPr>
        <p:blipFill>
          <a:blip r:embed="rId3" cstate="print"/>
          <a:srcRect/>
          <a:stretch>
            <a:fillRect/>
          </a:stretch>
        </p:blipFill>
        <p:spPr bwMode="auto">
          <a:xfrm>
            <a:off x="609600" y="5257800"/>
            <a:ext cx="1032287" cy="923925"/>
          </a:xfrm>
          <a:prstGeom prst="rect">
            <a:avLst/>
          </a:prstGeom>
          <a:ln>
            <a:noFill/>
          </a:ln>
          <a:effectLst>
            <a:outerShdw blurRad="292100" dist="139700" dir="2700000" algn="tl" rotWithShape="0">
              <a:srgbClr val="333333">
                <a:alpha val="65000"/>
              </a:srgbClr>
            </a:outerShdw>
          </a:effectLst>
        </p:spPr>
      </p:pic>
      <p:pic>
        <p:nvPicPr>
          <p:cNvPr id="13" name="Picture 6"/>
          <p:cNvPicPr>
            <a:picLocks noChangeAspect="1" noChangeArrowheads="1"/>
          </p:cNvPicPr>
          <p:nvPr/>
        </p:nvPicPr>
        <p:blipFill>
          <a:blip r:embed="rId4" cstate="print"/>
          <a:srcRect/>
          <a:stretch>
            <a:fillRect/>
          </a:stretch>
        </p:blipFill>
        <p:spPr bwMode="auto">
          <a:xfrm>
            <a:off x="3352800" y="1981200"/>
            <a:ext cx="1066800" cy="950210"/>
          </a:xfrm>
          <a:prstGeom prst="rect">
            <a:avLst/>
          </a:prstGeom>
          <a:ln>
            <a:noFill/>
          </a:ln>
          <a:effectLst>
            <a:outerShdw blurRad="292100" dist="139700" dir="2700000" algn="tl" rotWithShape="0">
              <a:srgbClr val="333333">
                <a:alpha val="65000"/>
              </a:srgbClr>
            </a:outerShdw>
          </a:effectLst>
        </p:spPr>
      </p:pic>
      <p:cxnSp>
        <p:nvCxnSpPr>
          <p:cNvPr id="4" name="Straight Arrow Connector 3"/>
          <p:cNvCxnSpPr/>
          <p:nvPr/>
        </p:nvCxnSpPr>
        <p:spPr>
          <a:xfrm>
            <a:off x="1981200" y="3124200"/>
            <a:ext cx="2209800" cy="2209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05100" y="2514600"/>
            <a:ext cx="1485900"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8229600" cy="1143000"/>
          </a:xfrm>
        </p:spPr>
        <p:txBody>
          <a:bodyPr>
            <a:normAutofit fontScale="90000"/>
          </a:bodyPr>
          <a:lstStyle/>
          <a:p>
            <a:r>
              <a:rPr lang="en-AU" dirty="0">
                <a:latin typeface="Arial Rounded MT Bold" pitchFamily="34" charset="0"/>
              </a:rPr>
              <a:t>EXERCISE </a:t>
            </a:r>
            <a:br>
              <a:rPr lang="en-AU" dirty="0">
                <a:latin typeface="Arial Rounded MT Bold" pitchFamily="34" charset="0"/>
              </a:rPr>
            </a:br>
            <a:r>
              <a:rPr lang="en-AU" dirty="0">
                <a:latin typeface="Arial Rounded MT Bold" pitchFamily="34" charset="0"/>
              </a:rPr>
              <a:t>TO HAVE COOKIES AVAILABLE TO MULTIPLE PAGES</a:t>
            </a:r>
            <a:endParaRPr lang="en-AU" dirty="0"/>
          </a:p>
        </p:txBody>
      </p:sp>
    </p:spTree>
    <p:extLst>
      <p:ext uri="{BB962C8B-B14F-4D97-AF65-F5344CB8AC3E}">
        <p14:creationId xmlns:p14="http://schemas.microsoft.com/office/powerpoint/2010/main" val="2974130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Rounded MT Bold" pitchFamily="34" charset="0"/>
              </a:rPr>
              <a:t>Make it available to other pages</a:t>
            </a:r>
            <a:br>
              <a:rPr lang="en-AU" dirty="0">
                <a:latin typeface="Arial Rounded MT Bold" pitchFamily="34" charset="0"/>
              </a:rPr>
            </a:br>
            <a:r>
              <a:rPr lang="en-AU" dirty="0">
                <a:latin typeface="Arial Rounded MT Bold" pitchFamily="34" charset="0"/>
              </a:rPr>
              <a:t>(</a:t>
            </a:r>
            <a:r>
              <a:rPr lang="en-AU" sz="2200" dirty="0">
                <a:latin typeface="Arial Rounded MT Bold" pitchFamily="34" charset="0"/>
              </a:rPr>
              <a:t>first page where we enter the values for the two cookies</a:t>
            </a:r>
            <a:r>
              <a:rPr lang="en-AU" dirty="0">
                <a:latin typeface="Arial Rounded MT Bold" pitchFamily="34" charset="0"/>
              </a:rPr>
              <a:t>)</a:t>
            </a:r>
            <a:endParaRPr lang="en-AU" dirty="0"/>
          </a:p>
        </p:txBody>
      </p:sp>
      <p:pic>
        <p:nvPicPr>
          <p:cNvPr id="4" name="Picture 3"/>
          <p:cNvPicPr>
            <a:picLocks noChangeAspect="1"/>
          </p:cNvPicPr>
          <p:nvPr/>
        </p:nvPicPr>
        <p:blipFill>
          <a:blip r:embed="rId2"/>
          <a:stretch>
            <a:fillRect/>
          </a:stretch>
        </p:blipFill>
        <p:spPr>
          <a:xfrm>
            <a:off x="2133600" y="2286000"/>
            <a:ext cx="4659378" cy="26335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851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a:latin typeface="Arial Rounded MT Bold" pitchFamily="34" charset="0"/>
              </a:rPr>
              <a:t>Make it available to other pages</a:t>
            </a:r>
            <a:br>
              <a:rPr lang="en-AU" sz="3200" dirty="0">
                <a:latin typeface="Arial Rounded MT Bold" pitchFamily="34" charset="0"/>
              </a:rPr>
            </a:br>
            <a:r>
              <a:rPr lang="en-AU" sz="3200" dirty="0">
                <a:latin typeface="Arial Rounded MT Bold" pitchFamily="34" charset="0"/>
              </a:rPr>
              <a:t>(</a:t>
            </a:r>
            <a:r>
              <a:rPr lang="en-AU" sz="2000" dirty="0">
                <a:latin typeface="Arial Rounded MT Bold" pitchFamily="34" charset="0"/>
              </a:rPr>
              <a:t>in this case a second page</a:t>
            </a:r>
            <a:r>
              <a:rPr lang="en-AU" sz="3200" dirty="0">
                <a:latin typeface="Arial Rounded MT Bold" pitchFamily="34" charset="0"/>
              </a:rPr>
              <a:t>)</a:t>
            </a:r>
          </a:p>
        </p:txBody>
      </p:sp>
      <p:pic>
        <p:nvPicPr>
          <p:cNvPr id="3074" name="Picture 2"/>
          <p:cNvPicPr>
            <a:picLocks noChangeAspect="1" noChangeArrowheads="1"/>
          </p:cNvPicPr>
          <p:nvPr/>
        </p:nvPicPr>
        <p:blipFill>
          <a:blip r:embed="rId2" cstate="print"/>
          <a:srcRect t="8163"/>
          <a:stretch>
            <a:fillRect/>
          </a:stretch>
        </p:blipFill>
        <p:spPr bwMode="auto">
          <a:xfrm>
            <a:off x="457200" y="2209800"/>
            <a:ext cx="4158428" cy="3429000"/>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cstate="print"/>
          <a:srcRect t="7218"/>
          <a:stretch>
            <a:fillRect/>
          </a:stretch>
        </p:blipFill>
        <p:spPr bwMode="auto">
          <a:xfrm>
            <a:off x="4572000" y="1965364"/>
            <a:ext cx="4267200" cy="391787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90600" y="1466920"/>
            <a:ext cx="3581400" cy="646331"/>
          </a:xfrm>
          <a:prstGeom prst="rect">
            <a:avLst/>
          </a:prstGeom>
          <a:noFill/>
        </p:spPr>
        <p:txBody>
          <a:bodyPr wrap="square" rtlCol="0">
            <a:spAutoFit/>
          </a:bodyPr>
          <a:lstStyle/>
          <a:p>
            <a:r>
              <a:rPr lang="en-AU" dirty="0"/>
              <a:t>extract the values of the cookies when click on the button</a:t>
            </a:r>
          </a:p>
        </p:txBody>
      </p:sp>
      <p:cxnSp>
        <p:nvCxnSpPr>
          <p:cNvPr id="4" name="Straight Arrow Connector 3"/>
          <p:cNvCxnSpPr>
            <a:stCxn id="6" idx="1"/>
          </p:cNvCxnSpPr>
          <p:nvPr/>
        </p:nvCxnSpPr>
        <p:spPr>
          <a:xfrm flipH="1">
            <a:off x="914400" y="1790086"/>
            <a:ext cx="76200" cy="23247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600" y="5979784"/>
            <a:ext cx="1828800" cy="369332"/>
          </a:xfrm>
          <a:prstGeom prst="rect">
            <a:avLst/>
          </a:prstGeom>
          <a:noFill/>
        </p:spPr>
        <p:txBody>
          <a:bodyPr wrap="square" rtlCol="0">
            <a:spAutoFit/>
          </a:bodyPr>
          <a:lstStyle/>
          <a:p>
            <a:r>
              <a:rPr lang="en-AU" dirty="0"/>
              <a:t>Before extraction</a:t>
            </a:r>
          </a:p>
        </p:txBody>
      </p:sp>
      <p:sp>
        <p:nvSpPr>
          <p:cNvPr id="12" name="TextBox 11"/>
          <p:cNvSpPr txBox="1"/>
          <p:nvPr/>
        </p:nvSpPr>
        <p:spPr>
          <a:xfrm>
            <a:off x="5715000" y="6003111"/>
            <a:ext cx="1828800" cy="369332"/>
          </a:xfrm>
          <a:prstGeom prst="rect">
            <a:avLst/>
          </a:prstGeom>
          <a:noFill/>
        </p:spPr>
        <p:txBody>
          <a:bodyPr wrap="square" rtlCol="0">
            <a:spAutoFit/>
          </a:bodyPr>
          <a:lstStyle/>
          <a:p>
            <a:r>
              <a:rPr lang="en-AU" dirty="0"/>
              <a:t>After extraction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239000" cy="369332"/>
          </a:xfrm>
          <a:prstGeom prst="rect">
            <a:avLst/>
          </a:prstGeom>
          <a:noFill/>
        </p:spPr>
        <p:txBody>
          <a:bodyPr wrap="square" rtlCol="0">
            <a:spAutoFit/>
          </a:bodyPr>
          <a:lstStyle/>
          <a:p>
            <a:r>
              <a:rPr lang="en-AU" dirty="0"/>
              <a:t>a simple and basic method to extract the cookies from the document</a:t>
            </a:r>
          </a:p>
        </p:txBody>
      </p:sp>
      <p:pic>
        <p:nvPicPr>
          <p:cNvPr id="4099" name="Picture 3"/>
          <p:cNvPicPr>
            <a:picLocks noChangeAspect="1" noChangeArrowheads="1"/>
          </p:cNvPicPr>
          <p:nvPr/>
        </p:nvPicPr>
        <p:blipFill>
          <a:blip r:embed="rId2" cstate="print"/>
          <a:srcRect/>
          <a:stretch>
            <a:fillRect/>
          </a:stretch>
        </p:blipFill>
        <p:spPr bwMode="auto">
          <a:xfrm>
            <a:off x="228600" y="1219200"/>
            <a:ext cx="8704218" cy="41910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961209" y="5437094"/>
            <a:ext cx="7239000" cy="1200329"/>
          </a:xfrm>
          <a:prstGeom prst="rect">
            <a:avLst/>
          </a:prstGeom>
          <a:noFill/>
        </p:spPr>
        <p:txBody>
          <a:bodyPr wrap="square" rtlCol="0">
            <a:spAutoFit/>
          </a:bodyPr>
          <a:lstStyle/>
          <a:p>
            <a:r>
              <a:rPr lang="en-AU" dirty="0"/>
              <a:t>String Object's "replace()" method take two parameter. The first one is what to replace and the second one is what to replace with. In out case the first parameter is made of a </a:t>
            </a:r>
            <a:r>
              <a:rPr lang="en-AU" dirty="0">
                <a:hlinkClick r:id="rId3"/>
              </a:rPr>
              <a:t>REGULAR EXPRESSION</a:t>
            </a:r>
            <a:r>
              <a:rPr lang="en-AU" dirty="0"/>
              <a:t>. A regular expression is a sequence of characters that creates a pattern to be searched for.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1295400"/>
            <a:ext cx="4191000" cy="4057481"/>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457200" y="274638"/>
            <a:ext cx="8229600" cy="563562"/>
          </a:xfrm>
        </p:spPr>
        <p:txBody>
          <a:bodyPr>
            <a:noAutofit/>
          </a:bodyPr>
          <a:lstStyle/>
          <a:p>
            <a:r>
              <a:rPr lang="en-AU" sz="3200" dirty="0">
                <a:latin typeface="Arial Rounded MT Bold" pitchFamily="34" charset="0"/>
              </a:rPr>
              <a:t>Make it available to other pages</a:t>
            </a:r>
            <a:br>
              <a:rPr lang="en-AU" sz="3200" dirty="0">
                <a:latin typeface="Arial Rounded MT Bold" pitchFamily="34" charset="0"/>
              </a:rPr>
            </a:br>
            <a:r>
              <a:rPr lang="en-AU" sz="3200" dirty="0">
                <a:latin typeface="Arial Rounded MT Bold" pitchFamily="34" charset="0"/>
              </a:rPr>
              <a:t>(</a:t>
            </a:r>
            <a:r>
              <a:rPr lang="en-AU" sz="2000" dirty="0">
                <a:latin typeface="Arial Rounded MT Bold" pitchFamily="34" charset="0"/>
              </a:rPr>
              <a:t>the third page</a:t>
            </a:r>
            <a:r>
              <a:rPr lang="en-AU" sz="3200" dirty="0">
                <a:latin typeface="Arial Rounded MT Bold" pitchFamily="34" charset="0"/>
              </a:rPr>
              <a:t>)</a:t>
            </a:r>
          </a:p>
        </p:txBody>
      </p:sp>
      <p:pic>
        <p:nvPicPr>
          <p:cNvPr id="5123" name="Picture 3"/>
          <p:cNvPicPr>
            <a:picLocks noChangeAspect="1" noChangeArrowheads="1"/>
          </p:cNvPicPr>
          <p:nvPr/>
        </p:nvPicPr>
        <p:blipFill>
          <a:blip r:embed="rId3" cstate="print"/>
          <a:srcRect/>
          <a:stretch>
            <a:fillRect/>
          </a:stretch>
        </p:blipFill>
        <p:spPr bwMode="auto">
          <a:xfrm>
            <a:off x="4598437" y="1516967"/>
            <a:ext cx="3576637" cy="4198033"/>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81000" y="5715000"/>
            <a:ext cx="5943600" cy="923330"/>
          </a:xfrm>
          <a:prstGeom prst="rect">
            <a:avLst/>
          </a:prstGeom>
          <a:noFill/>
        </p:spPr>
        <p:txBody>
          <a:bodyPr wrap="square" rtlCol="0">
            <a:spAutoFit/>
          </a:bodyPr>
          <a:lstStyle/>
          <a:p>
            <a:r>
              <a:rPr lang="en-AU" dirty="0"/>
              <a:t>add the new value of the cookies when click on the button</a:t>
            </a:r>
          </a:p>
          <a:p>
            <a:r>
              <a:rPr lang="en-AU" dirty="0"/>
              <a:t>the new cookie will be the set: </a:t>
            </a:r>
            <a:r>
              <a:rPr lang="en-AU" i="1" dirty="0"/>
              <a:t>account=check</a:t>
            </a:r>
          </a:p>
          <a:p>
            <a:r>
              <a:rPr lang="en-AU" dirty="0"/>
              <a:t>the name is </a:t>
            </a:r>
            <a:r>
              <a:rPr lang="en-AU" i="1" dirty="0"/>
              <a:t>account</a:t>
            </a:r>
            <a:r>
              <a:rPr lang="en-AU" dirty="0"/>
              <a:t> and the value is</a:t>
            </a:r>
            <a:r>
              <a:rPr lang="en-AU" i="1" dirty="0"/>
              <a:t> check</a:t>
            </a:r>
          </a:p>
        </p:txBody>
      </p:sp>
      <p:cxnSp>
        <p:nvCxnSpPr>
          <p:cNvPr id="3" name="Straight Arrow Connector 2"/>
          <p:cNvCxnSpPr/>
          <p:nvPr/>
        </p:nvCxnSpPr>
        <p:spPr>
          <a:xfrm>
            <a:off x="5181600" y="1054127"/>
            <a:ext cx="1205155" cy="191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04800" y="838200"/>
            <a:ext cx="4962525" cy="44577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33400" y="304800"/>
            <a:ext cx="5029200" cy="369332"/>
          </a:xfrm>
          <a:prstGeom prst="rect">
            <a:avLst/>
          </a:prstGeom>
          <a:noFill/>
        </p:spPr>
        <p:txBody>
          <a:bodyPr wrap="square" rtlCol="0">
            <a:spAutoFit/>
          </a:bodyPr>
          <a:lstStyle/>
          <a:p>
            <a:r>
              <a:rPr lang="en-AU" dirty="0"/>
              <a:t>adding another cookie and extracting all of them</a:t>
            </a:r>
          </a:p>
        </p:txBody>
      </p:sp>
      <p:pic>
        <p:nvPicPr>
          <p:cNvPr id="6147" name="Picture 3"/>
          <p:cNvPicPr>
            <a:picLocks noChangeAspect="1" noChangeArrowheads="1"/>
          </p:cNvPicPr>
          <p:nvPr/>
        </p:nvPicPr>
        <p:blipFill>
          <a:blip r:embed="rId3" cstate="print"/>
          <a:srcRect/>
          <a:stretch>
            <a:fillRect/>
          </a:stretch>
        </p:blipFill>
        <p:spPr bwMode="auto">
          <a:xfrm>
            <a:off x="3581400" y="4953000"/>
            <a:ext cx="5324475" cy="1548733"/>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562600" y="3657600"/>
            <a:ext cx="3200400" cy="369332"/>
          </a:xfrm>
          <a:prstGeom prst="rect">
            <a:avLst/>
          </a:prstGeom>
          <a:noFill/>
        </p:spPr>
        <p:txBody>
          <a:bodyPr wrap="square" rtlCol="0">
            <a:spAutoFit/>
          </a:bodyPr>
          <a:lstStyle/>
          <a:p>
            <a:r>
              <a:rPr lang="en-AU" dirty="0"/>
              <a:t>deleting all the cookies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0.gstatic.com/images?q=tbn:9Oysq9FmfMv06M:http://www.menyhart.net/blog/wp-content/uploads/2006/06/ginger.jpg&amp;t=1"/>
          <p:cNvPicPr>
            <a:picLocks noChangeAspect="1" noChangeArrowheads="1"/>
          </p:cNvPicPr>
          <p:nvPr/>
        </p:nvPicPr>
        <p:blipFill>
          <a:blip r:embed="rId2" cstate="print"/>
          <a:srcRect/>
          <a:stretch>
            <a:fillRect/>
          </a:stretch>
        </p:blipFill>
        <p:spPr bwMode="auto">
          <a:xfrm>
            <a:off x="7162800" y="4953000"/>
            <a:ext cx="1524000" cy="1724025"/>
          </a:xfrm>
          <a:prstGeom prst="rect">
            <a:avLst/>
          </a:prstGeom>
          <a:noFill/>
        </p:spPr>
      </p:pic>
      <p:sp>
        <p:nvSpPr>
          <p:cNvPr id="2" name="Title 1"/>
          <p:cNvSpPr>
            <a:spLocks noGrp="1"/>
          </p:cNvSpPr>
          <p:nvPr>
            <p:ph type="title"/>
          </p:nvPr>
        </p:nvSpPr>
        <p:spPr/>
        <p:txBody>
          <a:bodyPr>
            <a:normAutofit fontScale="90000"/>
          </a:bodyPr>
          <a:lstStyle/>
          <a:p>
            <a:r>
              <a:rPr lang="en-AU" dirty="0">
                <a:solidFill>
                  <a:srgbClr val="C00000"/>
                </a:solidFill>
                <a:latin typeface="Arial Rounded MT Bold" pitchFamily="34" charset="0"/>
              </a:rPr>
              <a:t>USER GUIDE</a:t>
            </a:r>
            <a:br>
              <a:rPr lang="en-AU" dirty="0">
                <a:solidFill>
                  <a:srgbClr val="C00000"/>
                </a:solidFill>
                <a:latin typeface="Arial Rounded MT Bold" pitchFamily="34" charset="0"/>
              </a:rPr>
            </a:br>
            <a:r>
              <a:rPr lang="en-AU" sz="3600" dirty="0">
                <a:solidFill>
                  <a:srgbClr val="C00000"/>
                </a:solidFill>
                <a:latin typeface="Arial Rounded MT Bold" pitchFamily="34" charset="0"/>
              </a:rPr>
              <a:t>Task 4: Authentication using COOKIES</a:t>
            </a:r>
          </a:p>
        </p:txBody>
      </p:sp>
      <p:sp>
        <p:nvSpPr>
          <p:cNvPr id="3" name="Content Placeholder 2"/>
          <p:cNvSpPr>
            <a:spLocks noGrp="1"/>
          </p:cNvSpPr>
          <p:nvPr>
            <p:ph idx="1"/>
          </p:nvPr>
        </p:nvSpPr>
        <p:spPr>
          <a:xfrm>
            <a:off x="533400" y="1600200"/>
            <a:ext cx="8229600" cy="4525963"/>
          </a:xfrm>
        </p:spPr>
        <p:txBody>
          <a:bodyPr>
            <a:normAutofit fontScale="77500" lnSpcReduction="20000"/>
          </a:bodyPr>
          <a:lstStyle/>
          <a:p>
            <a:pPr algn="just"/>
            <a:r>
              <a:rPr lang="en-AU" u="sng" dirty="0"/>
              <a:t>Problem:</a:t>
            </a:r>
            <a:r>
              <a:rPr lang="en-AU" dirty="0"/>
              <a:t> in your User Guide create an HTML and JavaScript program that could authenticate a user with user name and password. When the user is wrong a website with an error will be shown. If the user is successful a new page is shown.</a:t>
            </a:r>
          </a:p>
          <a:p>
            <a:pPr algn="just"/>
            <a:r>
              <a:rPr lang="en-AU" dirty="0"/>
              <a:t>On the new page you have to use 3 user input types (drop down boxes, text boxes, radio button or check boxes)</a:t>
            </a:r>
          </a:p>
          <a:p>
            <a:pPr algn="just"/>
            <a:r>
              <a:rPr lang="en-AU" dirty="0"/>
              <a:t>You have to be able to store the user name and the values from these 3 inputs in a cookie document</a:t>
            </a:r>
          </a:p>
          <a:p>
            <a:pPr algn="just"/>
            <a:r>
              <a:rPr lang="en-AU" dirty="0"/>
              <a:t>Then you go to the third page where you output all 4 cookies</a:t>
            </a:r>
          </a:p>
          <a:p>
            <a:pPr algn="just"/>
            <a:r>
              <a:rPr lang="en-AU" dirty="0"/>
              <a:t>You also have to be able to delete these cookies</a:t>
            </a:r>
          </a:p>
          <a:p>
            <a:pPr algn="just"/>
            <a:r>
              <a:rPr lang="en-AU" dirty="0"/>
              <a:t>Follow the next slide's file structure...</a:t>
            </a:r>
          </a:p>
          <a:p>
            <a:pPr algn="ctr">
              <a:buNone/>
            </a:pPr>
            <a:endParaRPr lang="en-A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ard 3"/>
          <p:cNvSpPr/>
          <p:nvPr/>
        </p:nvSpPr>
        <p:spPr>
          <a:xfrm>
            <a:off x="304800" y="2133600"/>
            <a:ext cx="1752600" cy="2819400"/>
          </a:xfrm>
          <a:prstGeom prst="flowChartPunchedCar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886200" y="152400"/>
            <a:ext cx="4724400" cy="487362"/>
          </a:xfrm>
        </p:spPr>
        <p:txBody>
          <a:bodyPr>
            <a:normAutofit fontScale="90000"/>
          </a:bodyPr>
          <a:lstStyle/>
          <a:p>
            <a:r>
              <a:rPr lang="en-AU" dirty="0"/>
              <a:t>file organisation</a:t>
            </a:r>
          </a:p>
        </p:txBody>
      </p:sp>
      <p:sp>
        <p:nvSpPr>
          <p:cNvPr id="6" name="Flowchart: Card 5"/>
          <p:cNvSpPr/>
          <p:nvPr/>
        </p:nvSpPr>
        <p:spPr>
          <a:xfrm>
            <a:off x="3200400" y="3505200"/>
            <a:ext cx="1752600" cy="1981200"/>
          </a:xfrm>
          <a:prstGeom prst="flowChartPunchedCar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Flowchart: Card 6"/>
          <p:cNvSpPr/>
          <p:nvPr/>
        </p:nvSpPr>
        <p:spPr>
          <a:xfrm>
            <a:off x="3124200" y="1143000"/>
            <a:ext cx="1752600" cy="1981200"/>
          </a:xfrm>
          <a:prstGeom prst="flowChartPunchedCar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Flowchart: Card 7"/>
          <p:cNvSpPr/>
          <p:nvPr/>
        </p:nvSpPr>
        <p:spPr>
          <a:xfrm>
            <a:off x="6096000" y="1143000"/>
            <a:ext cx="1752600" cy="1981200"/>
          </a:xfrm>
          <a:prstGeom prst="flowChartPunchedCar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143000" y="2895600"/>
            <a:ext cx="762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1143000" y="3200400"/>
            <a:ext cx="762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381000" y="2895600"/>
            <a:ext cx="914400" cy="246221"/>
          </a:xfrm>
          <a:prstGeom prst="rect">
            <a:avLst/>
          </a:prstGeom>
          <a:noFill/>
        </p:spPr>
        <p:txBody>
          <a:bodyPr wrap="square" rtlCol="0">
            <a:spAutoFit/>
          </a:bodyPr>
          <a:lstStyle/>
          <a:p>
            <a:r>
              <a:rPr lang="en-AU" sz="1000" dirty="0"/>
              <a:t>User Name:</a:t>
            </a:r>
          </a:p>
        </p:txBody>
      </p:sp>
      <p:sp>
        <p:nvSpPr>
          <p:cNvPr id="14" name="TextBox 13"/>
          <p:cNvSpPr txBox="1"/>
          <p:nvPr/>
        </p:nvSpPr>
        <p:spPr>
          <a:xfrm>
            <a:off x="381000" y="3200400"/>
            <a:ext cx="914400" cy="246221"/>
          </a:xfrm>
          <a:prstGeom prst="rect">
            <a:avLst/>
          </a:prstGeom>
          <a:noFill/>
        </p:spPr>
        <p:txBody>
          <a:bodyPr wrap="square" rtlCol="0">
            <a:spAutoFit/>
          </a:bodyPr>
          <a:lstStyle/>
          <a:p>
            <a:r>
              <a:rPr lang="en-AU" sz="1000" dirty="0"/>
              <a:t>Password:</a:t>
            </a:r>
          </a:p>
        </p:txBody>
      </p:sp>
      <p:grpSp>
        <p:nvGrpSpPr>
          <p:cNvPr id="17" name="Group 16"/>
          <p:cNvGrpSpPr/>
          <p:nvPr/>
        </p:nvGrpSpPr>
        <p:grpSpPr>
          <a:xfrm>
            <a:off x="914400" y="3505200"/>
            <a:ext cx="533400" cy="228600"/>
            <a:chOff x="914400" y="3505200"/>
            <a:chExt cx="533400" cy="228600"/>
          </a:xfrm>
        </p:grpSpPr>
        <p:sp>
          <p:nvSpPr>
            <p:cNvPr id="15" name="Rectangle 14"/>
            <p:cNvSpPr/>
            <p:nvPr/>
          </p:nvSpPr>
          <p:spPr>
            <a:xfrm>
              <a:off x="914400" y="3505200"/>
              <a:ext cx="533400" cy="228600"/>
            </a:xfrm>
            <a:prstGeom prst="rect">
              <a:avLst/>
            </a:prstGeom>
            <a:no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914400" y="3505200"/>
              <a:ext cx="457200" cy="215444"/>
            </a:xfrm>
            <a:prstGeom prst="rect">
              <a:avLst/>
            </a:prstGeom>
            <a:noFill/>
          </p:spPr>
          <p:txBody>
            <a:bodyPr wrap="square" rtlCol="0">
              <a:spAutoFit/>
            </a:bodyPr>
            <a:lstStyle/>
            <a:p>
              <a:r>
                <a:rPr lang="en-AU" sz="800" dirty="0"/>
                <a:t>CHECK</a:t>
              </a:r>
            </a:p>
          </p:txBody>
        </p:sp>
      </p:grpSp>
      <p:grpSp>
        <p:nvGrpSpPr>
          <p:cNvPr id="18" name="Group 17"/>
          <p:cNvGrpSpPr/>
          <p:nvPr/>
        </p:nvGrpSpPr>
        <p:grpSpPr>
          <a:xfrm>
            <a:off x="838200" y="4572000"/>
            <a:ext cx="587829" cy="338554"/>
            <a:chOff x="914400" y="3505200"/>
            <a:chExt cx="457200" cy="338554"/>
          </a:xfrm>
        </p:grpSpPr>
        <p:sp>
          <p:nvSpPr>
            <p:cNvPr id="19" name="Rectangle 18"/>
            <p:cNvSpPr/>
            <p:nvPr/>
          </p:nvSpPr>
          <p:spPr>
            <a:xfrm>
              <a:off x="914400" y="3505200"/>
              <a:ext cx="414867" cy="228600"/>
            </a:xfrm>
            <a:prstGeom prst="rect">
              <a:avLst/>
            </a:prstGeom>
            <a:no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914400" y="3505200"/>
              <a:ext cx="457200" cy="338554"/>
            </a:xfrm>
            <a:prstGeom prst="rect">
              <a:avLst/>
            </a:prstGeom>
            <a:noFill/>
          </p:spPr>
          <p:txBody>
            <a:bodyPr wrap="square" rtlCol="0">
              <a:spAutoFit/>
            </a:bodyPr>
            <a:lstStyle/>
            <a:p>
              <a:r>
                <a:rPr lang="en-AU" sz="800" dirty="0"/>
                <a:t>CREATE</a:t>
              </a:r>
            </a:p>
          </p:txBody>
        </p:sp>
      </p:grpSp>
      <p:sp>
        <p:nvSpPr>
          <p:cNvPr id="21" name="TextBox 20"/>
          <p:cNvSpPr txBox="1"/>
          <p:nvPr/>
        </p:nvSpPr>
        <p:spPr>
          <a:xfrm>
            <a:off x="457200" y="4267200"/>
            <a:ext cx="1524000" cy="246221"/>
          </a:xfrm>
          <a:prstGeom prst="rect">
            <a:avLst/>
          </a:prstGeom>
          <a:noFill/>
        </p:spPr>
        <p:txBody>
          <a:bodyPr wrap="square" rtlCol="0">
            <a:spAutoFit/>
          </a:bodyPr>
          <a:lstStyle/>
          <a:p>
            <a:r>
              <a:rPr lang="en-AU" sz="1000" dirty="0"/>
              <a:t>Create initial account</a:t>
            </a:r>
          </a:p>
        </p:txBody>
      </p:sp>
      <p:sp>
        <p:nvSpPr>
          <p:cNvPr id="29" name="TextBox 28"/>
          <p:cNvSpPr txBox="1"/>
          <p:nvPr/>
        </p:nvSpPr>
        <p:spPr>
          <a:xfrm>
            <a:off x="762000" y="2590800"/>
            <a:ext cx="990600" cy="246221"/>
          </a:xfrm>
          <a:prstGeom prst="rect">
            <a:avLst/>
          </a:prstGeom>
          <a:noFill/>
        </p:spPr>
        <p:txBody>
          <a:bodyPr wrap="square" rtlCol="0">
            <a:spAutoFit/>
          </a:bodyPr>
          <a:lstStyle/>
          <a:p>
            <a:r>
              <a:rPr lang="en-AU" sz="1000" dirty="0"/>
              <a:t>Authenticate</a:t>
            </a:r>
          </a:p>
        </p:txBody>
      </p:sp>
      <p:grpSp>
        <p:nvGrpSpPr>
          <p:cNvPr id="30" name="Group 29"/>
          <p:cNvGrpSpPr/>
          <p:nvPr/>
        </p:nvGrpSpPr>
        <p:grpSpPr>
          <a:xfrm>
            <a:off x="990600" y="5029200"/>
            <a:ext cx="1676400" cy="1600200"/>
            <a:chOff x="2438400" y="4419600"/>
            <a:chExt cx="1752600" cy="2057400"/>
          </a:xfrm>
        </p:grpSpPr>
        <p:sp>
          <p:nvSpPr>
            <p:cNvPr id="5" name="Flowchart: Card 4"/>
            <p:cNvSpPr/>
            <p:nvPr/>
          </p:nvSpPr>
          <p:spPr>
            <a:xfrm>
              <a:off x="2438400" y="4419600"/>
              <a:ext cx="1752600" cy="2057400"/>
            </a:xfrm>
            <a:prstGeom prst="flowChartPunchedCar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p:cNvSpPr/>
            <p:nvPr/>
          </p:nvSpPr>
          <p:spPr>
            <a:xfrm>
              <a:off x="3276600" y="5029200"/>
              <a:ext cx="762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3276600" y="5334000"/>
              <a:ext cx="762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2514600" y="5029200"/>
              <a:ext cx="914400" cy="246221"/>
            </a:xfrm>
            <a:prstGeom prst="rect">
              <a:avLst/>
            </a:prstGeom>
            <a:noFill/>
          </p:spPr>
          <p:txBody>
            <a:bodyPr wrap="square" rtlCol="0">
              <a:spAutoFit/>
            </a:bodyPr>
            <a:lstStyle/>
            <a:p>
              <a:r>
                <a:rPr lang="en-AU" sz="1000" dirty="0"/>
                <a:t>User Name:</a:t>
              </a:r>
            </a:p>
          </p:txBody>
        </p:sp>
        <p:sp>
          <p:nvSpPr>
            <p:cNvPr id="25" name="TextBox 24"/>
            <p:cNvSpPr txBox="1"/>
            <p:nvPr/>
          </p:nvSpPr>
          <p:spPr>
            <a:xfrm>
              <a:off x="2514600" y="5334000"/>
              <a:ext cx="914400" cy="246221"/>
            </a:xfrm>
            <a:prstGeom prst="rect">
              <a:avLst/>
            </a:prstGeom>
            <a:noFill/>
          </p:spPr>
          <p:txBody>
            <a:bodyPr wrap="square" rtlCol="0">
              <a:spAutoFit/>
            </a:bodyPr>
            <a:lstStyle/>
            <a:p>
              <a:r>
                <a:rPr lang="en-AU" sz="1000" dirty="0"/>
                <a:t>Password:</a:t>
              </a:r>
            </a:p>
          </p:txBody>
        </p:sp>
        <p:grpSp>
          <p:nvGrpSpPr>
            <p:cNvPr id="26" name="Group 25"/>
            <p:cNvGrpSpPr/>
            <p:nvPr/>
          </p:nvGrpSpPr>
          <p:grpSpPr>
            <a:xfrm>
              <a:off x="3048001" y="5638800"/>
              <a:ext cx="587829" cy="338554"/>
              <a:chOff x="914400" y="3505200"/>
              <a:chExt cx="457200" cy="338554"/>
            </a:xfrm>
          </p:grpSpPr>
          <p:sp>
            <p:nvSpPr>
              <p:cNvPr id="27" name="Rectangle 26"/>
              <p:cNvSpPr/>
              <p:nvPr/>
            </p:nvSpPr>
            <p:spPr>
              <a:xfrm>
                <a:off x="914400" y="3505200"/>
                <a:ext cx="414867" cy="228600"/>
              </a:xfrm>
              <a:prstGeom prst="rect">
                <a:avLst/>
              </a:prstGeom>
              <a:no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p:cNvSpPr txBox="1"/>
              <p:nvPr/>
            </p:nvSpPr>
            <p:spPr>
              <a:xfrm>
                <a:off x="914400" y="3505200"/>
                <a:ext cx="457200" cy="338554"/>
              </a:xfrm>
              <a:prstGeom prst="rect">
                <a:avLst/>
              </a:prstGeom>
              <a:noFill/>
            </p:spPr>
            <p:txBody>
              <a:bodyPr wrap="square" rtlCol="0">
                <a:spAutoFit/>
              </a:bodyPr>
              <a:lstStyle/>
              <a:p>
                <a:r>
                  <a:rPr lang="en-AU" sz="800" dirty="0"/>
                  <a:t>CREATE</a:t>
                </a:r>
              </a:p>
            </p:txBody>
          </p:sp>
        </p:grpSp>
      </p:grpSp>
      <p:grpSp>
        <p:nvGrpSpPr>
          <p:cNvPr id="33" name="Group 32"/>
          <p:cNvGrpSpPr/>
          <p:nvPr/>
        </p:nvGrpSpPr>
        <p:grpSpPr>
          <a:xfrm>
            <a:off x="228600" y="1066800"/>
            <a:ext cx="762000" cy="914400"/>
            <a:chOff x="228600" y="609600"/>
            <a:chExt cx="762000" cy="914400"/>
          </a:xfrm>
        </p:grpSpPr>
        <p:sp>
          <p:nvSpPr>
            <p:cNvPr id="9" name="Flowchart: Card 8"/>
            <p:cNvSpPr/>
            <p:nvPr/>
          </p:nvSpPr>
          <p:spPr>
            <a:xfrm>
              <a:off x="228600" y="609600"/>
              <a:ext cx="762000" cy="914400"/>
            </a:xfrm>
            <a:prstGeom prst="flowChartPunchedCar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p:cNvSpPr txBox="1"/>
            <p:nvPr/>
          </p:nvSpPr>
          <p:spPr>
            <a:xfrm>
              <a:off x="304800" y="838200"/>
              <a:ext cx="609600" cy="246221"/>
            </a:xfrm>
            <a:prstGeom prst="rect">
              <a:avLst/>
            </a:prstGeom>
            <a:noFill/>
          </p:spPr>
          <p:txBody>
            <a:bodyPr wrap="square" rtlCol="0">
              <a:spAutoFit/>
            </a:bodyPr>
            <a:lstStyle/>
            <a:p>
              <a:r>
                <a:rPr lang="en-AU" sz="1000" dirty="0"/>
                <a:t>JS file</a:t>
              </a:r>
            </a:p>
          </p:txBody>
        </p:sp>
      </p:grpSp>
      <p:grpSp>
        <p:nvGrpSpPr>
          <p:cNvPr id="34" name="Group 33"/>
          <p:cNvGrpSpPr/>
          <p:nvPr/>
        </p:nvGrpSpPr>
        <p:grpSpPr>
          <a:xfrm>
            <a:off x="1066800" y="1066800"/>
            <a:ext cx="762000" cy="914400"/>
            <a:chOff x="1143000" y="609600"/>
            <a:chExt cx="762000" cy="914400"/>
          </a:xfrm>
        </p:grpSpPr>
        <p:sp>
          <p:nvSpPr>
            <p:cNvPr id="10" name="Flowchart: Card 9"/>
            <p:cNvSpPr/>
            <p:nvPr/>
          </p:nvSpPr>
          <p:spPr>
            <a:xfrm>
              <a:off x="1143000" y="609600"/>
              <a:ext cx="762000" cy="914400"/>
            </a:xfrm>
            <a:prstGeom prst="flowChartPunchedCard">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p:cNvSpPr txBox="1"/>
            <p:nvPr/>
          </p:nvSpPr>
          <p:spPr>
            <a:xfrm>
              <a:off x="1219200" y="914400"/>
              <a:ext cx="609600" cy="246221"/>
            </a:xfrm>
            <a:prstGeom prst="rect">
              <a:avLst/>
            </a:prstGeom>
            <a:noFill/>
          </p:spPr>
          <p:txBody>
            <a:bodyPr wrap="square" rtlCol="0">
              <a:spAutoFit/>
            </a:bodyPr>
            <a:lstStyle/>
            <a:p>
              <a:r>
                <a:rPr lang="en-AU" sz="1000" dirty="0"/>
                <a:t>CSS file</a:t>
              </a:r>
            </a:p>
          </p:txBody>
        </p:sp>
      </p:grpSp>
      <p:cxnSp>
        <p:nvCxnSpPr>
          <p:cNvPr id="36" name="Straight Arrow Connector 35"/>
          <p:cNvCxnSpPr/>
          <p:nvPr/>
        </p:nvCxnSpPr>
        <p:spPr>
          <a:xfrm rot="16200000" flipH="1">
            <a:off x="990600" y="48768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6" idx="3"/>
          </p:cNvCxnSpPr>
          <p:nvPr/>
        </p:nvCxnSpPr>
        <p:spPr>
          <a:xfrm flipV="1">
            <a:off x="1371600" y="2133600"/>
            <a:ext cx="1828800" cy="1479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6" idx="3"/>
            <a:endCxn id="6" idx="1"/>
          </p:cNvCxnSpPr>
          <p:nvPr/>
        </p:nvCxnSpPr>
        <p:spPr>
          <a:xfrm>
            <a:off x="1371600" y="3612922"/>
            <a:ext cx="1828800" cy="882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05200" y="3962400"/>
            <a:ext cx="1295400" cy="1169551"/>
          </a:xfrm>
          <a:prstGeom prst="rect">
            <a:avLst/>
          </a:prstGeom>
          <a:noFill/>
        </p:spPr>
        <p:txBody>
          <a:bodyPr wrap="square" rtlCol="0">
            <a:spAutoFit/>
          </a:bodyPr>
          <a:lstStyle/>
          <a:p>
            <a:r>
              <a:rPr lang="en-AU" sz="1000" b="1" dirty="0"/>
              <a:t>error message for failing the authentication procedure</a:t>
            </a:r>
            <a:br>
              <a:rPr lang="en-AU" sz="1000" dirty="0"/>
            </a:br>
            <a:br>
              <a:rPr lang="en-AU" sz="1000" dirty="0"/>
            </a:br>
            <a:br>
              <a:rPr lang="en-AU" sz="1000" dirty="0"/>
            </a:br>
            <a:r>
              <a:rPr lang="en-AU" sz="1000" u="sng" dirty="0"/>
              <a:t>BACK TO LOG IN</a:t>
            </a:r>
          </a:p>
        </p:txBody>
      </p:sp>
      <p:sp>
        <p:nvSpPr>
          <p:cNvPr id="43" name="TextBox 42"/>
          <p:cNvSpPr txBox="1"/>
          <p:nvPr/>
        </p:nvSpPr>
        <p:spPr>
          <a:xfrm>
            <a:off x="2286000" y="4038600"/>
            <a:ext cx="457200" cy="246221"/>
          </a:xfrm>
          <a:prstGeom prst="rect">
            <a:avLst/>
          </a:prstGeom>
          <a:noFill/>
        </p:spPr>
        <p:txBody>
          <a:bodyPr wrap="square" rtlCol="0">
            <a:spAutoFit/>
          </a:bodyPr>
          <a:lstStyle/>
          <a:p>
            <a:r>
              <a:rPr lang="en-AU" sz="1000" dirty="0"/>
              <a:t>NO</a:t>
            </a:r>
          </a:p>
        </p:txBody>
      </p:sp>
      <p:sp>
        <p:nvSpPr>
          <p:cNvPr id="44" name="TextBox 43"/>
          <p:cNvSpPr txBox="1"/>
          <p:nvPr/>
        </p:nvSpPr>
        <p:spPr>
          <a:xfrm>
            <a:off x="2286000" y="3048000"/>
            <a:ext cx="457200" cy="246221"/>
          </a:xfrm>
          <a:prstGeom prst="rect">
            <a:avLst/>
          </a:prstGeom>
          <a:noFill/>
        </p:spPr>
        <p:txBody>
          <a:bodyPr wrap="square" rtlCol="0">
            <a:spAutoFit/>
          </a:bodyPr>
          <a:lstStyle/>
          <a:p>
            <a:r>
              <a:rPr lang="en-AU" sz="1000" dirty="0"/>
              <a:t>YES</a:t>
            </a:r>
          </a:p>
        </p:txBody>
      </p:sp>
      <p:sp>
        <p:nvSpPr>
          <p:cNvPr id="45" name="Rectangle 44"/>
          <p:cNvSpPr/>
          <p:nvPr/>
        </p:nvSpPr>
        <p:spPr>
          <a:xfrm>
            <a:off x="4038600" y="1524000"/>
            <a:ext cx="762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Rectangle 45"/>
          <p:cNvSpPr/>
          <p:nvPr/>
        </p:nvSpPr>
        <p:spPr>
          <a:xfrm>
            <a:off x="4038600" y="1905000"/>
            <a:ext cx="762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ectangle 46"/>
          <p:cNvSpPr/>
          <p:nvPr/>
        </p:nvSpPr>
        <p:spPr>
          <a:xfrm>
            <a:off x="4038600" y="2286000"/>
            <a:ext cx="762000" cy="228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p:cNvSpPr txBox="1"/>
          <p:nvPr/>
        </p:nvSpPr>
        <p:spPr>
          <a:xfrm>
            <a:off x="3200400" y="1524000"/>
            <a:ext cx="914400" cy="246221"/>
          </a:xfrm>
          <a:prstGeom prst="rect">
            <a:avLst/>
          </a:prstGeom>
          <a:noFill/>
        </p:spPr>
        <p:txBody>
          <a:bodyPr wrap="square" rtlCol="0">
            <a:spAutoFit/>
          </a:bodyPr>
          <a:lstStyle/>
          <a:p>
            <a:r>
              <a:rPr lang="en-AU" sz="1000" dirty="0"/>
              <a:t>Input  type 1:</a:t>
            </a:r>
          </a:p>
        </p:txBody>
      </p:sp>
      <p:sp>
        <p:nvSpPr>
          <p:cNvPr id="49" name="TextBox 48"/>
          <p:cNvSpPr txBox="1"/>
          <p:nvPr/>
        </p:nvSpPr>
        <p:spPr>
          <a:xfrm>
            <a:off x="3200400" y="1905000"/>
            <a:ext cx="914400" cy="246221"/>
          </a:xfrm>
          <a:prstGeom prst="rect">
            <a:avLst/>
          </a:prstGeom>
          <a:noFill/>
        </p:spPr>
        <p:txBody>
          <a:bodyPr wrap="square" rtlCol="0">
            <a:spAutoFit/>
          </a:bodyPr>
          <a:lstStyle/>
          <a:p>
            <a:r>
              <a:rPr lang="en-AU" sz="1000" dirty="0"/>
              <a:t>Input  type 2:</a:t>
            </a:r>
          </a:p>
        </p:txBody>
      </p:sp>
      <p:sp>
        <p:nvSpPr>
          <p:cNvPr id="50" name="TextBox 49"/>
          <p:cNvSpPr txBox="1"/>
          <p:nvPr/>
        </p:nvSpPr>
        <p:spPr>
          <a:xfrm>
            <a:off x="3200400" y="2286000"/>
            <a:ext cx="914400" cy="246221"/>
          </a:xfrm>
          <a:prstGeom prst="rect">
            <a:avLst/>
          </a:prstGeom>
          <a:noFill/>
        </p:spPr>
        <p:txBody>
          <a:bodyPr wrap="square" rtlCol="0">
            <a:spAutoFit/>
          </a:bodyPr>
          <a:lstStyle/>
          <a:p>
            <a:r>
              <a:rPr lang="en-AU" sz="1000" dirty="0"/>
              <a:t>Input  type 3:</a:t>
            </a:r>
          </a:p>
        </p:txBody>
      </p:sp>
      <p:grpSp>
        <p:nvGrpSpPr>
          <p:cNvPr id="51" name="Group 50"/>
          <p:cNvGrpSpPr/>
          <p:nvPr/>
        </p:nvGrpSpPr>
        <p:grpSpPr>
          <a:xfrm>
            <a:off x="4114800" y="2667000"/>
            <a:ext cx="533400" cy="228600"/>
            <a:chOff x="914400" y="3505200"/>
            <a:chExt cx="533400" cy="228600"/>
          </a:xfrm>
        </p:grpSpPr>
        <p:sp>
          <p:nvSpPr>
            <p:cNvPr id="52" name="Rectangle 51"/>
            <p:cNvSpPr/>
            <p:nvPr/>
          </p:nvSpPr>
          <p:spPr>
            <a:xfrm>
              <a:off x="914400" y="3505200"/>
              <a:ext cx="533400" cy="228600"/>
            </a:xfrm>
            <a:prstGeom prst="rect">
              <a:avLst/>
            </a:prstGeom>
            <a:no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TextBox 52"/>
            <p:cNvSpPr txBox="1"/>
            <p:nvPr/>
          </p:nvSpPr>
          <p:spPr>
            <a:xfrm>
              <a:off x="914400" y="3505200"/>
              <a:ext cx="457200" cy="215444"/>
            </a:xfrm>
            <a:prstGeom prst="rect">
              <a:avLst/>
            </a:prstGeom>
            <a:noFill/>
          </p:spPr>
          <p:txBody>
            <a:bodyPr wrap="square" rtlCol="0">
              <a:spAutoFit/>
            </a:bodyPr>
            <a:lstStyle/>
            <a:p>
              <a:r>
                <a:rPr lang="en-AU" sz="800" dirty="0"/>
                <a:t>GO</a:t>
              </a:r>
            </a:p>
          </p:txBody>
        </p:sp>
      </p:grpSp>
      <p:sp>
        <p:nvSpPr>
          <p:cNvPr id="54" name="TextBox 53"/>
          <p:cNvSpPr txBox="1"/>
          <p:nvPr/>
        </p:nvSpPr>
        <p:spPr>
          <a:xfrm>
            <a:off x="6400800" y="1524000"/>
            <a:ext cx="1371600" cy="246221"/>
          </a:xfrm>
          <a:prstGeom prst="rect">
            <a:avLst/>
          </a:prstGeom>
          <a:noFill/>
        </p:spPr>
        <p:txBody>
          <a:bodyPr wrap="square" rtlCol="0">
            <a:spAutoFit/>
          </a:bodyPr>
          <a:lstStyle/>
          <a:p>
            <a:r>
              <a:rPr lang="en-AU" sz="1000" dirty="0"/>
              <a:t>User name value</a:t>
            </a:r>
          </a:p>
        </p:txBody>
      </p:sp>
      <p:grpSp>
        <p:nvGrpSpPr>
          <p:cNvPr id="55" name="Group 54"/>
          <p:cNvGrpSpPr/>
          <p:nvPr/>
        </p:nvGrpSpPr>
        <p:grpSpPr>
          <a:xfrm>
            <a:off x="3352800" y="2667000"/>
            <a:ext cx="587829" cy="338554"/>
            <a:chOff x="914400" y="3505200"/>
            <a:chExt cx="457200" cy="338554"/>
          </a:xfrm>
        </p:grpSpPr>
        <p:sp>
          <p:nvSpPr>
            <p:cNvPr id="56" name="Rectangle 55"/>
            <p:cNvSpPr/>
            <p:nvPr/>
          </p:nvSpPr>
          <p:spPr>
            <a:xfrm>
              <a:off x="914400" y="3505200"/>
              <a:ext cx="414867" cy="228600"/>
            </a:xfrm>
            <a:prstGeom prst="rect">
              <a:avLst/>
            </a:prstGeom>
            <a:no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TextBox 56"/>
            <p:cNvSpPr txBox="1"/>
            <p:nvPr/>
          </p:nvSpPr>
          <p:spPr>
            <a:xfrm>
              <a:off x="914400" y="3505200"/>
              <a:ext cx="457200" cy="338554"/>
            </a:xfrm>
            <a:prstGeom prst="rect">
              <a:avLst/>
            </a:prstGeom>
            <a:noFill/>
          </p:spPr>
          <p:txBody>
            <a:bodyPr wrap="square" rtlCol="0">
              <a:spAutoFit/>
            </a:bodyPr>
            <a:lstStyle/>
            <a:p>
              <a:r>
                <a:rPr lang="en-AU" sz="800" dirty="0"/>
                <a:t>DELETE</a:t>
              </a:r>
            </a:p>
          </p:txBody>
        </p:sp>
      </p:grpSp>
      <p:sp>
        <p:nvSpPr>
          <p:cNvPr id="58" name="TextBox 57"/>
          <p:cNvSpPr txBox="1"/>
          <p:nvPr/>
        </p:nvSpPr>
        <p:spPr>
          <a:xfrm>
            <a:off x="6400800" y="1803400"/>
            <a:ext cx="1371600" cy="246221"/>
          </a:xfrm>
          <a:prstGeom prst="rect">
            <a:avLst/>
          </a:prstGeom>
          <a:noFill/>
        </p:spPr>
        <p:txBody>
          <a:bodyPr wrap="square" rtlCol="0">
            <a:spAutoFit/>
          </a:bodyPr>
          <a:lstStyle/>
          <a:p>
            <a:r>
              <a:rPr lang="en-AU" sz="1000" dirty="0"/>
              <a:t>Input  type 1 value</a:t>
            </a:r>
          </a:p>
        </p:txBody>
      </p:sp>
      <p:sp>
        <p:nvSpPr>
          <p:cNvPr id="59" name="TextBox 58"/>
          <p:cNvSpPr txBox="1"/>
          <p:nvPr/>
        </p:nvSpPr>
        <p:spPr>
          <a:xfrm>
            <a:off x="6400800" y="2082800"/>
            <a:ext cx="1371600" cy="246221"/>
          </a:xfrm>
          <a:prstGeom prst="rect">
            <a:avLst/>
          </a:prstGeom>
          <a:noFill/>
        </p:spPr>
        <p:txBody>
          <a:bodyPr wrap="square" rtlCol="0">
            <a:spAutoFit/>
          </a:bodyPr>
          <a:lstStyle/>
          <a:p>
            <a:r>
              <a:rPr lang="en-AU" sz="1000" dirty="0"/>
              <a:t>Input  type 2 value</a:t>
            </a:r>
          </a:p>
        </p:txBody>
      </p:sp>
      <p:sp>
        <p:nvSpPr>
          <p:cNvPr id="60" name="TextBox 59"/>
          <p:cNvSpPr txBox="1"/>
          <p:nvPr/>
        </p:nvSpPr>
        <p:spPr>
          <a:xfrm>
            <a:off x="6400800" y="2362200"/>
            <a:ext cx="1371600" cy="246221"/>
          </a:xfrm>
          <a:prstGeom prst="rect">
            <a:avLst/>
          </a:prstGeom>
          <a:noFill/>
        </p:spPr>
        <p:txBody>
          <a:bodyPr wrap="square" rtlCol="0">
            <a:spAutoFit/>
          </a:bodyPr>
          <a:lstStyle/>
          <a:p>
            <a:r>
              <a:rPr lang="en-AU" sz="1000" dirty="0"/>
              <a:t>Input  type3 value</a:t>
            </a:r>
          </a:p>
        </p:txBody>
      </p:sp>
      <p:grpSp>
        <p:nvGrpSpPr>
          <p:cNvPr id="61" name="Group 60"/>
          <p:cNvGrpSpPr/>
          <p:nvPr/>
        </p:nvGrpSpPr>
        <p:grpSpPr>
          <a:xfrm>
            <a:off x="6705600" y="2667000"/>
            <a:ext cx="587829" cy="228600"/>
            <a:chOff x="914400" y="3505200"/>
            <a:chExt cx="457200" cy="228600"/>
          </a:xfrm>
        </p:grpSpPr>
        <p:sp>
          <p:nvSpPr>
            <p:cNvPr id="62" name="Rectangle 61"/>
            <p:cNvSpPr/>
            <p:nvPr/>
          </p:nvSpPr>
          <p:spPr>
            <a:xfrm>
              <a:off x="914400" y="3505200"/>
              <a:ext cx="414867" cy="228600"/>
            </a:xfrm>
            <a:prstGeom prst="rect">
              <a:avLst/>
            </a:prstGeom>
            <a:no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TextBox 62"/>
            <p:cNvSpPr txBox="1"/>
            <p:nvPr/>
          </p:nvSpPr>
          <p:spPr>
            <a:xfrm>
              <a:off x="914400" y="3505200"/>
              <a:ext cx="457200" cy="215444"/>
            </a:xfrm>
            <a:prstGeom prst="rect">
              <a:avLst/>
            </a:prstGeom>
            <a:noFill/>
          </p:spPr>
          <p:txBody>
            <a:bodyPr wrap="square" rtlCol="0">
              <a:spAutoFit/>
            </a:bodyPr>
            <a:lstStyle/>
            <a:p>
              <a:r>
                <a:rPr lang="en-AU" sz="800" dirty="0"/>
                <a:t>CLOSE</a:t>
              </a:r>
            </a:p>
          </p:txBody>
        </p:sp>
      </p:grpSp>
      <p:sp>
        <p:nvSpPr>
          <p:cNvPr id="65" name="Freeform 64"/>
          <p:cNvSpPr/>
          <p:nvPr/>
        </p:nvSpPr>
        <p:spPr>
          <a:xfrm>
            <a:off x="139148" y="4104861"/>
            <a:ext cx="2753139" cy="2703443"/>
          </a:xfrm>
          <a:custGeom>
            <a:avLst/>
            <a:gdLst>
              <a:gd name="connsiteX0" fmla="*/ 19878 w 2753139"/>
              <a:gd name="connsiteY0" fmla="*/ 546652 h 2703443"/>
              <a:gd name="connsiteX1" fmla="*/ 19878 w 2753139"/>
              <a:gd name="connsiteY1" fmla="*/ 546652 h 2703443"/>
              <a:gd name="connsiteX2" fmla="*/ 59635 w 2753139"/>
              <a:gd name="connsiteY2" fmla="*/ 467139 h 2703443"/>
              <a:gd name="connsiteX3" fmla="*/ 69574 w 2753139"/>
              <a:gd name="connsiteY3" fmla="*/ 437322 h 2703443"/>
              <a:gd name="connsiteX4" fmla="*/ 89452 w 2753139"/>
              <a:gd name="connsiteY4" fmla="*/ 407504 h 2703443"/>
              <a:gd name="connsiteX5" fmla="*/ 109330 w 2753139"/>
              <a:gd name="connsiteY5" fmla="*/ 367748 h 2703443"/>
              <a:gd name="connsiteX6" fmla="*/ 129209 w 2753139"/>
              <a:gd name="connsiteY6" fmla="*/ 337930 h 2703443"/>
              <a:gd name="connsiteX7" fmla="*/ 188843 w 2753139"/>
              <a:gd name="connsiteY7" fmla="*/ 238539 h 2703443"/>
              <a:gd name="connsiteX8" fmla="*/ 208722 w 2753139"/>
              <a:gd name="connsiteY8" fmla="*/ 218661 h 2703443"/>
              <a:gd name="connsiteX9" fmla="*/ 228600 w 2753139"/>
              <a:gd name="connsiteY9" fmla="*/ 188843 h 2703443"/>
              <a:gd name="connsiteX10" fmla="*/ 248478 w 2753139"/>
              <a:gd name="connsiteY10" fmla="*/ 149087 h 2703443"/>
              <a:gd name="connsiteX11" fmla="*/ 278295 w 2753139"/>
              <a:gd name="connsiteY11" fmla="*/ 129209 h 2703443"/>
              <a:gd name="connsiteX12" fmla="*/ 298174 w 2753139"/>
              <a:gd name="connsiteY12" fmla="*/ 109330 h 2703443"/>
              <a:gd name="connsiteX13" fmla="*/ 397565 w 2753139"/>
              <a:gd name="connsiteY13" fmla="*/ 89452 h 2703443"/>
              <a:gd name="connsiteX14" fmla="*/ 437322 w 2753139"/>
              <a:gd name="connsiteY14" fmla="*/ 69574 h 2703443"/>
              <a:gd name="connsiteX15" fmla="*/ 487017 w 2753139"/>
              <a:gd name="connsiteY15" fmla="*/ 59635 h 2703443"/>
              <a:gd name="connsiteX16" fmla="*/ 834887 w 2753139"/>
              <a:gd name="connsiteY16" fmla="*/ 39756 h 2703443"/>
              <a:gd name="connsiteX17" fmla="*/ 1003852 w 2753139"/>
              <a:gd name="connsiteY17" fmla="*/ 29817 h 2703443"/>
              <a:gd name="connsiteX18" fmla="*/ 1063487 w 2753139"/>
              <a:gd name="connsiteY18" fmla="*/ 19878 h 2703443"/>
              <a:gd name="connsiteX19" fmla="*/ 1093304 w 2753139"/>
              <a:gd name="connsiteY19" fmla="*/ 9939 h 2703443"/>
              <a:gd name="connsiteX20" fmla="*/ 1192695 w 2753139"/>
              <a:gd name="connsiteY20" fmla="*/ 0 h 2703443"/>
              <a:gd name="connsiteX21" fmla="*/ 1381539 w 2753139"/>
              <a:gd name="connsiteY21" fmla="*/ 9939 h 2703443"/>
              <a:gd name="connsiteX22" fmla="*/ 1421295 w 2753139"/>
              <a:gd name="connsiteY22" fmla="*/ 19878 h 2703443"/>
              <a:gd name="connsiteX23" fmla="*/ 1480930 w 2753139"/>
              <a:gd name="connsiteY23" fmla="*/ 39756 h 2703443"/>
              <a:gd name="connsiteX24" fmla="*/ 1540565 w 2753139"/>
              <a:gd name="connsiteY24" fmla="*/ 79513 h 2703443"/>
              <a:gd name="connsiteX25" fmla="*/ 1570382 w 2753139"/>
              <a:gd name="connsiteY25" fmla="*/ 99391 h 2703443"/>
              <a:gd name="connsiteX26" fmla="*/ 1659835 w 2753139"/>
              <a:gd name="connsiteY26" fmla="*/ 129209 h 2703443"/>
              <a:gd name="connsiteX27" fmla="*/ 1709530 w 2753139"/>
              <a:gd name="connsiteY27" fmla="*/ 149087 h 2703443"/>
              <a:gd name="connsiteX28" fmla="*/ 1769165 w 2753139"/>
              <a:gd name="connsiteY28" fmla="*/ 178904 h 2703443"/>
              <a:gd name="connsiteX29" fmla="*/ 1779104 w 2753139"/>
              <a:gd name="connsiteY29" fmla="*/ 208722 h 2703443"/>
              <a:gd name="connsiteX30" fmla="*/ 1838739 w 2753139"/>
              <a:gd name="connsiteY30" fmla="*/ 278296 h 2703443"/>
              <a:gd name="connsiteX31" fmla="*/ 1868556 w 2753139"/>
              <a:gd name="connsiteY31" fmla="*/ 308113 h 2703443"/>
              <a:gd name="connsiteX32" fmla="*/ 1878495 w 2753139"/>
              <a:gd name="connsiteY32" fmla="*/ 337930 h 2703443"/>
              <a:gd name="connsiteX33" fmla="*/ 1888435 w 2753139"/>
              <a:gd name="connsiteY33" fmla="*/ 377687 h 2703443"/>
              <a:gd name="connsiteX34" fmla="*/ 1928191 w 2753139"/>
              <a:gd name="connsiteY34" fmla="*/ 437322 h 2703443"/>
              <a:gd name="connsiteX35" fmla="*/ 1958009 w 2753139"/>
              <a:gd name="connsiteY35" fmla="*/ 487017 h 2703443"/>
              <a:gd name="connsiteX36" fmla="*/ 1967948 w 2753139"/>
              <a:gd name="connsiteY36" fmla="*/ 516835 h 2703443"/>
              <a:gd name="connsiteX37" fmla="*/ 2037522 w 2753139"/>
              <a:gd name="connsiteY37" fmla="*/ 556591 h 2703443"/>
              <a:gd name="connsiteX38" fmla="*/ 2077278 w 2753139"/>
              <a:gd name="connsiteY38" fmla="*/ 586409 h 2703443"/>
              <a:gd name="connsiteX39" fmla="*/ 2136913 w 2753139"/>
              <a:gd name="connsiteY39" fmla="*/ 606287 h 2703443"/>
              <a:gd name="connsiteX40" fmla="*/ 2166730 w 2753139"/>
              <a:gd name="connsiteY40" fmla="*/ 616226 h 2703443"/>
              <a:gd name="connsiteX41" fmla="*/ 2196548 w 2753139"/>
              <a:gd name="connsiteY41" fmla="*/ 636104 h 2703443"/>
              <a:gd name="connsiteX42" fmla="*/ 2256182 w 2753139"/>
              <a:gd name="connsiteY42" fmla="*/ 655982 h 2703443"/>
              <a:gd name="connsiteX43" fmla="*/ 2315817 w 2753139"/>
              <a:gd name="connsiteY43" fmla="*/ 685800 h 2703443"/>
              <a:gd name="connsiteX44" fmla="*/ 2385391 w 2753139"/>
              <a:gd name="connsiteY44" fmla="*/ 715617 h 2703443"/>
              <a:gd name="connsiteX45" fmla="*/ 2425148 w 2753139"/>
              <a:gd name="connsiteY45" fmla="*/ 735496 h 2703443"/>
              <a:gd name="connsiteX46" fmla="*/ 2454965 w 2753139"/>
              <a:gd name="connsiteY46" fmla="*/ 755374 h 2703443"/>
              <a:gd name="connsiteX47" fmla="*/ 2494722 w 2753139"/>
              <a:gd name="connsiteY47" fmla="*/ 765313 h 2703443"/>
              <a:gd name="connsiteX48" fmla="*/ 2574235 w 2753139"/>
              <a:gd name="connsiteY48" fmla="*/ 805069 h 2703443"/>
              <a:gd name="connsiteX49" fmla="*/ 2604052 w 2753139"/>
              <a:gd name="connsiteY49" fmla="*/ 815009 h 2703443"/>
              <a:gd name="connsiteX50" fmla="*/ 2653748 w 2753139"/>
              <a:gd name="connsiteY50" fmla="*/ 854765 h 2703443"/>
              <a:gd name="connsiteX51" fmla="*/ 2673626 w 2753139"/>
              <a:gd name="connsiteY51" fmla="*/ 894522 h 2703443"/>
              <a:gd name="connsiteX52" fmla="*/ 2693504 w 2753139"/>
              <a:gd name="connsiteY52" fmla="*/ 964096 h 2703443"/>
              <a:gd name="connsiteX53" fmla="*/ 2723322 w 2753139"/>
              <a:gd name="connsiteY53" fmla="*/ 1023730 h 2703443"/>
              <a:gd name="connsiteX54" fmla="*/ 2733261 w 2753139"/>
              <a:gd name="connsiteY54" fmla="*/ 1073426 h 2703443"/>
              <a:gd name="connsiteX55" fmla="*/ 2753139 w 2753139"/>
              <a:gd name="connsiteY55" fmla="*/ 1143000 h 2703443"/>
              <a:gd name="connsiteX56" fmla="*/ 2743200 w 2753139"/>
              <a:gd name="connsiteY56" fmla="*/ 1620078 h 2703443"/>
              <a:gd name="connsiteX57" fmla="*/ 2723322 w 2753139"/>
              <a:gd name="connsiteY57" fmla="*/ 1709530 h 2703443"/>
              <a:gd name="connsiteX58" fmla="*/ 2703443 w 2753139"/>
              <a:gd name="connsiteY58" fmla="*/ 1808922 h 2703443"/>
              <a:gd name="connsiteX59" fmla="*/ 2693504 w 2753139"/>
              <a:gd name="connsiteY59" fmla="*/ 2633869 h 2703443"/>
              <a:gd name="connsiteX60" fmla="*/ 2673626 w 2753139"/>
              <a:gd name="connsiteY60" fmla="*/ 2653748 h 2703443"/>
              <a:gd name="connsiteX61" fmla="*/ 2623930 w 2753139"/>
              <a:gd name="connsiteY61" fmla="*/ 2663687 h 2703443"/>
              <a:gd name="connsiteX62" fmla="*/ 2594113 w 2753139"/>
              <a:gd name="connsiteY62" fmla="*/ 2673626 h 2703443"/>
              <a:gd name="connsiteX63" fmla="*/ 2534478 w 2753139"/>
              <a:gd name="connsiteY63" fmla="*/ 2683565 h 2703443"/>
              <a:gd name="connsiteX64" fmla="*/ 2504661 w 2753139"/>
              <a:gd name="connsiteY64" fmla="*/ 2693504 h 2703443"/>
              <a:gd name="connsiteX65" fmla="*/ 2305878 w 2753139"/>
              <a:gd name="connsiteY65" fmla="*/ 2673626 h 2703443"/>
              <a:gd name="connsiteX66" fmla="*/ 2236304 w 2753139"/>
              <a:gd name="connsiteY66" fmla="*/ 2653748 h 2703443"/>
              <a:gd name="connsiteX67" fmla="*/ 2156791 w 2753139"/>
              <a:gd name="connsiteY67" fmla="*/ 2643809 h 2703443"/>
              <a:gd name="connsiteX68" fmla="*/ 2027582 w 2753139"/>
              <a:gd name="connsiteY68" fmla="*/ 2653748 h 2703443"/>
              <a:gd name="connsiteX69" fmla="*/ 1958009 w 2753139"/>
              <a:gd name="connsiteY69" fmla="*/ 2673626 h 2703443"/>
              <a:gd name="connsiteX70" fmla="*/ 1928191 w 2753139"/>
              <a:gd name="connsiteY70" fmla="*/ 2693504 h 2703443"/>
              <a:gd name="connsiteX71" fmla="*/ 1868556 w 2753139"/>
              <a:gd name="connsiteY71" fmla="*/ 2703443 h 2703443"/>
              <a:gd name="connsiteX72" fmla="*/ 1331843 w 2753139"/>
              <a:gd name="connsiteY72" fmla="*/ 2693504 h 2703443"/>
              <a:gd name="connsiteX73" fmla="*/ 1302026 w 2753139"/>
              <a:gd name="connsiteY73" fmla="*/ 2683565 h 2703443"/>
              <a:gd name="connsiteX74" fmla="*/ 1252330 w 2753139"/>
              <a:gd name="connsiteY74" fmla="*/ 2673626 h 2703443"/>
              <a:gd name="connsiteX75" fmla="*/ 1222513 w 2753139"/>
              <a:gd name="connsiteY75" fmla="*/ 2663687 h 2703443"/>
              <a:gd name="connsiteX76" fmla="*/ 775252 w 2753139"/>
              <a:gd name="connsiteY76" fmla="*/ 2653748 h 2703443"/>
              <a:gd name="connsiteX77" fmla="*/ 725556 w 2753139"/>
              <a:gd name="connsiteY77" fmla="*/ 2613991 h 2703443"/>
              <a:gd name="connsiteX78" fmla="*/ 695739 w 2753139"/>
              <a:gd name="connsiteY78" fmla="*/ 2594113 h 2703443"/>
              <a:gd name="connsiteX79" fmla="*/ 675861 w 2753139"/>
              <a:gd name="connsiteY79" fmla="*/ 2554356 h 2703443"/>
              <a:gd name="connsiteX80" fmla="*/ 655982 w 2753139"/>
              <a:gd name="connsiteY80" fmla="*/ 2534478 h 2703443"/>
              <a:gd name="connsiteX81" fmla="*/ 616226 w 2753139"/>
              <a:gd name="connsiteY81" fmla="*/ 2484782 h 2703443"/>
              <a:gd name="connsiteX82" fmla="*/ 606287 w 2753139"/>
              <a:gd name="connsiteY82" fmla="*/ 2445026 h 2703443"/>
              <a:gd name="connsiteX83" fmla="*/ 586409 w 2753139"/>
              <a:gd name="connsiteY83" fmla="*/ 2405269 h 2703443"/>
              <a:gd name="connsiteX84" fmla="*/ 576469 w 2753139"/>
              <a:gd name="connsiteY84" fmla="*/ 2355574 h 2703443"/>
              <a:gd name="connsiteX85" fmla="*/ 556591 w 2753139"/>
              <a:gd name="connsiteY85" fmla="*/ 2276061 h 2703443"/>
              <a:gd name="connsiteX86" fmla="*/ 546652 w 2753139"/>
              <a:gd name="connsiteY86" fmla="*/ 1938130 h 2703443"/>
              <a:gd name="connsiteX87" fmla="*/ 536713 w 2753139"/>
              <a:gd name="connsiteY87" fmla="*/ 1908313 h 2703443"/>
              <a:gd name="connsiteX88" fmla="*/ 506895 w 2753139"/>
              <a:gd name="connsiteY88" fmla="*/ 1828800 h 2703443"/>
              <a:gd name="connsiteX89" fmla="*/ 467139 w 2753139"/>
              <a:gd name="connsiteY89" fmla="*/ 1759226 h 2703443"/>
              <a:gd name="connsiteX90" fmla="*/ 427382 w 2753139"/>
              <a:gd name="connsiteY90" fmla="*/ 1729409 h 2703443"/>
              <a:gd name="connsiteX91" fmla="*/ 397565 w 2753139"/>
              <a:gd name="connsiteY91" fmla="*/ 1719469 h 2703443"/>
              <a:gd name="connsiteX92" fmla="*/ 337930 w 2753139"/>
              <a:gd name="connsiteY92" fmla="*/ 1659835 h 2703443"/>
              <a:gd name="connsiteX93" fmla="*/ 298174 w 2753139"/>
              <a:gd name="connsiteY93" fmla="*/ 1630017 h 2703443"/>
              <a:gd name="connsiteX94" fmla="*/ 278295 w 2753139"/>
              <a:gd name="connsiteY94" fmla="*/ 1600200 h 2703443"/>
              <a:gd name="connsiteX95" fmla="*/ 238539 w 2753139"/>
              <a:gd name="connsiteY95" fmla="*/ 1560443 h 2703443"/>
              <a:gd name="connsiteX96" fmla="*/ 39756 w 2753139"/>
              <a:gd name="connsiteY96" fmla="*/ 1341782 h 2703443"/>
              <a:gd name="connsiteX97" fmla="*/ 19878 w 2753139"/>
              <a:gd name="connsiteY97" fmla="*/ 1311965 h 2703443"/>
              <a:gd name="connsiteX98" fmla="*/ 9939 w 2753139"/>
              <a:gd name="connsiteY98" fmla="*/ 1282148 h 2703443"/>
              <a:gd name="connsiteX99" fmla="*/ 29817 w 2753139"/>
              <a:gd name="connsiteY99" fmla="*/ 1133061 h 2703443"/>
              <a:gd name="connsiteX100" fmla="*/ 49695 w 2753139"/>
              <a:gd name="connsiteY100" fmla="*/ 1103243 h 2703443"/>
              <a:gd name="connsiteX101" fmla="*/ 69574 w 2753139"/>
              <a:gd name="connsiteY101" fmla="*/ 983974 h 2703443"/>
              <a:gd name="connsiteX102" fmla="*/ 59635 w 2753139"/>
              <a:gd name="connsiteY102" fmla="*/ 824948 h 2703443"/>
              <a:gd name="connsiteX103" fmla="*/ 39756 w 2753139"/>
              <a:gd name="connsiteY103" fmla="*/ 705678 h 2703443"/>
              <a:gd name="connsiteX104" fmla="*/ 19878 w 2753139"/>
              <a:gd name="connsiteY104" fmla="*/ 636104 h 2703443"/>
              <a:gd name="connsiteX105" fmla="*/ 0 w 2753139"/>
              <a:gd name="connsiteY105" fmla="*/ 576469 h 2703443"/>
              <a:gd name="connsiteX106" fmla="*/ 19878 w 2753139"/>
              <a:gd name="connsiteY106" fmla="*/ 546652 h 2703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2753139" h="2703443">
                <a:moveTo>
                  <a:pt x="19878" y="546652"/>
                </a:moveTo>
                <a:lnTo>
                  <a:pt x="19878" y="546652"/>
                </a:lnTo>
                <a:cubicBezTo>
                  <a:pt x="33130" y="520148"/>
                  <a:pt x="47373" y="494116"/>
                  <a:pt x="59635" y="467139"/>
                </a:cubicBezTo>
                <a:cubicBezTo>
                  <a:pt x="63970" y="457601"/>
                  <a:pt x="64889" y="446693"/>
                  <a:pt x="69574" y="437322"/>
                </a:cubicBezTo>
                <a:cubicBezTo>
                  <a:pt x="74916" y="426638"/>
                  <a:pt x="83525" y="417876"/>
                  <a:pt x="89452" y="407504"/>
                </a:cubicBezTo>
                <a:cubicBezTo>
                  <a:pt x="96803" y="394640"/>
                  <a:pt x="101979" y="380612"/>
                  <a:pt x="109330" y="367748"/>
                </a:cubicBezTo>
                <a:cubicBezTo>
                  <a:pt x="115257" y="357376"/>
                  <a:pt x="123282" y="348302"/>
                  <a:pt x="129209" y="337930"/>
                </a:cubicBezTo>
                <a:cubicBezTo>
                  <a:pt x="150122" y="301333"/>
                  <a:pt x="156428" y="270953"/>
                  <a:pt x="188843" y="238539"/>
                </a:cubicBezTo>
                <a:cubicBezTo>
                  <a:pt x="195469" y="231913"/>
                  <a:pt x="202868" y="225978"/>
                  <a:pt x="208722" y="218661"/>
                </a:cubicBezTo>
                <a:cubicBezTo>
                  <a:pt x="216184" y="209333"/>
                  <a:pt x="222673" y="199215"/>
                  <a:pt x="228600" y="188843"/>
                </a:cubicBezTo>
                <a:cubicBezTo>
                  <a:pt x="235951" y="175979"/>
                  <a:pt x="238993" y="160469"/>
                  <a:pt x="248478" y="149087"/>
                </a:cubicBezTo>
                <a:cubicBezTo>
                  <a:pt x="256125" y="139910"/>
                  <a:pt x="268967" y="136671"/>
                  <a:pt x="278295" y="129209"/>
                </a:cubicBezTo>
                <a:cubicBezTo>
                  <a:pt x="285613" y="123355"/>
                  <a:pt x="290138" y="114151"/>
                  <a:pt x="298174" y="109330"/>
                </a:cubicBezTo>
                <a:cubicBezTo>
                  <a:pt x="319858" y="96320"/>
                  <a:pt x="385503" y="91175"/>
                  <a:pt x="397565" y="89452"/>
                </a:cubicBezTo>
                <a:cubicBezTo>
                  <a:pt x="410817" y="82826"/>
                  <a:pt x="423266" y="74259"/>
                  <a:pt x="437322" y="69574"/>
                </a:cubicBezTo>
                <a:cubicBezTo>
                  <a:pt x="453348" y="64232"/>
                  <a:pt x="470396" y="62657"/>
                  <a:pt x="487017" y="59635"/>
                </a:cubicBezTo>
                <a:cubicBezTo>
                  <a:pt x="628763" y="33863"/>
                  <a:pt x="587172" y="50527"/>
                  <a:pt x="834887" y="39756"/>
                </a:cubicBezTo>
                <a:cubicBezTo>
                  <a:pt x="891253" y="37305"/>
                  <a:pt x="947530" y="33130"/>
                  <a:pt x="1003852" y="29817"/>
                </a:cubicBezTo>
                <a:cubicBezTo>
                  <a:pt x="1023730" y="26504"/>
                  <a:pt x="1043814" y="24250"/>
                  <a:pt x="1063487" y="19878"/>
                </a:cubicBezTo>
                <a:cubicBezTo>
                  <a:pt x="1073714" y="17605"/>
                  <a:pt x="1082949" y="11532"/>
                  <a:pt x="1093304" y="9939"/>
                </a:cubicBezTo>
                <a:cubicBezTo>
                  <a:pt x="1126212" y="4876"/>
                  <a:pt x="1159565" y="3313"/>
                  <a:pt x="1192695" y="0"/>
                </a:cubicBezTo>
                <a:cubicBezTo>
                  <a:pt x="1255643" y="3313"/>
                  <a:pt x="1318741" y="4478"/>
                  <a:pt x="1381539" y="9939"/>
                </a:cubicBezTo>
                <a:cubicBezTo>
                  <a:pt x="1395147" y="11122"/>
                  <a:pt x="1408211" y="15953"/>
                  <a:pt x="1421295" y="19878"/>
                </a:cubicBezTo>
                <a:cubicBezTo>
                  <a:pt x="1441365" y="25899"/>
                  <a:pt x="1480930" y="39756"/>
                  <a:pt x="1480930" y="39756"/>
                </a:cubicBezTo>
                <a:cubicBezTo>
                  <a:pt x="1516360" y="75186"/>
                  <a:pt x="1484404" y="47421"/>
                  <a:pt x="1540565" y="79513"/>
                </a:cubicBezTo>
                <a:cubicBezTo>
                  <a:pt x="1550936" y="85439"/>
                  <a:pt x="1559466" y="94540"/>
                  <a:pt x="1570382" y="99391"/>
                </a:cubicBezTo>
                <a:cubicBezTo>
                  <a:pt x="1615051" y="119244"/>
                  <a:pt x="1622592" y="114312"/>
                  <a:pt x="1659835" y="129209"/>
                </a:cubicBezTo>
                <a:cubicBezTo>
                  <a:pt x="1676400" y="135835"/>
                  <a:pt x="1693572" y="141108"/>
                  <a:pt x="1709530" y="149087"/>
                </a:cubicBezTo>
                <a:cubicBezTo>
                  <a:pt x="1786598" y="187621"/>
                  <a:pt x="1694221" y="153923"/>
                  <a:pt x="1769165" y="178904"/>
                </a:cubicBezTo>
                <a:cubicBezTo>
                  <a:pt x="1772478" y="188843"/>
                  <a:pt x="1774419" y="199351"/>
                  <a:pt x="1779104" y="208722"/>
                </a:cubicBezTo>
                <a:cubicBezTo>
                  <a:pt x="1794240" y="238995"/>
                  <a:pt x="1814286" y="253843"/>
                  <a:pt x="1838739" y="278296"/>
                </a:cubicBezTo>
                <a:lnTo>
                  <a:pt x="1868556" y="308113"/>
                </a:lnTo>
                <a:cubicBezTo>
                  <a:pt x="1871869" y="318052"/>
                  <a:pt x="1875617" y="327857"/>
                  <a:pt x="1878495" y="337930"/>
                </a:cubicBezTo>
                <a:cubicBezTo>
                  <a:pt x="1882248" y="351065"/>
                  <a:pt x="1882326" y="365469"/>
                  <a:pt x="1888435" y="377687"/>
                </a:cubicBezTo>
                <a:cubicBezTo>
                  <a:pt x="1899119" y="399055"/>
                  <a:pt x="1920636" y="414657"/>
                  <a:pt x="1928191" y="437322"/>
                </a:cubicBezTo>
                <a:cubicBezTo>
                  <a:pt x="1941093" y="476029"/>
                  <a:pt x="1930722" y="459731"/>
                  <a:pt x="1958009" y="487017"/>
                </a:cubicBezTo>
                <a:cubicBezTo>
                  <a:pt x="1961322" y="496956"/>
                  <a:pt x="1961403" y="508654"/>
                  <a:pt x="1967948" y="516835"/>
                </a:cubicBezTo>
                <a:cubicBezTo>
                  <a:pt x="1978891" y="530514"/>
                  <a:pt x="2025783" y="549254"/>
                  <a:pt x="2037522" y="556591"/>
                </a:cubicBezTo>
                <a:cubicBezTo>
                  <a:pt x="2051569" y="565371"/>
                  <a:pt x="2062462" y="579001"/>
                  <a:pt x="2077278" y="586409"/>
                </a:cubicBezTo>
                <a:cubicBezTo>
                  <a:pt x="2096019" y="595780"/>
                  <a:pt x="2117035" y="599661"/>
                  <a:pt x="2136913" y="606287"/>
                </a:cubicBezTo>
                <a:cubicBezTo>
                  <a:pt x="2146852" y="609600"/>
                  <a:pt x="2158013" y="610415"/>
                  <a:pt x="2166730" y="616226"/>
                </a:cubicBezTo>
                <a:cubicBezTo>
                  <a:pt x="2176669" y="622852"/>
                  <a:pt x="2185632" y="631253"/>
                  <a:pt x="2196548" y="636104"/>
                </a:cubicBezTo>
                <a:cubicBezTo>
                  <a:pt x="2215695" y="644614"/>
                  <a:pt x="2256182" y="655982"/>
                  <a:pt x="2256182" y="655982"/>
                </a:cubicBezTo>
                <a:cubicBezTo>
                  <a:pt x="2341629" y="712947"/>
                  <a:pt x="2233525" y="644654"/>
                  <a:pt x="2315817" y="685800"/>
                </a:cubicBezTo>
                <a:cubicBezTo>
                  <a:pt x="2384455" y="720119"/>
                  <a:pt x="2302652" y="694932"/>
                  <a:pt x="2385391" y="715617"/>
                </a:cubicBezTo>
                <a:cubicBezTo>
                  <a:pt x="2398643" y="722243"/>
                  <a:pt x="2412284" y="728145"/>
                  <a:pt x="2425148" y="735496"/>
                </a:cubicBezTo>
                <a:cubicBezTo>
                  <a:pt x="2435519" y="741423"/>
                  <a:pt x="2443986" y="750669"/>
                  <a:pt x="2454965" y="755374"/>
                </a:cubicBezTo>
                <a:cubicBezTo>
                  <a:pt x="2467521" y="760755"/>
                  <a:pt x="2481470" y="762000"/>
                  <a:pt x="2494722" y="765313"/>
                </a:cubicBezTo>
                <a:cubicBezTo>
                  <a:pt x="2521226" y="778565"/>
                  <a:pt x="2546123" y="795697"/>
                  <a:pt x="2574235" y="805069"/>
                </a:cubicBezTo>
                <a:cubicBezTo>
                  <a:pt x="2584174" y="808382"/>
                  <a:pt x="2594681" y="810324"/>
                  <a:pt x="2604052" y="815009"/>
                </a:cubicBezTo>
                <a:cubicBezTo>
                  <a:pt x="2629128" y="827547"/>
                  <a:pt x="2635258" y="836276"/>
                  <a:pt x="2653748" y="854765"/>
                </a:cubicBezTo>
                <a:cubicBezTo>
                  <a:pt x="2660374" y="868017"/>
                  <a:pt x="2668424" y="880649"/>
                  <a:pt x="2673626" y="894522"/>
                </a:cubicBezTo>
                <a:cubicBezTo>
                  <a:pt x="2683178" y="919995"/>
                  <a:pt x="2681491" y="940070"/>
                  <a:pt x="2693504" y="964096"/>
                </a:cubicBezTo>
                <a:cubicBezTo>
                  <a:pt x="2717795" y="1012678"/>
                  <a:pt x="2710831" y="973768"/>
                  <a:pt x="2723322" y="1023730"/>
                </a:cubicBezTo>
                <a:cubicBezTo>
                  <a:pt x="2727419" y="1040119"/>
                  <a:pt x="2729596" y="1056935"/>
                  <a:pt x="2733261" y="1073426"/>
                </a:cubicBezTo>
                <a:cubicBezTo>
                  <a:pt x="2741580" y="1110864"/>
                  <a:pt x="2742072" y="1109797"/>
                  <a:pt x="2753139" y="1143000"/>
                </a:cubicBezTo>
                <a:cubicBezTo>
                  <a:pt x="2749826" y="1302026"/>
                  <a:pt x="2749198" y="1461131"/>
                  <a:pt x="2743200" y="1620078"/>
                </a:cubicBezTo>
                <a:cubicBezTo>
                  <a:pt x="2742261" y="1644974"/>
                  <a:pt x="2727915" y="1684268"/>
                  <a:pt x="2723322" y="1709530"/>
                </a:cubicBezTo>
                <a:cubicBezTo>
                  <a:pt x="2705048" y="1810033"/>
                  <a:pt x="2723854" y="1747686"/>
                  <a:pt x="2703443" y="1808922"/>
                </a:cubicBezTo>
                <a:cubicBezTo>
                  <a:pt x="2700130" y="2083904"/>
                  <a:pt x="2703204" y="2359038"/>
                  <a:pt x="2693504" y="2633869"/>
                </a:cubicBezTo>
                <a:cubicBezTo>
                  <a:pt x="2693173" y="2643234"/>
                  <a:pt x="2682239" y="2650057"/>
                  <a:pt x="2673626" y="2653748"/>
                </a:cubicBezTo>
                <a:cubicBezTo>
                  <a:pt x="2658099" y="2660403"/>
                  <a:pt x="2640319" y="2659590"/>
                  <a:pt x="2623930" y="2663687"/>
                </a:cubicBezTo>
                <a:cubicBezTo>
                  <a:pt x="2613766" y="2666228"/>
                  <a:pt x="2604340" y="2671353"/>
                  <a:pt x="2594113" y="2673626"/>
                </a:cubicBezTo>
                <a:cubicBezTo>
                  <a:pt x="2574440" y="2677998"/>
                  <a:pt x="2554356" y="2680252"/>
                  <a:pt x="2534478" y="2683565"/>
                </a:cubicBezTo>
                <a:cubicBezTo>
                  <a:pt x="2524539" y="2686878"/>
                  <a:pt x="2515138" y="2693504"/>
                  <a:pt x="2504661" y="2693504"/>
                </a:cubicBezTo>
                <a:cubicBezTo>
                  <a:pt x="2434245" y="2693504"/>
                  <a:pt x="2373662" y="2683309"/>
                  <a:pt x="2305878" y="2673626"/>
                </a:cubicBezTo>
                <a:cubicBezTo>
                  <a:pt x="2282244" y="2665748"/>
                  <a:pt x="2261266" y="2657908"/>
                  <a:pt x="2236304" y="2653748"/>
                </a:cubicBezTo>
                <a:cubicBezTo>
                  <a:pt x="2209957" y="2649357"/>
                  <a:pt x="2183295" y="2647122"/>
                  <a:pt x="2156791" y="2643809"/>
                </a:cubicBezTo>
                <a:cubicBezTo>
                  <a:pt x="2113721" y="2647122"/>
                  <a:pt x="2070483" y="2648701"/>
                  <a:pt x="2027582" y="2653748"/>
                </a:cubicBezTo>
                <a:cubicBezTo>
                  <a:pt x="2019253" y="2654728"/>
                  <a:pt x="1968886" y="2668188"/>
                  <a:pt x="1958009" y="2673626"/>
                </a:cubicBezTo>
                <a:cubicBezTo>
                  <a:pt x="1947325" y="2678968"/>
                  <a:pt x="1939523" y="2689727"/>
                  <a:pt x="1928191" y="2693504"/>
                </a:cubicBezTo>
                <a:cubicBezTo>
                  <a:pt x="1909073" y="2699877"/>
                  <a:pt x="1888434" y="2700130"/>
                  <a:pt x="1868556" y="2703443"/>
                </a:cubicBezTo>
                <a:lnTo>
                  <a:pt x="1331843" y="2693504"/>
                </a:lnTo>
                <a:cubicBezTo>
                  <a:pt x="1321373" y="2693137"/>
                  <a:pt x="1312190" y="2686106"/>
                  <a:pt x="1302026" y="2683565"/>
                </a:cubicBezTo>
                <a:cubicBezTo>
                  <a:pt x="1285637" y="2679468"/>
                  <a:pt x="1268719" y="2677723"/>
                  <a:pt x="1252330" y="2673626"/>
                </a:cubicBezTo>
                <a:cubicBezTo>
                  <a:pt x="1242166" y="2671085"/>
                  <a:pt x="1232981" y="2664123"/>
                  <a:pt x="1222513" y="2663687"/>
                </a:cubicBezTo>
                <a:cubicBezTo>
                  <a:pt x="1073518" y="2657479"/>
                  <a:pt x="924339" y="2657061"/>
                  <a:pt x="775252" y="2653748"/>
                </a:cubicBezTo>
                <a:cubicBezTo>
                  <a:pt x="683465" y="2592554"/>
                  <a:pt x="796379" y="2670648"/>
                  <a:pt x="725556" y="2613991"/>
                </a:cubicBezTo>
                <a:cubicBezTo>
                  <a:pt x="716228" y="2606529"/>
                  <a:pt x="705678" y="2600739"/>
                  <a:pt x="695739" y="2594113"/>
                </a:cubicBezTo>
                <a:cubicBezTo>
                  <a:pt x="689113" y="2580861"/>
                  <a:pt x="684080" y="2566684"/>
                  <a:pt x="675861" y="2554356"/>
                </a:cubicBezTo>
                <a:cubicBezTo>
                  <a:pt x="670663" y="2546559"/>
                  <a:pt x="662080" y="2541593"/>
                  <a:pt x="655982" y="2534478"/>
                </a:cubicBezTo>
                <a:cubicBezTo>
                  <a:pt x="642176" y="2518371"/>
                  <a:pt x="629478" y="2501347"/>
                  <a:pt x="616226" y="2484782"/>
                </a:cubicBezTo>
                <a:cubicBezTo>
                  <a:pt x="612913" y="2471530"/>
                  <a:pt x="611083" y="2457816"/>
                  <a:pt x="606287" y="2445026"/>
                </a:cubicBezTo>
                <a:cubicBezTo>
                  <a:pt x="601085" y="2431153"/>
                  <a:pt x="591094" y="2419325"/>
                  <a:pt x="586409" y="2405269"/>
                </a:cubicBezTo>
                <a:cubicBezTo>
                  <a:pt x="581067" y="2389243"/>
                  <a:pt x="580268" y="2372034"/>
                  <a:pt x="576469" y="2355574"/>
                </a:cubicBezTo>
                <a:cubicBezTo>
                  <a:pt x="570326" y="2328954"/>
                  <a:pt x="556591" y="2276061"/>
                  <a:pt x="556591" y="2276061"/>
                </a:cubicBezTo>
                <a:cubicBezTo>
                  <a:pt x="553278" y="2163417"/>
                  <a:pt x="552735" y="2050658"/>
                  <a:pt x="546652" y="1938130"/>
                </a:cubicBezTo>
                <a:cubicBezTo>
                  <a:pt x="546087" y="1927669"/>
                  <a:pt x="538986" y="1918540"/>
                  <a:pt x="536713" y="1908313"/>
                </a:cubicBezTo>
                <a:cubicBezTo>
                  <a:pt x="520314" y="1834515"/>
                  <a:pt x="543312" y="1865215"/>
                  <a:pt x="506895" y="1828800"/>
                </a:cubicBezTo>
                <a:cubicBezTo>
                  <a:pt x="499100" y="1813209"/>
                  <a:pt x="481188" y="1773275"/>
                  <a:pt x="467139" y="1759226"/>
                </a:cubicBezTo>
                <a:cubicBezTo>
                  <a:pt x="455425" y="1747513"/>
                  <a:pt x="441765" y="1737628"/>
                  <a:pt x="427382" y="1729409"/>
                </a:cubicBezTo>
                <a:cubicBezTo>
                  <a:pt x="418286" y="1724211"/>
                  <a:pt x="407504" y="1722782"/>
                  <a:pt x="397565" y="1719469"/>
                </a:cubicBezTo>
                <a:cubicBezTo>
                  <a:pt x="377687" y="1699591"/>
                  <a:pt x="360419" y="1676703"/>
                  <a:pt x="337930" y="1659835"/>
                </a:cubicBezTo>
                <a:cubicBezTo>
                  <a:pt x="324678" y="1649896"/>
                  <a:pt x="309887" y="1641730"/>
                  <a:pt x="298174" y="1630017"/>
                </a:cubicBezTo>
                <a:cubicBezTo>
                  <a:pt x="289727" y="1621570"/>
                  <a:pt x="286069" y="1609270"/>
                  <a:pt x="278295" y="1600200"/>
                </a:cubicBezTo>
                <a:cubicBezTo>
                  <a:pt x="266098" y="1585970"/>
                  <a:pt x="251251" y="1574214"/>
                  <a:pt x="238539" y="1560443"/>
                </a:cubicBezTo>
                <a:cubicBezTo>
                  <a:pt x="171726" y="1488062"/>
                  <a:pt x="94396" y="1423742"/>
                  <a:pt x="39756" y="1341782"/>
                </a:cubicBezTo>
                <a:cubicBezTo>
                  <a:pt x="33130" y="1331843"/>
                  <a:pt x="25220" y="1322649"/>
                  <a:pt x="19878" y="1311965"/>
                </a:cubicBezTo>
                <a:cubicBezTo>
                  <a:pt x="15193" y="1302594"/>
                  <a:pt x="13252" y="1292087"/>
                  <a:pt x="9939" y="1282148"/>
                </a:cubicBezTo>
                <a:cubicBezTo>
                  <a:pt x="12160" y="1255499"/>
                  <a:pt x="9518" y="1173660"/>
                  <a:pt x="29817" y="1133061"/>
                </a:cubicBezTo>
                <a:cubicBezTo>
                  <a:pt x="35159" y="1122377"/>
                  <a:pt x="43069" y="1113182"/>
                  <a:pt x="49695" y="1103243"/>
                </a:cubicBezTo>
                <a:cubicBezTo>
                  <a:pt x="55340" y="1075021"/>
                  <a:pt x="69574" y="1008637"/>
                  <a:pt x="69574" y="983974"/>
                </a:cubicBezTo>
                <a:cubicBezTo>
                  <a:pt x="69574" y="930862"/>
                  <a:pt x="65293" y="877758"/>
                  <a:pt x="59635" y="824948"/>
                </a:cubicBezTo>
                <a:cubicBezTo>
                  <a:pt x="55341" y="784872"/>
                  <a:pt x="52502" y="743915"/>
                  <a:pt x="39756" y="705678"/>
                </a:cubicBezTo>
                <a:cubicBezTo>
                  <a:pt x="6357" y="605482"/>
                  <a:pt x="57314" y="760893"/>
                  <a:pt x="19878" y="636104"/>
                </a:cubicBezTo>
                <a:cubicBezTo>
                  <a:pt x="13857" y="616034"/>
                  <a:pt x="0" y="576469"/>
                  <a:pt x="0" y="576469"/>
                </a:cubicBezTo>
                <a:lnTo>
                  <a:pt x="19878" y="546652"/>
                </a:lnTo>
                <a:close/>
              </a:path>
            </a:pathLst>
          </a:custGeom>
          <a:solidFill>
            <a:srgbClr val="FF0000">
              <a:alpha val="18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TextBox 65"/>
          <p:cNvSpPr txBox="1"/>
          <p:nvPr/>
        </p:nvSpPr>
        <p:spPr>
          <a:xfrm>
            <a:off x="5410200" y="3505200"/>
            <a:ext cx="3581400" cy="3600986"/>
          </a:xfrm>
          <a:prstGeom prst="rect">
            <a:avLst/>
          </a:prstGeom>
          <a:noFill/>
        </p:spPr>
        <p:txBody>
          <a:bodyPr wrap="square" rtlCol="0">
            <a:spAutoFit/>
          </a:bodyPr>
          <a:lstStyle/>
          <a:p>
            <a:pPr marL="179388" indent="-179388">
              <a:buFont typeface="Arial" pitchFamily="34" charset="0"/>
              <a:buChar char="•"/>
            </a:pPr>
            <a:r>
              <a:rPr lang="en-AU" sz="1400" dirty="0"/>
              <a:t>THE RED AREA COULD BE IMPLEMENTED AS PART OF THE AUTHENTICATION PROCESS (USING IF/ELSE STATEMENTS TO CHECK IF THE COOKIES ARE SET)</a:t>
            </a:r>
          </a:p>
          <a:p>
            <a:pPr marL="179388" indent="-179388">
              <a:buFont typeface="Arial" pitchFamily="34" charset="0"/>
              <a:buChar char="•"/>
            </a:pPr>
            <a:r>
              <a:rPr lang="en-AU" sz="1400" dirty="0"/>
              <a:t>PAGE 2 AND 3 APPEAR INSTEAD OF THE PARENT PAGE 1 (REPLACING IT)</a:t>
            </a:r>
          </a:p>
          <a:p>
            <a:pPr marL="179388" indent="-179388">
              <a:buFont typeface="Arial" pitchFamily="34" charset="0"/>
              <a:buChar char="•"/>
            </a:pPr>
            <a:r>
              <a:rPr lang="en-AU" sz="1400" dirty="0"/>
              <a:t>PAGE 4 IS A POP UP PAGE</a:t>
            </a:r>
          </a:p>
          <a:p>
            <a:pPr marL="179388" indent="-179388">
              <a:buFont typeface="Arial" pitchFamily="34" charset="0"/>
              <a:buChar char="•"/>
            </a:pPr>
            <a:r>
              <a:rPr lang="en-AU" sz="1400" dirty="0"/>
              <a:t>ON PAGE 4, </a:t>
            </a:r>
            <a:r>
              <a:rPr lang="en-AU" sz="1400" b="1" dirty="0"/>
              <a:t>CLOSE</a:t>
            </a:r>
            <a:r>
              <a:rPr lang="en-AU" sz="1400" dirty="0"/>
              <a:t> BUTTON CLOSES THE WINDOW</a:t>
            </a:r>
          </a:p>
          <a:p>
            <a:pPr marL="179388" indent="-179388">
              <a:buFont typeface="Arial" pitchFamily="34" charset="0"/>
              <a:buChar char="•"/>
            </a:pPr>
            <a:r>
              <a:rPr lang="en-AU" sz="1400" dirty="0"/>
              <a:t>ON PAGE 3 </a:t>
            </a:r>
            <a:r>
              <a:rPr lang="en-AU" sz="1400" b="1" dirty="0"/>
              <a:t>DELETE</a:t>
            </a:r>
            <a:r>
              <a:rPr lang="en-AU" sz="1400" dirty="0"/>
              <a:t> BUTTON WILL DELETE THE COOKIES AND RETURNS YOU TO PAGE 1</a:t>
            </a:r>
          </a:p>
          <a:p>
            <a:pPr marL="179388" indent="-179388">
              <a:buFont typeface="Arial" pitchFamily="34" charset="0"/>
              <a:buChar char="•"/>
            </a:pPr>
            <a:r>
              <a:rPr lang="en-AU" sz="1400" dirty="0"/>
              <a:t>PAGE 2 HAS A LINK OR BUTTON TO THE AUTHENTICATION PAGE 1</a:t>
            </a:r>
          </a:p>
          <a:p>
            <a:pPr marL="179388" indent="-179388"/>
            <a:br>
              <a:rPr lang="en-AU" sz="1400" dirty="0"/>
            </a:br>
            <a:r>
              <a:rPr lang="en-AU" sz="1400" i="1" dirty="0"/>
              <a:t>action!</a:t>
            </a:r>
          </a:p>
          <a:p>
            <a:pPr>
              <a:buFont typeface="Arial" pitchFamily="34" charset="0"/>
              <a:buChar char="•"/>
            </a:pPr>
            <a:endParaRPr lang="en-AU" dirty="0"/>
          </a:p>
        </p:txBody>
      </p:sp>
      <p:sp>
        <p:nvSpPr>
          <p:cNvPr id="67" name="TextBox 66"/>
          <p:cNvSpPr txBox="1"/>
          <p:nvPr/>
        </p:nvSpPr>
        <p:spPr>
          <a:xfrm>
            <a:off x="3733800" y="990600"/>
            <a:ext cx="1066800" cy="369332"/>
          </a:xfrm>
          <a:prstGeom prst="rect">
            <a:avLst/>
          </a:prstGeom>
          <a:noFill/>
        </p:spPr>
        <p:txBody>
          <a:bodyPr wrap="square" rtlCol="0">
            <a:spAutoFit/>
          </a:bodyPr>
          <a:lstStyle/>
          <a:p>
            <a:r>
              <a:rPr lang="en-AU" dirty="0"/>
              <a:t>PAGE 3</a:t>
            </a:r>
          </a:p>
        </p:txBody>
      </p:sp>
      <p:sp>
        <p:nvSpPr>
          <p:cNvPr id="68" name="TextBox 67"/>
          <p:cNvSpPr txBox="1"/>
          <p:nvPr/>
        </p:nvSpPr>
        <p:spPr>
          <a:xfrm>
            <a:off x="6629400" y="914400"/>
            <a:ext cx="1066800" cy="369332"/>
          </a:xfrm>
          <a:prstGeom prst="rect">
            <a:avLst/>
          </a:prstGeom>
          <a:noFill/>
        </p:spPr>
        <p:txBody>
          <a:bodyPr wrap="square" rtlCol="0">
            <a:spAutoFit/>
          </a:bodyPr>
          <a:lstStyle/>
          <a:p>
            <a:r>
              <a:rPr lang="en-AU" dirty="0"/>
              <a:t>PAGE 4</a:t>
            </a:r>
          </a:p>
        </p:txBody>
      </p:sp>
      <p:sp>
        <p:nvSpPr>
          <p:cNvPr id="69" name="TextBox 68"/>
          <p:cNvSpPr txBox="1"/>
          <p:nvPr/>
        </p:nvSpPr>
        <p:spPr>
          <a:xfrm>
            <a:off x="3581400" y="3352800"/>
            <a:ext cx="1066800" cy="369332"/>
          </a:xfrm>
          <a:prstGeom prst="rect">
            <a:avLst/>
          </a:prstGeom>
          <a:noFill/>
        </p:spPr>
        <p:txBody>
          <a:bodyPr wrap="square" rtlCol="0">
            <a:spAutoFit/>
          </a:bodyPr>
          <a:lstStyle/>
          <a:p>
            <a:r>
              <a:rPr lang="en-AU" dirty="0"/>
              <a:t>PAGE 2</a:t>
            </a:r>
          </a:p>
        </p:txBody>
      </p:sp>
      <p:sp>
        <p:nvSpPr>
          <p:cNvPr id="70" name="TextBox 69"/>
          <p:cNvSpPr txBox="1"/>
          <p:nvPr/>
        </p:nvSpPr>
        <p:spPr>
          <a:xfrm>
            <a:off x="1447800" y="2057400"/>
            <a:ext cx="1066800" cy="369332"/>
          </a:xfrm>
          <a:prstGeom prst="rect">
            <a:avLst/>
          </a:prstGeom>
          <a:noFill/>
        </p:spPr>
        <p:txBody>
          <a:bodyPr wrap="square" rtlCol="0">
            <a:spAutoFit/>
          </a:bodyPr>
          <a:lstStyle/>
          <a:p>
            <a:r>
              <a:rPr lang="en-AU" dirty="0"/>
              <a:t>PAGE 1</a:t>
            </a:r>
          </a:p>
        </p:txBody>
      </p:sp>
      <p:cxnSp>
        <p:nvCxnSpPr>
          <p:cNvPr id="71" name="Straight Arrow Connector 70"/>
          <p:cNvCxnSpPr>
            <a:stCxn id="53" idx="3"/>
          </p:cNvCxnSpPr>
          <p:nvPr/>
        </p:nvCxnSpPr>
        <p:spPr>
          <a:xfrm flipV="1">
            <a:off x="4572000" y="2514600"/>
            <a:ext cx="1676400" cy="260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579438"/>
          </a:xfrm>
        </p:spPr>
        <p:txBody>
          <a:bodyPr>
            <a:noAutofit/>
          </a:bodyPr>
          <a:lstStyle/>
          <a:p>
            <a:r>
              <a:rPr lang="en-AU" sz="2800" dirty="0">
                <a:solidFill>
                  <a:srgbClr val="FF0000"/>
                </a:solidFill>
                <a:latin typeface="Arial Rounded MT Bold" pitchFamily="34" charset="0"/>
              </a:rPr>
              <a:t>with out red part.....</a:t>
            </a:r>
            <a:br>
              <a:rPr lang="en-AU" sz="2800" dirty="0">
                <a:latin typeface="Arial Rounded MT Bold" pitchFamily="34" charset="0"/>
              </a:rPr>
            </a:br>
            <a:r>
              <a:rPr lang="en-AU" sz="2800" dirty="0">
                <a:latin typeface="Arial Rounded MT Bold" pitchFamily="34" charset="0"/>
              </a:rPr>
              <a:t>no explanations, you have to find by yourself!!!</a:t>
            </a:r>
          </a:p>
        </p:txBody>
      </p:sp>
      <p:pic>
        <p:nvPicPr>
          <p:cNvPr id="34818" name="Picture 2"/>
          <p:cNvPicPr>
            <a:picLocks noChangeAspect="1" noChangeArrowheads="1"/>
          </p:cNvPicPr>
          <p:nvPr/>
        </p:nvPicPr>
        <p:blipFill>
          <a:blip r:embed="rId2" cstate="print"/>
          <a:srcRect/>
          <a:stretch>
            <a:fillRect/>
          </a:stretch>
        </p:blipFill>
        <p:spPr bwMode="auto">
          <a:xfrm>
            <a:off x="381000" y="1219200"/>
            <a:ext cx="5314950" cy="3381375"/>
          </a:xfrm>
          <a:prstGeom prst="rect">
            <a:avLst/>
          </a:prstGeom>
          <a:ln>
            <a:noFill/>
          </a:ln>
          <a:effectLst>
            <a:outerShdw blurRad="292100" dist="139700" dir="2700000" algn="tl" rotWithShape="0">
              <a:srgbClr val="333333">
                <a:alpha val="65000"/>
              </a:srgbClr>
            </a:outerShdw>
          </a:effectLst>
        </p:spPr>
      </p:pic>
      <p:pic>
        <p:nvPicPr>
          <p:cNvPr id="34820" name="Picture 4"/>
          <p:cNvPicPr>
            <a:picLocks noChangeAspect="1" noChangeArrowheads="1"/>
          </p:cNvPicPr>
          <p:nvPr/>
        </p:nvPicPr>
        <p:blipFill>
          <a:blip r:embed="rId3" cstate="print"/>
          <a:srcRect/>
          <a:stretch>
            <a:fillRect/>
          </a:stretch>
        </p:blipFill>
        <p:spPr bwMode="auto">
          <a:xfrm>
            <a:off x="2667000" y="4267200"/>
            <a:ext cx="6219825" cy="2438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p:cNvPicPr>
            <a:picLocks noChangeAspect="1" noChangeArrowheads="1"/>
          </p:cNvPicPr>
          <p:nvPr/>
        </p:nvPicPr>
        <p:blipFill rotWithShape="1">
          <a:blip r:embed="rId2" cstate="print"/>
          <a:srcRect b="20807"/>
          <a:stretch/>
        </p:blipFill>
        <p:spPr bwMode="auto">
          <a:xfrm>
            <a:off x="304800" y="1143000"/>
            <a:ext cx="2884532" cy="168965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57200" y="274638"/>
            <a:ext cx="8229600" cy="563562"/>
          </a:xfrm>
        </p:spPr>
        <p:txBody>
          <a:bodyPr>
            <a:normAutofit fontScale="90000"/>
          </a:bodyPr>
          <a:lstStyle/>
          <a:p>
            <a:r>
              <a:rPr lang="en-AU" dirty="0">
                <a:latin typeface="Arial Rounded MT Bold" pitchFamily="34" charset="0"/>
              </a:rPr>
              <a:t>imagine....different pages</a:t>
            </a:r>
          </a:p>
        </p:txBody>
      </p:sp>
      <p:sp>
        <p:nvSpPr>
          <p:cNvPr id="10" name="TextBox 9"/>
          <p:cNvSpPr txBox="1"/>
          <p:nvPr/>
        </p:nvSpPr>
        <p:spPr>
          <a:xfrm>
            <a:off x="3276600" y="1347544"/>
            <a:ext cx="4343400" cy="369332"/>
          </a:xfrm>
          <a:prstGeom prst="rect">
            <a:avLst/>
          </a:prstGeom>
          <a:noFill/>
        </p:spPr>
        <p:txBody>
          <a:bodyPr wrap="square" rtlCol="0">
            <a:spAutoFit/>
          </a:bodyPr>
          <a:lstStyle/>
          <a:p>
            <a:pPr marL="182563" indent="-182563">
              <a:buFont typeface="Arial" pitchFamily="34" charset="0"/>
              <a:buChar char="•"/>
            </a:pPr>
            <a:r>
              <a:rPr lang="en-AU" dirty="0"/>
              <a:t>button CHECK makes calls FROM PAGE 1</a:t>
            </a:r>
          </a:p>
        </p:txBody>
      </p:sp>
      <p:pic>
        <p:nvPicPr>
          <p:cNvPr id="1032" name="Picture 8"/>
          <p:cNvPicPr>
            <a:picLocks noChangeAspect="1" noChangeArrowheads="1"/>
          </p:cNvPicPr>
          <p:nvPr/>
        </p:nvPicPr>
        <p:blipFill>
          <a:blip r:embed="rId3" cstate="print"/>
          <a:srcRect/>
          <a:stretch>
            <a:fillRect/>
          </a:stretch>
        </p:blipFill>
        <p:spPr bwMode="auto">
          <a:xfrm>
            <a:off x="5310808" y="2015687"/>
            <a:ext cx="3552825" cy="2944816"/>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281609" y="4419600"/>
            <a:ext cx="4343400" cy="1754326"/>
          </a:xfrm>
          <a:prstGeom prst="rect">
            <a:avLst/>
          </a:prstGeom>
          <a:noFill/>
        </p:spPr>
        <p:txBody>
          <a:bodyPr wrap="square" rtlCol="0">
            <a:spAutoFit/>
          </a:bodyPr>
          <a:lstStyle/>
          <a:p>
            <a:pPr marL="182563" indent="-182563">
              <a:buFont typeface="Arial" pitchFamily="34" charset="0"/>
              <a:buChar char="•"/>
            </a:pPr>
            <a:r>
              <a:rPr lang="en-AU" dirty="0"/>
              <a:t>button CHECK  AGAIN  calls a function that tries to outputs the same values from the text boxes </a:t>
            </a:r>
            <a:r>
              <a:rPr lang="en-AU" u="sng" dirty="0"/>
              <a:t>but the button is on a SECOND PAGE (second tab or second window)</a:t>
            </a:r>
          </a:p>
          <a:p>
            <a:pPr marL="182563" indent="-182563">
              <a:buFont typeface="Arial" pitchFamily="34" charset="0"/>
              <a:buChar char="•"/>
            </a:pPr>
            <a:r>
              <a:rPr lang="en-AU" dirty="0"/>
              <a:t>what is going to be the result this time?</a:t>
            </a:r>
          </a:p>
          <a:p>
            <a:pPr>
              <a:buFont typeface="Arial" pitchFamily="34" charset="0"/>
              <a:buChar char="•"/>
            </a:pPr>
            <a:endParaRPr lang="en-AU"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595" y="2969844"/>
            <a:ext cx="2574855" cy="12973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960503"/>
            <a:ext cx="1281525" cy="12049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12" y="5054924"/>
            <a:ext cx="1181100" cy="1110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2209800" y="3886200"/>
            <a:ext cx="2971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009900" y="2514600"/>
            <a:ext cx="2300908"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2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dirty="0">
                <a:latin typeface="Arial Rounded MT Bold" pitchFamily="34" charset="0"/>
              </a:rPr>
              <a:t>why it is not working?</a:t>
            </a:r>
          </a:p>
        </p:txBody>
      </p:sp>
      <p:pic>
        <p:nvPicPr>
          <p:cNvPr id="4" name="Picture 8"/>
          <p:cNvPicPr>
            <a:picLocks noChangeAspect="1" noChangeArrowheads="1"/>
          </p:cNvPicPr>
          <p:nvPr/>
        </p:nvPicPr>
        <p:blipFill>
          <a:blip r:embed="rId2" cstate="print"/>
          <a:srcRect r="29851"/>
          <a:stretch>
            <a:fillRect/>
          </a:stretch>
        </p:blipFill>
        <p:spPr bwMode="auto">
          <a:xfrm>
            <a:off x="762000" y="1447800"/>
            <a:ext cx="3581400" cy="3962400"/>
          </a:xfrm>
          <a:prstGeom prst="rect">
            <a:avLst/>
          </a:prstGeom>
          <a:ln>
            <a:noFill/>
          </a:ln>
          <a:effectLst>
            <a:outerShdw blurRad="292100" dist="139700" dir="2700000" algn="tl" rotWithShape="0">
              <a:srgbClr val="333333">
                <a:alpha val="65000"/>
              </a:srgbClr>
            </a:outerShdw>
          </a:effectLst>
        </p:spPr>
      </p:pic>
      <p:pic>
        <p:nvPicPr>
          <p:cNvPr id="6" name="Picture 8"/>
          <p:cNvPicPr>
            <a:picLocks noChangeAspect="1" noChangeArrowheads="1"/>
          </p:cNvPicPr>
          <p:nvPr/>
        </p:nvPicPr>
        <p:blipFill>
          <a:blip r:embed="rId2" cstate="print"/>
          <a:srcRect r="32463"/>
          <a:stretch>
            <a:fillRect/>
          </a:stretch>
        </p:blipFill>
        <p:spPr bwMode="auto">
          <a:xfrm>
            <a:off x="5181600" y="1447800"/>
            <a:ext cx="3352800" cy="4114800"/>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a:xfrm>
            <a:off x="1371600" y="914400"/>
            <a:ext cx="2209800" cy="563562"/>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2300" b="0" i="0" u="none" strike="noStrike" kern="1200" cap="none" spc="0" normalizeH="0" baseline="0" noProof="0" dirty="0">
                <a:ln>
                  <a:noFill/>
                </a:ln>
                <a:solidFill>
                  <a:schemeClr val="tx1"/>
                </a:solidFill>
                <a:effectLst/>
                <a:uLnTx/>
                <a:uFillTx/>
                <a:latin typeface="+mj-lt"/>
                <a:ea typeface="+mj-ea"/>
                <a:cs typeface="+mj-cs"/>
              </a:rPr>
              <a:t>for CHECK....</a:t>
            </a:r>
          </a:p>
        </p:txBody>
      </p:sp>
      <p:sp>
        <p:nvSpPr>
          <p:cNvPr id="8" name="Title 1"/>
          <p:cNvSpPr txBox="1">
            <a:spLocks/>
          </p:cNvSpPr>
          <p:nvPr/>
        </p:nvSpPr>
        <p:spPr>
          <a:xfrm>
            <a:off x="5181600" y="990600"/>
            <a:ext cx="2743200" cy="563562"/>
          </a:xfrm>
          <a:prstGeom prst="rect">
            <a:avLst/>
          </a:prstGeom>
        </p:spPr>
        <p:txBody>
          <a:bodyPr vert="horz" lIns="91440" tIns="45720" rIns="91440" bIns="45720" rtlCol="0" anchor="ct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4400" b="0" i="0" u="none" strike="noStrike" kern="1200" cap="none" spc="0" normalizeH="0" baseline="0" noProof="0" dirty="0">
                <a:ln>
                  <a:noFill/>
                </a:ln>
                <a:solidFill>
                  <a:schemeClr val="tx1"/>
                </a:solidFill>
                <a:effectLst/>
                <a:uLnTx/>
                <a:uFillTx/>
                <a:latin typeface="+mj-lt"/>
                <a:ea typeface="+mj-ea"/>
                <a:cs typeface="+mj-cs"/>
              </a:rPr>
              <a:t>for CHECK AGAIN....</a:t>
            </a:r>
          </a:p>
        </p:txBody>
      </p:sp>
      <p:sp>
        <p:nvSpPr>
          <p:cNvPr id="9" name="Title 1"/>
          <p:cNvSpPr txBox="1">
            <a:spLocks/>
          </p:cNvSpPr>
          <p:nvPr/>
        </p:nvSpPr>
        <p:spPr>
          <a:xfrm>
            <a:off x="457200" y="5334000"/>
            <a:ext cx="8686800" cy="1371600"/>
          </a:xfrm>
          <a:prstGeom prst="rect">
            <a:avLst/>
          </a:prstGeom>
        </p:spPr>
        <p:txBody>
          <a:bodyPr vert="horz" lIns="91440" tIns="45720" rIns="91440" bIns="45720" rtlCol="0" anchor="ctr">
            <a:normAutofit fontScale="32500" lnSpcReduction="20000"/>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AU" sz="4400" b="0" i="0" u="none" strike="noStrike" kern="1200" cap="none" spc="0" normalizeH="0" baseline="0" noProof="0" dirty="0">
                <a:ln>
                  <a:noFill/>
                </a:ln>
                <a:solidFill>
                  <a:schemeClr val="tx1"/>
                </a:solidFill>
                <a:effectLst/>
                <a:uLnTx/>
                <a:uFillTx/>
                <a:latin typeface="+mj-lt"/>
                <a:ea typeface="+mj-ea"/>
                <a:cs typeface="+mj-cs"/>
              </a:rPr>
              <a:t> JS code is read from top (where the global</a:t>
            </a:r>
            <a:r>
              <a:rPr kumimoji="0" lang="en-AU" sz="4400" b="0" i="0" u="none" strike="noStrike" kern="1200" cap="none" spc="0" normalizeH="0" noProof="0" dirty="0">
                <a:ln>
                  <a:noFill/>
                </a:ln>
                <a:solidFill>
                  <a:schemeClr val="tx1"/>
                </a:solidFill>
                <a:effectLst/>
                <a:uLnTx/>
                <a:uFillTx/>
                <a:latin typeface="+mj-lt"/>
                <a:ea typeface="+mj-ea"/>
                <a:cs typeface="+mj-cs"/>
              </a:rPr>
              <a:t> variables are stored) </a:t>
            </a:r>
            <a:r>
              <a:rPr kumimoji="0" lang="en-AU" sz="4400" b="0" i="0" u="none" strike="noStrike" kern="1200" cap="none" spc="0" normalizeH="0" baseline="0" noProof="0" dirty="0">
                <a:ln>
                  <a:noFill/>
                </a:ln>
                <a:solidFill>
                  <a:schemeClr val="tx1"/>
                </a:solidFill>
                <a:effectLst/>
                <a:uLnTx/>
                <a:uFillTx/>
                <a:latin typeface="+mj-lt"/>
                <a:ea typeface="+mj-ea"/>
                <a:cs typeface="+mj-cs"/>
              </a:rPr>
              <a:t>then jump to the function</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AU" sz="4400" b="0" i="0" u="none" strike="noStrike" kern="1200" cap="none" spc="0" normalizeH="0" baseline="0" noProof="0" dirty="0">
                <a:ln>
                  <a:noFill/>
                </a:ln>
                <a:solidFill>
                  <a:schemeClr val="tx1"/>
                </a:solidFill>
                <a:effectLst/>
                <a:uLnTx/>
                <a:uFillTx/>
                <a:latin typeface="+mj-lt"/>
                <a:ea typeface="+mj-ea"/>
                <a:cs typeface="+mj-cs"/>
              </a:rPr>
              <a:t> in the first case the variables contain</a:t>
            </a:r>
            <a:r>
              <a:rPr kumimoji="0" lang="en-AU" sz="4400" b="0" i="0" u="none" strike="noStrike" kern="1200" cap="none" spc="0" normalizeH="0" noProof="0" dirty="0">
                <a:ln>
                  <a:noFill/>
                </a:ln>
                <a:solidFill>
                  <a:schemeClr val="tx1"/>
                </a:solidFill>
                <a:effectLst/>
                <a:uLnTx/>
                <a:uFillTx/>
                <a:latin typeface="+mj-lt"/>
                <a:ea typeface="+mj-ea"/>
                <a:cs typeface="+mj-cs"/>
              </a:rPr>
              <a:t> the values entered by the user</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AU" sz="4400" dirty="0">
                <a:latin typeface="+mj-lt"/>
                <a:ea typeface="+mj-ea"/>
                <a:cs typeface="+mj-cs"/>
              </a:rPr>
              <a:t> but in the second case they are not defined because they do not have any value assigned to them</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AU" sz="4400" b="0" i="0" u="none" strike="noStrike" kern="1200" cap="none" spc="0" normalizeH="0" baseline="0" noProof="0" dirty="0">
                <a:ln>
                  <a:noFill/>
                </a:ln>
                <a:solidFill>
                  <a:schemeClr val="tx1"/>
                </a:solidFill>
                <a:effectLst/>
                <a:uLnTx/>
                <a:uFillTx/>
                <a:latin typeface="+mj-lt"/>
                <a:ea typeface="+mj-ea"/>
                <a:cs typeface="+mj-cs"/>
              </a:rPr>
              <a:t> every time we call the script, regardless of function, the global variables are considered like they are used for the first time</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AU" sz="4400" dirty="0">
                <a:latin typeface="+mj-lt"/>
                <a:ea typeface="+mj-ea"/>
                <a:cs typeface="+mj-cs"/>
              </a:rPr>
              <a:t> so WE CAN'T STORE VALUES IN THEM</a:t>
            </a:r>
            <a:endParaRPr kumimoji="0" lang="en-A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TextBox 11"/>
          <p:cNvSpPr txBox="1"/>
          <p:nvPr/>
        </p:nvSpPr>
        <p:spPr>
          <a:xfrm>
            <a:off x="457200" y="1828800"/>
            <a:ext cx="304800" cy="381000"/>
          </a:xfrm>
          <a:prstGeom prst="rect">
            <a:avLst/>
          </a:prstGeom>
          <a:noFill/>
        </p:spPr>
        <p:txBody>
          <a:bodyPr wrap="square" rtlCol="0">
            <a:spAutoFit/>
          </a:bodyPr>
          <a:lstStyle/>
          <a:p>
            <a:r>
              <a:rPr lang="en-AU" b="1" dirty="0"/>
              <a:t>1</a:t>
            </a:r>
          </a:p>
        </p:txBody>
      </p:sp>
      <p:sp>
        <p:nvSpPr>
          <p:cNvPr id="13" name="TextBox 12"/>
          <p:cNvSpPr txBox="1"/>
          <p:nvPr/>
        </p:nvSpPr>
        <p:spPr>
          <a:xfrm>
            <a:off x="457200" y="1981200"/>
            <a:ext cx="304800" cy="381000"/>
          </a:xfrm>
          <a:prstGeom prst="rect">
            <a:avLst/>
          </a:prstGeom>
          <a:noFill/>
        </p:spPr>
        <p:txBody>
          <a:bodyPr wrap="square" rtlCol="0">
            <a:spAutoFit/>
          </a:bodyPr>
          <a:lstStyle/>
          <a:p>
            <a:r>
              <a:rPr lang="en-AU" b="1" dirty="0"/>
              <a:t>2</a:t>
            </a:r>
          </a:p>
        </p:txBody>
      </p:sp>
      <p:sp>
        <p:nvSpPr>
          <p:cNvPr id="14" name="TextBox 13"/>
          <p:cNvSpPr txBox="1"/>
          <p:nvPr/>
        </p:nvSpPr>
        <p:spPr>
          <a:xfrm>
            <a:off x="457200" y="2286000"/>
            <a:ext cx="304800" cy="381000"/>
          </a:xfrm>
          <a:prstGeom prst="rect">
            <a:avLst/>
          </a:prstGeom>
          <a:noFill/>
        </p:spPr>
        <p:txBody>
          <a:bodyPr wrap="square" rtlCol="0">
            <a:spAutoFit/>
          </a:bodyPr>
          <a:lstStyle/>
          <a:p>
            <a:r>
              <a:rPr lang="en-AU" b="1" dirty="0"/>
              <a:t>3</a:t>
            </a:r>
          </a:p>
        </p:txBody>
      </p:sp>
      <p:sp>
        <p:nvSpPr>
          <p:cNvPr id="15" name="TextBox 14"/>
          <p:cNvSpPr txBox="1"/>
          <p:nvPr/>
        </p:nvSpPr>
        <p:spPr>
          <a:xfrm>
            <a:off x="4876800" y="1828800"/>
            <a:ext cx="304800" cy="381000"/>
          </a:xfrm>
          <a:prstGeom prst="rect">
            <a:avLst/>
          </a:prstGeom>
          <a:noFill/>
        </p:spPr>
        <p:txBody>
          <a:bodyPr wrap="square" rtlCol="0">
            <a:spAutoFit/>
          </a:bodyPr>
          <a:lstStyle/>
          <a:p>
            <a:r>
              <a:rPr lang="en-AU" b="1" dirty="0"/>
              <a:t>1</a:t>
            </a:r>
          </a:p>
        </p:txBody>
      </p:sp>
      <p:sp>
        <p:nvSpPr>
          <p:cNvPr id="16" name="TextBox 15"/>
          <p:cNvSpPr txBox="1"/>
          <p:nvPr/>
        </p:nvSpPr>
        <p:spPr>
          <a:xfrm>
            <a:off x="4876800" y="4191000"/>
            <a:ext cx="304800" cy="381000"/>
          </a:xfrm>
          <a:prstGeom prst="rect">
            <a:avLst/>
          </a:prstGeom>
          <a:noFill/>
        </p:spPr>
        <p:txBody>
          <a:bodyPr wrap="square" rtlCol="0">
            <a:spAutoFit/>
          </a:bodyPr>
          <a:lstStyle/>
          <a:p>
            <a:r>
              <a:rPr lang="en-AU" b="1" dirty="0"/>
              <a:t>3</a:t>
            </a:r>
          </a:p>
        </p:txBody>
      </p:sp>
      <p:sp>
        <p:nvSpPr>
          <p:cNvPr id="17" name="TextBox 16"/>
          <p:cNvSpPr txBox="1"/>
          <p:nvPr/>
        </p:nvSpPr>
        <p:spPr>
          <a:xfrm>
            <a:off x="4876800" y="2057400"/>
            <a:ext cx="304800" cy="381000"/>
          </a:xfrm>
          <a:prstGeom prst="rect">
            <a:avLst/>
          </a:prstGeom>
          <a:noFill/>
        </p:spPr>
        <p:txBody>
          <a:bodyPr wrap="square" rtlCol="0">
            <a:spAutoFit/>
          </a:bodyPr>
          <a:lstStyle/>
          <a:p>
            <a:r>
              <a:rPr lang="en-AU" b="1" dirty="0"/>
              <a:t>2</a:t>
            </a:r>
          </a:p>
        </p:txBody>
      </p:sp>
      <p:sp>
        <p:nvSpPr>
          <p:cNvPr id="18" name="TextBox 17"/>
          <p:cNvSpPr txBox="1"/>
          <p:nvPr/>
        </p:nvSpPr>
        <p:spPr>
          <a:xfrm>
            <a:off x="0" y="1371600"/>
            <a:ext cx="762000" cy="381000"/>
          </a:xfrm>
          <a:prstGeom prst="rect">
            <a:avLst/>
          </a:prstGeom>
          <a:noFill/>
        </p:spPr>
        <p:txBody>
          <a:bodyPr wrap="square" rtlCol="0">
            <a:spAutoFit/>
          </a:bodyPr>
          <a:lstStyle/>
          <a:p>
            <a:r>
              <a:rPr lang="en-AU" b="1" dirty="0"/>
              <a:t>START</a:t>
            </a:r>
          </a:p>
        </p:txBody>
      </p:sp>
      <p:sp>
        <p:nvSpPr>
          <p:cNvPr id="19" name="TextBox 18"/>
          <p:cNvSpPr txBox="1"/>
          <p:nvPr/>
        </p:nvSpPr>
        <p:spPr>
          <a:xfrm>
            <a:off x="4419600" y="1371600"/>
            <a:ext cx="762000" cy="381000"/>
          </a:xfrm>
          <a:prstGeom prst="rect">
            <a:avLst/>
          </a:prstGeom>
          <a:noFill/>
        </p:spPr>
        <p:txBody>
          <a:bodyPr wrap="square" rtlCol="0">
            <a:spAutoFit/>
          </a:bodyPr>
          <a:lstStyle/>
          <a:p>
            <a:r>
              <a:rPr lang="en-AU" b="1" dirty="0"/>
              <a:t>START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lstStyle/>
          <a:p>
            <a:r>
              <a:rPr lang="en-AU" dirty="0"/>
              <a:t>"submit" versus "button"</a:t>
            </a:r>
          </a:p>
        </p:txBody>
      </p:sp>
      <p:sp>
        <p:nvSpPr>
          <p:cNvPr id="3" name="Content Placeholder 2"/>
          <p:cNvSpPr>
            <a:spLocks noGrp="1"/>
          </p:cNvSpPr>
          <p:nvPr>
            <p:ph idx="1"/>
          </p:nvPr>
        </p:nvSpPr>
        <p:spPr>
          <a:xfrm>
            <a:off x="990600" y="2819400"/>
            <a:ext cx="7772400" cy="609600"/>
          </a:xfrm>
        </p:spPr>
        <p:txBody>
          <a:bodyPr/>
          <a:lstStyle/>
          <a:p>
            <a:r>
              <a:rPr lang="en-AU" dirty="0"/>
              <a:t>find the difference by yourself!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r>
              <a:rPr lang="en-AU" dirty="0">
                <a:latin typeface="Arial Rounded MT Bold" pitchFamily="34" charset="0"/>
              </a:rPr>
              <a:t>how to use global variables?</a:t>
            </a:r>
            <a:br>
              <a:rPr lang="en-AU" dirty="0">
                <a:latin typeface="Arial Rounded MT Bold" pitchFamily="34" charset="0"/>
              </a:rPr>
            </a:br>
            <a:r>
              <a:rPr lang="en-AU" dirty="0">
                <a:latin typeface="Arial Rounded MT Bold" pitchFamily="34" charset="0"/>
              </a:rPr>
              <a:t>(the same page)</a:t>
            </a:r>
          </a:p>
        </p:txBody>
      </p:sp>
      <p:pic>
        <p:nvPicPr>
          <p:cNvPr id="2050" name="Picture 2"/>
          <p:cNvPicPr>
            <a:picLocks noChangeAspect="1" noChangeArrowheads="1"/>
          </p:cNvPicPr>
          <p:nvPr/>
        </p:nvPicPr>
        <p:blipFill>
          <a:blip r:embed="rId2" cstate="print"/>
          <a:srcRect/>
          <a:stretch>
            <a:fillRect/>
          </a:stretch>
        </p:blipFill>
        <p:spPr bwMode="auto">
          <a:xfrm>
            <a:off x="1981200" y="1295400"/>
            <a:ext cx="4932090" cy="3886200"/>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304800" y="5334000"/>
            <a:ext cx="8839200" cy="1371600"/>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AU" sz="4400" b="0" i="0" u="none" strike="noStrike" kern="1200" cap="none" spc="0" normalizeH="0" baseline="0" noProof="0" dirty="0">
                <a:ln>
                  <a:noFill/>
                </a:ln>
                <a:solidFill>
                  <a:schemeClr val="tx1"/>
                </a:solidFill>
                <a:effectLst/>
                <a:uLnTx/>
                <a:uFillTx/>
                <a:latin typeface="+mj-lt"/>
                <a:ea typeface="+mj-ea"/>
                <a:cs typeface="+mj-cs"/>
              </a:rPr>
              <a:t> in this case the call to </a:t>
            </a:r>
            <a:r>
              <a:rPr kumimoji="0" lang="en-AU" sz="4400" b="1" i="0" u="none" strike="noStrike" kern="1200" cap="none" spc="0" normalizeH="0" baseline="0" noProof="0" dirty="0">
                <a:ln>
                  <a:noFill/>
                </a:ln>
                <a:solidFill>
                  <a:schemeClr val="tx1"/>
                </a:solidFill>
                <a:effectLst/>
                <a:uLnTx/>
                <a:uFillTx/>
                <a:latin typeface="+mj-lt"/>
                <a:ea typeface="+mj-ea"/>
                <a:cs typeface="+mj-cs"/>
              </a:rPr>
              <a:t>check() </a:t>
            </a:r>
            <a:r>
              <a:rPr kumimoji="0" lang="en-AU" sz="4400" b="0" i="0" u="none" strike="noStrike" kern="1200" cap="none" spc="0" normalizeH="0" baseline="0" noProof="0" dirty="0">
                <a:ln>
                  <a:noFill/>
                </a:ln>
                <a:solidFill>
                  <a:schemeClr val="tx1"/>
                </a:solidFill>
                <a:effectLst/>
                <a:uLnTx/>
                <a:uFillTx/>
                <a:latin typeface="+mj-lt"/>
                <a:ea typeface="+mj-ea"/>
                <a:cs typeface="+mj-cs"/>
              </a:rPr>
              <a:t>will initialise the global variables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AU" sz="4400" dirty="0">
                <a:latin typeface="+mj-lt"/>
                <a:ea typeface="+mj-ea"/>
                <a:cs typeface="+mj-cs"/>
              </a:rPr>
              <a:t> when the </a:t>
            </a:r>
            <a:r>
              <a:rPr lang="en-AU" sz="4400" b="1" dirty="0" err="1">
                <a:latin typeface="+mj-lt"/>
                <a:ea typeface="+mj-ea"/>
                <a:cs typeface="+mj-cs"/>
              </a:rPr>
              <a:t>expose_variables</a:t>
            </a:r>
            <a:r>
              <a:rPr lang="en-AU" sz="4400" b="1" dirty="0">
                <a:latin typeface="+mj-lt"/>
                <a:ea typeface="+mj-ea"/>
                <a:cs typeface="+mj-cs"/>
              </a:rPr>
              <a:t>() </a:t>
            </a:r>
            <a:r>
              <a:rPr lang="en-AU" sz="4400" dirty="0">
                <a:latin typeface="+mj-lt"/>
                <a:ea typeface="+mj-ea"/>
                <a:cs typeface="+mj-cs"/>
              </a:rPr>
              <a:t>is called it will use the global variables </a:t>
            </a:r>
            <a:endParaRPr kumimoji="0" lang="en-AU"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458200" cy="1143000"/>
          </a:xfrm>
        </p:spPr>
        <p:txBody>
          <a:bodyPr>
            <a:noAutofit/>
          </a:bodyPr>
          <a:lstStyle/>
          <a:p>
            <a:r>
              <a:rPr lang="en-AU" sz="3200" dirty="0">
                <a:latin typeface="Arial Rounded MT Bold" pitchFamily="34" charset="0"/>
              </a:rPr>
              <a:t>so we can't store values in the script files....</a:t>
            </a:r>
            <a:r>
              <a:rPr lang="en-AU" sz="3200" dirty="0" err="1">
                <a:latin typeface="Arial Rounded MT Bold" pitchFamily="34" charset="0"/>
              </a:rPr>
              <a:t>hm</a:t>
            </a:r>
            <a:r>
              <a:rPr lang="en-AU" sz="3200" dirty="0">
                <a:latin typeface="Arial Rounded MT Bold" pitchFamily="34" charset="0"/>
              </a:rPr>
              <a:t> not good!</a:t>
            </a:r>
            <a:br>
              <a:rPr lang="en-AU" sz="3200" dirty="0">
                <a:latin typeface="Arial Rounded MT Bold" pitchFamily="34" charset="0"/>
              </a:rPr>
            </a:br>
            <a:r>
              <a:rPr lang="en-AU" sz="3200" dirty="0">
                <a:latin typeface="Arial Rounded MT Bold" pitchFamily="34" charset="0"/>
              </a:rPr>
              <a:t>so how do we pass values from page to page?</a:t>
            </a:r>
          </a:p>
        </p:txBody>
      </p:sp>
      <p:sp>
        <p:nvSpPr>
          <p:cNvPr id="4" name="TextBox 3"/>
          <p:cNvSpPr txBox="1"/>
          <p:nvPr/>
        </p:nvSpPr>
        <p:spPr>
          <a:xfrm>
            <a:off x="762000" y="2819400"/>
            <a:ext cx="7543800" cy="3785652"/>
          </a:xfrm>
          <a:prstGeom prst="rect">
            <a:avLst/>
          </a:prstGeom>
          <a:noFill/>
        </p:spPr>
        <p:txBody>
          <a:bodyPr wrap="square" rtlCol="0">
            <a:spAutoFit/>
          </a:bodyPr>
          <a:lstStyle/>
          <a:p>
            <a:pPr marL="457200" indent="-457200"/>
            <a:r>
              <a:rPr lang="en-AU" sz="2400" dirty="0"/>
              <a:t>the most used methods are:</a:t>
            </a:r>
          </a:p>
          <a:p>
            <a:pPr marL="457200" indent="-457200">
              <a:buFont typeface="+mj-lt"/>
              <a:buAutoNum type="arabicPeriod"/>
            </a:pPr>
            <a:r>
              <a:rPr lang="en-AU" sz="2400" dirty="0"/>
              <a:t>using the server, but is too complex and there are cases when we do not have a server (like when use a local host)</a:t>
            </a:r>
          </a:p>
          <a:p>
            <a:pPr marL="457200" indent="-457200">
              <a:buFont typeface="+mj-lt"/>
              <a:buAutoNum type="arabicPeriod"/>
            </a:pPr>
            <a:r>
              <a:rPr lang="en-AU" sz="2400" dirty="0"/>
              <a:t>using the URL address to append the values and then later recover them but it is not safe because the values could be seen by everyone</a:t>
            </a:r>
          </a:p>
          <a:p>
            <a:pPr marL="457200" indent="-457200">
              <a:buFont typeface="+mj-lt"/>
              <a:buAutoNum type="arabicPeriod"/>
            </a:pPr>
            <a:r>
              <a:rPr lang="en-AU" sz="2400" dirty="0"/>
              <a:t>using cookies, little text files stored on the local machine</a:t>
            </a:r>
          </a:p>
          <a:p>
            <a:pPr marL="457200" indent="-457200">
              <a:buFont typeface="+mj-lt"/>
              <a:buAutoNum type="arabicPeriod"/>
            </a:pPr>
            <a:r>
              <a:rPr lang="en-AU" sz="2400" dirty="0"/>
              <a:t>Using local 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43012" y="404812"/>
            <a:ext cx="6657975" cy="604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431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1205</TotalTime>
  <Words>1484</Words>
  <Application>Microsoft Office PowerPoint</Application>
  <PresentationFormat>On-screen Show (4:3)</PresentationFormat>
  <Paragraphs>189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Rounded MT Bold</vt:lpstr>
      <vt:lpstr>Calibri</vt:lpstr>
      <vt:lpstr>Office Theme</vt:lpstr>
      <vt:lpstr>Website Programming</vt:lpstr>
      <vt:lpstr>Passing variables across pages</vt:lpstr>
      <vt:lpstr>imagine....the same page</vt:lpstr>
      <vt:lpstr>imagine....different pages</vt:lpstr>
      <vt:lpstr>why it is not working?</vt:lpstr>
      <vt:lpstr>"submit" versus "button"</vt:lpstr>
      <vt:lpstr>how to use global variables? (the same page)</vt:lpstr>
      <vt:lpstr>so we can't store values in the script files....hm not good! so how do we pass values from page to page?</vt:lpstr>
      <vt:lpstr>PowerPoint Presentation</vt:lpstr>
      <vt:lpstr>C            KIES</vt:lpstr>
      <vt:lpstr>how to eat, sorry view cookies!</vt:lpstr>
      <vt:lpstr>how to view cookies in IE prior to version 11</vt:lpstr>
      <vt:lpstr>how to view cookies in IE version 11</vt:lpstr>
      <vt:lpstr>IE 11 via developer tools</vt:lpstr>
      <vt:lpstr>simple way to see cookies but not so detailed:</vt:lpstr>
      <vt:lpstr>simple way to see cookies but not so detailed:</vt:lpstr>
      <vt:lpstr>Firefox preview of cookies</vt:lpstr>
      <vt:lpstr>Chrome preview of cookies</vt:lpstr>
      <vt:lpstr>PowerPoint Presentation</vt:lpstr>
      <vt:lpstr>Chrome and COOKIES</vt:lpstr>
      <vt:lpstr>Chrome and COOKIES</vt:lpstr>
      <vt:lpstr>Chrome and COOKIES</vt:lpstr>
      <vt:lpstr>Using cookies on a local machine (a simple mechanism to send data to multiple pages)</vt:lpstr>
      <vt:lpstr>How to create a cookie….just for fun!!! If you copy and paste, JavaScript is disabled for address bar so you have to type</vt:lpstr>
      <vt:lpstr>PowerPoint Presentation</vt:lpstr>
      <vt:lpstr>Let's create 2 cookies  using code</vt:lpstr>
      <vt:lpstr>PowerPoint Presentation</vt:lpstr>
      <vt:lpstr>PowerPoint Presentation</vt:lpstr>
      <vt:lpstr>how to delete the cookie</vt:lpstr>
      <vt:lpstr>EXERCISE  TO HAVE COOKIES AVAILABLE TO MULTIPLE PAGES</vt:lpstr>
      <vt:lpstr>Make it available to other pages (first page where we enter the values for the two cookies)</vt:lpstr>
      <vt:lpstr>Make it available to other pages (in this case a second page)</vt:lpstr>
      <vt:lpstr>PowerPoint Presentation</vt:lpstr>
      <vt:lpstr>Make it available to other pages (the third page)</vt:lpstr>
      <vt:lpstr>PowerPoint Presentation</vt:lpstr>
      <vt:lpstr>USER GUIDE Task 4: Authentication using COOKIES</vt:lpstr>
      <vt:lpstr>file organisation</vt:lpstr>
      <vt:lpstr>with out red part..... no explanations, you have to find by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Programming</dc:title>
  <dc:creator>Vlad</dc:creator>
  <cp:lastModifiedBy>vlad dracula</cp:lastModifiedBy>
  <cp:revision>110</cp:revision>
  <dcterms:created xsi:type="dcterms:W3CDTF">2006-08-16T00:00:00Z</dcterms:created>
  <dcterms:modified xsi:type="dcterms:W3CDTF">2017-06-04T06:23:30Z</dcterms:modified>
</cp:coreProperties>
</file>