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275" r:id="rId2"/>
    <p:sldId id="264" r:id="rId3"/>
    <p:sldId id="265" r:id="rId4"/>
    <p:sldId id="266" r:id="rId5"/>
    <p:sldId id="267" r:id="rId6"/>
    <p:sldId id="268" r:id="rId7"/>
    <p:sldId id="273" r:id="rId8"/>
    <p:sldId id="277" r:id="rId9"/>
    <p:sldId id="278" r:id="rId10"/>
    <p:sldId id="279" r:id="rId11"/>
    <p:sldId id="270" r:id="rId12"/>
    <p:sldId id="271" r:id="rId13"/>
    <p:sldId id="272" r:id="rId14"/>
    <p:sldId id="280" r:id="rId15"/>
    <p:sldId id="281" r:id="rId16"/>
    <p:sldId id="282" r:id="rId17"/>
    <p:sldId id="283" r:id="rId18"/>
    <p:sldId id="284" r:id="rId19"/>
    <p:sldId id="285" r:id="rId20"/>
    <p:sldId id="276" r:id="rId21"/>
    <p:sldId id="286" r:id="rId22"/>
    <p:sldId id="287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 snapToObjects="1">
      <p:cViewPr>
        <p:scale>
          <a:sx n="60" d="100"/>
          <a:sy n="60" d="100"/>
        </p:scale>
        <p:origin x="-1068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4217-7FDA-364A-98C5-B22019BC04F6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320B1-C114-854F-A96E-EC12E53C1F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B355-5F66-4EE0-A344-47278FC6C498}" type="datetimeFigureOut">
              <a:rPr lang="en-AU" smtClean="0"/>
              <a:pPr/>
              <a:t>15/08/2010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7870-9D78-40BF-B9A7-323082C2495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5829-0909-4A96-8B65-FFCCC89CAE02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B46-FB7B-4879-9B1A-EE9F4DE9AF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8/15/2010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76600" y="5949280"/>
            <a:ext cx="41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□ JS Operators □ Control Flow</a:t>
            </a:r>
            <a:endParaRPr lang="en-AU" b="1" dirty="0"/>
          </a:p>
        </p:txBody>
      </p:sp>
      <p:pic>
        <p:nvPicPr>
          <p:cNvPr id="7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1157134"/>
            <a:ext cx="1295400" cy="1399868"/>
          </a:xfrm>
          <a:prstGeom prst="rect">
            <a:avLst/>
          </a:prstGeom>
          <a:noFill/>
        </p:spPr>
      </p:pic>
      <p:pic>
        <p:nvPicPr>
          <p:cNvPr id="8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1124744"/>
            <a:ext cx="1295400" cy="139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92087"/>
          </a:xfrm>
        </p:spPr>
        <p:txBody>
          <a:bodyPr>
            <a:normAutofit lnSpcReduction="10000"/>
          </a:bodyPr>
          <a:lstStyle/>
          <a:p>
            <a:r>
              <a:rPr lang="en-AU" sz="1400" dirty="0" smtClean="0">
                <a:latin typeface="Arial" pitchFamily="34" charset="0"/>
                <a:cs typeface="Arial" pitchFamily="34" charset="0"/>
              </a:rPr>
              <a:t>the JS interpreter considers this way of writing code perfectly legal</a:t>
            </a:r>
          </a:p>
          <a:p>
            <a:r>
              <a:rPr lang="en-AU" sz="1400" dirty="0" smtClean="0">
                <a:latin typeface="Arial" pitchFamily="34" charset="0"/>
                <a:cs typeface="Arial" pitchFamily="34" charset="0"/>
              </a:rPr>
              <a:t>the indentation is just for our own organisation</a:t>
            </a:r>
          </a:p>
          <a:p>
            <a:r>
              <a:rPr lang="en-AU" sz="1400" dirty="0" smtClean="0">
                <a:latin typeface="Arial" pitchFamily="34" charset="0"/>
                <a:cs typeface="Arial" pitchFamily="34" charset="0"/>
              </a:rPr>
              <a:t>you still have to keep the space after var or else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6490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8800"/>
            <a:ext cx="8231322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573016"/>
            <a:ext cx="5544616" cy="2938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140969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which is the same with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FOR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14419"/>
          </a:xfrm>
        </p:spPr>
        <p:txBody>
          <a:bodyPr>
            <a:normAutofit fontScale="55000" lnSpcReduction="20000"/>
          </a:bodyPr>
          <a:lstStyle/>
          <a:p>
            <a:pPr marL="361950" indent="0">
              <a:buNone/>
            </a:pPr>
            <a:r>
              <a:rPr lang="en-US" dirty="0" smtClean="0"/>
              <a:t>Executes a statement for a specified number of times.</a:t>
            </a:r>
          </a:p>
          <a:p>
            <a:pPr marL="361950" indent="0">
              <a:buNone/>
            </a:pPr>
            <a:r>
              <a:rPr lang="en-US" dirty="0" smtClean="0"/>
              <a:t>You define a variable </a:t>
            </a:r>
            <a:r>
              <a:rPr lang="en-US" b="1" dirty="0" err="1" smtClean="0"/>
              <a:t>i</a:t>
            </a:r>
            <a:r>
              <a:rPr lang="en-US" dirty="0" smtClean="0"/>
              <a:t> and as long it is smaller or equal with the number the user entered will executes the statement inside the brackets.</a:t>
            </a:r>
          </a:p>
          <a:p>
            <a:pPr marL="361950" indent="0">
              <a:buNone/>
            </a:pPr>
            <a:r>
              <a:rPr lang="en-US" dirty="0" smtClean="0"/>
              <a:t>Each time the statement is executed the variable </a:t>
            </a:r>
            <a:r>
              <a:rPr lang="en-US" b="1" dirty="0" err="1" smtClean="0"/>
              <a:t>i</a:t>
            </a:r>
            <a:r>
              <a:rPr lang="en-US" dirty="0" smtClean="0"/>
              <a:t> is incremented by 1.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857496"/>
            <a:ext cx="6172198" cy="2233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WHILE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2928934"/>
            <a:ext cx="589042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4419"/>
          </a:xfrm>
        </p:spPr>
        <p:txBody>
          <a:bodyPr>
            <a:normAutofit fontScale="55000" lnSpcReduction="20000"/>
          </a:bodyPr>
          <a:lstStyle/>
          <a:p>
            <a:pPr marL="361950" indent="0">
              <a:buNone/>
            </a:pPr>
            <a:r>
              <a:rPr lang="en-US" dirty="0" smtClean="0"/>
              <a:t>Executes a statement for as long a condition is TRUE</a:t>
            </a:r>
          </a:p>
          <a:p>
            <a:pPr marL="361950" indent="0">
              <a:buNone/>
            </a:pPr>
            <a:r>
              <a:rPr lang="en-US" dirty="0" smtClean="0"/>
              <a:t>You define a condition inside the </a:t>
            </a:r>
            <a:r>
              <a:rPr lang="en-US" b="1" dirty="0" smtClean="0"/>
              <a:t>while()</a:t>
            </a:r>
            <a:r>
              <a:rPr lang="en-US" dirty="0" smtClean="0"/>
              <a:t> brackets</a:t>
            </a:r>
          </a:p>
          <a:p>
            <a:pPr marL="361950" indent="0">
              <a:buNone/>
            </a:pPr>
            <a:r>
              <a:rPr lang="en-US" dirty="0" smtClean="0"/>
              <a:t>In this case each time the ‘alert’ statement is executed the ‘</a:t>
            </a:r>
            <a:r>
              <a:rPr lang="en-US" dirty="0" err="1" smtClean="0"/>
              <a:t>myNumber</a:t>
            </a:r>
            <a:r>
              <a:rPr lang="en-US" dirty="0" smtClean="0"/>
              <a:t>' variable is decremented by 1.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SWITCH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532057"/>
            <a:ext cx="5309782" cy="3703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14419"/>
          </a:xfrm>
        </p:spPr>
        <p:txBody>
          <a:bodyPr>
            <a:normAutofit/>
          </a:bodyPr>
          <a:lstStyle/>
          <a:p>
            <a:pPr marL="361950" indent="0">
              <a:buNone/>
            </a:pPr>
            <a:r>
              <a:rPr lang="en-US" sz="2000" dirty="0" smtClean="0"/>
              <a:t>Executes a specific statement when the variable that is checked is matching one of the cases</a:t>
            </a:r>
          </a:p>
          <a:p>
            <a:pPr marL="361950" indent="0">
              <a:buNone/>
            </a:pPr>
            <a:r>
              <a:rPr lang="en-US" sz="2000" dirty="0" smtClean="0"/>
              <a:t>If none match, the default value will be executed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1942" y="428605"/>
            <a:ext cx="6668148" cy="5715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Multiple selection statements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1728192"/>
          </a:xfrm>
        </p:spPr>
        <p:txBody>
          <a:bodyPr>
            <a:norm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smtClean="0"/>
              <a:t>One condition: to buy alcohol you have to 18 years old</a:t>
            </a: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600" b="1" dirty="0" smtClean="0"/>
              <a:t>(age&gt;18)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smtClean="0"/>
              <a:t>Two conditions: to get your plates you need to be 18 and to know how to drive </a:t>
            </a:r>
            <a:br>
              <a:rPr lang="en-US" sz="1600" dirty="0" smtClean="0"/>
            </a:br>
            <a:r>
              <a:rPr lang="en-US" sz="1600" b="1" dirty="0" smtClean="0"/>
              <a:t>(age&gt;18) AND (skills=good)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smtClean="0"/>
              <a:t>Two conditions: to use the public transport you need to buy ticket or to have a pass</a:t>
            </a:r>
            <a:br>
              <a:rPr lang="en-US" sz="1600" dirty="0" smtClean="0"/>
            </a:br>
            <a:r>
              <a:rPr lang="en-US" sz="1600" b="1" dirty="0" smtClean="0"/>
              <a:t>(buy ticket) OR (pass)</a:t>
            </a:r>
          </a:p>
          <a:p>
            <a:pPr algn="l">
              <a:buFont typeface="Arial" pitchFamily="34" charset="0"/>
              <a:buChar char="•"/>
            </a:pP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3791269"/>
            <a:ext cx="3987282" cy="571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791269"/>
            <a:ext cx="4187324" cy="571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63" y="5193196"/>
            <a:ext cx="8050494" cy="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031940" y="3109610"/>
            <a:ext cx="684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AND</a:t>
            </a:r>
            <a:endParaRPr lang="en-A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1940" y="4781183"/>
            <a:ext cx="684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OR</a:t>
            </a:r>
            <a:endParaRPr lang="en-A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AND truth table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2780928"/>
          <a:ext cx="7560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728192"/>
                <a:gridCol w="1944216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test1 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test2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AND result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example</a:t>
                      </a:r>
                      <a:endParaRPr lang="en-A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((1&lt;2)&amp;&amp;(1&lt;3))</a:t>
                      </a:r>
                      <a:endParaRPr lang="en-A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((1&lt;2)&amp;&amp;(1&gt;3))</a:t>
                      </a:r>
                      <a:endParaRPr lang="en-A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((1&gt;2)&amp;&amp;(1&gt;3))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((1&gt;2)&amp;&amp;(1&lt;3))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1556792"/>
            <a:ext cx="456050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OR truth table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2780928"/>
          <a:ext cx="7560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728192"/>
                <a:gridCol w="1944216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test1 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test2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AND result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example</a:t>
                      </a:r>
                      <a:endParaRPr lang="en-A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((1&lt;2)||(1&lt;3))</a:t>
                      </a:r>
                      <a:endParaRPr lang="en-A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((1&lt;2)||(1&gt;3))</a:t>
                      </a:r>
                      <a:endParaRPr lang="en-A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((1&gt;2)||(1&gt;3))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FALSE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TRUE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((1&gt;2)||(1&lt;3))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784" y="1628800"/>
            <a:ext cx="4176464" cy="5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1152128"/>
          </a:xfrm>
        </p:spPr>
        <p:txBody>
          <a:bodyPr/>
          <a:lstStyle/>
          <a:p>
            <a:r>
              <a:rPr lang="en-AU" sz="2000" dirty="0" smtClean="0"/>
              <a:t>I want to check if a string entered by user is a number</a:t>
            </a:r>
          </a:p>
          <a:p>
            <a:r>
              <a:rPr lang="en-AU" sz="2000" dirty="0" smtClean="0"/>
              <a:t>if I find a letter an error dialog should pop up</a:t>
            </a:r>
          </a:p>
          <a:p>
            <a:endParaRPr lang="en-A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571624"/>
            <a:ext cx="7279337" cy="1569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40967"/>
            <a:ext cx="4163941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056" y="3167970"/>
            <a:ext cx="2016224" cy="148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941168"/>
            <a:ext cx="4163941" cy="1614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9650" y="4941168"/>
            <a:ext cx="38671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548680"/>
            <a:ext cx="8856984" cy="307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4005064"/>
            <a:ext cx="8579296" cy="2520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000" dirty="0" smtClean="0"/>
              <a:t>Few things to mentions here:</a:t>
            </a:r>
          </a:p>
          <a:p>
            <a:r>
              <a:rPr lang="en-AU" sz="2000" dirty="0" smtClean="0"/>
              <a:t>the way I pass the form to the JS, you do not have to mention which form was used as long you call the function by using </a:t>
            </a:r>
            <a:r>
              <a:rPr lang="en-AU" sz="2000" i="1" dirty="0" smtClean="0"/>
              <a:t>"this.form</a:t>
            </a:r>
            <a:r>
              <a:rPr lang="en-AU" sz="2000" dirty="0" smtClean="0"/>
              <a:t>" construct</a:t>
            </a:r>
          </a:p>
          <a:p>
            <a:r>
              <a:rPr lang="en-AU" sz="2000" dirty="0" smtClean="0"/>
              <a:t>comparing characters is done by comparing their position in the ASCII table</a:t>
            </a:r>
          </a:p>
          <a:p>
            <a:r>
              <a:rPr lang="en-AU" sz="2000" dirty="0" smtClean="0"/>
              <a:t>for example A &lt; B will return TRUE because A is before B in the ASCII table</a:t>
            </a:r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40" y="274638"/>
            <a:ext cx="1954560" cy="1143000"/>
          </a:xfrm>
        </p:spPr>
        <p:txBody>
          <a:bodyPr/>
          <a:lstStyle/>
          <a:p>
            <a:r>
              <a:rPr lang="en-AU" dirty="0" smtClean="0"/>
              <a:t>ASCII</a:t>
            </a:r>
            <a:endParaRPr lang="en-AU" dirty="0"/>
          </a:p>
        </p:txBody>
      </p:sp>
      <p:pic>
        <p:nvPicPr>
          <p:cNvPr id="4" name="Picture 3" descr="Ascii_Dec_Hex_Oct%20Bin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4638"/>
            <a:ext cx="5328592" cy="6309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552" y="1417638"/>
            <a:ext cx="3381375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  <a:cs typeface="Arial" pitchFamily="34" charset="0"/>
              </a:rPr>
              <a:t>JS  Arithmetic Operators</a:t>
            </a:r>
            <a:endParaRPr lang="en-US" sz="4000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70488"/>
            <a:ext cx="8543956" cy="290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86182" y="16023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   y=5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5: Conditional statements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114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</a:t>
            </a:r>
            <a:r>
              <a:rPr lang="en-AU" dirty="0" smtClean="0"/>
              <a:t>that does the followings:</a:t>
            </a:r>
          </a:p>
          <a:p>
            <a:pPr marL="514350" lvl="1" indent="-514350" algn="just">
              <a:buFont typeface="+mj-lt"/>
              <a:buAutoNum type="alphaLcParenR"/>
            </a:pPr>
            <a:r>
              <a:rPr lang="en-AU" dirty="0" smtClean="0"/>
              <a:t>compare the age of two people using IF/ELSE statements  in two ways; one way by using 3 tests and the second way using 2 tests</a:t>
            </a:r>
          </a:p>
          <a:p>
            <a:pPr marL="914400" lvl="2" indent="-514350" algn="just"/>
            <a:r>
              <a:rPr lang="en-AU" dirty="0" smtClean="0"/>
              <a:t>using 3 tests means that you have to create 3 IF conditions</a:t>
            </a:r>
          </a:p>
          <a:p>
            <a:pPr marL="914400" lvl="2" indent="-514350" algn="just"/>
            <a:r>
              <a:rPr lang="en-AU" dirty="0" smtClean="0"/>
              <a:t>using 2 tests means that you have to use just 2 IF conditions</a:t>
            </a:r>
          </a:p>
          <a:p>
            <a:pPr marL="914400" lvl="2" indent="-514350" algn="just"/>
            <a:r>
              <a:rPr lang="en-AU" dirty="0" smtClean="0"/>
              <a:t>you have to be able to properly nest them</a:t>
            </a:r>
            <a:endParaRPr lang="en-AU" dirty="0" smtClean="0"/>
          </a:p>
          <a:p>
            <a:pPr marL="971550" lvl="1" indent="-514350" algn="just">
              <a:buFont typeface="+mj-lt"/>
              <a:buAutoNum type="alphaLcParenR"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568863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AU" dirty="0" smtClean="0"/>
              <a:t> </a:t>
            </a:r>
          </a:p>
          <a:p>
            <a:pPr marL="630238" indent="-268288"/>
            <a:r>
              <a:rPr lang="en-AU" dirty="0" smtClean="0"/>
              <a:t>write a program that takes a number from the user</a:t>
            </a:r>
          </a:p>
          <a:p>
            <a:pPr marL="630238" indent="-268288"/>
            <a:r>
              <a:rPr lang="en-AU" dirty="0" smtClean="0"/>
              <a:t>prints all the numbers starting from 1 up to the number</a:t>
            </a:r>
          </a:p>
          <a:p>
            <a:pPr marL="630238" indent="-268288"/>
            <a:r>
              <a:rPr lang="en-AU" smtClean="0"/>
              <a:t>prints </a:t>
            </a:r>
            <a:r>
              <a:rPr lang="en-AU" dirty="0" smtClean="0"/>
              <a:t>them on separate lines</a:t>
            </a:r>
          </a:p>
          <a:p>
            <a:pPr marL="630238" indent="-268288"/>
            <a:r>
              <a:rPr lang="en-AU" dirty="0" smtClean="0"/>
              <a:t>and prints the number as many times it  represents</a:t>
            </a:r>
          </a:p>
          <a:p>
            <a:pPr marL="914400" lvl="1" indent="-514350">
              <a:buNone/>
            </a:pPr>
            <a:endParaRPr lang="en-AU" dirty="0" smtClean="0"/>
          </a:p>
          <a:p>
            <a:pPr marL="914400" lvl="1" indent="-514350">
              <a:buNone/>
            </a:pPr>
            <a:endParaRPr lang="en-AU" dirty="0" smtClean="0"/>
          </a:p>
          <a:p>
            <a:pPr marL="914400" lvl="1" indent="-514350">
              <a:buNone/>
            </a:pPr>
            <a:r>
              <a:rPr lang="en-AU" dirty="0" smtClean="0"/>
              <a:t>for example if the user inputs 4, you should get:</a:t>
            </a:r>
          </a:p>
          <a:p>
            <a:pPr marL="914400" lvl="1" indent="-514350">
              <a:buNone/>
            </a:pPr>
            <a:r>
              <a:rPr lang="en-AU" dirty="0" smtClean="0"/>
              <a:t>1			OR		01</a:t>
            </a:r>
          </a:p>
          <a:p>
            <a:pPr marL="914400" lvl="1" indent="-514350">
              <a:buNone/>
            </a:pPr>
            <a:r>
              <a:rPr lang="en-AU" dirty="0" smtClean="0"/>
              <a:t>22					0202</a:t>
            </a:r>
          </a:p>
          <a:p>
            <a:pPr marL="914400" lvl="1" indent="-514350">
              <a:buNone/>
            </a:pPr>
            <a:r>
              <a:rPr lang="en-AU" dirty="0" smtClean="0"/>
              <a:t>333					030303</a:t>
            </a:r>
          </a:p>
          <a:p>
            <a:pPr marL="914400" lvl="1" indent="-514350">
              <a:buNone/>
            </a:pPr>
            <a:r>
              <a:rPr lang="en-AU" dirty="0" smtClean="0"/>
              <a:t>4444				04040404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332656"/>
            <a:ext cx="4032448" cy="6277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332656"/>
            <a:ext cx="4029282" cy="6277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194421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en-AU" dirty="0" smtClean="0"/>
              <a:t> </a:t>
            </a:r>
          </a:p>
          <a:p>
            <a:pPr marL="630238" indent="-268288"/>
            <a:r>
              <a:rPr lang="en-AU" dirty="0" smtClean="0"/>
              <a:t>write a program that shows the multiple of a number up to a specified upper limit</a:t>
            </a:r>
          </a:p>
          <a:p>
            <a:pPr marL="630238" indent="-268288"/>
            <a:r>
              <a:rPr lang="en-AU" dirty="0" smtClean="0"/>
              <a:t>the multiples are written in a table with a number of columns specified by the user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2420888"/>
            <a:ext cx="5760640" cy="416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350060"/>
            <a:ext cx="3960440" cy="393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681663"/>
            <a:ext cx="3456384" cy="5938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87624" y="9807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user  enters 7 columns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199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user  enters  4 columns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6343652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hint: to create a new row check when the % is equal 0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Rounded MT Bold" pitchFamily="34" charset="0"/>
                <a:cs typeface="Arial" pitchFamily="34" charset="0"/>
              </a:rPr>
              <a:t>JS Assignment Operators</a:t>
            </a:r>
            <a:endParaRPr lang="en-US" sz="4000" dirty="0"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46" y="2000240"/>
            <a:ext cx="8282554" cy="2347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86116" y="141763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   x= 10   y=5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Rounded MT Bold" pitchFamily="34" charset="0"/>
                <a:cs typeface="Arial" pitchFamily="34" charset="0"/>
              </a:rPr>
              <a:t>Comparison Operators</a:t>
            </a:r>
            <a:endParaRPr lang="en-US" sz="4000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182" y="141763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   x= 5</a:t>
            </a:r>
            <a:endParaRPr lang="en-US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124729" cy="2428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Rounded MT Bold" pitchFamily="34" charset="0"/>
                <a:cs typeface="Arial" pitchFamily="34" charset="0"/>
              </a:rPr>
              <a:t>Logical Operators</a:t>
            </a:r>
            <a:endParaRPr lang="en-US" sz="4000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182" y="178697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   x= 6  y=3</a:t>
            </a:r>
            <a:endParaRPr lang="en-US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7281319" cy="1366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0872" y="1000108"/>
            <a:ext cx="789856" cy="5715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IF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5656" y="428605"/>
            <a:ext cx="6829428" cy="164307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Checks the equality in the </a:t>
            </a:r>
            <a:r>
              <a:rPr lang="en-US" b="1" dirty="0" smtClean="0"/>
              <a:t>if() </a:t>
            </a:r>
            <a:r>
              <a:rPr lang="en-US" dirty="0" smtClean="0"/>
              <a:t>brackets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If it is TRUE</a:t>
            </a:r>
          </a:p>
          <a:p>
            <a:pPr marL="180975" algn="l">
              <a:buFont typeface="Arial" pitchFamily="34" charset="0"/>
              <a:buChar char="•"/>
            </a:pPr>
            <a:r>
              <a:rPr lang="en-US" dirty="0" smtClean="0"/>
              <a:t> it executes the line that follows (just one) - the left example</a:t>
            </a:r>
          </a:p>
          <a:p>
            <a:pPr marL="180975" algn="l">
              <a:buFont typeface="Arial" pitchFamily="34" charset="0"/>
              <a:buChar char="•"/>
            </a:pPr>
            <a:r>
              <a:rPr lang="en-US" dirty="0" smtClean="0"/>
              <a:t> or all the lines in the first bracket that follows - the right example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If it is FALSE will continue with out executing the lines/s - goes to “peace man!”</a:t>
            </a:r>
            <a:endParaRPr 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2198762"/>
            <a:ext cx="4333875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198762"/>
            <a:ext cx="42672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1000108"/>
            <a:ext cx="2016224" cy="5715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IF/ELSE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83768" y="620688"/>
            <a:ext cx="6336704" cy="950923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The same like </a:t>
            </a:r>
            <a:r>
              <a:rPr lang="en-US" sz="1400" b="1" dirty="0" smtClean="0"/>
              <a:t>if() </a:t>
            </a:r>
            <a:r>
              <a:rPr lang="en-US" sz="1400" dirty="0" smtClean="0"/>
              <a:t>statement but the difference is when the equality is FALSE, will execute the line/s in the </a:t>
            </a:r>
            <a:r>
              <a:rPr lang="en-US" sz="1400" b="1" dirty="0" smtClean="0"/>
              <a:t>else</a:t>
            </a:r>
            <a:r>
              <a:rPr lang="en-US" sz="1400" dirty="0" smtClean="0"/>
              <a:t> part</a:t>
            </a:r>
          </a:p>
          <a:p>
            <a:pPr algn="l"/>
            <a:r>
              <a:rPr lang="en-US" sz="1400" dirty="0" smtClean="0"/>
              <a:t>It could have brackets or not like in the if example</a:t>
            </a:r>
            <a:endParaRPr lang="en-US" sz="1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840" y="2204864"/>
            <a:ext cx="5299997" cy="3148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1763688" y="3717032"/>
            <a:ext cx="1512168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35323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true part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1720" y="4293096"/>
            <a:ext cx="1224136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1100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false part</a:t>
            </a:r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63688" y="4653136"/>
            <a:ext cx="1368152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every time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92087"/>
          </a:xfrm>
        </p:spPr>
        <p:txBody>
          <a:bodyPr>
            <a:normAutofit/>
          </a:bodyPr>
          <a:lstStyle/>
          <a:p>
            <a:r>
              <a:rPr lang="en-AU" sz="1400" dirty="0" smtClean="0">
                <a:latin typeface="Arial" pitchFamily="34" charset="0"/>
                <a:cs typeface="Arial" pitchFamily="34" charset="0"/>
              </a:rPr>
              <a:t>if the instruction that follows the conditional testing is made of only one line of code you can write it without using curly brackets</a:t>
            </a:r>
          </a:p>
          <a:p>
            <a:r>
              <a:rPr lang="en-AU" sz="1400" dirty="0" smtClean="0">
                <a:latin typeface="Arial" pitchFamily="34" charset="0"/>
                <a:cs typeface="Arial" pitchFamily="34" charset="0"/>
              </a:rPr>
              <a:t>this instruction could be on the same line with the condition or immediately under the condition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772816"/>
            <a:ext cx="7753567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771773"/>
            <a:ext cx="6186488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61049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can still use brackets, but....there is no point, maybe just for aesthetics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5301208"/>
            <a:ext cx="5054370" cy="86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600" y="4509120"/>
            <a:ext cx="7434826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725"/>
            <a:ext cx="8229600" cy="792087"/>
          </a:xfrm>
        </p:spPr>
        <p:txBody>
          <a:bodyPr>
            <a:normAutofit/>
          </a:bodyPr>
          <a:lstStyle/>
          <a:p>
            <a:r>
              <a:rPr lang="en-AU" sz="1400" dirty="0" smtClean="0">
                <a:latin typeface="Arial" pitchFamily="34" charset="0"/>
                <a:cs typeface="Arial" pitchFamily="34" charset="0"/>
              </a:rPr>
              <a:t>if the instructions consist of more then one line of code it is compulsory to use the curly brackets</a:t>
            </a:r>
            <a:endParaRPr lang="en-A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some programmers are using the brackets like this (the starting bracket is always on the same line with the end of the conditional testing):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736812"/>
            <a:ext cx="5032652" cy="1080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4725144"/>
            <a:ext cx="5328592" cy="902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</TotalTime>
  <Words>770</Words>
  <Application>Microsoft Office PowerPoint</Application>
  <PresentationFormat>On-screen Show (4:3)</PresentationFormat>
  <Paragraphs>124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Website Programming</vt:lpstr>
      <vt:lpstr>JS  Arithmetic Operators</vt:lpstr>
      <vt:lpstr>JS Assignment Operators</vt:lpstr>
      <vt:lpstr>Comparison Operators</vt:lpstr>
      <vt:lpstr>Logical Operators</vt:lpstr>
      <vt:lpstr>IF</vt:lpstr>
      <vt:lpstr>IF/ELSE</vt:lpstr>
      <vt:lpstr>Slide 8</vt:lpstr>
      <vt:lpstr>Slide 9</vt:lpstr>
      <vt:lpstr>Slide 10</vt:lpstr>
      <vt:lpstr>FOR</vt:lpstr>
      <vt:lpstr>WHILE</vt:lpstr>
      <vt:lpstr>SWITCH</vt:lpstr>
      <vt:lpstr>Multiple selection statements</vt:lpstr>
      <vt:lpstr>AND truth table</vt:lpstr>
      <vt:lpstr>OR truth table</vt:lpstr>
      <vt:lpstr>example</vt:lpstr>
      <vt:lpstr>Slide 18</vt:lpstr>
      <vt:lpstr>ASCII</vt:lpstr>
      <vt:lpstr>USER GUIDE Task 5: Conditional statements</vt:lpstr>
      <vt:lpstr>Slide 21</vt:lpstr>
      <vt:lpstr>Slide 22</vt:lpstr>
      <vt:lpstr>Slide 23</vt:lpstr>
      <vt:lpstr>Slide 24</vt:lpstr>
    </vt:vector>
  </TitlesOfParts>
  <Company>Pulteney Grammar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cp:lastModifiedBy>Vlad</cp:lastModifiedBy>
  <cp:revision>213</cp:revision>
  <cp:lastPrinted>2008-09-04T23:43:04Z</cp:lastPrinted>
  <dcterms:created xsi:type="dcterms:W3CDTF">2008-09-05T06:15:43Z</dcterms:created>
  <dcterms:modified xsi:type="dcterms:W3CDTF">2010-08-15T06:35:39Z</dcterms:modified>
</cp:coreProperties>
</file>