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50" d="100"/>
          <a:sy n="50" d="100"/>
        </p:scale>
        <p:origin x="14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83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3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8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0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1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4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7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12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60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0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DEC0-6F33-44F5-8A83-35374EA8D277}" type="datetimeFigureOut">
              <a:rPr lang="it-IT" smtClean="0"/>
              <a:t>03/04/2018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9DB4-0771-4B4F-86BE-8F5C021EBB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/>
          <p:cNvGrpSpPr/>
          <p:nvPr/>
        </p:nvGrpSpPr>
        <p:grpSpPr>
          <a:xfrm>
            <a:off x="1390650" y="288637"/>
            <a:ext cx="6546850" cy="7126576"/>
            <a:chOff x="-603250" y="199737"/>
            <a:chExt cx="6546850" cy="7126576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314325" y="1219200"/>
              <a:ext cx="2362200" cy="7318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Records identified through database searching </a:t>
              </a:r>
              <a:endParaRPr kumimoji="0" lang="en-CA" altLang="it-IT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4559)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AutoShape 21"/>
            <p:cNvSpPr>
              <a:spLocks noChangeArrowheads="1"/>
            </p:cNvSpPr>
            <p:nvPr/>
          </p:nvSpPr>
          <p:spPr bwMode="auto">
            <a:xfrm rot="16200000">
              <a:off x="-994569" y="3178969"/>
              <a:ext cx="1371600" cy="2968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Screening</a:t>
              </a:r>
              <a:endParaRPr kumimoji="0" lang="en-CA" altLang="it-IT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1"/>
            <p:cNvSpPr>
              <a:spLocks noChangeArrowheads="1"/>
            </p:cNvSpPr>
            <p:nvPr/>
          </p:nvSpPr>
          <p:spPr bwMode="auto">
            <a:xfrm rot="16200000">
              <a:off x="-994569" y="6379369"/>
              <a:ext cx="1371600" cy="2968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Included</a:t>
              </a:r>
              <a:endParaRPr kumimoji="0" lang="en-CA" altLang="it-IT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AutoShape 20"/>
            <p:cNvSpPr>
              <a:spLocks noChangeArrowheads="1"/>
            </p:cNvSpPr>
            <p:nvPr/>
          </p:nvSpPr>
          <p:spPr bwMode="auto">
            <a:xfrm rot="16200000">
              <a:off x="-994569" y="4779169"/>
              <a:ext cx="1371600" cy="2968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Eligibility</a:t>
              </a:r>
              <a:endParaRPr kumimoji="0" lang="en-CA" altLang="it-IT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600200" y="1954213"/>
              <a:ext cx="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3886200" y="1954213"/>
              <a:ext cx="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11" name="AutoShape 2"/>
            <p:cNvSpPr>
              <a:spLocks noChangeArrowheads="1"/>
            </p:cNvSpPr>
            <p:nvPr/>
          </p:nvSpPr>
          <p:spPr bwMode="auto">
            <a:xfrm rot="16200000">
              <a:off x="-994569" y="1578769"/>
              <a:ext cx="1371600" cy="29686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Identification</a:t>
              </a:r>
              <a:endParaRPr kumimoji="0" lang="en-CA" altLang="it-IT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alt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971800" y="1219200"/>
              <a:ext cx="2509838" cy="7572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Additional records identified through other sources</a:t>
              </a:r>
              <a:br>
                <a:rPr kumimoji="0" lang="en-CA" altLang="it-IT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78)</a:t>
              </a:r>
              <a:endParaRPr kumimoji="0" lang="en-CA" alt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357313" y="2411413"/>
              <a:ext cx="2771775" cy="571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Records after duplicates removed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4341)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908175" y="3440113"/>
              <a:ext cx="1670050" cy="571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Records screened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174)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229100" y="3440113"/>
              <a:ext cx="1714500" cy="571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Records excluded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15)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885950" y="4354513"/>
              <a:ext cx="1714500" cy="727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Full-text articles assessed for eligibility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159)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229100" y="4354513"/>
              <a:ext cx="1714500" cy="749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Full-text articles excluded, with reasons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=102)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885950" y="5327650"/>
              <a:ext cx="1714500" cy="742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Studies included in qualitative synthesis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57)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885950" y="6411913"/>
              <a:ext cx="17145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Studies included in quantitative synthesis (meta-analysis)</a:t>
              </a:r>
              <a:b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</a:br>
              <a:r>
                <a:rPr kumimoji="0" lang="en-CA" altLang="it-IT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(n =  46)</a:t>
              </a:r>
              <a:endParaRPr kumimoji="0" lang="en-CA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AutoShape 8"/>
            <p:cNvSpPr>
              <a:spLocks noChangeShapeType="1"/>
            </p:cNvSpPr>
            <p:nvPr/>
          </p:nvSpPr>
          <p:spPr bwMode="auto">
            <a:xfrm>
              <a:off x="2743200" y="2982913"/>
              <a:ext cx="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1" name="AutoShape 7"/>
            <p:cNvSpPr>
              <a:spLocks noChangeShapeType="1"/>
            </p:cNvSpPr>
            <p:nvPr/>
          </p:nvSpPr>
          <p:spPr bwMode="auto">
            <a:xfrm>
              <a:off x="2743200" y="4011613"/>
              <a:ext cx="0" cy="342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2" name="AutoShape 6"/>
            <p:cNvSpPr>
              <a:spLocks noChangeShapeType="1"/>
            </p:cNvSpPr>
            <p:nvPr/>
          </p:nvSpPr>
          <p:spPr bwMode="auto">
            <a:xfrm>
              <a:off x="2743200" y="5083175"/>
              <a:ext cx="0" cy="244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3" name="AutoShape 5"/>
            <p:cNvSpPr>
              <a:spLocks noChangeShapeType="1"/>
            </p:cNvSpPr>
            <p:nvPr/>
          </p:nvSpPr>
          <p:spPr bwMode="auto">
            <a:xfrm>
              <a:off x="2743200" y="6069013"/>
              <a:ext cx="0" cy="342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4" name="AutoShape 4"/>
            <p:cNvSpPr>
              <a:spLocks noChangeShapeType="1"/>
            </p:cNvSpPr>
            <p:nvPr/>
          </p:nvSpPr>
          <p:spPr bwMode="auto">
            <a:xfrm>
              <a:off x="3578225" y="3725863"/>
              <a:ext cx="6508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5" name="AutoShape 3"/>
            <p:cNvSpPr>
              <a:spLocks noChangeShapeType="1"/>
            </p:cNvSpPr>
            <p:nvPr/>
          </p:nvSpPr>
          <p:spPr bwMode="auto">
            <a:xfrm>
              <a:off x="3600450" y="4718050"/>
              <a:ext cx="628650" cy="111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pic>
          <p:nvPicPr>
            <p:cNvPr id="2070" name="Picture 22" descr="Consort-Logo-Graphic-30-12-07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0" t="20689" r="87100" b="17241"/>
            <a:stretch>
              <a:fillRect/>
            </a:stretch>
          </p:blipFill>
          <p:spPr bwMode="auto">
            <a:xfrm>
              <a:off x="-603250" y="457200"/>
              <a:ext cx="685800" cy="62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9525" y="365125"/>
              <a:ext cx="2971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it-IT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93725" y="199737"/>
              <a:ext cx="29845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ctr"/>
                  <a:tab pos="5486400" algn="r"/>
                  <a:tab pos="88011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  <a:tab pos="8801100" algn="r"/>
                </a:tabLst>
              </a:pPr>
              <a:r>
                <a:rPr kumimoji="0" lang="en-CA" altLang="it-I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PR</a:t>
              </a:r>
              <a:r>
                <a:rPr kumimoji="0" lang="en-CA" altLang="it-IT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ISMA 2009 Flow Diagram</a:t>
              </a:r>
              <a:endParaRPr kumimoji="0" lang="it-IT" altLang="it-IT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  <a:tab pos="8801100" algn="r"/>
                </a:tabLst>
              </a:pPr>
              <a:endPara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740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</dc:creator>
  <cp:lastModifiedBy>Alberto</cp:lastModifiedBy>
  <cp:revision>2</cp:revision>
  <dcterms:created xsi:type="dcterms:W3CDTF">2018-04-03T13:18:54Z</dcterms:created>
  <dcterms:modified xsi:type="dcterms:W3CDTF">2018-04-03T13:30:55Z</dcterms:modified>
</cp:coreProperties>
</file>