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4" r:id="rId11"/>
    <p:sldId id="276" r:id="rId12"/>
    <p:sldId id="273" r:id="rId13"/>
    <p:sldId id="274" r:id="rId14"/>
    <p:sldId id="277" r:id="rId15"/>
    <p:sldId id="275" r:id="rId16"/>
    <p:sldId id="266" r:id="rId17"/>
    <p:sldId id="279" r:id="rId18"/>
    <p:sldId id="267" r:id="rId19"/>
    <p:sldId id="268" r:id="rId20"/>
    <p:sldId id="269" r:id="rId21"/>
    <p:sldId id="270" r:id="rId22"/>
    <p:sldId id="271" r:id="rId23"/>
    <p:sldId id="272"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1" autoAdjust="0"/>
  </p:normalViewPr>
  <p:slideViewPr>
    <p:cSldViewPr>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B7FFD-3A7E-4217-8C3D-08A61C8528A2}" type="datetimeFigureOut">
              <a:rPr lang="en-NZ" smtClean="0"/>
              <a:t>12/07/2020</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8A4F5-1085-490C-B21C-712B47D3ED86}" type="slidenum">
              <a:rPr lang="en-NZ" smtClean="0"/>
              <a:t>‹#›</a:t>
            </a:fld>
            <a:endParaRPr lang="en-NZ"/>
          </a:p>
        </p:txBody>
      </p:sp>
    </p:spTree>
    <p:extLst>
      <p:ext uri="{BB962C8B-B14F-4D97-AF65-F5344CB8AC3E}">
        <p14:creationId xmlns:p14="http://schemas.microsoft.com/office/powerpoint/2010/main" val="160597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what a </a:t>
            </a:r>
            <a:r>
              <a:rPr lang="en-NZ" dirty="0" err="1"/>
              <a:t>wepage</a:t>
            </a:r>
            <a:r>
              <a:rPr lang="en-NZ" dirty="0"/>
              <a:t> would look</a:t>
            </a:r>
            <a:r>
              <a:rPr lang="en-NZ" baseline="0" dirty="0"/>
              <a:t> like without the CSS design features added. This is the </a:t>
            </a:r>
            <a:r>
              <a:rPr lang="en-NZ" baseline="0" dirty="0" err="1"/>
              <a:t>google</a:t>
            </a:r>
            <a:r>
              <a:rPr lang="en-NZ" baseline="0" dirty="0"/>
              <a:t> site.</a:t>
            </a:r>
            <a:endParaRPr lang="en-NZ" dirty="0"/>
          </a:p>
        </p:txBody>
      </p:sp>
      <p:sp>
        <p:nvSpPr>
          <p:cNvPr id="4" name="Slide Number Placeholder 3"/>
          <p:cNvSpPr>
            <a:spLocks noGrp="1"/>
          </p:cNvSpPr>
          <p:nvPr>
            <p:ph type="sldNum" sz="quarter" idx="10"/>
          </p:nvPr>
        </p:nvSpPr>
        <p:spPr/>
        <p:txBody>
          <a:bodyPr/>
          <a:lstStyle/>
          <a:p>
            <a:fld id="{6268B42C-E468-420C-BAAA-64CC3EAFB6F6}" type="slidenum">
              <a:rPr lang="en-NZ" smtClean="0"/>
              <a:t>3</a:t>
            </a:fld>
            <a:endParaRPr lang="en-NZ"/>
          </a:p>
        </p:txBody>
      </p:sp>
    </p:spTree>
    <p:extLst>
      <p:ext uri="{BB962C8B-B14F-4D97-AF65-F5344CB8AC3E}">
        <p14:creationId xmlns:p14="http://schemas.microsoft.com/office/powerpoint/2010/main" val="326031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Html is a language and as such it has its own set of rules. Break the rules and the code won’t work. Luckily</a:t>
            </a:r>
            <a:r>
              <a:rPr lang="en-NZ" baseline="0" dirty="0"/>
              <a:t> there aren’t too many rules and they are quick to learn. Every HTML document starts with &lt;!DOCTYPE html&gt; Yes capitals are important  at times.</a:t>
            </a:r>
          </a:p>
          <a:p>
            <a:r>
              <a:rPr lang="en-NZ" baseline="0" dirty="0"/>
              <a:t>The first line just identifies the language version you are using. This is the </a:t>
            </a:r>
            <a:r>
              <a:rPr lang="en-NZ" baseline="0" dirty="0" err="1"/>
              <a:t>Doctype</a:t>
            </a:r>
            <a:r>
              <a:rPr lang="en-NZ" baseline="0" dirty="0"/>
              <a:t> for HTML 5. then it is just html which must be opened and closed.</a:t>
            </a:r>
          </a:p>
          <a:p>
            <a:r>
              <a:rPr lang="en-NZ" baseline="0" dirty="0"/>
              <a:t>The head </a:t>
            </a:r>
            <a:r>
              <a:rPr lang="en-NZ" sz="1200" kern="1200" dirty="0">
                <a:solidFill>
                  <a:schemeClr val="tx1"/>
                </a:solidFill>
                <a:effectLst/>
                <a:latin typeface="+mn-lt"/>
                <a:ea typeface="+mn-ea"/>
                <a:cs typeface="+mn-cs"/>
              </a:rPr>
              <a:t>contains information </a:t>
            </a:r>
            <a:r>
              <a:rPr lang="en-NZ" sz="1200" i="1" kern="1200" dirty="0">
                <a:solidFill>
                  <a:schemeClr val="tx1"/>
                </a:solidFill>
                <a:effectLst/>
                <a:latin typeface="+mn-lt"/>
                <a:ea typeface="+mn-ea"/>
                <a:cs typeface="+mn-cs"/>
              </a:rPr>
              <a:t>about</a:t>
            </a:r>
            <a:r>
              <a:rPr lang="en-NZ" sz="1200" kern="1200" dirty="0">
                <a:solidFill>
                  <a:schemeClr val="tx1"/>
                </a:solidFill>
                <a:effectLst/>
                <a:latin typeface="+mn-lt"/>
                <a:ea typeface="+mn-ea"/>
                <a:cs typeface="+mn-cs"/>
              </a:rPr>
              <a:t> the page rather than information that is shown within the main part of the browser window. </a:t>
            </a:r>
            <a:r>
              <a:rPr lang="en-NZ" sz="1200" b="1" kern="1200" dirty="0">
                <a:solidFill>
                  <a:schemeClr val="tx1"/>
                </a:solidFill>
                <a:effectLst/>
                <a:latin typeface="+mn-lt"/>
                <a:ea typeface="+mn-ea"/>
                <a:cs typeface="+mn-cs"/>
              </a:rPr>
              <a:t>The HTML &lt;head&gt; Element</a:t>
            </a:r>
            <a:r>
              <a:rPr lang="en-NZ" sz="1200" b="1" kern="1200" baseline="0" dirty="0">
                <a:solidFill>
                  <a:schemeClr val="tx1"/>
                </a:solidFill>
                <a:effectLst/>
                <a:latin typeface="+mn-lt"/>
                <a:ea typeface="+mn-ea"/>
                <a:cs typeface="+mn-cs"/>
              </a:rPr>
              <a:t> </a:t>
            </a:r>
            <a:r>
              <a:rPr lang="en-NZ" sz="1200" kern="1200" dirty="0">
                <a:solidFill>
                  <a:schemeClr val="tx1"/>
                </a:solidFill>
                <a:effectLst/>
                <a:latin typeface="+mn-lt"/>
                <a:ea typeface="+mn-ea"/>
                <a:cs typeface="+mn-cs"/>
              </a:rPr>
              <a:t>has nothing to do with HTML headings</a:t>
            </a:r>
            <a:r>
              <a:rPr lang="en-NZ" sz="1200" kern="1200" baseline="0" dirty="0">
                <a:solidFill>
                  <a:schemeClr val="tx1"/>
                </a:solidFill>
                <a:effectLst/>
                <a:latin typeface="+mn-lt"/>
                <a:ea typeface="+mn-ea"/>
                <a:cs typeface="+mn-cs"/>
              </a:rPr>
              <a:t> but it </a:t>
            </a:r>
            <a:r>
              <a:rPr lang="en-NZ" sz="1200" kern="1200" dirty="0">
                <a:solidFill>
                  <a:schemeClr val="tx1"/>
                </a:solidFill>
                <a:effectLst/>
                <a:latin typeface="+mn-lt"/>
                <a:ea typeface="+mn-ea"/>
                <a:cs typeface="+mn-cs"/>
              </a:rPr>
              <a:t>contains </a:t>
            </a:r>
            <a:r>
              <a:rPr lang="en-NZ" sz="1200" b="1" kern="1200" dirty="0">
                <a:solidFill>
                  <a:schemeClr val="tx1"/>
                </a:solidFill>
                <a:effectLst/>
                <a:latin typeface="+mn-lt"/>
                <a:ea typeface="+mn-ea"/>
                <a:cs typeface="+mn-cs"/>
              </a:rPr>
              <a:t>meta data</a:t>
            </a:r>
            <a:r>
              <a:rPr lang="en-NZ" sz="1200" kern="1200" dirty="0">
                <a:solidFill>
                  <a:schemeClr val="tx1"/>
                </a:solidFill>
                <a:effectLst/>
                <a:latin typeface="+mn-lt"/>
                <a:ea typeface="+mn-ea"/>
                <a:cs typeface="+mn-cs"/>
              </a:rPr>
              <a:t>. Meta data are not displayed</a:t>
            </a:r>
            <a:r>
              <a:rPr lang="en-NZ" sz="1200" kern="1200" baseline="0" dirty="0">
                <a:solidFill>
                  <a:schemeClr val="tx1"/>
                </a:solidFill>
                <a:effectLst/>
                <a:latin typeface="+mn-lt"/>
                <a:ea typeface="+mn-ea"/>
                <a:cs typeface="+mn-cs"/>
              </a:rPr>
              <a:t> but like comments </a:t>
            </a:r>
            <a:r>
              <a:rPr lang="en-NZ" sz="1200" kern="1200" baseline="0" dirty="0" err="1">
                <a:solidFill>
                  <a:schemeClr val="tx1"/>
                </a:solidFill>
                <a:effectLst/>
                <a:latin typeface="+mn-lt"/>
                <a:ea typeface="+mn-ea"/>
                <a:cs typeface="+mn-cs"/>
              </a:rPr>
              <a:t>eg</a:t>
            </a:r>
            <a:r>
              <a:rPr lang="en-NZ" sz="1200" kern="1200" baseline="0" dirty="0">
                <a:solidFill>
                  <a:schemeClr val="tx1"/>
                </a:solidFill>
                <a:effectLst/>
                <a:latin typeface="+mn-lt"/>
                <a:ea typeface="+mn-ea"/>
                <a:cs typeface="+mn-cs"/>
              </a:rPr>
              <a:t> who wrote the code</a:t>
            </a:r>
            <a:endParaRPr lang="en-NZ" sz="1200" kern="1200" dirty="0">
              <a:solidFill>
                <a:schemeClr val="tx1"/>
              </a:solidFill>
              <a:effectLst/>
              <a:latin typeface="+mn-lt"/>
              <a:ea typeface="+mn-ea"/>
              <a:cs typeface="+mn-cs"/>
            </a:endParaRPr>
          </a:p>
          <a:p>
            <a:r>
              <a:rPr lang="en-NZ" sz="1200" kern="1200" dirty="0">
                <a:solidFill>
                  <a:schemeClr val="tx1"/>
                </a:solidFill>
                <a:effectLst/>
                <a:latin typeface="+mn-lt"/>
                <a:ea typeface="+mn-ea"/>
                <a:cs typeface="+mn-cs"/>
              </a:rPr>
              <a:t>The HTML &lt;head&gt; element is placed between the &lt;html&gt; tag and the &lt;body&gt; tag:</a:t>
            </a:r>
          </a:p>
          <a:p>
            <a:r>
              <a:rPr lang="en-NZ" sz="1200" kern="1200" dirty="0">
                <a:solidFill>
                  <a:schemeClr val="tx1"/>
                </a:solidFill>
                <a:effectLst/>
                <a:latin typeface="+mn-lt"/>
                <a:ea typeface="+mn-ea"/>
                <a:cs typeface="+mn-cs"/>
              </a:rPr>
              <a:t>Meta data means data </a:t>
            </a:r>
            <a:r>
              <a:rPr lang="en-NZ" sz="1200" b="1" kern="1200" dirty="0">
                <a:solidFill>
                  <a:schemeClr val="tx1"/>
                </a:solidFill>
                <a:effectLst/>
                <a:latin typeface="+mn-lt"/>
                <a:ea typeface="+mn-ea"/>
                <a:cs typeface="+mn-cs"/>
              </a:rPr>
              <a:t>about</a:t>
            </a:r>
            <a:r>
              <a:rPr lang="en-NZ" sz="1200" kern="1200" dirty="0">
                <a:solidFill>
                  <a:schemeClr val="tx1"/>
                </a:solidFill>
                <a:effectLst/>
                <a:latin typeface="+mn-lt"/>
                <a:ea typeface="+mn-ea"/>
                <a:cs typeface="+mn-cs"/>
              </a:rPr>
              <a:t> data. HTML meta data is data </a:t>
            </a:r>
            <a:r>
              <a:rPr lang="en-NZ" sz="1200" b="1" kern="1200" dirty="0">
                <a:solidFill>
                  <a:schemeClr val="tx1"/>
                </a:solidFill>
                <a:effectLst/>
                <a:latin typeface="+mn-lt"/>
                <a:ea typeface="+mn-ea"/>
                <a:cs typeface="+mn-cs"/>
              </a:rPr>
              <a:t>about</a:t>
            </a:r>
            <a:r>
              <a:rPr lang="en-NZ" sz="1200" kern="1200" dirty="0">
                <a:solidFill>
                  <a:schemeClr val="tx1"/>
                </a:solidFill>
                <a:effectLst/>
                <a:latin typeface="+mn-lt"/>
                <a:ea typeface="+mn-ea"/>
                <a:cs typeface="+mn-cs"/>
              </a:rPr>
              <a:t> the HTML document.</a:t>
            </a:r>
          </a:p>
          <a:p>
            <a:pPr marL="0" marR="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You usually find a &lt;title&gt; element inside the &lt;head&gt; element</a:t>
            </a:r>
            <a:r>
              <a:rPr lang="en-NZ" sz="1200" kern="1200" baseline="0" dirty="0">
                <a:solidFill>
                  <a:schemeClr val="tx1"/>
                </a:solidFill>
                <a:effectLst/>
                <a:latin typeface="+mn-lt"/>
                <a:ea typeface="+mn-ea"/>
                <a:cs typeface="+mn-cs"/>
              </a:rPr>
              <a:t>. </a:t>
            </a:r>
            <a:r>
              <a:rPr lang="en-NZ" sz="1200" kern="1200" dirty="0">
                <a:solidFill>
                  <a:schemeClr val="tx1"/>
                </a:solidFill>
                <a:effectLst/>
                <a:latin typeface="+mn-lt"/>
                <a:ea typeface="+mn-ea"/>
                <a:cs typeface="+mn-cs"/>
              </a:rPr>
              <a:t>The contents of the &lt;title&gt; element are either shown in the top of the browser, above where you usually type in the URL of the page you want to visit, or on the title bar (tab) at the top the browser window.</a:t>
            </a:r>
          </a:p>
          <a:p>
            <a:r>
              <a:rPr lang="en-NZ" sz="1200" kern="1200" dirty="0">
                <a:solidFill>
                  <a:schemeClr val="tx1"/>
                </a:solidFill>
                <a:effectLst/>
                <a:latin typeface="+mn-lt"/>
                <a:ea typeface="+mn-ea"/>
                <a:cs typeface="+mn-cs"/>
              </a:rPr>
              <a:t>&lt;body&gt;</a:t>
            </a:r>
          </a:p>
          <a:p>
            <a:r>
              <a:rPr lang="en-NZ" sz="1200" kern="1200" dirty="0">
                <a:solidFill>
                  <a:schemeClr val="tx1"/>
                </a:solidFill>
                <a:effectLst/>
                <a:latin typeface="+mn-lt"/>
                <a:ea typeface="+mn-ea"/>
                <a:cs typeface="+mn-cs"/>
              </a:rPr>
              <a:t>Everything inside this element is shown inside the main browser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fld id="{5FF8A4F5-1085-490C-B21C-712B47D3ED86}" type="slidenum">
              <a:rPr lang="en-NZ" smtClean="0"/>
              <a:t>9</a:t>
            </a:fld>
            <a:endParaRPr lang="en-NZ"/>
          </a:p>
        </p:txBody>
      </p:sp>
    </p:spTree>
    <p:extLst>
      <p:ext uri="{BB962C8B-B14F-4D97-AF65-F5344CB8AC3E}">
        <p14:creationId xmlns:p14="http://schemas.microsoft.com/office/powerpoint/2010/main" val="244711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FE907F89-EFF2-4DAA-A2FC-D1498E79249A}" type="datetimeFigureOut">
              <a:rPr lang="en-NZ" smtClean="0"/>
              <a:t>12/07/2020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191109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E907F89-EFF2-4DAA-A2FC-D1498E79249A}" type="datetimeFigureOut">
              <a:rPr lang="en-NZ" smtClean="0"/>
              <a:t>12/07/2020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372045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E907F89-EFF2-4DAA-A2FC-D1498E79249A}" type="datetimeFigureOut">
              <a:rPr lang="en-NZ" smtClean="0"/>
              <a:t>12/07/2020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392399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E907F89-EFF2-4DAA-A2FC-D1498E79249A}" type="datetimeFigureOut">
              <a:rPr lang="en-NZ" smtClean="0"/>
              <a:t>12/07/2020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56586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07F89-EFF2-4DAA-A2FC-D1498E79249A}" type="datetimeFigureOut">
              <a:rPr lang="en-NZ" smtClean="0"/>
              <a:t>12/07/2020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398667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FE907F89-EFF2-4DAA-A2FC-D1498E79249A}" type="datetimeFigureOut">
              <a:rPr lang="en-NZ" smtClean="0"/>
              <a:t>12/07/2020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299310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FE907F89-EFF2-4DAA-A2FC-D1498E79249A}" type="datetimeFigureOut">
              <a:rPr lang="en-NZ" smtClean="0"/>
              <a:t>12/07/2020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109005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FE907F89-EFF2-4DAA-A2FC-D1498E79249A}" type="datetimeFigureOut">
              <a:rPr lang="en-NZ" smtClean="0"/>
              <a:t>12/07/2020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214768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07F89-EFF2-4DAA-A2FC-D1498E79249A}" type="datetimeFigureOut">
              <a:rPr lang="en-NZ" smtClean="0"/>
              <a:t>12/07/2020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41344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07F89-EFF2-4DAA-A2FC-D1498E79249A}" type="datetimeFigureOut">
              <a:rPr lang="en-NZ" smtClean="0"/>
              <a:t>12/07/2020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167051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07F89-EFF2-4DAA-A2FC-D1498E79249A}" type="datetimeFigureOut">
              <a:rPr lang="en-NZ" smtClean="0"/>
              <a:t>12/07/2020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6254229-BB15-4557-AD96-AA76C35D6651}" type="slidenum">
              <a:rPr lang="en-NZ" smtClean="0"/>
              <a:t>‹#›</a:t>
            </a:fld>
            <a:endParaRPr lang="en-NZ"/>
          </a:p>
        </p:txBody>
      </p:sp>
    </p:spTree>
    <p:extLst>
      <p:ext uri="{BB962C8B-B14F-4D97-AF65-F5344CB8AC3E}">
        <p14:creationId xmlns:p14="http://schemas.microsoft.com/office/powerpoint/2010/main" val="100355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07F89-EFF2-4DAA-A2FC-D1498E79249A}" type="datetimeFigureOut">
              <a:rPr lang="en-NZ" smtClean="0"/>
              <a:t>12/07/2020</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54229-BB15-4557-AD96-AA76C35D6651}" type="slidenum">
              <a:rPr lang="en-NZ" smtClean="0"/>
              <a:t>‹#›</a:t>
            </a:fld>
            <a:endParaRPr lang="en-NZ"/>
          </a:p>
        </p:txBody>
      </p:sp>
    </p:spTree>
    <p:extLst>
      <p:ext uri="{BB962C8B-B14F-4D97-AF65-F5344CB8AC3E}">
        <p14:creationId xmlns:p14="http://schemas.microsoft.com/office/powerpoint/2010/main" val="3842858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w3schools.com/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dition.cnn.com/2014/03/04/tech/gallery/internet-undersea-cables/index.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dl.dropboxusercontent.com/u/8714203/southern-cross-shakedown.gi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Autofit/>
          </a:bodyPr>
          <a:lstStyle/>
          <a:p>
            <a:r>
              <a:rPr lang="en-NZ" sz="13800" dirty="0">
                <a:solidFill>
                  <a:srgbClr val="FFC000"/>
                </a:solidFill>
                <a:effectLst>
                  <a:outerShdw blurRad="38100" dist="38100" dir="2700000" algn="tl">
                    <a:srgbClr val="000000">
                      <a:alpha val="43137"/>
                    </a:srgbClr>
                  </a:outerShdw>
                </a:effectLst>
                <a:latin typeface="Bodoni MT Black" pitchFamily="18" charset="0"/>
              </a:rPr>
              <a:t>HTML</a:t>
            </a:r>
          </a:p>
        </p:txBody>
      </p:sp>
      <p:sp>
        <p:nvSpPr>
          <p:cNvPr id="3" name="Subtitle 2"/>
          <p:cNvSpPr>
            <a:spLocks noGrp="1"/>
          </p:cNvSpPr>
          <p:nvPr>
            <p:ph type="subTitle" idx="1"/>
          </p:nvPr>
        </p:nvSpPr>
        <p:spPr/>
        <p:txBody>
          <a:bodyPr/>
          <a:lstStyle/>
          <a:p>
            <a:r>
              <a:rPr lang="en-NZ" dirty="0">
                <a:solidFill>
                  <a:srgbClr val="FFC000"/>
                </a:solidFill>
                <a:latin typeface="Tekton Pro" pitchFamily="34" charset="0"/>
              </a:rPr>
              <a:t>Introduction</a:t>
            </a:r>
            <a:r>
              <a:rPr lang="en-NZ" dirty="0"/>
              <a:t> </a:t>
            </a:r>
          </a:p>
        </p:txBody>
      </p:sp>
      <p:sp>
        <p:nvSpPr>
          <p:cNvPr id="5" name="TextBox 4">
            <a:extLst>
              <a:ext uri="{FF2B5EF4-FFF2-40B4-BE49-F238E27FC236}">
                <a16:creationId xmlns:a16="http://schemas.microsoft.com/office/drawing/2014/main" id="{CEA3719F-F575-417A-9BBE-10A81E5BD15B}"/>
              </a:ext>
            </a:extLst>
          </p:cNvPr>
          <p:cNvSpPr txBox="1"/>
          <p:nvPr/>
        </p:nvSpPr>
        <p:spPr>
          <a:xfrm>
            <a:off x="935596" y="2826047"/>
            <a:ext cx="7272808" cy="461665"/>
          </a:xfrm>
          <a:prstGeom prst="rect">
            <a:avLst/>
          </a:prstGeom>
          <a:noFill/>
        </p:spPr>
        <p:txBody>
          <a:bodyPr wrap="square" rtlCol="0">
            <a:spAutoFit/>
          </a:bodyPr>
          <a:lstStyle/>
          <a:p>
            <a:pPr algn="ctr"/>
            <a:r>
              <a:rPr lang="en-NZ" sz="2400" b="1" dirty="0">
                <a:solidFill>
                  <a:srgbClr val="FFC000"/>
                </a:solidFill>
                <a:latin typeface="Tekton Pro" panose="020F0603020208020904" pitchFamily="34" charset="0"/>
              </a:rPr>
              <a:t>Hypertext </a:t>
            </a:r>
            <a:r>
              <a:rPr lang="en-NZ" sz="2400" b="1" dirty="0" err="1">
                <a:solidFill>
                  <a:srgbClr val="FFC000"/>
                </a:solidFill>
                <a:latin typeface="Tekton Pro" panose="020F0603020208020904" pitchFamily="34" charset="0"/>
              </a:rPr>
              <a:t>Markup</a:t>
            </a:r>
            <a:r>
              <a:rPr lang="en-NZ" sz="2400" b="1" dirty="0">
                <a:solidFill>
                  <a:srgbClr val="FFC000"/>
                </a:solidFill>
                <a:latin typeface="Tekton Pro" panose="020F0603020208020904" pitchFamily="34" charset="0"/>
              </a:rPr>
              <a:t> Language</a:t>
            </a:r>
          </a:p>
        </p:txBody>
      </p:sp>
    </p:spTree>
    <p:extLst>
      <p:ext uri="{BB962C8B-B14F-4D97-AF65-F5344CB8AC3E}">
        <p14:creationId xmlns:p14="http://schemas.microsoft.com/office/powerpoint/2010/main" val="286019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348880"/>
            <a:ext cx="8352928" cy="1569660"/>
          </a:xfrm>
          <a:prstGeom prst="rect">
            <a:avLst/>
          </a:prstGeom>
          <a:noFill/>
        </p:spPr>
        <p:txBody>
          <a:bodyPr wrap="square" rtlCol="0">
            <a:spAutoFit/>
          </a:bodyPr>
          <a:lstStyle/>
          <a:p>
            <a:r>
              <a:rPr lang="en-NZ" sz="9600" b="1" dirty="0"/>
              <a:t>Lets get started</a:t>
            </a:r>
          </a:p>
        </p:txBody>
      </p:sp>
    </p:spTree>
    <p:extLst>
      <p:ext uri="{BB962C8B-B14F-4D97-AF65-F5344CB8AC3E}">
        <p14:creationId xmlns:p14="http://schemas.microsoft.com/office/powerpoint/2010/main" val="121554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DBD67-484C-4945-A72A-402839377C37}"/>
              </a:ext>
            </a:extLst>
          </p:cNvPr>
          <p:cNvSpPr txBox="1"/>
          <p:nvPr/>
        </p:nvSpPr>
        <p:spPr>
          <a:xfrm>
            <a:off x="647564" y="620688"/>
            <a:ext cx="7848872" cy="5355312"/>
          </a:xfrm>
          <a:prstGeom prst="rect">
            <a:avLst/>
          </a:prstGeom>
          <a:noFill/>
        </p:spPr>
        <p:txBody>
          <a:bodyPr wrap="square" rtlCol="0">
            <a:spAutoFit/>
          </a:bodyPr>
          <a:lstStyle/>
          <a:p>
            <a:r>
              <a:rPr lang="en-NZ" dirty="0">
                <a:latin typeface="Montserrat" panose="00000500000000000000" pitchFamily="2" charset="0"/>
              </a:rPr>
              <a:t>To make a web page you have to code it using html code.</a:t>
            </a:r>
          </a:p>
          <a:p>
            <a:endParaRPr lang="en-NZ" dirty="0">
              <a:latin typeface="Montserrat" panose="00000500000000000000" pitchFamily="2" charset="0"/>
            </a:endParaRPr>
          </a:p>
          <a:p>
            <a:r>
              <a:rPr lang="en-NZ" dirty="0">
                <a:latin typeface="Montserrat" panose="00000500000000000000" pitchFamily="2" charset="0"/>
              </a:rPr>
              <a:t>You must follow the html rules or you page will not show on the web as you want it to.</a:t>
            </a:r>
          </a:p>
          <a:p>
            <a:endParaRPr lang="en-NZ" dirty="0">
              <a:latin typeface="Montserrat" panose="00000500000000000000" pitchFamily="2" charset="0"/>
            </a:endParaRPr>
          </a:p>
          <a:p>
            <a:r>
              <a:rPr lang="en-NZ" dirty="0">
                <a:latin typeface="Montserrat" panose="00000500000000000000" pitchFamily="2" charset="0"/>
              </a:rPr>
              <a:t>Once you get used to the code it is easy to remember (or you can search on the web for code that might help you).</a:t>
            </a:r>
          </a:p>
          <a:p>
            <a:endParaRPr lang="en-NZ" dirty="0">
              <a:latin typeface="Montserrat" panose="00000500000000000000" pitchFamily="2" charset="0"/>
            </a:endParaRPr>
          </a:p>
          <a:p>
            <a:r>
              <a:rPr lang="en-NZ" dirty="0">
                <a:latin typeface="Montserrat" panose="00000500000000000000" pitchFamily="2" charset="0"/>
              </a:rPr>
              <a:t>It is a good idea to run you code frequently as you are making your page so errors can be identified and fixed easily. </a:t>
            </a:r>
          </a:p>
          <a:p>
            <a:endParaRPr lang="en-NZ" dirty="0">
              <a:latin typeface="Montserrat" panose="00000500000000000000" pitchFamily="2" charset="0"/>
            </a:endParaRPr>
          </a:p>
          <a:p>
            <a:r>
              <a:rPr lang="en-NZ" dirty="0">
                <a:latin typeface="Montserrat" panose="00000500000000000000" pitchFamily="2" charset="0"/>
              </a:rPr>
              <a:t>Everyone makes errors and you learn from your errors too.</a:t>
            </a:r>
          </a:p>
          <a:p>
            <a:endParaRPr lang="en-NZ" dirty="0">
              <a:latin typeface="Montserrat" panose="00000500000000000000" pitchFamily="2" charset="0"/>
            </a:endParaRPr>
          </a:p>
          <a:p>
            <a:r>
              <a:rPr lang="en-NZ" dirty="0">
                <a:latin typeface="Montserrat" panose="00000500000000000000" pitchFamily="2" charset="0"/>
              </a:rPr>
              <a:t>A good website to practice on is</a:t>
            </a:r>
          </a:p>
          <a:p>
            <a:r>
              <a:rPr lang="en-NZ" dirty="0">
                <a:hlinkClick r:id="rId2"/>
              </a:rPr>
              <a:t>https://www.w3schools.com/html/</a:t>
            </a:r>
            <a:endParaRPr lang="en-NZ" dirty="0"/>
          </a:p>
          <a:p>
            <a:endParaRPr lang="en-NZ" dirty="0">
              <a:latin typeface="Montserrat" panose="00000500000000000000" pitchFamily="2" charset="0"/>
            </a:endParaRPr>
          </a:p>
          <a:p>
            <a:pPr algn="ctr"/>
            <a:r>
              <a:rPr lang="en-NZ" b="1" dirty="0">
                <a:solidFill>
                  <a:srgbClr val="FF0000"/>
                </a:solidFill>
                <a:latin typeface="Montserrat" panose="00000500000000000000" pitchFamily="2" charset="0"/>
              </a:rPr>
              <a:t>Use this link and do the tutorials until you get to the end of paragraphs.</a:t>
            </a:r>
          </a:p>
          <a:p>
            <a:endParaRPr lang="en-NZ" dirty="0">
              <a:latin typeface="Montserrat" panose="00000500000000000000" pitchFamily="2" charset="0"/>
            </a:endParaRPr>
          </a:p>
        </p:txBody>
      </p:sp>
    </p:spTree>
    <p:extLst>
      <p:ext uri="{BB962C8B-B14F-4D97-AF65-F5344CB8AC3E}">
        <p14:creationId xmlns:p14="http://schemas.microsoft.com/office/powerpoint/2010/main" val="179480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20892"/>
            <a:ext cx="6768752" cy="3570208"/>
          </a:xfrm>
          <a:prstGeom prst="rect">
            <a:avLst/>
          </a:prstGeom>
          <a:noFill/>
        </p:spPr>
        <p:txBody>
          <a:bodyPr wrap="square" rtlCol="0">
            <a:spAutoFit/>
          </a:bodyPr>
          <a:lstStyle/>
          <a:p>
            <a:r>
              <a:rPr lang="en-NZ" sz="4000" b="1" dirty="0">
                <a:solidFill>
                  <a:srgbClr val="FF0000"/>
                </a:solidFill>
              </a:rPr>
              <a:t>Creating a web page </a:t>
            </a:r>
            <a:endParaRPr lang="en-NZ" sz="4000" dirty="0">
              <a:solidFill>
                <a:srgbClr val="FF0000"/>
              </a:solidFill>
            </a:endParaRPr>
          </a:p>
          <a:p>
            <a:endParaRPr lang="en-NZ" sz="2800" b="1" dirty="0"/>
          </a:p>
          <a:p>
            <a:r>
              <a:rPr lang="en-NZ" sz="2800" b="1" dirty="0"/>
              <a:t>1</a:t>
            </a:r>
            <a:r>
              <a:rPr lang="en-NZ" sz="2800" dirty="0"/>
              <a:t>  Open Notepad ++</a:t>
            </a:r>
          </a:p>
          <a:p>
            <a:pPr>
              <a:lnSpc>
                <a:spcPct val="200000"/>
              </a:lnSpc>
            </a:pPr>
            <a:r>
              <a:rPr lang="en-NZ" sz="2800" b="1" dirty="0"/>
              <a:t>	 Search for Notepad++</a:t>
            </a:r>
          </a:p>
          <a:p>
            <a:pPr algn="ctr">
              <a:lnSpc>
                <a:spcPct val="200000"/>
              </a:lnSpc>
            </a:pPr>
            <a:r>
              <a:rPr lang="en-NZ" sz="2400" b="1" i="1" dirty="0"/>
              <a:t>It is important that there are 2 ++</a:t>
            </a:r>
            <a:r>
              <a:rPr lang="en-NZ" sz="1600" i="1" dirty="0"/>
              <a:t> </a:t>
            </a:r>
          </a:p>
          <a:p>
            <a:endParaRPr lang="en-NZ" dirty="0"/>
          </a:p>
        </p:txBody>
      </p:sp>
      <p:sp>
        <p:nvSpPr>
          <p:cNvPr id="2" name="TextBox 1">
            <a:extLst>
              <a:ext uri="{FF2B5EF4-FFF2-40B4-BE49-F238E27FC236}">
                <a16:creationId xmlns:a16="http://schemas.microsoft.com/office/drawing/2014/main" id="{96066CA1-FC68-4560-A88A-26BC3F37FFE9}"/>
              </a:ext>
            </a:extLst>
          </p:cNvPr>
          <p:cNvSpPr txBox="1"/>
          <p:nvPr/>
        </p:nvSpPr>
        <p:spPr>
          <a:xfrm>
            <a:off x="251520" y="4005064"/>
            <a:ext cx="8496944" cy="2308324"/>
          </a:xfrm>
          <a:prstGeom prst="rect">
            <a:avLst/>
          </a:prstGeom>
          <a:noFill/>
        </p:spPr>
        <p:txBody>
          <a:bodyPr wrap="square" rtlCol="0">
            <a:spAutoFit/>
          </a:bodyPr>
          <a:lstStyle/>
          <a:p>
            <a:pPr lvl="0" eaLnBrk="0" fontAlgn="base" hangingPunct="0">
              <a:spcBef>
                <a:spcPct val="0"/>
              </a:spcBef>
              <a:spcAft>
                <a:spcPct val="0"/>
              </a:spcAft>
              <a:buFontTx/>
              <a:buChar char="•"/>
            </a:pPr>
            <a:endParaRPr lang="en-US" altLang="en-US" dirty="0">
              <a:solidFill>
                <a:srgbClr val="000000"/>
              </a:solidFill>
              <a:latin typeface="Montserrat" panose="00000500000000000000" pitchFamily="2" charset="0"/>
            </a:endParaRPr>
          </a:p>
          <a:p>
            <a:pPr lvl="0" eaLnBrk="0" fontAlgn="base" hangingPunct="0">
              <a:spcBef>
                <a:spcPct val="0"/>
              </a:spcBef>
              <a:spcAft>
                <a:spcPct val="0"/>
              </a:spcAft>
            </a:pPr>
            <a:r>
              <a:rPr lang="en-NZ" dirty="0">
                <a:latin typeface="Montserrat" panose="00000500000000000000" pitchFamily="2" charset="0"/>
              </a:rPr>
              <a:t>A text editor, </a:t>
            </a:r>
            <a:r>
              <a:rPr lang="en-NZ" dirty="0" err="1">
                <a:latin typeface="Montserrat" panose="00000500000000000000" pitchFamily="2" charset="0"/>
              </a:rPr>
              <a:t>eg</a:t>
            </a:r>
            <a:r>
              <a:rPr lang="en-NZ" dirty="0">
                <a:latin typeface="Montserrat" panose="00000500000000000000" pitchFamily="2" charset="0"/>
              </a:rPr>
              <a:t> Notepad++, is used to create a file with the extension.html. This will be our webpage.</a:t>
            </a:r>
          </a:p>
          <a:p>
            <a:pPr lvl="0" eaLnBrk="0" fontAlgn="base" hangingPunct="0">
              <a:spcBef>
                <a:spcPct val="0"/>
              </a:spcBef>
              <a:spcAft>
                <a:spcPct val="0"/>
              </a:spcAft>
            </a:pPr>
            <a:endParaRPr lang="en-NZ" dirty="0">
              <a:latin typeface="Montserrat" panose="00000500000000000000" pitchFamily="2" charset="0"/>
            </a:endParaRPr>
          </a:p>
          <a:p>
            <a:pPr lvl="0" eaLnBrk="0" fontAlgn="base" hangingPunct="0">
              <a:spcBef>
                <a:spcPct val="0"/>
              </a:spcBef>
              <a:spcAft>
                <a:spcPct val="0"/>
              </a:spcAft>
            </a:pPr>
            <a:r>
              <a:rPr lang="en-NZ" altLang="en-US" dirty="0">
                <a:solidFill>
                  <a:srgbClr val="000000"/>
                </a:solidFill>
                <a:latin typeface="Montserrat" panose="00000500000000000000" pitchFamily="2" charset="0"/>
              </a:rPr>
              <a:t>This file can be opened in the web browser simply by double clicking on it.</a:t>
            </a:r>
            <a:endParaRPr lang="en-US" altLang="en-US" dirty="0">
              <a:solidFill>
                <a:srgbClr val="000000"/>
              </a:solidFill>
              <a:latin typeface="Montserrat" panose="00000500000000000000" pitchFamily="2" charset="0"/>
            </a:endParaRPr>
          </a:p>
          <a:p>
            <a:pPr lvl="0" eaLnBrk="0" fontAlgn="base" hangingPunct="0">
              <a:spcBef>
                <a:spcPct val="0"/>
              </a:spcBef>
              <a:spcAft>
                <a:spcPct val="0"/>
              </a:spcAft>
              <a:buFontTx/>
              <a:buChar char="•"/>
            </a:pPr>
            <a:endParaRPr lang="en-US" altLang="en-US" dirty="0">
              <a:solidFill>
                <a:srgbClr val="000000"/>
              </a:solidFill>
              <a:latin typeface="Montserrat" panose="00000500000000000000" pitchFamily="2" charset="0"/>
            </a:endParaRPr>
          </a:p>
          <a:p>
            <a:endParaRPr lang="en-NZ" dirty="0"/>
          </a:p>
        </p:txBody>
      </p:sp>
    </p:spTree>
    <p:extLst>
      <p:ext uri="{BB962C8B-B14F-4D97-AF65-F5344CB8AC3E}">
        <p14:creationId xmlns:p14="http://schemas.microsoft.com/office/powerpoint/2010/main" val="60979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79512" y="980728"/>
            <a:ext cx="8208912" cy="5256583"/>
          </a:xfrm>
          <a:prstGeom prst="rect">
            <a:avLst/>
          </a:prstGeom>
        </p:spPr>
      </p:pic>
      <p:sp>
        <p:nvSpPr>
          <p:cNvPr id="3" name="TextBox 2"/>
          <p:cNvSpPr txBox="1"/>
          <p:nvPr/>
        </p:nvSpPr>
        <p:spPr>
          <a:xfrm>
            <a:off x="179512" y="188640"/>
            <a:ext cx="8208912" cy="923330"/>
          </a:xfrm>
          <a:prstGeom prst="rect">
            <a:avLst/>
          </a:prstGeom>
          <a:noFill/>
        </p:spPr>
        <p:txBody>
          <a:bodyPr wrap="square" rtlCol="0">
            <a:spAutoFit/>
          </a:bodyPr>
          <a:lstStyle/>
          <a:p>
            <a:r>
              <a:rPr lang="en-NZ" sz="3600" dirty="0">
                <a:solidFill>
                  <a:srgbClr val="FF0000"/>
                </a:solidFill>
              </a:rPr>
              <a:t>Type the code shown below:</a:t>
            </a:r>
          </a:p>
          <a:p>
            <a:endParaRPr lang="en-NZ" dirty="0"/>
          </a:p>
        </p:txBody>
      </p:sp>
    </p:spTree>
    <p:extLst>
      <p:ext uri="{BB962C8B-B14F-4D97-AF65-F5344CB8AC3E}">
        <p14:creationId xmlns:p14="http://schemas.microsoft.com/office/powerpoint/2010/main" val="410732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46E9C-4513-4FA2-A0BE-10408BA378C4}"/>
              </a:ext>
            </a:extLst>
          </p:cNvPr>
          <p:cNvSpPr/>
          <p:nvPr/>
        </p:nvSpPr>
        <p:spPr>
          <a:xfrm>
            <a:off x="467544" y="1720840"/>
            <a:ext cx="7848872" cy="4247317"/>
          </a:xfrm>
          <a:prstGeom prst="rect">
            <a:avLst/>
          </a:prstGeom>
        </p:spPr>
        <p:txBody>
          <a:bodyPr wrap="square">
            <a:spAutoFit/>
          </a:bodyPr>
          <a:lstStyle/>
          <a:p>
            <a:r>
              <a:rPr lang="en-NZ" dirty="0">
                <a:latin typeface="Montserrat" panose="00000500000000000000" pitchFamily="2" charset="0"/>
              </a:rPr>
              <a:t>To run the code (</a:t>
            </a:r>
            <a:r>
              <a:rPr lang="en-NZ" dirty="0" err="1">
                <a:latin typeface="Montserrat" panose="00000500000000000000" pitchFamily="2" charset="0"/>
              </a:rPr>
              <a:t>ie</a:t>
            </a:r>
            <a:r>
              <a:rPr lang="en-NZ" dirty="0">
                <a:latin typeface="Montserrat" panose="00000500000000000000" pitchFamily="2" charset="0"/>
              </a:rPr>
              <a:t> see how it looks on the web you must first save it. </a:t>
            </a:r>
          </a:p>
          <a:p>
            <a:endParaRPr lang="en-NZ" dirty="0">
              <a:latin typeface="Montserrat" panose="00000500000000000000" pitchFamily="2" charset="0"/>
            </a:endParaRPr>
          </a:p>
          <a:p>
            <a:r>
              <a:rPr lang="en-NZ" dirty="0">
                <a:latin typeface="Montserrat" panose="00000500000000000000" pitchFamily="2" charset="0"/>
              </a:rPr>
              <a:t>Always save your code in a folder (</a:t>
            </a:r>
            <a:r>
              <a:rPr lang="en-NZ" dirty="0" err="1">
                <a:latin typeface="Montserrat" panose="00000500000000000000" pitchFamily="2" charset="0"/>
              </a:rPr>
              <a:t>eg</a:t>
            </a:r>
            <a:r>
              <a:rPr lang="en-NZ" dirty="0">
                <a:latin typeface="Montserrat" panose="00000500000000000000" pitchFamily="2" charset="0"/>
              </a:rPr>
              <a:t> html). </a:t>
            </a:r>
            <a:r>
              <a:rPr lang="en-NZ" b="1" dirty="0">
                <a:solidFill>
                  <a:srgbClr val="FF0000"/>
                </a:solidFill>
                <a:latin typeface="Montserrat" panose="00000500000000000000" pitchFamily="2" charset="0"/>
              </a:rPr>
              <a:t>Go to your Documents folder and 10DTG and check that you have a html folder. If you don’t then make one.</a:t>
            </a:r>
          </a:p>
          <a:p>
            <a:endParaRPr lang="en-NZ" dirty="0">
              <a:latin typeface="Montserrat" panose="00000500000000000000" pitchFamily="2" charset="0"/>
            </a:endParaRPr>
          </a:p>
          <a:p>
            <a:r>
              <a:rPr lang="en-NZ" dirty="0">
                <a:latin typeface="Montserrat" panose="00000500000000000000" pitchFamily="2" charset="0"/>
              </a:rPr>
              <a:t>Give the file a name and make sure you add the extension ‘. html’ to the name </a:t>
            </a:r>
            <a:r>
              <a:rPr lang="en-NZ" dirty="0" err="1">
                <a:latin typeface="Montserrat" panose="00000500000000000000" pitchFamily="2" charset="0"/>
              </a:rPr>
              <a:t>eg</a:t>
            </a:r>
            <a:endParaRPr lang="en-NZ" dirty="0">
              <a:latin typeface="Montserrat" panose="00000500000000000000" pitchFamily="2" charset="0"/>
            </a:endParaRPr>
          </a:p>
          <a:p>
            <a:pPr algn="ctr"/>
            <a:endParaRPr lang="en-NZ" dirty="0">
              <a:latin typeface="Montserrat" panose="00000500000000000000" pitchFamily="2" charset="0"/>
            </a:endParaRPr>
          </a:p>
          <a:p>
            <a:pPr algn="ctr"/>
            <a:r>
              <a:rPr lang="en-NZ" b="1" dirty="0">
                <a:solidFill>
                  <a:srgbClr val="FF0000"/>
                </a:solidFill>
                <a:latin typeface="Montserrat" panose="00000500000000000000" pitchFamily="2" charset="0"/>
              </a:rPr>
              <a:t>First_page.html </a:t>
            </a:r>
            <a:r>
              <a:rPr lang="en-NZ" dirty="0">
                <a:latin typeface="Montserrat" panose="00000500000000000000" pitchFamily="2" charset="0"/>
              </a:rPr>
              <a:t>– this will tell the browser to open it using html</a:t>
            </a:r>
          </a:p>
          <a:p>
            <a:endParaRPr lang="en-NZ" dirty="0">
              <a:latin typeface="Montserrat" panose="00000500000000000000" pitchFamily="2" charset="0"/>
            </a:endParaRPr>
          </a:p>
          <a:p>
            <a:r>
              <a:rPr lang="en-NZ" dirty="0">
                <a:latin typeface="Montserrat" panose="00000500000000000000" pitchFamily="2" charset="0"/>
              </a:rPr>
              <a:t>Before you click save you must change the </a:t>
            </a:r>
            <a:r>
              <a:rPr lang="en-NZ" b="1" dirty="0">
                <a:latin typeface="Montserrat" panose="00000500000000000000" pitchFamily="2" charset="0"/>
              </a:rPr>
              <a:t>save as type </a:t>
            </a:r>
            <a:r>
              <a:rPr lang="en-NZ" dirty="0">
                <a:latin typeface="Montserrat" panose="00000500000000000000" pitchFamily="2" charset="0"/>
              </a:rPr>
              <a:t>to  </a:t>
            </a:r>
            <a:r>
              <a:rPr lang="en-NZ" b="1" dirty="0">
                <a:solidFill>
                  <a:srgbClr val="FF0000"/>
                </a:solidFill>
                <a:latin typeface="Montserrat" panose="00000500000000000000" pitchFamily="2" charset="0"/>
              </a:rPr>
              <a:t>all types</a:t>
            </a:r>
            <a:r>
              <a:rPr lang="en-NZ" dirty="0">
                <a:latin typeface="Montserrat" panose="00000500000000000000" pitchFamily="2" charset="0"/>
              </a:rPr>
              <a:t> which is right up the top of the list (scroll up). This lets the file open on more than one browser.</a:t>
            </a:r>
          </a:p>
        </p:txBody>
      </p:sp>
      <p:sp>
        <p:nvSpPr>
          <p:cNvPr id="3" name="TextBox 2">
            <a:extLst>
              <a:ext uri="{FF2B5EF4-FFF2-40B4-BE49-F238E27FC236}">
                <a16:creationId xmlns:a16="http://schemas.microsoft.com/office/drawing/2014/main" id="{878F4531-3DC6-4B16-B681-0258E262226F}"/>
              </a:ext>
            </a:extLst>
          </p:cNvPr>
          <p:cNvSpPr txBox="1"/>
          <p:nvPr/>
        </p:nvSpPr>
        <p:spPr>
          <a:xfrm>
            <a:off x="467544" y="332656"/>
            <a:ext cx="7056784" cy="861774"/>
          </a:xfrm>
          <a:prstGeom prst="rect">
            <a:avLst/>
          </a:prstGeom>
          <a:noFill/>
        </p:spPr>
        <p:txBody>
          <a:bodyPr wrap="square" rtlCol="0">
            <a:spAutoFit/>
          </a:bodyPr>
          <a:lstStyle/>
          <a:p>
            <a:r>
              <a:rPr lang="en-NZ" sz="3200" b="1" dirty="0">
                <a:solidFill>
                  <a:srgbClr val="FF0000"/>
                </a:solidFill>
              </a:rPr>
              <a:t>Saving your Notepad++ file </a:t>
            </a:r>
          </a:p>
          <a:p>
            <a:pPr algn="r"/>
            <a:r>
              <a:rPr lang="en-NZ" dirty="0"/>
              <a:t>in the way that the web browser can open it.</a:t>
            </a:r>
          </a:p>
        </p:txBody>
      </p:sp>
    </p:spTree>
    <p:extLst>
      <p:ext uri="{BB962C8B-B14F-4D97-AF65-F5344CB8AC3E}">
        <p14:creationId xmlns:p14="http://schemas.microsoft.com/office/powerpoint/2010/main" val="34135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640960" cy="2031325"/>
          </a:xfrm>
          <a:prstGeom prst="rect">
            <a:avLst/>
          </a:prstGeom>
          <a:noFill/>
        </p:spPr>
        <p:txBody>
          <a:bodyPr wrap="square" rtlCol="0">
            <a:spAutoFit/>
          </a:bodyPr>
          <a:lstStyle/>
          <a:p>
            <a:r>
              <a:rPr lang="en-NZ" sz="3600" b="1" dirty="0">
                <a:solidFill>
                  <a:srgbClr val="FF0000"/>
                </a:solidFill>
              </a:rPr>
              <a:t>To see your page on the web </a:t>
            </a:r>
          </a:p>
          <a:p>
            <a:endParaRPr lang="en-NZ" sz="2400" dirty="0"/>
          </a:p>
          <a:p>
            <a:endParaRPr lang="en-NZ" sz="2400" dirty="0"/>
          </a:p>
          <a:p>
            <a:r>
              <a:rPr lang="en-NZ" sz="2400" dirty="0"/>
              <a:t>In Notepad++ go to the </a:t>
            </a:r>
            <a:r>
              <a:rPr lang="en-NZ" sz="2400" b="1" dirty="0"/>
              <a:t>RUN tab </a:t>
            </a:r>
            <a:r>
              <a:rPr lang="en-NZ" sz="2400" dirty="0"/>
              <a:t>and click on </a:t>
            </a:r>
            <a:r>
              <a:rPr lang="en-NZ" sz="2400" b="1" dirty="0"/>
              <a:t>Launch in Chrome.</a:t>
            </a:r>
            <a:endParaRPr lang="en-NZ" sz="2400" dirty="0"/>
          </a:p>
          <a:p>
            <a:endParaRPr lang="en-NZ" dirty="0"/>
          </a:p>
        </p:txBody>
      </p:sp>
      <p:sp>
        <p:nvSpPr>
          <p:cNvPr id="3" name="TextBox 2">
            <a:extLst>
              <a:ext uri="{FF2B5EF4-FFF2-40B4-BE49-F238E27FC236}">
                <a16:creationId xmlns:a16="http://schemas.microsoft.com/office/drawing/2014/main" id="{25F7A64A-28E8-4FB1-933A-207E5275D076}"/>
              </a:ext>
            </a:extLst>
          </p:cNvPr>
          <p:cNvSpPr txBox="1"/>
          <p:nvPr/>
        </p:nvSpPr>
        <p:spPr>
          <a:xfrm>
            <a:off x="352129" y="2996952"/>
            <a:ext cx="8568952" cy="4093428"/>
          </a:xfrm>
          <a:prstGeom prst="rect">
            <a:avLst/>
          </a:prstGeom>
          <a:noFill/>
        </p:spPr>
        <p:txBody>
          <a:bodyPr wrap="square" rtlCol="0">
            <a:spAutoFit/>
          </a:bodyPr>
          <a:lstStyle/>
          <a:p>
            <a:r>
              <a:rPr lang="en-NZ" sz="3200" b="1" dirty="0">
                <a:solidFill>
                  <a:srgbClr val="FF0000"/>
                </a:solidFill>
              </a:rPr>
              <a:t>Questions??????</a:t>
            </a:r>
          </a:p>
          <a:p>
            <a:r>
              <a:rPr lang="en-NZ" b="1" dirty="0"/>
              <a:t>Open a word doc and type the questions and answers. Save this to your html folder.</a:t>
            </a:r>
          </a:p>
          <a:p>
            <a:endParaRPr lang="en-NZ" b="1" dirty="0">
              <a:solidFill>
                <a:srgbClr val="FF0000"/>
              </a:solidFill>
            </a:endParaRPr>
          </a:p>
          <a:p>
            <a:r>
              <a:rPr lang="en-NZ" sz="1600" b="1" dirty="0">
                <a:solidFill>
                  <a:srgbClr val="FF0000"/>
                </a:solidFill>
              </a:rPr>
              <a:t>In your code you had a title  -                                                                                          where does this appear on the browser? </a:t>
            </a:r>
          </a:p>
          <a:p>
            <a:endParaRPr lang="en-NZ" sz="1600" b="1" dirty="0">
              <a:solidFill>
                <a:srgbClr val="FF0000"/>
              </a:solidFill>
            </a:endParaRPr>
          </a:p>
          <a:p>
            <a:r>
              <a:rPr lang="en-NZ" sz="1600" b="1" dirty="0">
                <a:solidFill>
                  <a:srgbClr val="FF0000"/>
                </a:solidFill>
              </a:rPr>
              <a:t>What is the very first line of code you must have on every </a:t>
            </a:r>
            <a:r>
              <a:rPr lang="en-NZ" sz="1600" b="1" dirty="0" err="1">
                <a:solidFill>
                  <a:srgbClr val="FF0000"/>
                </a:solidFill>
              </a:rPr>
              <a:t>Notepadd</a:t>
            </a:r>
            <a:r>
              <a:rPr lang="en-NZ" sz="1600" b="1" dirty="0">
                <a:solidFill>
                  <a:srgbClr val="FF0000"/>
                </a:solidFill>
              </a:rPr>
              <a:t>++ file?</a:t>
            </a:r>
          </a:p>
          <a:p>
            <a:endParaRPr lang="en-NZ" sz="1600" b="1" dirty="0">
              <a:solidFill>
                <a:srgbClr val="FF0000"/>
              </a:solidFill>
            </a:endParaRPr>
          </a:p>
          <a:p>
            <a:r>
              <a:rPr lang="en-NZ" sz="1600" b="1" dirty="0">
                <a:solidFill>
                  <a:srgbClr val="FF0000"/>
                </a:solidFill>
              </a:rPr>
              <a:t>Is a &lt;h1&gt; bigger than a &lt;p&gt;?</a:t>
            </a:r>
          </a:p>
          <a:p>
            <a:endParaRPr lang="en-NZ" sz="1600" b="1" dirty="0">
              <a:solidFill>
                <a:srgbClr val="FF0000"/>
              </a:solidFill>
            </a:endParaRPr>
          </a:p>
          <a:p>
            <a:r>
              <a:rPr lang="en-NZ" sz="1600" b="1" dirty="0">
                <a:solidFill>
                  <a:srgbClr val="FF0000"/>
                </a:solidFill>
              </a:rPr>
              <a:t>What is the very last line of code for any web page?</a:t>
            </a:r>
          </a:p>
          <a:p>
            <a:endParaRPr lang="en-NZ" sz="1600" b="1" dirty="0">
              <a:solidFill>
                <a:srgbClr val="FF0000"/>
              </a:solidFill>
            </a:endParaRPr>
          </a:p>
          <a:p>
            <a:r>
              <a:rPr lang="en-NZ" sz="1600" b="1" dirty="0">
                <a:solidFill>
                  <a:srgbClr val="FF0000"/>
                </a:solidFill>
              </a:rPr>
              <a:t>How do you know when a tag is closed?</a:t>
            </a:r>
          </a:p>
          <a:p>
            <a:endParaRPr lang="en-NZ" sz="1600" b="1" dirty="0">
              <a:solidFill>
                <a:srgbClr val="FF0000"/>
              </a:solidFill>
            </a:endParaRPr>
          </a:p>
          <a:p>
            <a:r>
              <a:rPr lang="en-NZ" sz="1600" b="1" dirty="0">
                <a:solidFill>
                  <a:srgbClr val="FF0000"/>
                </a:solidFill>
              </a:rPr>
              <a:t>                                                                                                   </a:t>
            </a:r>
            <a:endParaRPr lang="en-NZ" sz="1400" b="1" dirty="0">
              <a:solidFill>
                <a:srgbClr val="FF0000"/>
              </a:solidFill>
            </a:endParaRPr>
          </a:p>
        </p:txBody>
      </p:sp>
      <p:pic>
        <p:nvPicPr>
          <p:cNvPr id="4" name="Picture 3">
            <a:extLst>
              <a:ext uri="{FF2B5EF4-FFF2-40B4-BE49-F238E27FC236}">
                <a16:creationId xmlns:a16="http://schemas.microsoft.com/office/drawing/2014/main" id="{F25E7B49-46FD-4A4A-B2DE-6A2D1AF5D729}"/>
              </a:ext>
            </a:extLst>
          </p:cNvPr>
          <p:cNvPicPr>
            <a:picLocks noChangeAspect="1"/>
          </p:cNvPicPr>
          <p:nvPr/>
        </p:nvPicPr>
        <p:blipFill>
          <a:blip r:embed="rId2"/>
          <a:stretch>
            <a:fillRect/>
          </a:stretch>
        </p:blipFill>
        <p:spPr>
          <a:xfrm>
            <a:off x="2915816" y="4077072"/>
            <a:ext cx="4076700" cy="333375"/>
          </a:xfrm>
          <a:prstGeom prst="rect">
            <a:avLst/>
          </a:prstGeom>
        </p:spPr>
      </p:pic>
    </p:spTree>
    <p:extLst>
      <p:ext uri="{BB962C8B-B14F-4D97-AF65-F5344CB8AC3E}">
        <p14:creationId xmlns:p14="http://schemas.microsoft.com/office/powerpoint/2010/main" val="24484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43342" y="1766888"/>
            <a:ext cx="6457316" cy="3324224"/>
            <a:chOff x="0" y="0"/>
            <a:chExt cx="6457316" cy="3324224"/>
          </a:xfrm>
        </p:grpSpPr>
        <p:grpSp>
          <p:nvGrpSpPr>
            <p:cNvPr id="3" name="Group 2"/>
            <p:cNvGrpSpPr/>
            <p:nvPr/>
          </p:nvGrpSpPr>
          <p:grpSpPr>
            <a:xfrm>
              <a:off x="63796" y="2434856"/>
              <a:ext cx="2729231" cy="306705"/>
              <a:chOff x="0" y="0"/>
              <a:chExt cx="2729552" cy="306705"/>
            </a:xfrm>
          </p:grpSpPr>
          <p:sp>
            <p:nvSpPr>
              <p:cNvPr id="24" name="Text Box 17"/>
              <p:cNvSpPr txBox="1"/>
              <p:nvPr/>
            </p:nvSpPr>
            <p:spPr>
              <a:xfrm>
                <a:off x="805218" y="0"/>
                <a:ext cx="1384935" cy="30670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100" b="1">
                    <a:solidFill>
                      <a:srgbClr val="FF0000"/>
                    </a:solidFill>
                    <a:effectLst/>
                    <a:ea typeface="Calibri"/>
                    <a:cs typeface="Times New Roman"/>
                  </a:rPr>
                  <a:t>OPENING TAG</a:t>
                </a:r>
                <a:endParaRPr lang="en-NZ" sz="1100">
                  <a:effectLst/>
                  <a:ea typeface="Calibri"/>
                  <a:cs typeface="Times New Roman"/>
                </a:endParaRPr>
              </a:p>
            </p:txBody>
          </p:sp>
          <p:cxnSp>
            <p:nvCxnSpPr>
              <p:cNvPr id="25" name="Straight Connector 24"/>
              <p:cNvCxnSpPr/>
              <p:nvPr/>
            </p:nvCxnSpPr>
            <p:spPr>
              <a:xfrm>
                <a:off x="0" y="129654"/>
                <a:ext cx="866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753737" y="122830"/>
                <a:ext cx="975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47768"/>
                <a:ext cx="0" cy="75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29552" y="47768"/>
                <a:ext cx="0" cy="749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0" y="0"/>
              <a:ext cx="6457316" cy="3324224"/>
              <a:chOff x="0" y="0"/>
              <a:chExt cx="6457931" cy="3324817"/>
            </a:xfrm>
          </p:grpSpPr>
          <p:grpSp>
            <p:nvGrpSpPr>
              <p:cNvPr id="5" name="Group 4"/>
              <p:cNvGrpSpPr/>
              <p:nvPr/>
            </p:nvGrpSpPr>
            <p:grpSpPr>
              <a:xfrm>
                <a:off x="63796" y="0"/>
                <a:ext cx="2927445" cy="2480907"/>
                <a:chOff x="0" y="0"/>
                <a:chExt cx="2927445" cy="2480907"/>
              </a:xfrm>
            </p:grpSpPr>
            <p:sp>
              <p:nvSpPr>
                <p:cNvPr id="19" name="Text Box 1"/>
                <p:cNvSpPr txBox="1"/>
                <p:nvPr/>
              </p:nvSpPr>
              <p:spPr>
                <a:xfrm>
                  <a:off x="81886" y="47767"/>
                  <a:ext cx="2514600" cy="19716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0" dirty="0">
                      <a:solidFill>
                        <a:srgbClr val="FF0000"/>
                      </a:solidFill>
                      <a:effectLst/>
                      <a:ea typeface="Calibri"/>
                      <a:cs typeface="Times New Roman"/>
                    </a:rPr>
                    <a:t>&lt;</a:t>
                  </a:r>
                  <a:r>
                    <a:rPr lang="en-NZ" sz="10000" dirty="0">
                      <a:effectLst/>
                      <a:ea typeface="Calibri"/>
                      <a:cs typeface="Times New Roman"/>
                    </a:rPr>
                    <a:t>p</a:t>
                  </a:r>
                  <a:r>
                    <a:rPr lang="en-NZ" sz="10000" dirty="0">
                      <a:solidFill>
                        <a:srgbClr val="FF0000"/>
                      </a:solidFill>
                      <a:effectLst/>
                      <a:ea typeface="Calibri"/>
                      <a:cs typeface="Times New Roman"/>
                    </a:rPr>
                    <a:t>&gt;</a:t>
                  </a:r>
                  <a:endParaRPr lang="en-NZ" sz="1100" dirty="0">
                    <a:effectLst/>
                    <a:ea typeface="Calibri"/>
                    <a:cs typeface="Times New Roman"/>
                  </a:endParaRPr>
                </a:p>
              </p:txBody>
            </p:sp>
            <p:sp>
              <p:nvSpPr>
                <p:cNvPr id="20" name="Text Box 3"/>
                <p:cNvSpPr txBox="1"/>
                <p:nvPr/>
              </p:nvSpPr>
              <p:spPr>
                <a:xfrm>
                  <a:off x="0" y="1937982"/>
                  <a:ext cx="1619250" cy="5429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
                      <a:effectLst/>
                      <a:ea typeface="Calibri"/>
                      <a:cs typeface="Times New Roman"/>
                    </a:rPr>
                    <a:t>LEFT-ANGLE BRACKET</a:t>
                  </a:r>
                  <a:endParaRPr lang="en-NZ" sz="1100">
                    <a:effectLst/>
                    <a:ea typeface="Calibri"/>
                    <a:cs typeface="Times New Roman"/>
                  </a:endParaRPr>
                </a:p>
                <a:p>
                  <a:pPr>
                    <a:spcAft>
                      <a:spcPts val="0"/>
                    </a:spcAft>
                  </a:pPr>
                  <a:r>
                    <a:rPr lang="en-NZ" sz="900">
                      <a:effectLst/>
                      <a:ea typeface="Calibri"/>
                      <a:cs typeface="Times New Roman"/>
                    </a:rPr>
                    <a:t>Less than sign</a:t>
                  </a:r>
                  <a:endParaRPr lang="en-NZ" sz="1100">
                    <a:effectLst/>
                    <a:ea typeface="Calibri"/>
                    <a:cs typeface="Times New Roman"/>
                  </a:endParaRPr>
                </a:p>
              </p:txBody>
            </p:sp>
            <p:sp>
              <p:nvSpPr>
                <p:cNvPr id="21" name="Text Box 4"/>
                <p:cNvSpPr txBox="1"/>
                <p:nvPr/>
              </p:nvSpPr>
              <p:spPr>
                <a:xfrm>
                  <a:off x="1467134" y="1480782"/>
                  <a:ext cx="1460311" cy="5429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
                      <a:effectLst/>
                      <a:ea typeface="Calibri"/>
                      <a:cs typeface="Times New Roman"/>
                    </a:rPr>
                    <a:t>RIGHT–ANGLE BRACKET</a:t>
                  </a:r>
                  <a:endParaRPr lang="en-NZ" sz="1100">
                    <a:effectLst/>
                    <a:ea typeface="Calibri"/>
                    <a:cs typeface="Times New Roman"/>
                  </a:endParaRPr>
                </a:p>
                <a:p>
                  <a:pPr>
                    <a:spcAft>
                      <a:spcPts val="0"/>
                    </a:spcAft>
                  </a:pPr>
                  <a:r>
                    <a:rPr lang="en-NZ" sz="900">
                      <a:effectLst/>
                      <a:ea typeface="Calibri"/>
                      <a:cs typeface="Times New Roman"/>
                    </a:rPr>
                    <a:t>More – than sign</a:t>
                  </a:r>
                  <a:endParaRPr lang="en-NZ" sz="1100">
                    <a:effectLst/>
                    <a:ea typeface="Calibri"/>
                    <a:cs typeface="Times New Roman"/>
                  </a:endParaRPr>
                </a:p>
              </p:txBody>
            </p:sp>
            <p:sp>
              <p:nvSpPr>
                <p:cNvPr id="22" name="Text Box 7"/>
                <p:cNvSpPr txBox="1"/>
                <p:nvPr/>
              </p:nvSpPr>
              <p:spPr>
                <a:xfrm>
                  <a:off x="750627" y="0"/>
                  <a:ext cx="866140" cy="2933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
                      <a:effectLst/>
                      <a:ea typeface="Calibri"/>
                      <a:cs typeface="Times New Roman"/>
                    </a:rPr>
                    <a:t>CHARACTER </a:t>
                  </a:r>
                  <a:endParaRPr lang="en-NZ" sz="1100">
                    <a:effectLst/>
                    <a:ea typeface="Calibri"/>
                    <a:cs typeface="Times New Roman"/>
                  </a:endParaRPr>
                </a:p>
              </p:txBody>
            </p:sp>
            <p:cxnSp>
              <p:nvCxnSpPr>
                <p:cNvPr id="23" name="Straight Connector 22"/>
                <p:cNvCxnSpPr/>
                <p:nvPr/>
              </p:nvCxnSpPr>
              <p:spPr>
                <a:xfrm>
                  <a:off x="1180531" y="197893"/>
                  <a:ext cx="0" cy="4362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pSp>
          <p:sp>
            <p:nvSpPr>
              <p:cNvPr id="6" name="Text Box 11"/>
              <p:cNvSpPr txBox="1"/>
              <p:nvPr/>
            </p:nvSpPr>
            <p:spPr>
              <a:xfrm>
                <a:off x="3359889" y="42530"/>
                <a:ext cx="3098042" cy="197120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0">
                    <a:solidFill>
                      <a:srgbClr val="FF0000"/>
                    </a:solidFill>
                    <a:effectLst/>
                    <a:ea typeface="Calibri"/>
                    <a:cs typeface="Times New Roman"/>
                  </a:rPr>
                  <a:t>&lt;</a:t>
                </a:r>
                <a:r>
                  <a:rPr lang="en-NZ" sz="10000">
                    <a:solidFill>
                      <a:srgbClr val="000000"/>
                    </a:solidFill>
                    <a:effectLst/>
                    <a:ea typeface="Calibri"/>
                    <a:cs typeface="Times New Roman"/>
                  </a:rPr>
                  <a:t>/</a:t>
                </a:r>
                <a:r>
                  <a:rPr lang="en-NZ" sz="10000">
                    <a:effectLst/>
                    <a:ea typeface="Calibri"/>
                    <a:cs typeface="Times New Roman"/>
                  </a:rPr>
                  <a:t>p</a:t>
                </a:r>
                <a:r>
                  <a:rPr lang="en-NZ" sz="10000">
                    <a:solidFill>
                      <a:srgbClr val="FF0000"/>
                    </a:solidFill>
                    <a:effectLst/>
                    <a:ea typeface="Calibri"/>
                    <a:cs typeface="Times New Roman"/>
                  </a:rPr>
                  <a:t>&gt;</a:t>
                </a:r>
                <a:endParaRPr lang="en-NZ" sz="1100">
                  <a:effectLst/>
                  <a:ea typeface="Calibri"/>
                  <a:cs typeface="Times New Roman"/>
                </a:endParaRPr>
              </a:p>
            </p:txBody>
          </p:sp>
          <p:sp>
            <p:nvSpPr>
              <p:cNvPr id="7" name="Text Box 12"/>
              <p:cNvSpPr txBox="1"/>
              <p:nvPr/>
            </p:nvSpPr>
            <p:spPr>
              <a:xfrm>
                <a:off x="3199758" y="1935125"/>
                <a:ext cx="1311257" cy="54279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900">
                    <a:effectLst/>
                    <a:ea typeface="Calibri"/>
                    <a:cs typeface="Times New Roman"/>
                  </a:rPr>
                  <a:t>LEFT-ANGLE BRACKET</a:t>
                </a:r>
                <a:endParaRPr lang="en-NZ" sz="1100">
                  <a:effectLst/>
                  <a:ea typeface="Calibri"/>
                  <a:cs typeface="Times New Roman"/>
                </a:endParaRPr>
              </a:p>
              <a:p>
                <a:pPr>
                  <a:spcAft>
                    <a:spcPts val="0"/>
                  </a:spcAft>
                </a:pPr>
                <a:r>
                  <a:rPr lang="en-NZ" sz="800">
                    <a:effectLst/>
                    <a:ea typeface="Calibri"/>
                    <a:cs typeface="Times New Roman"/>
                  </a:rPr>
                  <a:t>Less than sign</a:t>
                </a:r>
                <a:endParaRPr lang="en-NZ" sz="1100">
                  <a:effectLst/>
                  <a:ea typeface="Calibri"/>
                  <a:cs typeface="Times New Roman"/>
                </a:endParaRPr>
              </a:p>
            </p:txBody>
          </p:sp>
          <p:sp>
            <p:nvSpPr>
              <p:cNvPr id="8" name="Text Box 13"/>
              <p:cNvSpPr txBox="1"/>
              <p:nvPr/>
            </p:nvSpPr>
            <p:spPr>
              <a:xfrm>
                <a:off x="4742121" y="1477925"/>
                <a:ext cx="1460264" cy="54279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
                    <a:effectLst/>
                    <a:ea typeface="Calibri"/>
                    <a:cs typeface="Times New Roman"/>
                  </a:rPr>
                  <a:t>RIGHT–ANGLE BRACKET</a:t>
                </a:r>
                <a:endParaRPr lang="en-NZ" sz="1100">
                  <a:effectLst/>
                  <a:ea typeface="Calibri"/>
                  <a:cs typeface="Times New Roman"/>
                </a:endParaRPr>
              </a:p>
              <a:p>
                <a:pPr>
                  <a:spcAft>
                    <a:spcPts val="0"/>
                  </a:spcAft>
                </a:pPr>
                <a:r>
                  <a:rPr lang="en-NZ" sz="900">
                    <a:effectLst/>
                    <a:ea typeface="Calibri"/>
                    <a:cs typeface="Times New Roman"/>
                  </a:rPr>
                  <a:t>More – than sign</a:t>
                </a:r>
                <a:endParaRPr lang="en-NZ" sz="1100">
                  <a:effectLst/>
                  <a:ea typeface="Calibri"/>
                  <a:cs typeface="Times New Roman"/>
                </a:endParaRPr>
              </a:p>
            </p:txBody>
          </p:sp>
          <p:sp>
            <p:nvSpPr>
              <p:cNvPr id="9" name="Text Box 14"/>
              <p:cNvSpPr txBox="1"/>
              <p:nvPr/>
            </p:nvSpPr>
            <p:spPr>
              <a:xfrm>
                <a:off x="4540103" y="0"/>
                <a:ext cx="866112" cy="29329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000">
                    <a:effectLst/>
                    <a:ea typeface="Calibri"/>
                    <a:cs typeface="Times New Roman"/>
                  </a:rPr>
                  <a:t>CHARACTER </a:t>
                </a:r>
                <a:endParaRPr lang="en-NZ" sz="1100">
                  <a:effectLst/>
                  <a:ea typeface="Calibri"/>
                  <a:cs typeface="Times New Roman"/>
                </a:endParaRPr>
              </a:p>
            </p:txBody>
          </p:sp>
          <p:cxnSp>
            <p:nvCxnSpPr>
              <p:cNvPr id="10" name="Straight Connector 9"/>
              <p:cNvCxnSpPr/>
              <p:nvPr/>
            </p:nvCxnSpPr>
            <p:spPr>
              <a:xfrm>
                <a:off x="4965405" y="191386"/>
                <a:ext cx="0" cy="4361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47238" y="0"/>
                <a:ext cx="0" cy="265449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402419" y="2413590"/>
                <a:ext cx="2729231" cy="306705"/>
                <a:chOff x="0" y="0"/>
                <a:chExt cx="2729552" cy="306705"/>
              </a:xfrm>
            </p:grpSpPr>
            <p:sp>
              <p:nvSpPr>
                <p:cNvPr id="14" name="Text Box 25"/>
                <p:cNvSpPr txBox="1"/>
                <p:nvPr/>
              </p:nvSpPr>
              <p:spPr>
                <a:xfrm>
                  <a:off x="805218" y="0"/>
                  <a:ext cx="1384935" cy="30670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100" b="1">
                      <a:solidFill>
                        <a:srgbClr val="FF0000"/>
                      </a:solidFill>
                      <a:effectLst/>
                      <a:ea typeface="Calibri"/>
                      <a:cs typeface="Times New Roman"/>
                    </a:rPr>
                    <a:t>CLOSING TAG</a:t>
                  </a:r>
                  <a:endParaRPr lang="en-NZ" sz="1100">
                    <a:effectLst/>
                    <a:ea typeface="Calibri"/>
                    <a:cs typeface="Times New Roman"/>
                  </a:endParaRPr>
                </a:p>
              </p:txBody>
            </p:sp>
            <p:cxnSp>
              <p:nvCxnSpPr>
                <p:cNvPr id="15" name="Straight Connector 14"/>
                <p:cNvCxnSpPr/>
                <p:nvPr/>
              </p:nvCxnSpPr>
              <p:spPr>
                <a:xfrm>
                  <a:off x="0" y="129654"/>
                  <a:ext cx="866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53737" y="122830"/>
                  <a:ext cx="975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47768"/>
                  <a:ext cx="0" cy="75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29552" y="47768"/>
                  <a:ext cx="0" cy="749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 Box 30"/>
              <p:cNvSpPr txBox="1"/>
              <p:nvPr/>
            </p:nvSpPr>
            <p:spPr>
              <a:xfrm>
                <a:off x="0" y="2785730"/>
                <a:ext cx="6250674" cy="53908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NZ" sz="1100" dirty="0">
                    <a:effectLst/>
                    <a:ea typeface="Calibri"/>
                    <a:cs typeface="Times New Roman"/>
                  </a:rPr>
                  <a:t>The characters in the brackets indicate the tag’s purpose. For example, in the tags above the p stands for paragraph. The closing tag has a forward slash after the &lt; symbol.</a:t>
                </a:r>
              </a:p>
            </p:txBody>
          </p:sp>
        </p:grpSp>
      </p:grpSp>
      <p:pic>
        <p:nvPicPr>
          <p:cNvPr id="2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722" r="33661" b="76137"/>
          <a:stretch/>
        </p:blipFill>
        <p:spPr bwMode="auto">
          <a:xfrm>
            <a:off x="227104" y="260648"/>
            <a:ext cx="8631381" cy="10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85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8C514-A248-471A-B93B-207EACA6F50B}"/>
              </a:ext>
            </a:extLst>
          </p:cNvPr>
          <p:cNvSpPr txBox="1"/>
          <p:nvPr/>
        </p:nvSpPr>
        <p:spPr>
          <a:xfrm>
            <a:off x="755576" y="2204864"/>
            <a:ext cx="7416824" cy="1077218"/>
          </a:xfrm>
          <a:prstGeom prst="rect">
            <a:avLst/>
          </a:prstGeom>
          <a:noFill/>
        </p:spPr>
        <p:txBody>
          <a:bodyPr wrap="square" rtlCol="0">
            <a:spAutoFit/>
          </a:bodyPr>
          <a:lstStyle/>
          <a:p>
            <a:pPr algn="ctr"/>
            <a:r>
              <a:rPr lang="en-NZ" sz="3200" dirty="0">
                <a:solidFill>
                  <a:srgbClr val="FF0000"/>
                </a:solidFill>
              </a:rPr>
              <a:t>Read the following slides so you get a better understanding of coding using html</a:t>
            </a:r>
          </a:p>
        </p:txBody>
      </p:sp>
    </p:spTree>
    <p:extLst>
      <p:ext uri="{BB962C8B-B14F-4D97-AF65-F5344CB8AC3E}">
        <p14:creationId xmlns:p14="http://schemas.microsoft.com/office/powerpoint/2010/main" val="352994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5" t="9722" r="16670" b="16865"/>
          <a:stretch/>
        </p:blipFill>
        <p:spPr bwMode="auto">
          <a:xfrm>
            <a:off x="0" y="711200"/>
            <a:ext cx="9036495" cy="537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74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93" t="9126" r="5514" b="45437"/>
          <a:stretch/>
        </p:blipFill>
        <p:spPr bwMode="auto">
          <a:xfrm>
            <a:off x="116114" y="667656"/>
            <a:ext cx="8920382" cy="340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92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9" t="9659" r="32176" b="76984"/>
          <a:stretch/>
        </p:blipFill>
        <p:spPr bwMode="auto">
          <a:xfrm>
            <a:off x="124690" y="476672"/>
            <a:ext cx="8699995" cy="97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3527" y="1991739"/>
            <a:ext cx="8501157" cy="2246769"/>
          </a:xfrm>
          <a:prstGeom prst="rect">
            <a:avLst/>
          </a:prstGeom>
          <a:noFill/>
        </p:spPr>
        <p:txBody>
          <a:bodyPr wrap="square" rtlCol="0">
            <a:spAutoFit/>
          </a:bodyPr>
          <a:lstStyle/>
          <a:p>
            <a:r>
              <a:rPr lang="en-NZ" sz="2800" dirty="0"/>
              <a:t>A webpage is mainly built using 3 web languages </a:t>
            </a:r>
          </a:p>
          <a:p>
            <a:endParaRPr lang="en-NZ" sz="2800" dirty="0"/>
          </a:p>
          <a:p>
            <a:pPr marL="457200" indent="-457200">
              <a:buFont typeface="Arial" pitchFamily="34" charset="0"/>
              <a:buChar char="•"/>
            </a:pPr>
            <a:r>
              <a:rPr lang="en-NZ" sz="2800" dirty="0"/>
              <a:t>HTML  Hypertext </a:t>
            </a:r>
            <a:r>
              <a:rPr lang="en-NZ" sz="2800" dirty="0" err="1"/>
              <a:t>markup</a:t>
            </a:r>
            <a:r>
              <a:rPr lang="en-NZ" sz="2800" dirty="0"/>
              <a:t> language – coding the page</a:t>
            </a:r>
          </a:p>
          <a:p>
            <a:pPr marL="457200" indent="-457200">
              <a:buFont typeface="Arial" pitchFamily="34" charset="0"/>
              <a:buChar char="•"/>
            </a:pPr>
            <a:r>
              <a:rPr lang="en-NZ" sz="2800" dirty="0"/>
              <a:t>CSS  Cascading styles sheets – formatting the code</a:t>
            </a:r>
          </a:p>
          <a:p>
            <a:pPr marL="457200" indent="-457200">
              <a:buFont typeface="Arial" pitchFamily="34" charset="0"/>
              <a:buChar char="•"/>
            </a:pPr>
            <a:r>
              <a:rPr lang="en-NZ" sz="2800" dirty="0"/>
              <a:t>JS  Java script – making the page interactive</a:t>
            </a:r>
          </a:p>
        </p:txBody>
      </p:sp>
    </p:spTree>
    <p:extLst>
      <p:ext uri="{BB962C8B-B14F-4D97-AF65-F5344CB8AC3E}">
        <p14:creationId xmlns:p14="http://schemas.microsoft.com/office/powerpoint/2010/main" val="48111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68" t="9091" r="11762" b="10119"/>
          <a:stretch/>
        </p:blipFill>
        <p:spPr bwMode="auto">
          <a:xfrm>
            <a:off x="179513" y="548681"/>
            <a:ext cx="878497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18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4" t="9921" r="18678" b="23611"/>
          <a:stretch/>
        </p:blipFill>
        <p:spPr bwMode="auto">
          <a:xfrm>
            <a:off x="107504" y="693457"/>
            <a:ext cx="8911771" cy="486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053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9" t="9524" r="2838" b="33334"/>
          <a:stretch/>
        </p:blipFill>
        <p:spPr bwMode="auto">
          <a:xfrm>
            <a:off x="179513" y="696686"/>
            <a:ext cx="8856984" cy="41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624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63" t="9524" r="8973" b="8929"/>
          <a:stretch/>
        </p:blipFill>
        <p:spPr bwMode="auto">
          <a:xfrm>
            <a:off x="1" y="548680"/>
            <a:ext cx="9036496" cy="596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898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52E1E-F5EF-4A03-A562-0984B6D0966D}"/>
              </a:ext>
            </a:extLst>
          </p:cNvPr>
          <p:cNvSpPr txBox="1"/>
          <p:nvPr/>
        </p:nvSpPr>
        <p:spPr>
          <a:xfrm>
            <a:off x="611560" y="2551837"/>
            <a:ext cx="8064896" cy="1754326"/>
          </a:xfrm>
          <a:prstGeom prst="rect">
            <a:avLst/>
          </a:prstGeom>
          <a:noFill/>
        </p:spPr>
        <p:txBody>
          <a:bodyPr wrap="square" rtlCol="0">
            <a:spAutoFit/>
          </a:bodyPr>
          <a:lstStyle/>
          <a:p>
            <a:r>
              <a:rPr lang="en-NZ" dirty="0"/>
              <a:t>Open the </a:t>
            </a:r>
            <a:r>
              <a:rPr lang="en-NZ" b="1" dirty="0"/>
              <a:t>Word file</a:t>
            </a:r>
            <a:r>
              <a:rPr lang="en-NZ" dirty="0"/>
              <a:t> called  </a:t>
            </a:r>
            <a:r>
              <a:rPr lang="en-NZ" b="1" dirty="0"/>
              <a:t>headings and paragraphs </a:t>
            </a:r>
            <a:r>
              <a:rPr lang="en-NZ" dirty="0"/>
              <a:t> and complete these exercises using Notepad++.</a:t>
            </a:r>
          </a:p>
          <a:p>
            <a:endParaRPr lang="en-NZ" dirty="0"/>
          </a:p>
          <a:p>
            <a:r>
              <a:rPr lang="en-NZ" b="1" dirty="0"/>
              <a:t>Save each one in your Documents/10DTG/Html </a:t>
            </a:r>
            <a:r>
              <a:rPr lang="en-NZ" dirty="0"/>
              <a:t>(make sure it’s not student read only.)</a:t>
            </a:r>
          </a:p>
          <a:p>
            <a:endParaRPr lang="en-NZ" b="1" dirty="0"/>
          </a:p>
        </p:txBody>
      </p:sp>
      <p:sp>
        <p:nvSpPr>
          <p:cNvPr id="3" name="TextBox 2">
            <a:extLst>
              <a:ext uri="{FF2B5EF4-FFF2-40B4-BE49-F238E27FC236}">
                <a16:creationId xmlns:a16="http://schemas.microsoft.com/office/drawing/2014/main" id="{27A976AF-6934-43E3-97B2-4B636E9D3A4D}"/>
              </a:ext>
            </a:extLst>
          </p:cNvPr>
          <p:cNvSpPr txBox="1"/>
          <p:nvPr/>
        </p:nvSpPr>
        <p:spPr>
          <a:xfrm>
            <a:off x="539552" y="692696"/>
            <a:ext cx="7416824" cy="707886"/>
          </a:xfrm>
          <a:prstGeom prst="rect">
            <a:avLst/>
          </a:prstGeom>
          <a:noFill/>
        </p:spPr>
        <p:txBody>
          <a:bodyPr wrap="square" rtlCol="0">
            <a:spAutoFit/>
          </a:bodyPr>
          <a:lstStyle/>
          <a:p>
            <a:r>
              <a:rPr lang="en-NZ" sz="4000" b="1" dirty="0">
                <a:solidFill>
                  <a:srgbClr val="FF0000"/>
                </a:solidFill>
              </a:rPr>
              <a:t>Exercise time</a:t>
            </a:r>
          </a:p>
        </p:txBody>
      </p:sp>
    </p:spTree>
    <p:extLst>
      <p:ext uri="{BB962C8B-B14F-4D97-AF65-F5344CB8AC3E}">
        <p14:creationId xmlns:p14="http://schemas.microsoft.com/office/powerpoint/2010/main" val="9413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338" t="9127" r="26821" b="6250"/>
          <a:stretch/>
        </p:blipFill>
        <p:spPr bwMode="auto">
          <a:xfrm>
            <a:off x="395536" y="188640"/>
            <a:ext cx="8064896" cy="65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29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658" t="8730" r="26487" b="7732"/>
          <a:stretch/>
        </p:blipFill>
        <p:spPr bwMode="auto">
          <a:xfrm>
            <a:off x="29018" y="-30863"/>
            <a:ext cx="9114981" cy="691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51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15" t="9721" r="25148" b="6251"/>
          <a:stretch/>
        </p:blipFill>
        <p:spPr bwMode="auto">
          <a:xfrm>
            <a:off x="0" y="0"/>
            <a:ext cx="91805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36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919" y="179349"/>
            <a:ext cx="8726956" cy="400110"/>
          </a:xfrm>
          <a:prstGeom prst="rect">
            <a:avLst/>
          </a:prstGeom>
        </p:spPr>
        <p:txBody>
          <a:bodyPr wrap="square">
            <a:spAutoFit/>
          </a:bodyPr>
          <a:lstStyle/>
          <a:p>
            <a:r>
              <a:rPr lang="en-NZ" sz="2000" b="1" dirty="0">
                <a:solidFill>
                  <a:srgbClr val="FFC000"/>
                </a:solidFill>
              </a:rPr>
              <a:t>This is what the Internet actually looks like: The undersea cables wiring Europe</a:t>
            </a:r>
            <a:endParaRPr lang="en-NZ" sz="2000" dirty="0">
              <a:solidFill>
                <a:srgbClr val="FFC000"/>
              </a:solidFill>
            </a:endParaRP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7793" t="14015" r="15135" b="14015"/>
          <a:stretch/>
        </p:blipFill>
        <p:spPr bwMode="auto">
          <a:xfrm>
            <a:off x="147918" y="692696"/>
            <a:ext cx="8726957" cy="526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2934" y="6097185"/>
            <a:ext cx="8316924" cy="646331"/>
          </a:xfrm>
          <a:prstGeom prst="rect">
            <a:avLst/>
          </a:prstGeom>
          <a:noFill/>
        </p:spPr>
        <p:txBody>
          <a:bodyPr wrap="square" rtlCol="0">
            <a:spAutoFit/>
          </a:bodyPr>
          <a:lstStyle/>
          <a:p>
            <a:r>
              <a:rPr lang="en-NZ" u="sng" dirty="0">
                <a:hlinkClick r:id="rId3"/>
              </a:rPr>
              <a:t>http://edition.cnn.com/2014/03/04/tech/gallery/internet-undersea-cables/index.html</a:t>
            </a:r>
            <a:endParaRPr lang="en-NZ" dirty="0"/>
          </a:p>
          <a:p>
            <a:endParaRPr lang="en-NZ" dirty="0"/>
          </a:p>
        </p:txBody>
      </p:sp>
    </p:spTree>
    <p:extLst>
      <p:ext uri="{BB962C8B-B14F-4D97-AF65-F5344CB8AC3E}">
        <p14:creationId xmlns:p14="http://schemas.microsoft.com/office/powerpoint/2010/main" val="142292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523" t="14204" r="17264" b="14583"/>
          <a:stretch/>
        </p:blipFill>
        <p:spPr bwMode="auto">
          <a:xfrm>
            <a:off x="107504" y="1124744"/>
            <a:ext cx="9005456" cy="52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7919" y="179349"/>
            <a:ext cx="8726956" cy="830997"/>
          </a:xfrm>
          <a:prstGeom prst="rect">
            <a:avLst/>
          </a:prstGeom>
        </p:spPr>
        <p:txBody>
          <a:bodyPr wrap="square">
            <a:spAutoFit/>
          </a:bodyPr>
          <a:lstStyle/>
          <a:p>
            <a:pPr algn="ctr"/>
            <a:r>
              <a:rPr lang="en-NZ" sz="2400" b="1" dirty="0">
                <a:solidFill>
                  <a:srgbClr val="FFC000"/>
                </a:solidFill>
              </a:rPr>
              <a:t>This is what the Internet actually looks like: </a:t>
            </a:r>
          </a:p>
          <a:p>
            <a:pPr algn="ctr"/>
            <a:r>
              <a:rPr lang="en-NZ" sz="2400" b="1" dirty="0">
                <a:solidFill>
                  <a:srgbClr val="FFC000"/>
                </a:solidFill>
              </a:rPr>
              <a:t>The undersea cables wiring our region</a:t>
            </a:r>
            <a:endParaRPr lang="en-NZ" sz="2400" dirty="0">
              <a:solidFill>
                <a:srgbClr val="FFC000"/>
              </a:solidFill>
            </a:endParaRPr>
          </a:p>
        </p:txBody>
      </p:sp>
    </p:spTree>
    <p:extLst>
      <p:ext uri="{BB962C8B-B14F-4D97-AF65-F5344CB8AC3E}">
        <p14:creationId xmlns:p14="http://schemas.microsoft.com/office/powerpoint/2010/main" val="30407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80383"/>
            <a:ext cx="9144000" cy="707886"/>
          </a:xfrm>
          <a:prstGeom prst="rect">
            <a:avLst/>
          </a:prstGeom>
          <a:noFill/>
        </p:spPr>
        <p:txBody>
          <a:bodyPr wrap="square" rtlCol="0">
            <a:spAutoFit/>
          </a:bodyPr>
          <a:lstStyle/>
          <a:p>
            <a:pPr algn="ctr"/>
            <a:r>
              <a:rPr lang="en-NZ" sz="4000" b="1" dirty="0"/>
              <a:t>The internet cable into NZ</a:t>
            </a:r>
          </a:p>
        </p:txBody>
      </p:sp>
      <p:sp>
        <p:nvSpPr>
          <p:cNvPr id="3" name="TextBox 2"/>
          <p:cNvSpPr txBox="1"/>
          <p:nvPr/>
        </p:nvSpPr>
        <p:spPr>
          <a:xfrm>
            <a:off x="827584" y="6092951"/>
            <a:ext cx="7488832" cy="369332"/>
          </a:xfrm>
          <a:prstGeom prst="rect">
            <a:avLst/>
          </a:prstGeom>
          <a:noFill/>
        </p:spPr>
        <p:txBody>
          <a:bodyPr wrap="square" rtlCol="0">
            <a:spAutoFit/>
          </a:bodyPr>
          <a:lstStyle/>
          <a:p>
            <a:r>
              <a:rPr lang="en-NZ" u="sng" dirty="0">
                <a:hlinkClick r:id="rId2"/>
              </a:rPr>
              <a:t>https://dl.dropboxusercontent.com/u/8714203/southern-cross-shakedown.gif</a:t>
            </a:r>
            <a:endParaRPr lang="en-NZ" dirty="0"/>
          </a:p>
        </p:txBody>
      </p:sp>
      <p:pic>
        <p:nvPicPr>
          <p:cNvPr id="1026" name="Picture 2" descr="https://dl.dropboxusercontent.com/u/8714203/southern-cross-shakedown.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37967" y="1700808"/>
            <a:ext cx="1924050" cy="3248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FB4658-CE4C-4DB5-BCC5-77CCB8BA02E9}"/>
              </a:ext>
            </a:extLst>
          </p:cNvPr>
          <p:cNvSpPr txBox="1"/>
          <p:nvPr/>
        </p:nvSpPr>
        <p:spPr>
          <a:xfrm>
            <a:off x="539552" y="5302555"/>
            <a:ext cx="8280920" cy="369332"/>
          </a:xfrm>
          <a:prstGeom prst="rect">
            <a:avLst/>
          </a:prstGeom>
          <a:noFill/>
        </p:spPr>
        <p:txBody>
          <a:bodyPr wrap="square" rtlCol="0">
            <a:spAutoFit/>
          </a:bodyPr>
          <a:lstStyle/>
          <a:p>
            <a:r>
              <a:rPr lang="en-NZ" dirty="0"/>
              <a:t>Yes when conditions are right you can actually find the cable and shake it. Scary stuff!</a:t>
            </a:r>
          </a:p>
        </p:txBody>
      </p:sp>
    </p:spTree>
    <p:extLst>
      <p:ext uri="{BB962C8B-B14F-4D97-AF65-F5344CB8AC3E}">
        <p14:creationId xmlns:p14="http://schemas.microsoft.com/office/powerpoint/2010/main" val="127757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200" t="9374" r="21224" b="10701"/>
          <a:stretch/>
        </p:blipFill>
        <p:spPr bwMode="auto">
          <a:xfrm>
            <a:off x="107504" y="260648"/>
            <a:ext cx="8662423" cy="584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63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981</Words>
  <Application>Microsoft Office PowerPoint</Application>
  <PresentationFormat>On-screen Show (4:3)</PresentationFormat>
  <Paragraphs>101</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Bodoni MT Black</vt:lpstr>
      <vt:lpstr>Calibri</vt:lpstr>
      <vt:lpstr>Montserrat</vt:lpstr>
      <vt:lpstr>Tekton Pro</vt:lpstr>
      <vt:lpstr>Office Theme</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Lynfield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Administrator</dc:creator>
  <cp:lastModifiedBy>Sue Green</cp:lastModifiedBy>
  <cp:revision>13</cp:revision>
  <dcterms:created xsi:type="dcterms:W3CDTF">2015-11-16T01:22:35Z</dcterms:created>
  <dcterms:modified xsi:type="dcterms:W3CDTF">2020-07-12T05:36:46Z</dcterms:modified>
</cp:coreProperties>
</file>