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1D52-BA89-424C-8EE6-FBC9FAF6D7F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B7DA3-A203-4ABF-9D83-88B5ACA0E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27</a:t>
            </a:r>
            <a:r>
              <a:rPr lang="zh-CN" altLang="en-US" dirty="0" smtClean="0"/>
              <a:t>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34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22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1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Team7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27</a:t>
            </a:r>
            <a:r>
              <a:rPr lang="zh-CN" altLang="en-US" dirty="0" smtClean="0"/>
              <a:t>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3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27</a:t>
            </a:r>
            <a:r>
              <a:rPr lang="zh-CN" altLang="en-US" dirty="0" smtClean="0"/>
              <a:t>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8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27</a:t>
            </a:r>
            <a:r>
              <a:rPr lang="zh-CN" altLang="en-US" dirty="0" smtClean="0"/>
              <a:t>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4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27</a:t>
            </a:r>
            <a:r>
              <a:rPr lang="zh-CN" altLang="en-US" dirty="0" smtClean="0"/>
              <a:t>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9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27</a:t>
            </a:r>
            <a:r>
              <a:rPr lang="zh-CN" altLang="en-US" dirty="0" smtClean="0"/>
              <a:t>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8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27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8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22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7DA3-A203-4ABF-9D83-88B5ACA0EF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6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6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9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6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3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8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7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3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0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8B97-77BA-445B-89FE-FEDFB2AF4DD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BC2F-ED01-44C8-B40F-0BA0DACD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1.vsdx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</a:t>
            </a:r>
            <a:r>
              <a:rPr lang="zh-CN" altLang="en-US" dirty="0" smtClean="0"/>
              <a:t>评审工作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刘</a:t>
            </a:r>
            <a:r>
              <a:rPr lang="zh-CN" altLang="en-US" dirty="0" smtClean="0"/>
              <a:t>超</a:t>
            </a:r>
            <a:endParaRPr lang="en-US" altLang="zh-CN" dirty="0" smtClean="0"/>
          </a:p>
          <a:p>
            <a:r>
              <a:rPr lang="en-US" altLang="zh-CN" dirty="0" smtClean="0"/>
              <a:t>2016.12.07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69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功能</a:t>
            </a:r>
            <a:r>
              <a:rPr lang="zh-CN" altLang="zh-CN" dirty="0" smtClean="0"/>
              <a:t>流程图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图片 3" descr="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24" y="2100263"/>
            <a:ext cx="572452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云形标注 4"/>
          <p:cNvSpPr/>
          <p:nvPr/>
        </p:nvSpPr>
        <p:spPr>
          <a:xfrm>
            <a:off x="8796759" y="1469985"/>
            <a:ext cx="2037145" cy="821802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1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流程图：为什么要</a:t>
            </a:r>
            <a:r>
              <a:rPr lang="zh-CN" altLang="en-US" dirty="0" smtClean="0">
                <a:solidFill>
                  <a:srgbClr val="FF0000"/>
                </a:solidFill>
              </a:rPr>
              <a:t>“交叉”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68" y="1999161"/>
            <a:ext cx="8488133" cy="485883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433367" y="4606724"/>
            <a:ext cx="474562" cy="5092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95810"/>
            <a:ext cx="8218025" cy="4770663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3871729" y="5013767"/>
            <a:ext cx="758143" cy="13367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时序</a:t>
            </a:r>
            <a:r>
              <a:rPr lang="zh-CN" altLang="zh-CN" dirty="0" smtClean="0"/>
              <a:t>图</a:t>
            </a:r>
            <a:r>
              <a:rPr lang="zh-CN" altLang="en-US" dirty="0" smtClean="0"/>
              <a:t>与类图的一致性</a:t>
            </a:r>
            <a:endParaRPr lang="zh-CN" altLang="en-US" dirty="0"/>
          </a:p>
        </p:txBody>
      </p:sp>
      <p:pic>
        <p:nvPicPr>
          <p:cNvPr id="4" name="图片 3" descr="C:\Users\Kevin\Desktop\学校相关\大三上学期\软件工程基础\商品购买_时序图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2" y="2288049"/>
            <a:ext cx="9744377" cy="470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Kevin\Desktop\学校相关\大三上学期\软件工程基础\Class Diagra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92" y="104175"/>
            <a:ext cx="5267325" cy="630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6"/>
          <p:cNvCxnSpPr/>
          <p:nvPr/>
        </p:nvCxnSpPr>
        <p:spPr>
          <a:xfrm flipV="1">
            <a:off x="3877519" y="1504709"/>
            <a:ext cx="4859891" cy="14699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245260" y="1204357"/>
            <a:ext cx="5565494" cy="172251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03246" y="25815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83645" y="25833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473781" y="4978511"/>
            <a:ext cx="4496909" cy="1070350"/>
          </a:xfrm>
          <a:prstGeom prst="cloudCallout">
            <a:avLst>
              <a:gd name="adj1" fmla="val 1560"/>
              <a:gd name="adj2" fmla="val -9105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商品类中没有此操作？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为什么验证对象执行该操作？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总体结构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例图？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活动图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内部接口设计</a:t>
            </a:r>
            <a:endParaRPr lang="en-US" altLang="zh-CN" dirty="0" smtClean="0"/>
          </a:p>
          <a:p>
            <a:pPr lvl="1"/>
            <a:r>
              <a:rPr lang="zh-CN" altLang="zh-CN" dirty="0"/>
              <a:t>借书</a:t>
            </a:r>
            <a:endParaRPr lang="zh-CN" altLang="en-US" dirty="0"/>
          </a:p>
        </p:txBody>
      </p:sp>
      <p:pic>
        <p:nvPicPr>
          <p:cNvPr id="4098" name="Picture 2" descr="op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8237" r="4640" b="4903"/>
          <a:stretch>
            <a:fillRect/>
          </a:stretch>
        </p:blipFill>
        <p:spPr bwMode="auto">
          <a:xfrm>
            <a:off x="7708980" y="76952"/>
            <a:ext cx="4398380" cy="33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3426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51101"/>
              </p:ext>
            </p:extLst>
          </p:nvPr>
        </p:nvGraphicFramePr>
        <p:xfrm>
          <a:off x="7204276" y="3501554"/>
          <a:ext cx="46101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6" imgW="5928284" imgH="3957396" progId="Visio.Drawing.15">
                  <p:embed/>
                </p:oleObj>
              </mc:Choice>
              <mc:Fallback>
                <p:oleObj name="Visio" r:id="rId6" imgW="5928284" imgH="3957396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276" y="3501554"/>
                        <a:ext cx="4610100" cy="307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7" descr="opop (6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54" y="4016415"/>
            <a:ext cx="5190299" cy="243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V="1">
            <a:off x="2754775" y="1752880"/>
            <a:ext cx="4954205" cy="74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37727" y="2832276"/>
            <a:ext cx="5241402" cy="782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318795" y="3816217"/>
            <a:ext cx="435980" cy="389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8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数据库</a:t>
            </a:r>
            <a:r>
              <a:rPr lang="zh-CN" altLang="zh-CN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数据</a:t>
            </a:r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r>
              <a:rPr lang="zh-CN" altLang="en-US" smtClean="0">
                <a:solidFill>
                  <a:srgbClr val="FF0000"/>
                </a:solidFill>
              </a:rPr>
              <a:t>与数据结构（数据库）设计的区别？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97667"/>
              </p:ext>
            </p:extLst>
          </p:nvPr>
        </p:nvGraphicFramePr>
        <p:xfrm>
          <a:off x="4888375" y="3566160"/>
          <a:ext cx="7303625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559"/>
                <a:gridCol w="1369430"/>
                <a:gridCol w="727964"/>
                <a:gridCol w="1320522"/>
                <a:gridCol w="652564"/>
                <a:gridCol w="716865"/>
                <a:gridCol w="801802"/>
                <a:gridCol w="1076919"/>
              </a:tblGrid>
              <a:tr h="788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字段代号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类型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值域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数据项名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索引或键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备注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缩写词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4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证号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0000~9999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UID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4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char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4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已借书数目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0~9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4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char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TEL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4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借阅历史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4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账号密码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char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UID/PWD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软件测试互评审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互评审重点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需求覆盖：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所有需求项，包括功能性、非功能性、环境等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设计覆盖：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所有系统、子系统、构件、类、数据库表等，及其相互之间的关联关系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状态及其转移关系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各种流程等</a:t>
            </a:r>
            <a:endParaRPr lang="en-US" altLang="zh-CN" dirty="0" smtClean="0"/>
          </a:p>
          <a:p>
            <a:r>
              <a:rPr lang="zh-CN" altLang="en-US" dirty="0" smtClean="0"/>
              <a:t>测试覆盖对照表（必需）</a:t>
            </a:r>
            <a:endParaRPr lang="en-US" altLang="zh-CN" dirty="0" smtClean="0"/>
          </a:p>
          <a:p>
            <a:pPr lvl="1"/>
            <a:r>
              <a:rPr lang="zh-CN" altLang="en-US" dirty="0"/>
              <a:t>被</a:t>
            </a:r>
            <a:r>
              <a:rPr lang="zh-CN" altLang="en-US" dirty="0" smtClean="0"/>
              <a:t>测项：需求项、设计项等，及其编号和在文档中的章节号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测试项：各项测试的说明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测试用例：针对每个测试项，设计的具体测试用例（操作步骤、测试数据，以及期望结果）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89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测试覆盖对照表（示例）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测试用例序号：简单序号，或者，被测项编号</a:t>
            </a:r>
            <a:r>
              <a:rPr lang="en-US" altLang="zh-CN" dirty="0" smtClean="0"/>
              <a:t>.</a:t>
            </a:r>
            <a:r>
              <a:rPr lang="zh-CN" altLang="en-US" dirty="0" smtClean="0"/>
              <a:t>测试项序号</a:t>
            </a:r>
            <a:r>
              <a:rPr lang="en-US" altLang="zh-CN" dirty="0" smtClean="0"/>
              <a:t>.</a:t>
            </a:r>
            <a:r>
              <a:rPr lang="zh-CN" altLang="en-US" dirty="0" smtClean="0"/>
              <a:t>测试用例序号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63615"/>
              </p:ext>
            </p:extLst>
          </p:nvPr>
        </p:nvGraphicFramePr>
        <p:xfrm>
          <a:off x="1753402" y="2844800"/>
          <a:ext cx="8685195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670"/>
                <a:gridCol w="2013995"/>
                <a:gridCol w="1963452"/>
                <a:gridCol w="1737039"/>
                <a:gridCol w="17370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测试用例序号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被测项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被测项说明（编号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文档章节）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测试用例</a:t>
                      </a:r>
                      <a:endParaRPr lang="zh-CN" alt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5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测试互评审提交时间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软件测试说明（测试大纲）提交日 </a:t>
            </a:r>
            <a:r>
              <a:rPr lang="en-US" altLang="zh-CN" dirty="0" smtClean="0"/>
              <a:t>+ 3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软件测试说明（测试大纲）修改版及其修改说明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测试互评审报告提交日</a:t>
            </a:r>
            <a:r>
              <a:rPr lang="en-US" altLang="zh-CN" dirty="0" smtClean="0"/>
              <a:t>+3</a:t>
            </a:r>
            <a:r>
              <a:rPr lang="zh-CN" altLang="en-US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2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设计评审的重点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与需求的对应（追踪）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完整、清晰、一致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合理、可行、最佳？</a:t>
            </a:r>
            <a:endParaRPr lang="en-US" altLang="zh-CN" dirty="0" smtClean="0"/>
          </a:p>
          <a:p>
            <a:r>
              <a:rPr lang="zh-CN" altLang="en-US" dirty="0" smtClean="0"/>
              <a:t>工作缺漏</a:t>
            </a:r>
            <a:endParaRPr lang="en-US" altLang="zh-CN" dirty="0" smtClean="0"/>
          </a:p>
          <a:p>
            <a:pPr lvl="1"/>
            <a:r>
              <a:rPr lang="zh-CN" altLang="en-US" dirty="0"/>
              <a:t>设计评审</a:t>
            </a:r>
            <a:endParaRPr lang="en-US" altLang="zh-CN" dirty="0"/>
          </a:p>
          <a:p>
            <a:r>
              <a:rPr lang="zh-CN" altLang="en-US" dirty="0" smtClean="0"/>
              <a:t>提交的文档缺漏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修改说明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03498"/>
              </p:ext>
            </p:extLst>
          </p:nvPr>
        </p:nvGraphicFramePr>
        <p:xfrm>
          <a:off x="6096000" y="2326060"/>
          <a:ext cx="5617580" cy="83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242"/>
                <a:gridCol w="1184770"/>
                <a:gridCol w="1889511"/>
                <a:gridCol w="1971057"/>
              </a:tblGrid>
              <a:tr h="3873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准确性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需求描述是否准确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需求的定义和描述是否准确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5" name="云形标注 4"/>
          <p:cNvSpPr/>
          <p:nvPr/>
        </p:nvSpPr>
        <p:spPr>
          <a:xfrm>
            <a:off x="7407797" y="1239275"/>
            <a:ext cx="3518704" cy="902826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设计的评审检查项？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1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模板内容补充说明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239"/>
              </p:ext>
            </p:extLst>
          </p:nvPr>
        </p:nvGraphicFramePr>
        <p:xfrm>
          <a:off x="1411395" y="2582671"/>
          <a:ext cx="900581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7721"/>
                <a:gridCol w="1374783"/>
                <a:gridCol w="2407534"/>
                <a:gridCol w="1076445"/>
                <a:gridCol w="322933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序号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问题位置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问题描述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报告人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处理意见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引用文档不规范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朱瑞江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建议参考文档编写规范中的引用文档表格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6979534" y="1597306"/>
            <a:ext cx="4374267" cy="740780"/>
          </a:xfrm>
          <a:prstGeom prst="wedgeRoundRectCallout">
            <a:avLst>
              <a:gd name="adj1" fmla="val 6157"/>
              <a:gd name="adj2" fmla="val 83506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被评审方对问题的处理意见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评审方对问题的处理建议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检查项讨论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6083"/>
              </p:ext>
            </p:extLst>
          </p:nvPr>
        </p:nvGraphicFramePr>
        <p:xfrm>
          <a:off x="838200" y="2638463"/>
          <a:ext cx="1019729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435"/>
                <a:gridCol w="1435261"/>
                <a:gridCol w="2129742"/>
                <a:gridCol w="6099858"/>
              </a:tblGrid>
              <a:tr h="572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  <a:endParaRPr 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可修改性</a:t>
                      </a:r>
                      <a:endParaRPr 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文档</a:t>
                      </a:r>
                      <a:r>
                        <a:rPr lang="zh-CN" sz="2400" dirty="0">
                          <a:solidFill>
                            <a:srgbClr val="FF0000"/>
                          </a:solidFill>
                          <a:effectLst/>
                        </a:rPr>
                        <a:t>后期可修改性</a:t>
                      </a:r>
                      <a:endParaRPr lang="zh-CN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2400" dirty="0">
                          <a:solidFill>
                            <a:srgbClr val="FF0000"/>
                          </a:solidFill>
                          <a:effectLst/>
                        </a:rPr>
                        <a:t>需求是否存在</a:t>
                      </a:r>
                      <a:r>
                        <a:rPr lang="zh-CN" sz="2400" dirty="0" smtClean="0">
                          <a:solidFill>
                            <a:srgbClr val="FF0000"/>
                          </a:solidFill>
                          <a:effectLst/>
                        </a:rPr>
                        <a:t>冗余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2400" dirty="0" smtClean="0">
                          <a:solidFill>
                            <a:srgbClr val="FF0000"/>
                          </a:solidFill>
                          <a:effectLst/>
                        </a:rPr>
                        <a:t>去掉</a:t>
                      </a:r>
                      <a:r>
                        <a:rPr lang="zh-CN" sz="2400" dirty="0">
                          <a:solidFill>
                            <a:srgbClr val="FF0000"/>
                          </a:solidFill>
                          <a:effectLst/>
                        </a:rPr>
                        <a:t>一个需求是否会对其他需求产生副作用</a:t>
                      </a:r>
                      <a:endParaRPr lang="zh-CN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4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例：电梯的软件（系统）设计说明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用例图？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690688"/>
            <a:ext cx="5286375" cy="437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/>
          <p:cNvCxnSpPr/>
          <p:nvPr/>
        </p:nvCxnSpPr>
        <p:spPr>
          <a:xfrm flipV="1">
            <a:off x="3136741" y="2440609"/>
            <a:ext cx="3923817" cy="11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13144" y="3822472"/>
            <a:ext cx="6096000" cy="23544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</a:rPr>
              <a:t>3.2 </a:t>
            </a:r>
            <a:r>
              <a:rPr lang="zh-CN" altLang="zh-CN" sz="2000" b="1" kern="100" dirty="0">
                <a:latin typeface="Times New Roman" panose="02020603050405020304" pitchFamily="18" charset="0"/>
              </a:rPr>
              <a:t>用例图中的参与者（新增）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调度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器</a:t>
            </a:r>
            <a:r>
              <a:rPr lang="zh-CN" altLang="zh-CN" kern="100" dirty="0">
                <a:latin typeface="Times New Roman" panose="02020603050405020304" pitchFamily="18" charset="0"/>
              </a:rPr>
              <a:t>：相应用户需求，接受管理员的请求，能够调度多部电梯。同时将这些信息转化成图形语言在图形化界面进行显示。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电梯的图形化界面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：将调度器内的参数转化成易于理解的图形信息。动态的显示实时的调度情况。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02278" y="1825625"/>
            <a:ext cx="1400537" cy="6745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26093" y="3606890"/>
            <a:ext cx="1400537" cy="6745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标注 9"/>
          <p:cNvSpPr/>
          <p:nvPr/>
        </p:nvSpPr>
        <p:spPr>
          <a:xfrm>
            <a:off x="4175571" y="3109178"/>
            <a:ext cx="1846159" cy="995423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是新增需求吗？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8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51" y="3391382"/>
            <a:ext cx="5822069" cy="34841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云形标注 4"/>
          <p:cNvSpPr/>
          <p:nvPr/>
        </p:nvSpPr>
        <p:spPr>
          <a:xfrm>
            <a:off x="9624833" y="3063744"/>
            <a:ext cx="2128777" cy="93755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这是什么图？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软件体系结构（领域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业务逻辑层）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静态结构：构成成分及其通信关系？类图（属性和操作）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动态行为</a:t>
            </a:r>
            <a:r>
              <a:rPr lang="zh-CN" altLang="en-US" dirty="0" smtClean="0">
                <a:sym typeface="Wingdings" panose="05000000000000000000" pitchFamily="2" charset="2"/>
              </a:rPr>
              <a:t>：任务处理</a:t>
            </a:r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算法（</a:t>
            </a:r>
            <a:r>
              <a:rPr lang="zh-CN" altLang="en-US" dirty="0" smtClean="0"/>
              <a:t>活动图、状态图、顺序图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软件结构（程序实现层）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模块分解：子系统、构件、类、系统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应用包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结构化：模块调用关系图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面向对象：类图、包图、构件图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系统部署：部署图</a:t>
            </a:r>
            <a:endParaRPr lang="en-US" altLang="zh-CN" dirty="0" smtClean="0"/>
          </a:p>
          <a:p>
            <a:r>
              <a:rPr lang="zh-CN" altLang="en-US" dirty="0" smtClean="0"/>
              <a:t>软件设计的分析和论证（验证）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Petri</a:t>
            </a:r>
            <a:r>
              <a:rPr lang="zh-CN" altLang="en-US" dirty="0" smtClean="0"/>
              <a:t>网、状态机？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16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针对非功能性需求的设计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可靠性、安全性：容错、出错处理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zh-CN" altLang="en-US" dirty="0"/>
              <a:t>、</a:t>
            </a:r>
            <a:r>
              <a:rPr lang="zh-CN" altLang="en-US" dirty="0" smtClean="0"/>
              <a:t>部署</a:t>
            </a:r>
            <a:r>
              <a:rPr lang="zh-CN" altLang="en-US" dirty="0"/>
              <a:t>、</a:t>
            </a:r>
            <a:r>
              <a:rPr lang="zh-CN" altLang="en-US" dirty="0" smtClean="0"/>
              <a:t>更新？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重用？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需求（功能性需求和非功能性需求）的符合性？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设计项与需求项之间的追踪关系？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例：</a:t>
            </a:r>
            <a:r>
              <a:rPr lang="zh-CN" altLang="zh-CN" dirty="0"/>
              <a:t>数据结构</a:t>
            </a:r>
            <a:r>
              <a:rPr lang="zh-CN" altLang="zh-CN" dirty="0" smtClean="0"/>
              <a:t>设计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依据？如何检查和确认？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5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外部接口（</a:t>
            </a:r>
            <a:r>
              <a:rPr lang="zh-CN" altLang="en-US" dirty="0" smtClean="0">
                <a:solidFill>
                  <a:srgbClr val="FF0000"/>
                </a:solidFill>
              </a:rPr>
              <a:t>什么是？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无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内部接口</a:t>
            </a:r>
            <a:r>
              <a:rPr lang="zh-CN" altLang="zh-CN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模块？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和体系结构及其构成成分的对应？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4002" y="784482"/>
            <a:ext cx="4359798" cy="563231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Times New Roman" panose="02020603050405020304" pitchFamily="18" charset="0"/>
              </a:rPr>
              <a:t>修改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电梯线程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状态的接口</a:t>
            </a:r>
          </a:p>
          <a:p>
            <a:pPr indent="266700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</a:rPr>
              <a:t>public void 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normalStop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()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//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将电梯状态置为暂停：</a:t>
            </a:r>
          </a:p>
          <a:p>
            <a:pPr indent="2971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public void 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normalSuspend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()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971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//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将电梯状态置为继续：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public void 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normalResume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()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971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//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结束电梯线程：</a:t>
            </a:r>
          </a:p>
          <a:p>
            <a:pPr indent="2971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public void 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normalExit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()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971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//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得到线程状态</a:t>
            </a:r>
          </a:p>
          <a:p>
            <a:pPr indent="29718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public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getThreadState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()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8333772" y="171024"/>
            <a:ext cx="3020028" cy="613458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6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内部</a:t>
            </a:r>
            <a:r>
              <a:rPr lang="zh-CN" altLang="zh-CN" dirty="0" smtClean="0"/>
              <a:t>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与体系结构设计的对应？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与需求的对应？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算法：正确性、效率等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程序代码？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8250" y="495753"/>
            <a:ext cx="710144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电梯状态修改。点击按钮后修改相应电梯的状态。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for(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=0;i&lt;10;i++)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{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if(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ae.getSource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()==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switchBt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])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{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switchBt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].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setEnabled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(false);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/**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 * 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因为开关控件的的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btnFunc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-1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表示，所以要改变和它对应的按钮的状态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 * 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只需这一行代码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 */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switchBt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i+switchBt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].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getBtnFunc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()].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setEnabled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(true);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 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if(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switchBt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].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getBtnFunc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()==1)//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如果是启动按钮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{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    //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这里因为电梯线程作为数组元素被存储，所以其索引应该要比它的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ID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号少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1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elevThr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switchBt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].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getBtnId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()-1].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normalStart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();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}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else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elevThr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switchBt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].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getBtnId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()-1].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normalStop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();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    }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       }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 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5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848</Words>
  <Application>Microsoft Office PowerPoint</Application>
  <PresentationFormat>宽屏</PresentationFormat>
  <Paragraphs>224</Paragraphs>
  <Slides>17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Visio</vt:lpstr>
      <vt:lpstr>互评审工作</vt:lpstr>
      <vt:lpstr>问题</vt:lpstr>
      <vt:lpstr>PowerPoint 演示文稿</vt:lpstr>
      <vt:lpstr>PowerPoint 演示文稿</vt:lpstr>
      <vt:lpstr>例：电梯的软件（系统）设计说明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软件测试互评审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互评审工作</dc:title>
  <dc:creator>liuchao</dc:creator>
  <cp:lastModifiedBy>liuchao</cp:lastModifiedBy>
  <cp:revision>35</cp:revision>
  <dcterms:created xsi:type="dcterms:W3CDTF">2016-12-07T01:43:54Z</dcterms:created>
  <dcterms:modified xsi:type="dcterms:W3CDTF">2016-12-08T00:07:32Z</dcterms:modified>
</cp:coreProperties>
</file>