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8"/>
  </p:notesMasterIdLst>
  <p:handoutMasterIdLst>
    <p:handoutMasterId r:id="rId79"/>
  </p:handoutMasterIdLst>
  <p:sldIdLst>
    <p:sldId id="587" r:id="rId2"/>
    <p:sldId id="803" r:id="rId3"/>
    <p:sldId id="694" r:id="rId4"/>
    <p:sldId id="692" r:id="rId5"/>
    <p:sldId id="693" r:id="rId6"/>
    <p:sldId id="695" r:id="rId7"/>
    <p:sldId id="696" r:id="rId8"/>
    <p:sldId id="697" r:id="rId9"/>
    <p:sldId id="715" r:id="rId10"/>
    <p:sldId id="698" r:id="rId11"/>
    <p:sldId id="710" r:id="rId12"/>
    <p:sldId id="711" r:id="rId13"/>
    <p:sldId id="712" r:id="rId14"/>
    <p:sldId id="806" r:id="rId15"/>
    <p:sldId id="807" r:id="rId16"/>
    <p:sldId id="805" r:id="rId17"/>
    <p:sldId id="808" r:id="rId18"/>
    <p:sldId id="713" r:id="rId19"/>
    <p:sldId id="714" r:id="rId20"/>
    <p:sldId id="797" r:id="rId21"/>
    <p:sldId id="800" r:id="rId22"/>
    <p:sldId id="801" r:id="rId23"/>
    <p:sldId id="798" r:id="rId24"/>
    <p:sldId id="795" r:id="rId25"/>
    <p:sldId id="799" r:id="rId26"/>
    <p:sldId id="802" r:id="rId27"/>
    <p:sldId id="699" r:id="rId28"/>
    <p:sldId id="700" r:id="rId29"/>
    <p:sldId id="794" r:id="rId30"/>
    <p:sldId id="701" r:id="rId31"/>
    <p:sldId id="704" r:id="rId32"/>
    <p:sldId id="652" r:id="rId33"/>
    <p:sldId id="653" r:id="rId34"/>
    <p:sldId id="785" r:id="rId35"/>
    <p:sldId id="655" r:id="rId36"/>
    <p:sldId id="656" r:id="rId37"/>
    <p:sldId id="702" r:id="rId38"/>
    <p:sldId id="703" r:id="rId39"/>
    <p:sldId id="705" r:id="rId40"/>
    <p:sldId id="658" r:id="rId41"/>
    <p:sldId id="661" r:id="rId42"/>
    <p:sldId id="662" r:id="rId43"/>
    <p:sldId id="663" r:id="rId44"/>
    <p:sldId id="664" r:id="rId45"/>
    <p:sldId id="706" r:id="rId46"/>
    <p:sldId id="707" r:id="rId47"/>
    <p:sldId id="708" r:id="rId48"/>
    <p:sldId id="709" r:id="rId49"/>
    <p:sldId id="665" r:id="rId50"/>
    <p:sldId id="666" r:id="rId51"/>
    <p:sldId id="667" r:id="rId52"/>
    <p:sldId id="668" r:id="rId53"/>
    <p:sldId id="669" r:id="rId54"/>
    <p:sldId id="670" r:id="rId55"/>
    <p:sldId id="660" r:id="rId56"/>
    <p:sldId id="809" r:id="rId57"/>
    <p:sldId id="671" r:id="rId58"/>
    <p:sldId id="751" r:id="rId59"/>
    <p:sldId id="759" r:id="rId60"/>
    <p:sldId id="760" r:id="rId61"/>
    <p:sldId id="752" r:id="rId62"/>
    <p:sldId id="753" r:id="rId63"/>
    <p:sldId id="754" r:id="rId64"/>
    <p:sldId id="755" r:id="rId65"/>
    <p:sldId id="756" r:id="rId66"/>
    <p:sldId id="757" r:id="rId67"/>
    <p:sldId id="762" r:id="rId68"/>
    <p:sldId id="758" r:id="rId69"/>
    <p:sldId id="761" r:id="rId70"/>
    <p:sldId id="763" r:id="rId71"/>
    <p:sldId id="749" r:id="rId72"/>
    <p:sldId id="750" r:id="rId73"/>
    <p:sldId id="791" r:id="rId74"/>
    <p:sldId id="792" r:id="rId75"/>
    <p:sldId id="793" r:id="rId76"/>
    <p:sldId id="608" r:id="rId77"/>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272">
          <p15:clr>
            <a:srgbClr val="A4A3A4"/>
          </p15:clr>
        </p15:guide>
        <p15:guide id="2" pos="283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CCFFFF"/>
    <a:srgbClr val="F8F8F8"/>
    <a:srgbClr val="EAEAEA"/>
    <a:srgbClr val="CC3300"/>
    <a:srgbClr val="008000"/>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5185" autoAdjust="0"/>
  </p:normalViewPr>
  <p:slideViewPr>
    <p:cSldViewPr>
      <p:cViewPr varScale="1">
        <p:scale>
          <a:sx n="75" d="100"/>
          <a:sy n="75" d="100"/>
        </p:scale>
        <p:origin x="732" y="60"/>
      </p:cViewPr>
      <p:guideLst>
        <p:guide orient="horz" pos="4272"/>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3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2" name="Rectangle 4"/>
          <p:cNvSpPr>
            <a:spLocks noGrp="1" noChangeArrowheads="1"/>
          </p:cNvSpPr>
          <p:nvPr>
            <p:ph type="ftr" sz="quarter" idx="2"/>
          </p:nvPr>
        </p:nvSpPr>
        <p:spPr bwMode="auto">
          <a:xfrm>
            <a:off x="0" y="9725025"/>
            <a:ext cx="3074988" cy="509588"/>
          </a:xfrm>
          <a:prstGeom prst="rect">
            <a:avLst/>
          </a:prstGeom>
          <a:noFill/>
          <a:ln w="12700">
            <a:noFill/>
            <a:miter lim="800000"/>
            <a:headEnd type="none" w="sm" len="sm"/>
            <a:tailEnd type="none" w="sm" len="sm"/>
          </a:ln>
          <a:effectLst/>
        </p:spPr>
        <p:txBody>
          <a:bodyPr vert="horz" wrap="square" lIns="99019" tIns="49510" rIns="99019" bIns="49510" numCol="1" anchor="b" anchorCtr="0" compatLnSpc="1">
            <a:prstTxWarp prst="textNoShape">
              <a:avLst/>
            </a:prstTxWarp>
          </a:bodyPr>
          <a:lstStyle>
            <a:lvl1pPr defTabSz="992188" eaLnBrk="1" hangingPunct="1">
              <a:defRPr kumimoji="1" sz="1400"/>
            </a:lvl1pPr>
          </a:lstStyle>
          <a:p>
            <a:pPr>
              <a:defRPr/>
            </a:pPr>
            <a:endParaRPr lang="en-US" altLang="zh-CN"/>
          </a:p>
        </p:txBody>
      </p:sp>
      <p:sp>
        <p:nvSpPr>
          <p:cNvPr id="176133" name="Rectangle 5"/>
          <p:cNvSpPr>
            <a:spLocks noGrp="1" noChangeArrowheads="1"/>
          </p:cNvSpPr>
          <p:nvPr>
            <p:ph type="sldNum" sz="quarter" idx="3"/>
          </p:nvPr>
        </p:nvSpPr>
        <p:spPr bwMode="auto">
          <a:xfrm>
            <a:off x="4024313" y="9725025"/>
            <a:ext cx="3074987" cy="509588"/>
          </a:xfrm>
          <a:prstGeom prst="rect">
            <a:avLst/>
          </a:prstGeom>
          <a:noFill/>
          <a:ln w="12700">
            <a:noFill/>
            <a:miter lim="800000"/>
            <a:headEnd type="none" w="sm" len="sm"/>
            <a:tailEnd type="none" w="sm" len="sm"/>
          </a:ln>
          <a:effectLst/>
        </p:spPr>
        <p:txBody>
          <a:bodyPr vert="horz" wrap="square" lIns="99019" tIns="49510" rIns="99019" bIns="49510" numCol="1" anchor="b" anchorCtr="0" compatLnSpc="1">
            <a:prstTxWarp prst="textNoShape">
              <a:avLst/>
            </a:prstTxWarp>
          </a:bodyPr>
          <a:lstStyle>
            <a:lvl1pPr algn="r" defTabSz="992188" eaLnBrk="1" hangingPunct="1">
              <a:defRPr kumimoji="1" sz="1400"/>
            </a:lvl1pPr>
          </a:lstStyle>
          <a:p>
            <a:pPr>
              <a:defRPr/>
            </a:pPr>
            <a:fld id="{EB0D4FC3-4649-479D-96BF-A00DAC2A9FD2}" type="slidenum">
              <a:rPr lang="zh-CN" altLang="en-US"/>
              <a:pPr>
                <a:defRPr/>
              </a:pPr>
              <a:t>‹#›</a:t>
            </a:fld>
            <a:endParaRPr lang="en-US" altLang="zh-CN"/>
          </a:p>
        </p:txBody>
      </p:sp>
    </p:spTree>
    <p:extLst>
      <p:ext uri="{BB962C8B-B14F-4D97-AF65-F5344CB8AC3E}">
        <p14:creationId xmlns:p14="http://schemas.microsoft.com/office/powerpoint/2010/main" val="248766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09588"/>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lvl1pPr defTabSz="992188" eaLnBrk="1" hangingPunct="1">
              <a:defRPr kumimoji="1" sz="1400"/>
            </a:lvl1pPr>
          </a:lstStyle>
          <a:p>
            <a:pPr>
              <a:defRPr/>
            </a:pPr>
            <a:endParaRPr lang="zh-CN" altLang="en-US"/>
          </a:p>
        </p:txBody>
      </p:sp>
      <p:sp>
        <p:nvSpPr>
          <p:cNvPr id="4099" name="Rectangle 3"/>
          <p:cNvSpPr>
            <a:spLocks noGrp="1" noChangeArrowheads="1"/>
          </p:cNvSpPr>
          <p:nvPr>
            <p:ph type="dt" idx="1"/>
          </p:nvPr>
        </p:nvSpPr>
        <p:spPr bwMode="auto">
          <a:xfrm>
            <a:off x="4024313" y="0"/>
            <a:ext cx="3074987" cy="509588"/>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lvl1pPr algn="r" defTabSz="992188" eaLnBrk="1" hangingPunct="1">
              <a:defRPr kumimoji="1" sz="1400"/>
            </a:lvl1pPr>
          </a:lstStyle>
          <a:p>
            <a:pPr>
              <a:defRPr/>
            </a:pPr>
            <a:endParaRPr lang="en-US" altLang="zh-CN"/>
          </a:p>
        </p:txBody>
      </p:sp>
      <p:sp>
        <p:nvSpPr>
          <p:cNvPr id="163844" name="Rectangle 4"/>
          <p:cNvSpPr>
            <a:spLocks noGrp="1" noRot="1" noChangeAspect="1" noChangeArrowheads="1"/>
          </p:cNvSpPr>
          <p:nvPr>
            <p:ph type="sldImg" idx="2"/>
          </p:nvPr>
        </p:nvSpPr>
        <p:spPr bwMode="auto">
          <a:xfrm>
            <a:off x="993775" y="766763"/>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019" tIns="49510" rIns="99019" bIns="49510" numCol="1" anchor="t" anchorCtr="0" compatLnSpc="1">
            <a:prstTxWarp prst="textNoShape">
              <a:avLst/>
            </a:prstTxWarp>
          </a:bodyPr>
          <a:lstStyle/>
          <a:p>
            <a:pPr lvl="0"/>
            <a:r>
              <a:rPr lang="zh-CN" altLang="en-US" noProof="0" smtClean="0"/>
              <a:t>单击以编辑母版文本样式</a:t>
            </a:r>
          </a:p>
          <a:p>
            <a:pPr lvl="0"/>
            <a:r>
              <a:rPr lang="zh-CN" altLang="en-US" noProof="0" smtClean="0"/>
              <a:t>第二级</a:t>
            </a:r>
          </a:p>
          <a:p>
            <a:pPr lvl="0"/>
            <a:r>
              <a:rPr lang="zh-CN" altLang="en-US" noProof="0" smtClean="0"/>
              <a:t>第三级</a:t>
            </a:r>
          </a:p>
          <a:p>
            <a:pPr lvl="0"/>
            <a:r>
              <a:rPr lang="zh-CN" altLang="en-US" noProof="0" smtClean="0"/>
              <a:t>第四级</a:t>
            </a:r>
          </a:p>
          <a:p>
            <a:pPr lvl="0"/>
            <a:r>
              <a:rPr lang="zh-CN" altLang="en-US" noProof="0" smtClean="0"/>
              <a:t>第五级</a:t>
            </a:r>
          </a:p>
        </p:txBody>
      </p:sp>
      <p:sp>
        <p:nvSpPr>
          <p:cNvPr id="4102" name="Rectangle 6"/>
          <p:cNvSpPr>
            <a:spLocks noGrp="1" noChangeArrowheads="1"/>
          </p:cNvSpPr>
          <p:nvPr>
            <p:ph type="ftr" sz="quarter" idx="4"/>
          </p:nvPr>
        </p:nvSpPr>
        <p:spPr bwMode="auto">
          <a:xfrm>
            <a:off x="0" y="9725025"/>
            <a:ext cx="3074988" cy="509588"/>
          </a:xfrm>
          <a:prstGeom prst="rect">
            <a:avLst/>
          </a:prstGeom>
          <a:noFill/>
          <a:ln w="9525">
            <a:noFill/>
            <a:miter lim="800000"/>
            <a:headEnd/>
            <a:tailEnd/>
          </a:ln>
          <a:effectLst/>
        </p:spPr>
        <p:txBody>
          <a:bodyPr vert="horz" wrap="square" lIns="99019" tIns="49510" rIns="99019" bIns="49510" numCol="1" anchor="b" anchorCtr="0" compatLnSpc="1">
            <a:prstTxWarp prst="textNoShape">
              <a:avLst/>
            </a:prstTxWarp>
          </a:bodyPr>
          <a:lstStyle>
            <a:lvl1pPr defTabSz="992188" eaLnBrk="1" hangingPunct="1">
              <a:defRPr kumimoji="1" sz="1400"/>
            </a:lvl1pPr>
          </a:lstStyle>
          <a:p>
            <a:pPr>
              <a:defRPr/>
            </a:pPr>
            <a:endParaRPr lang="en-US" altLang="zh-CN"/>
          </a:p>
        </p:txBody>
      </p:sp>
      <p:sp>
        <p:nvSpPr>
          <p:cNvPr id="4103" name="Rectangle 7"/>
          <p:cNvSpPr>
            <a:spLocks noGrp="1" noChangeArrowheads="1"/>
          </p:cNvSpPr>
          <p:nvPr>
            <p:ph type="sldNum" sz="quarter" idx="5"/>
          </p:nvPr>
        </p:nvSpPr>
        <p:spPr bwMode="auto">
          <a:xfrm>
            <a:off x="4024313" y="9725025"/>
            <a:ext cx="3074987" cy="509588"/>
          </a:xfrm>
          <a:prstGeom prst="rect">
            <a:avLst/>
          </a:prstGeom>
          <a:noFill/>
          <a:ln w="9525">
            <a:noFill/>
            <a:miter lim="800000"/>
            <a:headEnd/>
            <a:tailEnd/>
          </a:ln>
          <a:effectLst/>
        </p:spPr>
        <p:txBody>
          <a:bodyPr vert="horz" wrap="square" lIns="99019" tIns="49510" rIns="99019" bIns="49510" numCol="1" anchor="b" anchorCtr="0" compatLnSpc="1">
            <a:prstTxWarp prst="textNoShape">
              <a:avLst/>
            </a:prstTxWarp>
          </a:bodyPr>
          <a:lstStyle>
            <a:lvl1pPr algn="r" defTabSz="992188" eaLnBrk="1" hangingPunct="1">
              <a:defRPr kumimoji="1" sz="1400"/>
            </a:lvl1pPr>
          </a:lstStyle>
          <a:p>
            <a:pPr>
              <a:defRPr/>
            </a:pPr>
            <a:fld id="{1EA8E7B5-050C-4492-A29D-11F07733EE3B}" type="slidenum">
              <a:rPr lang="zh-CN" altLang="en-US"/>
              <a:pPr>
                <a:defRPr/>
              </a:pPr>
              <a:t>‹#›</a:t>
            </a:fld>
            <a:endParaRPr lang="en-US" altLang="zh-CN"/>
          </a:p>
        </p:txBody>
      </p:sp>
    </p:spTree>
    <p:extLst>
      <p:ext uri="{BB962C8B-B14F-4D97-AF65-F5344CB8AC3E}">
        <p14:creationId xmlns:p14="http://schemas.microsoft.com/office/powerpoint/2010/main" val="287473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1EDFC52D-CDA3-4404-A645-9F32117F9BC3}" type="slidenum">
              <a:rPr lang="zh-CN" altLang="en-US" smtClean="0"/>
              <a:pPr/>
              <a:t>1</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460665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endParaRPr lang="zh-CN" altLang="en-US" smtClean="0"/>
          </a:p>
        </p:txBody>
      </p:sp>
      <p:sp>
        <p:nvSpPr>
          <p:cNvPr id="245764" name="灯片编号占位符 3"/>
          <p:cNvSpPr>
            <a:spLocks noGrp="1"/>
          </p:cNvSpPr>
          <p:nvPr>
            <p:ph type="sldNum" sz="quarter" idx="5"/>
          </p:nvPr>
        </p:nvSpPr>
        <p:spPr>
          <a:noFill/>
        </p:spPr>
        <p:txBody>
          <a:bodyPr/>
          <a:lstStyle/>
          <a:p>
            <a:fld id="{0B9A79B7-D3B6-4A4A-8D5C-1039C4EF2D2C}" type="slidenum">
              <a:rPr lang="zh-CN" altLang="en-US" smtClean="0"/>
              <a:pPr/>
              <a:t>11</a:t>
            </a:fld>
            <a:endParaRPr lang="en-US" altLang="zh-CN" smtClean="0"/>
          </a:p>
        </p:txBody>
      </p:sp>
    </p:spTree>
    <p:extLst>
      <p:ext uri="{BB962C8B-B14F-4D97-AF65-F5344CB8AC3E}">
        <p14:creationId xmlns:p14="http://schemas.microsoft.com/office/powerpoint/2010/main" val="16797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ln/>
        </p:spPr>
      </p:sp>
      <p:sp>
        <p:nvSpPr>
          <p:cNvPr id="246787" name="备注占位符 2"/>
          <p:cNvSpPr>
            <a:spLocks noGrp="1"/>
          </p:cNvSpPr>
          <p:nvPr>
            <p:ph type="body" idx="1"/>
          </p:nvPr>
        </p:nvSpPr>
        <p:spPr>
          <a:noFill/>
          <a:ln/>
        </p:spPr>
        <p:txBody>
          <a:bodyPr/>
          <a:lstStyle/>
          <a:p>
            <a:endParaRPr lang="zh-CN" altLang="en-US" smtClean="0"/>
          </a:p>
        </p:txBody>
      </p:sp>
      <p:sp>
        <p:nvSpPr>
          <p:cNvPr id="246788" name="灯片编号占位符 3"/>
          <p:cNvSpPr>
            <a:spLocks noGrp="1"/>
          </p:cNvSpPr>
          <p:nvPr>
            <p:ph type="sldNum" sz="quarter" idx="5"/>
          </p:nvPr>
        </p:nvSpPr>
        <p:spPr>
          <a:noFill/>
        </p:spPr>
        <p:txBody>
          <a:bodyPr/>
          <a:lstStyle/>
          <a:p>
            <a:fld id="{DC10E973-7EBC-4AAE-BA79-6E21A474A0A5}" type="slidenum">
              <a:rPr lang="zh-CN" altLang="en-US" smtClean="0"/>
              <a:pPr/>
              <a:t>12</a:t>
            </a:fld>
            <a:endParaRPr lang="en-US" altLang="zh-CN" smtClean="0"/>
          </a:p>
        </p:txBody>
      </p:sp>
    </p:spTree>
    <p:extLst>
      <p:ext uri="{BB962C8B-B14F-4D97-AF65-F5344CB8AC3E}">
        <p14:creationId xmlns:p14="http://schemas.microsoft.com/office/powerpoint/2010/main" val="328557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p:spPr>
        <p:txBody>
          <a:bodyPr/>
          <a:lstStyle/>
          <a:p>
            <a:endParaRPr lang="zh-CN" altLang="en-US" smtClean="0"/>
          </a:p>
        </p:txBody>
      </p:sp>
      <p:sp>
        <p:nvSpPr>
          <p:cNvPr id="247812" name="灯片编号占位符 3"/>
          <p:cNvSpPr>
            <a:spLocks noGrp="1"/>
          </p:cNvSpPr>
          <p:nvPr>
            <p:ph type="sldNum" sz="quarter" idx="5"/>
          </p:nvPr>
        </p:nvSpPr>
        <p:spPr>
          <a:noFill/>
        </p:spPr>
        <p:txBody>
          <a:bodyPr/>
          <a:lstStyle/>
          <a:p>
            <a:fld id="{5CBBCCCD-C8CE-4001-861B-8B357A633D77}" type="slidenum">
              <a:rPr lang="zh-CN" altLang="en-US" smtClean="0"/>
              <a:pPr/>
              <a:t>13</a:t>
            </a:fld>
            <a:endParaRPr lang="en-US" altLang="zh-CN" smtClean="0"/>
          </a:p>
        </p:txBody>
      </p:sp>
    </p:spTree>
    <p:extLst>
      <p:ext uri="{BB962C8B-B14F-4D97-AF65-F5344CB8AC3E}">
        <p14:creationId xmlns:p14="http://schemas.microsoft.com/office/powerpoint/2010/main" val="396677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endParaRPr lang="zh-CN" altLang="en-US" smtClean="0"/>
          </a:p>
        </p:txBody>
      </p:sp>
      <p:sp>
        <p:nvSpPr>
          <p:cNvPr id="243716" name="灯片编号占位符 3"/>
          <p:cNvSpPr>
            <a:spLocks noGrp="1"/>
          </p:cNvSpPr>
          <p:nvPr>
            <p:ph type="sldNum" sz="quarter" idx="5"/>
          </p:nvPr>
        </p:nvSpPr>
        <p:spPr>
          <a:noFill/>
        </p:spPr>
        <p:txBody>
          <a:bodyPr/>
          <a:lstStyle/>
          <a:p>
            <a:fld id="{A2E65525-AECC-4CA9-9BB1-EBF1E8924075}" type="slidenum">
              <a:rPr lang="zh-CN" altLang="en-US" smtClean="0"/>
              <a:pPr/>
              <a:t>16</a:t>
            </a:fld>
            <a:endParaRPr lang="en-US" altLang="zh-CN" smtClean="0"/>
          </a:p>
        </p:txBody>
      </p:sp>
    </p:spTree>
    <p:extLst>
      <p:ext uri="{BB962C8B-B14F-4D97-AF65-F5344CB8AC3E}">
        <p14:creationId xmlns:p14="http://schemas.microsoft.com/office/powerpoint/2010/main" val="240128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endParaRPr lang="zh-CN" altLang="en-US" smtClean="0"/>
          </a:p>
        </p:txBody>
      </p:sp>
      <p:sp>
        <p:nvSpPr>
          <p:cNvPr id="248836" name="灯片编号占位符 3"/>
          <p:cNvSpPr>
            <a:spLocks noGrp="1"/>
          </p:cNvSpPr>
          <p:nvPr>
            <p:ph type="sldNum" sz="quarter" idx="5"/>
          </p:nvPr>
        </p:nvSpPr>
        <p:spPr>
          <a:noFill/>
        </p:spPr>
        <p:txBody>
          <a:bodyPr/>
          <a:lstStyle/>
          <a:p>
            <a:fld id="{EC66CFCD-A31D-4C36-B4DC-3B7F9063A7B2}" type="slidenum">
              <a:rPr lang="zh-CN" altLang="en-US" smtClean="0"/>
              <a:pPr/>
              <a:t>18</a:t>
            </a:fld>
            <a:endParaRPr lang="en-US" altLang="zh-CN" smtClean="0"/>
          </a:p>
        </p:txBody>
      </p:sp>
    </p:spTree>
    <p:extLst>
      <p:ext uri="{BB962C8B-B14F-4D97-AF65-F5344CB8AC3E}">
        <p14:creationId xmlns:p14="http://schemas.microsoft.com/office/powerpoint/2010/main" val="387367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p:spPr>
        <p:txBody>
          <a:bodyPr/>
          <a:lstStyle/>
          <a:p>
            <a:endParaRPr lang="zh-CN" altLang="en-US" smtClean="0"/>
          </a:p>
        </p:txBody>
      </p:sp>
      <p:sp>
        <p:nvSpPr>
          <p:cNvPr id="249860" name="灯片编号占位符 3"/>
          <p:cNvSpPr>
            <a:spLocks noGrp="1"/>
          </p:cNvSpPr>
          <p:nvPr>
            <p:ph type="sldNum" sz="quarter" idx="5"/>
          </p:nvPr>
        </p:nvSpPr>
        <p:spPr>
          <a:noFill/>
        </p:spPr>
        <p:txBody>
          <a:bodyPr/>
          <a:lstStyle/>
          <a:p>
            <a:fld id="{8E75C50F-B7F5-462D-9D9F-1716E4B1F16F}" type="slidenum">
              <a:rPr lang="zh-CN" altLang="en-US" smtClean="0"/>
              <a:pPr/>
              <a:t>19</a:t>
            </a:fld>
            <a:endParaRPr lang="en-US" altLang="zh-CN" smtClean="0"/>
          </a:p>
        </p:txBody>
      </p:sp>
    </p:spTree>
    <p:extLst>
      <p:ext uri="{BB962C8B-B14F-4D97-AF65-F5344CB8AC3E}">
        <p14:creationId xmlns:p14="http://schemas.microsoft.com/office/powerpoint/2010/main" val="217131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EA8E7B5-050C-4492-A29D-11F07733EE3B}" type="slidenum">
              <a:rPr lang="zh-CN" altLang="en-US" smtClean="0"/>
              <a:pPr>
                <a:defRPr/>
              </a:pPr>
              <a:t>21</a:t>
            </a:fld>
            <a:endParaRPr lang="en-US" altLang="zh-CN"/>
          </a:p>
        </p:txBody>
      </p:sp>
    </p:spTree>
    <p:extLst>
      <p:ext uri="{BB962C8B-B14F-4D97-AF65-F5344CB8AC3E}">
        <p14:creationId xmlns:p14="http://schemas.microsoft.com/office/powerpoint/2010/main" val="237431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public </a:t>
            </a:r>
            <a:r>
              <a:rPr lang="en-US" altLang="zh-CN" dirty="0" err="1" smtClean="0"/>
              <a:t>boolean</a:t>
            </a:r>
            <a:r>
              <a:rPr lang="en-US" altLang="zh-CN" dirty="0" smtClean="0"/>
              <a:t> </a:t>
            </a:r>
            <a:r>
              <a:rPr lang="en-US" altLang="zh-CN" dirty="0" err="1" smtClean="0"/>
              <a:t>initializeObjects</a:t>
            </a:r>
            <a:r>
              <a:rPr lang="en-US" altLang="zh-CN" dirty="0" smtClean="0"/>
              <a:t>(String </a:t>
            </a:r>
            <a:r>
              <a:rPr lang="en-US" altLang="zh-CN" dirty="0" err="1" smtClean="0"/>
              <a:t>pathToFile</a:t>
            </a:r>
            <a:r>
              <a:rPr lang="en-US" altLang="zh-CN" dirty="0" smtClean="0"/>
              <a:t>, </a:t>
            </a:r>
            <a:r>
              <a:rPr lang="en-US" altLang="zh-CN" dirty="0" err="1" smtClean="0"/>
              <a:t>boolean</a:t>
            </a:r>
            <a:r>
              <a:rPr lang="en-US" altLang="zh-CN" dirty="0" smtClean="0"/>
              <a:t> primary) {</a:t>
            </a:r>
          </a:p>
          <a:p>
            <a:r>
              <a:rPr lang="en-US" altLang="zh-CN" dirty="0" smtClean="0"/>
              <a:t>		</a:t>
            </a:r>
            <a:r>
              <a:rPr lang="en-US" altLang="zh-CN" dirty="0" err="1" smtClean="0"/>
              <a:t>this.pathToFile</a:t>
            </a:r>
            <a:r>
              <a:rPr lang="en-US" altLang="zh-CN" dirty="0" smtClean="0"/>
              <a:t> = </a:t>
            </a:r>
            <a:r>
              <a:rPr lang="en-US" altLang="zh-CN" dirty="0" err="1" smtClean="0"/>
              <a:t>pathToFile</a:t>
            </a:r>
            <a:r>
              <a:rPr lang="en-US" altLang="zh-CN" dirty="0" smtClean="0"/>
              <a:t>;</a:t>
            </a:r>
          </a:p>
          <a:p>
            <a:r>
              <a:rPr lang="en-US" altLang="zh-CN" dirty="0" smtClean="0"/>
              <a:t>		String line = null;</a:t>
            </a:r>
          </a:p>
          <a:p>
            <a:r>
              <a:rPr lang="en-US" altLang="zh-CN" dirty="0" smtClean="0"/>
              <a:t>		</a:t>
            </a:r>
            <a:r>
              <a:rPr lang="en-US" altLang="zh-CN" dirty="0" err="1" smtClean="0"/>
              <a:t>BufferedReader</a:t>
            </a:r>
            <a:r>
              <a:rPr lang="en-US" altLang="zh-CN" dirty="0" smtClean="0"/>
              <a:t> </a:t>
            </a:r>
            <a:r>
              <a:rPr lang="en-US" altLang="zh-CN" dirty="0" err="1" smtClean="0"/>
              <a:t>bIn</a:t>
            </a:r>
            <a:r>
              <a:rPr lang="en-US" altLang="zh-CN" dirty="0" smtClean="0"/>
              <a:t> = null;</a:t>
            </a:r>
          </a:p>
          <a:p>
            <a:r>
              <a:rPr lang="en-US" altLang="zh-CN" dirty="0" smtClean="0"/>
              <a:t>		</a:t>
            </a:r>
            <a:r>
              <a:rPr lang="en-US" altLang="zh-CN" dirty="0" err="1" smtClean="0"/>
              <a:t>boolean</a:t>
            </a:r>
            <a:r>
              <a:rPr lang="en-US" altLang="zh-CN" dirty="0" smtClean="0"/>
              <a:t> outcome = true;</a:t>
            </a:r>
          </a:p>
          <a:p>
            <a:endParaRPr lang="en-US" altLang="zh-CN" dirty="0" smtClean="0"/>
          </a:p>
          <a:p>
            <a:r>
              <a:rPr lang="en-US" altLang="zh-CN" dirty="0" smtClean="0"/>
              <a:t>		try {</a:t>
            </a:r>
          </a:p>
          <a:p>
            <a:r>
              <a:rPr lang="en-US" altLang="zh-CN" dirty="0" smtClean="0"/>
              <a:t>			// Open the file. </a:t>
            </a:r>
          </a:p>
          <a:p>
            <a:r>
              <a:rPr lang="en-US" altLang="zh-CN" dirty="0" smtClean="0"/>
              <a:t>			</a:t>
            </a:r>
            <a:r>
              <a:rPr lang="en-US" altLang="zh-CN" dirty="0" err="1" smtClean="0"/>
              <a:t>bIn</a:t>
            </a:r>
            <a:r>
              <a:rPr lang="en-US" altLang="zh-CN" dirty="0" smtClean="0"/>
              <a:t> = new </a:t>
            </a:r>
            <a:r>
              <a:rPr lang="en-US" altLang="zh-CN" dirty="0" err="1" smtClean="0"/>
              <a:t>BufferedReader</a:t>
            </a:r>
            <a:r>
              <a:rPr lang="en-US" altLang="zh-CN" dirty="0" smtClean="0"/>
              <a:t>(new </a:t>
            </a:r>
            <a:r>
              <a:rPr lang="en-US" altLang="zh-CN" dirty="0" err="1" smtClean="0"/>
              <a:t>FileReader</a:t>
            </a:r>
            <a:r>
              <a:rPr lang="en-US" altLang="zh-CN" dirty="0" smtClean="0"/>
              <a:t>(</a:t>
            </a:r>
            <a:r>
              <a:rPr lang="en-US" altLang="zh-CN" dirty="0" err="1" smtClean="0"/>
              <a:t>pathToFile</a:t>
            </a:r>
            <a:r>
              <a:rPr lang="en-US" altLang="zh-CN" dirty="0" smtClean="0"/>
              <a:t>));</a:t>
            </a:r>
          </a:p>
          <a:p>
            <a:endParaRPr lang="en-US" altLang="zh-CN" dirty="0" smtClean="0"/>
          </a:p>
          <a:p>
            <a:r>
              <a:rPr lang="en-US" altLang="zh-CN" dirty="0" smtClean="0"/>
              <a:t>		    	line = </a:t>
            </a:r>
            <a:r>
              <a:rPr lang="en-US" altLang="zh-CN" dirty="0" err="1" smtClean="0"/>
              <a:t>bIn.readLine</a:t>
            </a:r>
            <a:r>
              <a:rPr lang="en-US" altLang="zh-CN" dirty="0" smtClean="0"/>
              <a:t>();</a:t>
            </a:r>
          </a:p>
          <a:p>
            <a:r>
              <a:rPr lang="en-US" altLang="zh-CN" dirty="0" smtClean="0"/>
              <a:t>		    	while (line != null) {</a:t>
            </a:r>
          </a:p>
          <a:p>
            <a:r>
              <a:rPr lang="en-US" altLang="zh-CN" dirty="0" smtClean="0"/>
              <a:t>			        if (primary) </a:t>
            </a:r>
            <a:r>
              <a:rPr lang="en-US" altLang="zh-CN" dirty="0" err="1" smtClean="0"/>
              <a:t>parseData</a:t>
            </a:r>
            <a:r>
              <a:rPr lang="en-US" altLang="zh-CN" dirty="0" smtClean="0"/>
              <a:t>(line);</a:t>
            </a:r>
          </a:p>
          <a:p>
            <a:r>
              <a:rPr lang="en-US" altLang="zh-CN" dirty="0" smtClean="0"/>
              <a:t>			        else parseData2(line);</a:t>
            </a:r>
          </a:p>
          <a:p>
            <a:r>
              <a:rPr lang="en-US" altLang="zh-CN" dirty="0" smtClean="0"/>
              <a:t>		    		line = </a:t>
            </a:r>
            <a:r>
              <a:rPr lang="en-US" altLang="zh-CN" dirty="0" err="1" smtClean="0"/>
              <a:t>bIn.readLine</a:t>
            </a:r>
            <a:r>
              <a:rPr lang="en-US" altLang="zh-CN" dirty="0" smtClean="0"/>
              <a:t>();</a:t>
            </a:r>
          </a:p>
          <a:p>
            <a:r>
              <a:rPr lang="en-US" altLang="zh-CN" dirty="0" smtClean="0"/>
              <a:t>			}</a:t>
            </a:r>
          </a:p>
          <a:p>
            <a:endParaRPr lang="en-US" altLang="zh-CN" dirty="0" smtClean="0"/>
          </a:p>
          <a:p>
            <a:r>
              <a:rPr lang="en-US" altLang="zh-CN" dirty="0" smtClean="0"/>
              <a:t>			</a:t>
            </a:r>
            <a:r>
              <a:rPr lang="en-US" altLang="zh-CN" dirty="0" err="1" smtClean="0"/>
              <a:t>bIn.close</a:t>
            </a:r>
            <a:r>
              <a:rPr lang="en-US" altLang="zh-CN" dirty="0" smtClean="0"/>
              <a:t>();</a:t>
            </a:r>
          </a:p>
          <a:p>
            <a:r>
              <a:rPr lang="en-US" altLang="zh-CN" dirty="0" smtClean="0"/>
              <a:t>		}</a:t>
            </a:r>
          </a:p>
          <a:p>
            <a:r>
              <a:rPr lang="en-US" altLang="zh-CN" dirty="0" smtClean="0"/>
              <a:t>		catch (</a:t>
            </a:r>
            <a:r>
              <a:rPr lang="en-US" altLang="zh-CN" dirty="0" err="1" smtClean="0"/>
              <a:t>FileNotFoundException</a:t>
            </a:r>
            <a:r>
              <a:rPr lang="en-US" altLang="zh-CN" dirty="0" smtClean="0"/>
              <a:t> f) {</a:t>
            </a:r>
          </a:p>
          <a:p>
            <a:r>
              <a:rPr lang="en-US" altLang="zh-CN" dirty="0" smtClean="0"/>
              <a:t>			outcome = false;</a:t>
            </a:r>
          </a:p>
          <a:p>
            <a:r>
              <a:rPr lang="en-US" altLang="zh-CN" dirty="0" smtClean="0"/>
              <a:t>		}</a:t>
            </a:r>
          </a:p>
          <a:p>
            <a:r>
              <a:rPr lang="en-US" altLang="zh-CN" dirty="0" smtClean="0"/>
              <a:t>		catch (</a:t>
            </a:r>
            <a:r>
              <a:rPr lang="en-US" altLang="zh-CN" dirty="0" err="1" smtClean="0"/>
              <a:t>IOException</a:t>
            </a:r>
            <a:r>
              <a:rPr lang="en-US" altLang="zh-CN" dirty="0" smtClean="0"/>
              <a:t> i) {</a:t>
            </a:r>
          </a:p>
          <a:p>
            <a:r>
              <a:rPr lang="en-US" altLang="zh-CN" dirty="0" smtClean="0"/>
              <a:t>			outcome = false;</a:t>
            </a:r>
          </a:p>
          <a:p>
            <a:r>
              <a:rPr lang="en-US" altLang="zh-CN" dirty="0" smtClean="0"/>
              <a:t>		}</a:t>
            </a:r>
          </a:p>
          <a:p>
            <a:endParaRPr lang="en-US" altLang="zh-CN" dirty="0" smtClean="0"/>
          </a:p>
          <a:p>
            <a:r>
              <a:rPr lang="en-US" altLang="zh-CN" dirty="0" smtClean="0"/>
              <a:t>		return outcome;</a:t>
            </a:r>
          </a:p>
          <a:p>
            <a:r>
              <a:rPr lang="en-US" altLang="zh-CN" dirty="0" smtClean="0"/>
              <a:t>	}</a:t>
            </a:r>
          </a:p>
          <a:p>
            <a:endParaRPr lang="en-US" altLang="zh-CN" dirty="0" smtClean="0"/>
          </a:p>
          <a:p>
            <a:r>
              <a:rPr lang="en-US" altLang="zh-CN" dirty="0" smtClean="0"/>
              <a:t>	public abstract void </a:t>
            </a:r>
            <a:r>
              <a:rPr lang="en-US" altLang="zh-CN" dirty="0" err="1" smtClean="0"/>
              <a:t>parseData</a:t>
            </a:r>
            <a:r>
              <a:rPr lang="en-US" altLang="zh-CN" dirty="0" smtClean="0"/>
              <a:t>(String line);</a:t>
            </a:r>
          </a:p>
          <a:p>
            <a:r>
              <a:rPr lang="en-US" altLang="zh-CN" dirty="0" smtClean="0"/>
              <a:t>	public abstract void parseData2(String line);</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1EA8E7B5-050C-4492-A29D-11F07733EE3B}" type="slidenum">
              <a:rPr lang="zh-CN" altLang="en-US" smtClean="0"/>
              <a:pPr>
                <a:defRPr/>
              </a:pPr>
              <a:t>24</a:t>
            </a:fld>
            <a:endParaRPr lang="en-US" altLang="zh-CN"/>
          </a:p>
        </p:txBody>
      </p:sp>
    </p:spTree>
    <p:extLst>
      <p:ext uri="{BB962C8B-B14F-4D97-AF65-F5344CB8AC3E}">
        <p14:creationId xmlns:p14="http://schemas.microsoft.com/office/powerpoint/2010/main" val="61142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p:spPr>
        <p:txBody>
          <a:bodyPr/>
          <a:lstStyle/>
          <a:p>
            <a:endParaRPr lang="zh-CN" altLang="en-US" smtClean="0"/>
          </a:p>
        </p:txBody>
      </p:sp>
      <p:sp>
        <p:nvSpPr>
          <p:cNvPr id="250884" name="灯片编号占位符 3"/>
          <p:cNvSpPr>
            <a:spLocks noGrp="1"/>
          </p:cNvSpPr>
          <p:nvPr>
            <p:ph type="sldNum" sz="quarter" idx="5"/>
          </p:nvPr>
        </p:nvSpPr>
        <p:spPr>
          <a:noFill/>
        </p:spPr>
        <p:txBody>
          <a:bodyPr/>
          <a:lstStyle/>
          <a:p>
            <a:fld id="{F47029E0-6625-44BB-9CB4-3B11A6F5CCD5}" type="slidenum">
              <a:rPr lang="zh-CN" altLang="en-US" smtClean="0"/>
              <a:pPr/>
              <a:t>27</a:t>
            </a:fld>
            <a:endParaRPr lang="en-US" altLang="zh-CN" smtClean="0"/>
          </a:p>
        </p:txBody>
      </p:sp>
    </p:spTree>
    <p:extLst>
      <p:ext uri="{BB962C8B-B14F-4D97-AF65-F5344CB8AC3E}">
        <p14:creationId xmlns:p14="http://schemas.microsoft.com/office/powerpoint/2010/main" val="152278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a:ln/>
        </p:spPr>
      </p:sp>
      <p:sp>
        <p:nvSpPr>
          <p:cNvPr id="251907" name="备注占位符 2"/>
          <p:cNvSpPr>
            <a:spLocks noGrp="1"/>
          </p:cNvSpPr>
          <p:nvPr>
            <p:ph type="body" idx="1"/>
          </p:nvPr>
        </p:nvSpPr>
        <p:spPr>
          <a:noFill/>
          <a:ln/>
        </p:spPr>
        <p:txBody>
          <a:bodyPr/>
          <a:lstStyle/>
          <a:p>
            <a:endParaRPr lang="zh-CN" altLang="en-US" smtClean="0"/>
          </a:p>
        </p:txBody>
      </p:sp>
      <p:sp>
        <p:nvSpPr>
          <p:cNvPr id="251908" name="灯片编号占位符 3"/>
          <p:cNvSpPr>
            <a:spLocks noGrp="1"/>
          </p:cNvSpPr>
          <p:nvPr>
            <p:ph type="sldNum" sz="quarter" idx="5"/>
          </p:nvPr>
        </p:nvSpPr>
        <p:spPr>
          <a:noFill/>
        </p:spPr>
        <p:txBody>
          <a:bodyPr/>
          <a:lstStyle/>
          <a:p>
            <a:fld id="{CBC04CC0-BF50-40B5-B427-7A1AC751A492}" type="slidenum">
              <a:rPr lang="zh-CN" altLang="en-US" smtClean="0"/>
              <a:pPr/>
              <a:t>28</a:t>
            </a:fld>
            <a:endParaRPr lang="en-US" altLang="zh-CN" smtClean="0"/>
          </a:p>
        </p:txBody>
      </p:sp>
    </p:spTree>
    <p:extLst>
      <p:ext uri="{BB962C8B-B14F-4D97-AF65-F5344CB8AC3E}">
        <p14:creationId xmlns:p14="http://schemas.microsoft.com/office/powerpoint/2010/main" val="302305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smtClean="0"/>
          </a:p>
        </p:txBody>
      </p:sp>
      <p:sp>
        <p:nvSpPr>
          <p:cNvPr id="238596" name="灯片编号占位符 3"/>
          <p:cNvSpPr>
            <a:spLocks noGrp="1"/>
          </p:cNvSpPr>
          <p:nvPr>
            <p:ph type="sldNum" sz="quarter" idx="5"/>
          </p:nvPr>
        </p:nvSpPr>
        <p:spPr>
          <a:noFill/>
        </p:spPr>
        <p:txBody>
          <a:bodyPr/>
          <a:lstStyle/>
          <a:p>
            <a:fld id="{ACD7593B-65D5-46CA-876C-E3DD68589AAD}" type="slidenum">
              <a:rPr lang="zh-CN" altLang="en-US" smtClean="0"/>
              <a:pPr/>
              <a:t>3</a:t>
            </a:fld>
            <a:endParaRPr lang="en-US" altLang="zh-CN" smtClean="0"/>
          </a:p>
        </p:txBody>
      </p:sp>
    </p:spTree>
    <p:extLst>
      <p:ext uri="{BB962C8B-B14F-4D97-AF65-F5344CB8AC3E}">
        <p14:creationId xmlns:p14="http://schemas.microsoft.com/office/powerpoint/2010/main" val="949071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p:spPr>
        <p:txBody>
          <a:bodyPr/>
          <a:lstStyle/>
          <a:p>
            <a:endParaRPr lang="zh-CN" altLang="en-US" smtClean="0"/>
          </a:p>
        </p:txBody>
      </p:sp>
      <p:sp>
        <p:nvSpPr>
          <p:cNvPr id="235524" name="灯片编号占位符 3"/>
          <p:cNvSpPr>
            <a:spLocks noGrp="1"/>
          </p:cNvSpPr>
          <p:nvPr>
            <p:ph type="sldNum" sz="quarter" idx="5"/>
          </p:nvPr>
        </p:nvSpPr>
        <p:spPr>
          <a:noFill/>
        </p:spPr>
        <p:txBody>
          <a:bodyPr/>
          <a:lstStyle/>
          <a:p>
            <a:fld id="{41157FAE-775D-426B-A18D-ECBFB691EBDF}" type="slidenum">
              <a:rPr lang="zh-CN" altLang="en-US" smtClean="0"/>
              <a:pPr/>
              <a:t>29</a:t>
            </a:fld>
            <a:endParaRPr lang="en-US" altLang="zh-CN" smtClean="0"/>
          </a:p>
        </p:txBody>
      </p:sp>
    </p:spTree>
    <p:extLst>
      <p:ext uri="{BB962C8B-B14F-4D97-AF65-F5344CB8AC3E}">
        <p14:creationId xmlns:p14="http://schemas.microsoft.com/office/powerpoint/2010/main" val="281881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endParaRPr lang="zh-CN" altLang="en-US" smtClean="0"/>
          </a:p>
        </p:txBody>
      </p:sp>
      <p:sp>
        <p:nvSpPr>
          <p:cNvPr id="252932" name="灯片编号占位符 3"/>
          <p:cNvSpPr>
            <a:spLocks noGrp="1"/>
          </p:cNvSpPr>
          <p:nvPr>
            <p:ph type="sldNum" sz="quarter" idx="5"/>
          </p:nvPr>
        </p:nvSpPr>
        <p:spPr>
          <a:noFill/>
        </p:spPr>
        <p:txBody>
          <a:bodyPr/>
          <a:lstStyle/>
          <a:p>
            <a:fld id="{7F0A0AC6-0B7D-4FCC-A5BB-835717CAE670}" type="slidenum">
              <a:rPr lang="zh-CN" altLang="en-US" smtClean="0"/>
              <a:pPr/>
              <a:t>30</a:t>
            </a:fld>
            <a:endParaRPr lang="en-US" altLang="zh-CN" smtClean="0"/>
          </a:p>
        </p:txBody>
      </p:sp>
    </p:spTree>
    <p:extLst>
      <p:ext uri="{BB962C8B-B14F-4D97-AF65-F5344CB8AC3E}">
        <p14:creationId xmlns:p14="http://schemas.microsoft.com/office/powerpoint/2010/main" val="14421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endParaRPr lang="zh-CN" altLang="en-US" smtClean="0"/>
          </a:p>
        </p:txBody>
      </p:sp>
      <p:sp>
        <p:nvSpPr>
          <p:cNvPr id="253956" name="灯片编号占位符 3"/>
          <p:cNvSpPr>
            <a:spLocks noGrp="1"/>
          </p:cNvSpPr>
          <p:nvPr>
            <p:ph type="sldNum" sz="quarter" idx="5"/>
          </p:nvPr>
        </p:nvSpPr>
        <p:spPr>
          <a:noFill/>
        </p:spPr>
        <p:txBody>
          <a:bodyPr/>
          <a:lstStyle/>
          <a:p>
            <a:fld id="{BD01DDEF-A4D4-4322-A3B5-77121D88E0A2}" type="slidenum">
              <a:rPr lang="zh-CN" altLang="en-US" smtClean="0"/>
              <a:pPr/>
              <a:t>31</a:t>
            </a:fld>
            <a:endParaRPr lang="en-US" altLang="zh-CN" smtClean="0"/>
          </a:p>
        </p:txBody>
      </p:sp>
    </p:spTree>
    <p:extLst>
      <p:ext uri="{BB962C8B-B14F-4D97-AF65-F5344CB8AC3E}">
        <p14:creationId xmlns:p14="http://schemas.microsoft.com/office/powerpoint/2010/main" val="140309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ln/>
        </p:spPr>
      </p:sp>
      <p:sp>
        <p:nvSpPr>
          <p:cNvPr id="254979" name="备注占位符 2"/>
          <p:cNvSpPr>
            <a:spLocks noGrp="1"/>
          </p:cNvSpPr>
          <p:nvPr>
            <p:ph type="body" idx="1"/>
          </p:nvPr>
        </p:nvSpPr>
        <p:spPr>
          <a:noFill/>
          <a:ln/>
        </p:spPr>
        <p:txBody>
          <a:bodyPr/>
          <a:lstStyle/>
          <a:p>
            <a:endParaRPr lang="zh-CN" altLang="en-US" smtClean="0"/>
          </a:p>
        </p:txBody>
      </p:sp>
      <p:sp>
        <p:nvSpPr>
          <p:cNvPr id="254980" name="灯片编号占位符 3"/>
          <p:cNvSpPr>
            <a:spLocks noGrp="1"/>
          </p:cNvSpPr>
          <p:nvPr>
            <p:ph type="sldNum" sz="quarter" idx="5"/>
          </p:nvPr>
        </p:nvSpPr>
        <p:spPr>
          <a:noFill/>
        </p:spPr>
        <p:txBody>
          <a:bodyPr/>
          <a:lstStyle/>
          <a:p>
            <a:fld id="{38CFCFA6-C130-42DF-A460-28363C3E3F73}" type="slidenum">
              <a:rPr lang="zh-CN" altLang="en-US" smtClean="0"/>
              <a:pPr/>
              <a:t>32</a:t>
            </a:fld>
            <a:endParaRPr lang="en-US" altLang="zh-CN" smtClean="0"/>
          </a:p>
        </p:txBody>
      </p:sp>
    </p:spTree>
    <p:extLst>
      <p:ext uri="{BB962C8B-B14F-4D97-AF65-F5344CB8AC3E}">
        <p14:creationId xmlns:p14="http://schemas.microsoft.com/office/powerpoint/2010/main" val="3831808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p:spPr>
        <p:txBody>
          <a:bodyPr/>
          <a:lstStyle/>
          <a:p>
            <a:endParaRPr lang="zh-CN" altLang="en-US" smtClean="0"/>
          </a:p>
        </p:txBody>
      </p:sp>
      <p:sp>
        <p:nvSpPr>
          <p:cNvPr id="256004" name="灯片编号占位符 3"/>
          <p:cNvSpPr>
            <a:spLocks noGrp="1"/>
          </p:cNvSpPr>
          <p:nvPr>
            <p:ph type="sldNum" sz="quarter" idx="5"/>
          </p:nvPr>
        </p:nvSpPr>
        <p:spPr>
          <a:noFill/>
        </p:spPr>
        <p:txBody>
          <a:bodyPr/>
          <a:lstStyle/>
          <a:p>
            <a:fld id="{EEF7F26E-EB91-449B-81A1-E99301741318}" type="slidenum">
              <a:rPr lang="zh-CN" altLang="en-US" smtClean="0"/>
              <a:pPr/>
              <a:t>33</a:t>
            </a:fld>
            <a:endParaRPr lang="en-US" altLang="zh-CN" smtClean="0"/>
          </a:p>
        </p:txBody>
      </p:sp>
    </p:spTree>
    <p:extLst>
      <p:ext uri="{BB962C8B-B14F-4D97-AF65-F5344CB8AC3E}">
        <p14:creationId xmlns:p14="http://schemas.microsoft.com/office/powerpoint/2010/main" val="4121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endParaRPr lang="zh-CN" altLang="en-US" smtClean="0"/>
          </a:p>
        </p:txBody>
      </p:sp>
      <p:sp>
        <p:nvSpPr>
          <p:cNvPr id="257028" name="灯片编号占位符 3"/>
          <p:cNvSpPr>
            <a:spLocks noGrp="1"/>
          </p:cNvSpPr>
          <p:nvPr>
            <p:ph type="sldNum" sz="quarter" idx="5"/>
          </p:nvPr>
        </p:nvSpPr>
        <p:spPr>
          <a:noFill/>
        </p:spPr>
        <p:txBody>
          <a:bodyPr/>
          <a:lstStyle/>
          <a:p>
            <a:fld id="{BF60081C-D030-48DC-BE32-B8BE99B5F1F9}" type="slidenum">
              <a:rPr lang="zh-CN" altLang="en-US" smtClean="0"/>
              <a:pPr/>
              <a:t>34</a:t>
            </a:fld>
            <a:endParaRPr lang="en-US" altLang="zh-CN" smtClean="0"/>
          </a:p>
        </p:txBody>
      </p:sp>
    </p:spTree>
    <p:extLst>
      <p:ext uri="{BB962C8B-B14F-4D97-AF65-F5344CB8AC3E}">
        <p14:creationId xmlns:p14="http://schemas.microsoft.com/office/powerpoint/2010/main" val="2123701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ln/>
        </p:spPr>
      </p:sp>
      <p:sp>
        <p:nvSpPr>
          <p:cNvPr id="258051" name="备注占位符 2"/>
          <p:cNvSpPr>
            <a:spLocks noGrp="1"/>
          </p:cNvSpPr>
          <p:nvPr>
            <p:ph type="body" idx="1"/>
          </p:nvPr>
        </p:nvSpPr>
        <p:spPr>
          <a:noFill/>
          <a:ln/>
        </p:spPr>
        <p:txBody>
          <a:bodyPr/>
          <a:lstStyle/>
          <a:p>
            <a:endParaRPr lang="zh-CN" altLang="en-US" smtClean="0"/>
          </a:p>
        </p:txBody>
      </p:sp>
      <p:sp>
        <p:nvSpPr>
          <p:cNvPr id="258052" name="灯片编号占位符 3"/>
          <p:cNvSpPr>
            <a:spLocks noGrp="1"/>
          </p:cNvSpPr>
          <p:nvPr>
            <p:ph type="sldNum" sz="quarter" idx="5"/>
          </p:nvPr>
        </p:nvSpPr>
        <p:spPr>
          <a:noFill/>
        </p:spPr>
        <p:txBody>
          <a:bodyPr/>
          <a:lstStyle/>
          <a:p>
            <a:fld id="{7F9CCD3F-5D83-4A5F-A31C-7FD9E49CDD38}" type="slidenum">
              <a:rPr lang="zh-CN" altLang="en-US" smtClean="0"/>
              <a:pPr/>
              <a:t>35</a:t>
            </a:fld>
            <a:endParaRPr lang="en-US" altLang="zh-CN" smtClean="0"/>
          </a:p>
        </p:txBody>
      </p:sp>
    </p:spTree>
    <p:extLst>
      <p:ext uri="{BB962C8B-B14F-4D97-AF65-F5344CB8AC3E}">
        <p14:creationId xmlns:p14="http://schemas.microsoft.com/office/powerpoint/2010/main" val="1110680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ln/>
        </p:spPr>
      </p:sp>
      <p:sp>
        <p:nvSpPr>
          <p:cNvPr id="259075" name="备注占位符 2"/>
          <p:cNvSpPr>
            <a:spLocks noGrp="1"/>
          </p:cNvSpPr>
          <p:nvPr>
            <p:ph type="body" idx="1"/>
          </p:nvPr>
        </p:nvSpPr>
        <p:spPr>
          <a:noFill/>
          <a:ln/>
        </p:spPr>
        <p:txBody>
          <a:bodyPr/>
          <a:lstStyle/>
          <a:p>
            <a:endParaRPr lang="zh-CN" altLang="en-US" smtClean="0"/>
          </a:p>
        </p:txBody>
      </p:sp>
      <p:sp>
        <p:nvSpPr>
          <p:cNvPr id="259076" name="灯片编号占位符 3"/>
          <p:cNvSpPr>
            <a:spLocks noGrp="1"/>
          </p:cNvSpPr>
          <p:nvPr>
            <p:ph type="sldNum" sz="quarter" idx="5"/>
          </p:nvPr>
        </p:nvSpPr>
        <p:spPr>
          <a:noFill/>
        </p:spPr>
        <p:txBody>
          <a:bodyPr/>
          <a:lstStyle/>
          <a:p>
            <a:fld id="{953A3E90-529B-4DA5-94D3-E90531A6E14F}" type="slidenum">
              <a:rPr lang="zh-CN" altLang="en-US" smtClean="0"/>
              <a:pPr/>
              <a:t>36</a:t>
            </a:fld>
            <a:endParaRPr lang="en-US" altLang="zh-CN" smtClean="0"/>
          </a:p>
        </p:txBody>
      </p:sp>
    </p:spTree>
    <p:extLst>
      <p:ext uri="{BB962C8B-B14F-4D97-AF65-F5344CB8AC3E}">
        <p14:creationId xmlns:p14="http://schemas.microsoft.com/office/powerpoint/2010/main" val="2127179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ln/>
        </p:spPr>
        <p:txBody>
          <a:bodyPr/>
          <a:lstStyle/>
          <a:p>
            <a:endParaRPr lang="zh-CN" altLang="en-US" smtClean="0"/>
          </a:p>
        </p:txBody>
      </p:sp>
      <p:sp>
        <p:nvSpPr>
          <p:cNvPr id="260100" name="灯片编号占位符 3"/>
          <p:cNvSpPr>
            <a:spLocks noGrp="1"/>
          </p:cNvSpPr>
          <p:nvPr>
            <p:ph type="sldNum" sz="quarter" idx="5"/>
          </p:nvPr>
        </p:nvSpPr>
        <p:spPr>
          <a:noFill/>
        </p:spPr>
        <p:txBody>
          <a:bodyPr/>
          <a:lstStyle/>
          <a:p>
            <a:fld id="{E859FEF8-4D0C-4A0C-BFA3-B6EE80277DF0}" type="slidenum">
              <a:rPr lang="zh-CN" altLang="en-US" smtClean="0"/>
              <a:pPr/>
              <a:t>37</a:t>
            </a:fld>
            <a:endParaRPr lang="en-US" altLang="zh-CN" smtClean="0"/>
          </a:p>
        </p:txBody>
      </p:sp>
    </p:spTree>
    <p:extLst>
      <p:ext uri="{BB962C8B-B14F-4D97-AF65-F5344CB8AC3E}">
        <p14:creationId xmlns:p14="http://schemas.microsoft.com/office/powerpoint/2010/main" val="460025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p:cNvSpPr>
            <a:spLocks noGrp="1" noRot="1" noChangeAspect="1" noTextEdit="1"/>
          </p:cNvSpPr>
          <p:nvPr>
            <p:ph type="sldImg"/>
          </p:nvPr>
        </p:nvSpPr>
        <p:spPr>
          <a:ln/>
        </p:spPr>
      </p:sp>
      <p:sp>
        <p:nvSpPr>
          <p:cNvPr id="261123" name="备注占位符 2"/>
          <p:cNvSpPr>
            <a:spLocks noGrp="1"/>
          </p:cNvSpPr>
          <p:nvPr>
            <p:ph type="body" idx="1"/>
          </p:nvPr>
        </p:nvSpPr>
        <p:spPr>
          <a:noFill/>
          <a:ln/>
        </p:spPr>
        <p:txBody>
          <a:bodyPr/>
          <a:lstStyle/>
          <a:p>
            <a:endParaRPr lang="zh-CN" altLang="en-US" smtClean="0"/>
          </a:p>
        </p:txBody>
      </p:sp>
      <p:sp>
        <p:nvSpPr>
          <p:cNvPr id="261124" name="灯片编号占位符 3"/>
          <p:cNvSpPr>
            <a:spLocks noGrp="1"/>
          </p:cNvSpPr>
          <p:nvPr>
            <p:ph type="sldNum" sz="quarter" idx="5"/>
          </p:nvPr>
        </p:nvSpPr>
        <p:spPr>
          <a:noFill/>
        </p:spPr>
        <p:txBody>
          <a:bodyPr/>
          <a:lstStyle/>
          <a:p>
            <a:fld id="{7ACC9C85-D6CD-40E2-B11D-4AB9A906D38F}" type="slidenum">
              <a:rPr lang="zh-CN" altLang="en-US" smtClean="0"/>
              <a:pPr/>
              <a:t>38</a:t>
            </a:fld>
            <a:endParaRPr lang="en-US" altLang="zh-CN" smtClean="0"/>
          </a:p>
        </p:txBody>
      </p:sp>
    </p:spTree>
    <p:extLst>
      <p:ext uri="{BB962C8B-B14F-4D97-AF65-F5344CB8AC3E}">
        <p14:creationId xmlns:p14="http://schemas.microsoft.com/office/powerpoint/2010/main" val="385573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p:spPr>
        <p:txBody>
          <a:bodyPr/>
          <a:lstStyle/>
          <a:p>
            <a:endParaRPr lang="zh-CN" altLang="en-US" smtClean="0"/>
          </a:p>
        </p:txBody>
      </p:sp>
      <p:sp>
        <p:nvSpPr>
          <p:cNvPr id="236548" name="灯片编号占位符 3"/>
          <p:cNvSpPr>
            <a:spLocks noGrp="1"/>
          </p:cNvSpPr>
          <p:nvPr>
            <p:ph type="sldNum" sz="quarter" idx="5"/>
          </p:nvPr>
        </p:nvSpPr>
        <p:spPr>
          <a:noFill/>
        </p:spPr>
        <p:txBody>
          <a:bodyPr/>
          <a:lstStyle/>
          <a:p>
            <a:fld id="{E431D0E1-C9B6-43B4-AF84-4DF506F36406}" type="slidenum">
              <a:rPr lang="zh-CN" altLang="en-US" smtClean="0"/>
              <a:pPr/>
              <a:t>4</a:t>
            </a:fld>
            <a:endParaRPr lang="en-US" altLang="zh-CN" smtClean="0"/>
          </a:p>
        </p:txBody>
      </p:sp>
    </p:spTree>
    <p:extLst>
      <p:ext uri="{BB962C8B-B14F-4D97-AF65-F5344CB8AC3E}">
        <p14:creationId xmlns:p14="http://schemas.microsoft.com/office/powerpoint/2010/main" val="4094783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ln/>
        </p:spPr>
        <p:txBody>
          <a:bodyPr/>
          <a:lstStyle/>
          <a:p>
            <a:endParaRPr lang="zh-CN" altLang="en-US" smtClean="0"/>
          </a:p>
        </p:txBody>
      </p:sp>
      <p:sp>
        <p:nvSpPr>
          <p:cNvPr id="262148" name="灯片编号占位符 3"/>
          <p:cNvSpPr>
            <a:spLocks noGrp="1"/>
          </p:cNvSpPr>
          <p:nvPr>
            <p:ph type="sldNum" sz="quarter" idx="5"/>
          </p:nvPr>
        </p:nvSpPr>
        <p:spPr>
          <a:noFill/>
        </p:spPr>
        <p:txBody>
          <a:bodyPr/>
          <a:lstStyle/>
          <a:p>
            <a:fld id="{86FD2954-1AB6-4552-B50D-09B731673529}" type="slidenum">
              <a:rPr lang="zh-CN" altLang="en-US" smtClean="0"/>
              <a:pPr/>
              <a:t>39</a:t>
            </a:fld>
            <a:endParaRPr lang="en-US" altLang="zh-CN" smtClean="0"/>
          </a:p>
        </p:txBody>
      </p:sp>
    </p:spTree>
    <p:extLst>
      <p:ext uri="{BB962C8B-B14F-4D97-AF65-F5344CB8AC3E}">
        <p14:creationId xmlns:p14="http://schemas.microsoft.com/office/powerpoint/2010/main" val="763814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p:spPr>
        <p:txBody>
          <a:bodyPr/>
          <a:lstStyle/>
          <a:p>
            <a:endParaRPr lang="zh-CN" altLang="en-US" smtClean="0"/>
          </a:p>
        </p:txBody>
      </p:sp>
      <p:sp>
        <p:nvSpPr>
          <p:cNvPr id="263172" name="灯片编号占位符 3"/>
          <p:cNvSpPr>
            <a:spLocks noGrp="1"/>
          </p:cNvSpPr>
          <p:nvPr>
            <p:ph type="sldNum" sz="quarter" idx="5"/>
          </p:nvPr>
        </p:nvSpPr>
        <p:spPr>
          <a:noFill/>
        </p:spPr>
        <p:txBody>
          <a:bodyPr/>
          <a:lstStyle/>
          <a:p>
            <a:fld id="{83976FC9-D000-4024-B770-D9012D408964}" type="slidenum">
              <a:rPr lang="zh-CN" altLang="en-US" smtClean="0"/>
              <a:pPr/>
              <a:t>40</a:t>
            </a:fld>
            <a:endParaRPr lang="en-US" altLang="zh-CN" smtClean="0"/>
          </a:p>
        </p:txBody>
      </p:sp>
    </p:spTree>
    <p:extLst>
      <p:ext uri="{BB962C8B-B14F-4D97-AF65-F5344CB8AC3E}">
        <p14:creationId xmlns:p14="http://schemas.microsoft.com/office/powerpoint/2010/main" val="2506471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ln/>
        </p:spPr>
      </p:sp>
      <p:sp>
        <p:nvSpPr>
          <p:cNvPr id="264195" name="备注占位符 2"/>
          <p:cNvSpPr>
            <a:spLocks noGrp="1"/>
          </p:cNvSpPr>
          <p:nvPr>
            <p:ph type="body" idx="1"/>
          </p:nvPr>
        </p:nvSpPr>
        <p:spPr>
          <a:noFill/>
          <a:ln/>
        </p:spPr>
        <p:txBody>
          <a:bodyPr/>
          <a:lstStyle/>
          <a:p>
            <a:endParaRPr lang="zh-CN" altLang="en-US" smtClean="0"/>
          </a:p>
        </p:txBody>
      </p:sp>
      <p:sp>
        <p:nvSpPr>
          <p:cNvPr id="264196" name="灯片编号占位符 3"/>
          <p:cNvSpPr>
            <a:spLocks noGrp="1"/>
          </p:cNvSpPr>
          <p:nvPr>
            <p:ph type="sldNum" sz="quarter" idx="5"/>
          </p:nvPr>
        </p:nvSpPr>
        <p:spPr>
          <a:noFill/>
        </p:spPr>
        <p:txBody>
          <a:bodyPr/>
          <a:lstStyle/>
          <a:p>
            <a:fld id="{635CF4BC-E6EA-426A-9FF7-B06C78BCA0BD}" type="slidenum">
              <a:rPr lang="zh-CN" altLang="en-US" smtClean="0"/>
              <a:pPr/>
              <a:t>41</a:t>
            </a:fld>
            <a:endParaRPr lang="en-US" altLang="zh-CN" smtClean="0"/>
          </a:p>
        </p:txBody>
      </p:sp>
    </p:spTree>
    <p:extLst>
      <p:ext uri="{BB962C8B-B14F-4D97-AF65-F5344CB8AC3E}">
        <p14:creationId xmlns:p14="http://schemas.microsoft.com/office/powerpoint/2010/main" val="3021790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p:cNvSpPr>
            <a:spLocks noGrp="1" noRot="1" noChangeAspect="1" noTextEdit="1"/>
          </p:cNvSpPr>
          <p:nvPr>
            <p:ph type="sldImg"/>
          </p:nvPr>
        </p:nvSpPr>
        <p:spPr>
          <a:ln/>
        </p:spPr>
      </p:sp>
      <p:sp>
        <p:nvSpPr>
          <p:cNvPr id="265219" name="备注占位符 2"/>
          <p:cNvSpPr>
            <a:spLocks noGrp="1"/>
          </p:cNvSpPr>
          <p:nvPr>
            <p:ph type="body" idx="1"/>
          </p:nvPr>
        </p:nvSpPr>
        <p:spPr>
          <a:noFill/>
          <a:ln/>
        </p:spPr>
        <p:txBody>
          <a:bodyPr/>
          <a:lstStyle/>
          <a:p>
            <a:endParaRPr lang="zh-CN" altLang="en-US" smtClean="0"/>
          </a:p>
        </p:txBody>
      </p:sp>
      <p:sp>
        <p:nvSpPr>
          <p:cNvPr id="265220" name="灯片编号占位符 3"/>
          <p:cNvSpPr>
            <a:spLocks noGrp="1"/>
          </p:cNvSpPr>
          <p:nvPr>
            <p:ph type="sldNum" sz="quarter" idx="5"/>
          </p:nvPr>
        </p:nvSpPr>
        <p:spPr>
          <a:noFill/>
        </p:spPr>
        <p:txBody>
          <a:bodyPr/>
          <a:lstStyle/>
          <a:p>
            <a:fld id="{5FBA8E83-28D0-449C-BBDF-5B76B72FE593}" type="slidenum">
              <a:rPr lang="zh-CN" altLang="en-US" smtClean="0"/>
              <a:pPr/>
              <a:t>42</a:t>
            </a:fld>
            <a:endParaRPr lang="en-US" altLang="zh-CN" smtClean="0"/>
          </a:p>
        </p:txBody>
      </p:sp>
    </p:spTree>
    <p:extLst>
      <p:ext uri="{BB962C8B-B14F-4D97-AF65-F5344CB8AC3E}">
        <p14:creationId xmlns:p14="http://schemas.microsoft.com/office/powerpoint/2010/main" val="2149115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幻灯片图像占位符 1"/>
          <p:cNvSpPr>
            <a:spLocks noGrp="1" noRot="1" noChangeAspect="1" noTextEdit="1"/>
          </p:cNvSpPr>
          <p:nvPr>
            <p:ph type="sldImg"/>
          </p:nvPr>
        </p:nvSpPr>
        <p:spPr>
          <a:ln/>
        </p:spPr>
      </p:sp>
      <p:sp>
        <p:nvSpPr>
          <p:cNvPr id="266243" name="备注占位符 2"/>
          <p:cNvSpPr>
            <a:spLocks noGrp="1"/>
          </p:cNvSpPr>
          <p:nvPr>
            <p:ph type="body" idx="1"/>
          </p:nvPr>
        </p:nvSpPr>
        <p:spPr>
          <a:noFill/>
          <a:ln/>
        </p:spPr>
        <p:txBody>
          <a:bodyPr/>
          <a:lstStyle/>
          <a:p>
            <a:endParaRPr lang="zh-CN" altLang="en-US" smtClean="0"/>
          </a:p>
        </p:txBody>
      </p:sp>
      <p:sp>
        <p:nvSpPr>
          <p:cNvPr id="266244" name="灯片编号占位符 3"/>
          <p:cNvSpPr>
            <a:spLocks noGrp="1"/>
          </p:cNvSpPr>
          <p:nvPr>
            <p:ph type="sldNum" sz="quarter" idx="5"/>
          </p:nvPr>
        </p:nvSpPr>
        <p:spPr>
          <a:noFill/>
        </p:spPr>
        <p:txBody>
          <a:bodyPr/>
          <a:lstStyle/>
          <a:p>
            <a:fld id="{E557D444-9666-4A9D-A372-69EE9EB1F0E2}" type="slidenum">
              <a:rPr lang="zh-CN" altLang="en-US" smtClean="0"/>
              <a:pPr/>
              <a:t>43</a:t>
            </a:fld>
            <a:endParaRPr lang="en-US" altLang="zh-CN" smtClean="0"/>
          </a:p>
        </p:txBody>
      </p:sp>
    </p:spTree>
    <p:extLst>
      <p:ext uri="{BB962C8B-B14F-4D97-AF65-F5344CB8AC3E}">
        <p14:creationId xmlns:p14="http://schemas.microsoft.com/office/powerpoint/2010/main" val="2693607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a:ln/>
        </p:spPr>
      </p:sp>
      <p:sp>
        <p:nvSpPr>
          <p:cNvPr id="267267" name="备注占位符 2"/>
          <p:cNvSpPr>
            <a:spLocks noGrp="1"/>
          </p:cNvSpPr>
          <p:nvPr>
            <p:ph type="body" idx="1"/>
          </p:nvPr>
        </p:nvSpPr>
        <p:spPr>
          <a:noFill/>
          <a:ln/>
        </p:spPr>
        <p:txBody>
          <a:bodyPr/>
          <a:lstStyle/>
          <a:p>
            <a:endParaRPr lang="zh-CN" altLang="en-US" smtClean="0"/>
          </a:p>
        </p:txBody>
      </p:sp>
      <p:sp>
        <p:nvSpPr>
          <p:cNvPr id="267268" name="灯片编号占位符 3"/>
          <p:cNvSpPr>
            <a:spLocks noGrp="1"/>
          </p:cNvSpPr>
          <p:nvPr>
            <p:ph type="sldNum" sz="quarter" idx="5"/>
          </p:nvPr>
        </p:nvSpPr>
        <p:spPr>
          <a:noFill/>
        </p:spPr>
        <p:txBody>
          <a:bodyPr/>
          <a:lstStyle/>
          <a:p>
            <a:fld id="{C1F0DEAF-A088-472F-BB42-A35A624B3D2D}" type="slidenum">
              <a:rPr lang="zh-CN" altLang="en-US" smtClean="0"/>
              <a:pPr/>
              <a:t>44</a:t>
            </a:fld>
            <a:endParaRPr lang="en-US" altLang="zh-CN" smtClean="0"/>
          </a:p>
        </p:txBody>
      </p:sp>
    </p:spTree>
    <p:extLst>
      <p:ext uri="{BB962C8B-B14F-4D97-AF65-F5344CB8AC3E}">
        <p14:creationId xmlns:p14="http://schemas.microsoft.com/office/powerpoint/2010/main" val="456777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p:spPr>
        <p:txBody>
          <a:bodyPr/>
          <a:lstStyle/>
          <a:p>
            <a:endParaRPr lang="zh-CN" altLang="en-US" smtClean="0"/>
          </a:p>
        </p:txBody>
      </p:sp>
      <p:sp>
        <p:nvSpPr>
          <p:cNvPr id="268292" name="灯片编号占位符 3"/>
          <p:cNvSpPr>
            <a:spLocks noGrp="1"/>
          </p:cNvSpPr>
          <p:nvPr>
            <p:ph type="sldNum" sz="quarter" idx="5"/>
          </p:nvPr>
        </p:nvSpPr>
        <p:spPr>
          <a:noFill/>
        </p:spPr>
        <p:txBody>
          <a:bodyPr/>
          <a:lstStyle/>
          <a:p>
            <a:fld id="{05120EEE-B37A-4BEF-9444-65D0B6E2B728}" type="slidenum">
              <a:rPr lang="zh-CN" altLang="en-US" smtClean="0"/>
              <a:pPr/>
              <a:t>45</a:t>
            </a:fld>
            <a:endParaRPr lang="en-US" altLang="zh-CN" smtClean="0"/>
          </a:p>
        </p:txBody>
      </p:sp>
    </p:spTree>
    <p:extLst>
      <p:ext uri="{BB962C8B-B14F-4D97-AF65-F5344CB8AC3E}">
        <p14:creationId xmlns:p14="http://schemas.microsoft.com/office/powerpoint/2010/main" val="1776276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smtClean="0"/>
          </a:p>
        </p:txBody>
      </p:sp>
      <p:sp>
        <p:nvSpPr>
          <p:cNvPr id="269316" name="灯片编号占位符 3"/>
          <p:cNvSpPr>
            <a:spLocks noGrp="1"/>
          </p:cNvSpPr>
          <p:nvPr>
            <p:ph type="sldNum" sz="quarter" idx="5"/>
          </p:nvPr>
        </p:nvSpPr>
        <p:spPr>
          <a:noFill/>
        </p:spPr>
        <p:txBody>
          <a:bodyPr/>
          <a:lstStyle/>
          <a:p>
            <a:fld id="{0FDE9279-BFAD-4781-A071-B0D8C02A6A76}" type="slidenum">
              <a:rPr lang="zh-CN" altLang="en-US" smtClean="0"/>
              <a:pPr/>
              <a:t>46</a:t>
            </a:fld>
            <a:endParaRPr lang="en-US" altLang="zh-CN" smtClean="0"/>
          </a:p>
        </p:txBody>
      </p:sp>
    </p:spTree>
    <p:extLst>
      <p:ext uri="{BB962C8B-B14F-4D97-AF65-F5344CB8AC3E}">
        <p14:creationId xmlns:p14="http://schemas.microsoft.com/office/powerpoint/2010/main" val="554349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a:ln/>
        </p:spPr>
      </p:sp>
      <p:sp>
        <p:nvSpPr>
          <p:cNvPr id="270339" name="备注占位符 2"/>
          <p:cNvSpPr>
            <a:spLocks noGrp="1"/>
          </p:cNvSpPr>
          <p:nvPr>
            <p:ph type="body" idx="1"/>
          </p:nvPr>
        </p:nvSpPr>
        <p:spPr>
          <a:noFill/>
          <a:ln/>
        </p:spPr>
        <p:txBody>
          <a:bodyPr/>
          <a:lstStyle/>
          <a:p>
            <a:endParaRPr lang="zh-CN" altLang="en-US" smtClean="0"/>
          </a:p>
        </p:txBody>
      </p:sp>
      <p:sp>
        <p:nvSpPr>
          <p:cNvPr id="270340" name="灯片编号占位符 3"/>
          <p:cNvSpPr>
            <a:spLocks noGrp="1"/>
          </p:cNvSpPr>
          <p:nvPr>
            <p:ph type="sldNum" sz="quarter" idx="5"/>
          </p:nvPr>
        </p:nvSpPr>
        <p:spPr>
          <a:noFill/>
        </p:spPr>
        <p:txBody>
          <a:bodyPr/>
          <a:lstStyle/>
          <a:p>
            <a:fld id="{8B5E1C26-4ADF-4859-AE13-58F4A9BDEFF5}" type="slidenum">
              <a:rPr lang="zh-CN" altLang="en-US" smtClean="0"/>
              <a:pPr/>
              <a:t>47</a:t>
            </a:fld>
            <a:endParaRPr lang="en-US" altLang="zh-CN" smtClean="0"/>
          </a:p>
        </p:txBody>
      </p:sp>
    </p:spTree>
    <p:extLst>
      <p:ext uri="{BB962C8B-B14F-4D97-AF65-F5344CB8AC3E}">
        <p14:creationId xmlns:p14="http://schemas.microsoft.com/office/powerpoint/2010/main" val="1216444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a:ln/>
        </p:spPr>
      </p:sp>
      <p:sp>
        <p:nvSpPr>
          <p:cNvPr id="271363" name="备注占位符 2"/>
          <p:cNvSpPr>
            <a:spLocks noGrp="1"/>
          </p:cNvSpPr>
          <p:nvPr>
            <p:ph type="body" idx="1"/>
          </p:nvPr>
        </p:nvSpPr>
        <p:spPr>
          <a:noFill/>
          <a:ln/>
        </p:spPr>
        <p:txBody>
          <a:bodyPr/>
          <a:lstStyle/>
          <a:p>
            <a:endParaRPr lang="zh-CN" altLang="en-US" smtClean="0"/>
          </a:p>
        </p:txBody>
      </p:sp>
      <p:sp>
        <p:nvSpPr>
          <p:cNvPr id="271364" name="灯片编号占位符 3"/>
          <p:cNvSpPr>
            <a:spLocks noGrp="1"/>
          </p:cNvSpPr>
          <p:nvPr>
            <p:ph type="sldNum" sz="quarter" idx="5"/>
          </p:nvPr>
        </p:nvSpPr>
        <p:spPr>
          <a:noFill/>
        </p:spPr>
        <p:txBody>
          <a:bodyPr/>
          <a:lstStyle/>
          <a:p>
            <a:fld id="{9E120CC2-0329-4EA8-B9B5-4858C81B73E9}" type="slidenum">
              <a:rPr lang="zh-CN" altLang="en-US" smtClean="0"/>
              <a:pPr/>
              <a:t>48</a:t>
            </a:fld>
            <a:endParaRPr lang="en-US" altLang="zh-CN" smtClean="0"/>
          </a:p>
        </p:txBody>
      </p:sp>
    </p:spTree>
    <p:extLst>
      <p:ext uri="{BB962C8B-B14F-4D97-AF65-F5344CB8AC3E}">
        <p14:creationId xmlns:p14="http://schemas.microsoft.com/office/powerpoint/2010/main" val="26065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endParaRPr lang="zh-CN" altLang="en-US" smtClean="0"/>
          </a:p>
        </p:txBody>
      </p:sp>
      <p:sp>
        <p:nvSpPr>
          <p:cNvPr id="237572" name="灯片编号占位符 3"/>
          <p:cNvSpPr>
            <a:spLocks noGrp="1"/>
          </p:cNvSpPr>
          <p:nvPr>
            <p:ph type="sldNum" sz="quarter" idx="5"/>
          </p:nvPr>
        </p:nvSpPr>
        <p:spPr>
          <a:noFill/>
        </p:spPr>
        <p:txBody>
          <a:bodyPr/>
          <a:lstStyle/>
          <a:p>
            <a:fld id="{664DEE23-9791-4464-86A8-9C94AD3701DC}" type="slidenum">
              <a:rPr lang="zh-CN" altLang="en-US" smtClean="0"/>
              <a:pPr/>
              <a:t>5</a:t>
            </a:fld>
            <a:endParaRPr lang="en-US" altLang="zh-CN" smtClean="0"/>
          </a:p>
        </p:txBody>
      </p:sp>
    </p:spTree>
    <p:extLst>
      <p:ext uri="{BB962C8B-B14F-4D97-AF65-F5344CB8AC3E}">
        <p14:creationId xmlns:p14="http://schemas.microsoft.com/office/powerpoint/2010/main" val="718997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ln/>
        </p:spPr>
      </p:sp>
      <p:sp>
        <p:nvSpPr>
          <p:cNvPr id="272387" name="备注占位符 2"/>
          <p:cNvSpPr>
            <a:spLocks noGrp="1"/>
          </p:cNvSpPr>
          <p:nvPr>
            <p:ph type="body" idx="1"/>
          </p:nvPr>
        </p:nvSpPr>
        <p:spPr>
          <a:noFill/>
          <a:ln/>
        </p:spPr>
        <p:txBody>
          <a:bodyPr/>
          <a:lstStyle/>
          <a:p>
            <a:endParaRPr lang="zh-CN" altLang="en-US" smtClean="0"/>
          </a:p>
        </p:txBody>
      </p:sp>
      <p:sp>
        <p:nvSpPr>
          <p:cNvPr id="272388" name="灯片编号占位符 3"/>
          <p:cNvSpPr>
            <a:spLocks noGrp="1"/>
          </p:cNvSpPr>
          <p:nvPr>
            <p:ph type="sldNum" sz="quarter" idx="5"/>
          </p:nvPr>
        </p:nvSpPr>
        <p:spPr>
          <a:noFill/>
        </p:spPr>
        <p:txBody>
          <a:bodyPr/>
          <a:lstStyle/>
          <a:p>
            <a:fld id="{49027EE1-3857-4D7F-8C57-046C1DF7BD52}" type="slidenum">
              <a:rPr lang="zh-CN" altLang="en-US" smtClean="0"/>
              <a:pPr/>
              <a:t>49</a:t>
            </a:fld>
            <a:endParaRPr lang="en-US" altLang="zh-CN" smtClean="0"/>
          </a:p>
        </p:txBody>
      </p:sp>
    </p:spTree>
    <p:extLst>
      <p:ext uri="{BB962C8B-B14F-4D97-AF65-F5344CB8AC3E}">
        <p14:creationId xmlns:p14="http://schemas.microsoft.com/office/powerpoint/2010/main" val="2593858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ln/>
        </p:spPr>
      </p:sp>
      <p:sp>
        <p:nvSpPr>
          <p:cNvPr id="273411" name="备注占位符 2"/>
          <p:cNvSpPr>
            <a:spLocks noGrp="1"/>
          </p:cNvSpPr>
          <p:nvPr>
            <p:ph type="body" idx="1"/>
          </p:nvPr>
        </p:nvSpPr>
        <p:spPr>
          <a:noFill/>
          <a:ln/>
        </p:spPr>
        <p:txBody>
          <a:bodyPr/>
          <a:lstStyle/>
          <a:p>
            <a:endParaRPr lang="zh-CN" altLang="en-US" smtClean="0"/>
          </a:p>
        </p:txBody>
      </p:sp>
      <p:sp>
        <p:nvSpPr>
          <p:cNvPr id="273412" name="灯片编号占位符 3"/>
          <p:cNvSpPr>
            <a:spLocks noGrp="1"/>
          </p:cNvSpPr>
          <p:nvPr>
            <p:ph type="sldNum" sz="quarter" idx="5"/>
          </p:nvPr>
        </p:nvSpPr>
        <p:spPr>
          <a:noFill/>
        </p:spPr>
        <p:txBody>
          <a:bodyPr/>
          <a:lstStyle/>
          <a:p>
            <a:fld id="{F7C8E0F8-AA93-4A90-BF9E-62A3B02FE1D0}" type="slidenum">
              <a:rPr lang="zh-CN" altLang="en-US" smtClean="0"/>
              <a:pPr/>
              <a:t>50</a:t>
            </a:fld>
            <a:endParaRPr lang="en-US" altLang="zh-CN" smtClean="0"/>
          </a:p>
        </p:txBody>
      </p:sp>
    </p:spTree>
    <p:extLst>
      <p:ext uri="{BB962C8B-B14F-4D97-AF65-F5344CB8AC3E}">
        <p14:creationId xmlns:p14="http://schemas.microsoft.com/office/powerpoint/2010/main" val="3044176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ln/>
        </p:spPr>
      </p:sp>
      <p:sp>
        <p:nvSpPr>
          <p:cNvPr id="274435" name="备注占位符 2"/>
          <p:cNvSpPr>
            <a:spLocks noGrp="1"/>
          </p:cNvSpPr>
          <p:nvPr>
            <p:ph type="body" idx="1"/>
          </p:nvPr>
        </p:nvSpPr>
        <p:spPr>
          <a:noFill/>
          <a:ln/>
        </p:spPr>
        <p:txBody>
          <a:bodyPr/>
          <a:lstStyle/>
          <a:p>
            <a:endParaRPr lang="zh-CN" altLang="en-US" smtClean="0"/>
          </a:p>
        </p:txBody>
      </p:sp>
      <p:sp>
        <p:nvSpPr>
          <p:cNvPr id="274436" name="灯片编号占位符 3"/>
          <p:cNvSpPr>
            <a:spLocks noGrp="1"/>
          </p:cNvSpPr>
          <p:nvPr>
            <p:ph type="sldNum" sz="quarter" idx="5"/>
          </p:nvPr>
        </p:nvSpPr>
        <p:spPr>
          <a:noFill/>
        </p:spPr>
        <p:txBody>
          <a:bodyPr/>
          <a:lstStyle/>
          <a:p>
            <a:fld id="{DDD168B5-CF0C-480B-B04D-9286074CB6C3}" type="slidenum">
              <a:rPr lang="zh-CN" altLang="en-US" smtClean="0"/>
              <a:pPr/>
              <a:t>51</a:t>
            </a:fld>
            <a:endParaRPr lang="en-US" altLang="zh-CN" smtClean="0"/>
          </a:p>
        </p:txBody>
      </p:sp>
    </p:spTree>
    <p:extLst>
      <p:ext uri="{BB962C8B-B14F-4D97-AF65-F5344CB8AC3E}">
        <p14:creationId xmlns:p14="http://schemas.microsoft.com/office/powerpoint/2010/main" val="2444831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a:ln/>
        </p:spPr>
      </p:sp>
      <p:sp>
        <p:nvSpPr>
          <p:cNvPr id="275459" name="备注占位符 2"/>
          <p:cNvSpPr>
            <a:spLocks noGrp="1"/>
          </p:cNvSpPr>
          <p:nvPr>
            <p:ph type="body" idx="1"/>
          </p:nvPr>
        </p:nvSpPr>
        <p:spPr>
          <a:noFill/>
          <a:ln/>
        </p:spPr>
        <p:txBody>
          <a:bodyPr/>
          <a:lstStyle/>
          <a:p>
            <a:endParaRPr lang="zh-CN" altLang="en-US" smtClean="0"/>
          </a:p>
        </p:txBody>
      </p:sp>
      <p:sp>
        <p:nvSpPr>
          <p:cNvPr id="275460" name="灯片编号占位符 3"/>
          <p:cNvSpPr>
            <a:spLocks noGrp="1"/>
          </p:cNvSpPr>
          <p:nvPr>
            <p:ph type="sldNum" sz="quarter" idx="5"/>
          </p:nvPr>
        </p:nvSpPr>
        <p:spPr>
          <a:noFill/>
        </p:spPr>
        <p:txBody>
          <a:bodyPr/>
          <a:lstStyle/>
          <a:p>
            <a:fld id="{8B23ACE7-3476-4D19-8F4C-80A7542661F2}" type="slidenum">
              <a:rPr lang="zh-CN" altLang="en-US" smtClean="0"/>
              <a:pPr/>
              <a:t>52</a:t>
            </a:fld>
            <a:endParaRPr lang="en-US" altLang="zh-CN" smtClean="0"/>
          </a:p>
        </p:txBody>
      </p:sp>
    </p:spTree>
    <p:extLst>
      <p:ext uri="{BB962C8B-B14F-4D97-AF65-F5344CB8AC3E}">
        <p14:creationId xmlns:p14="http://schemas.microsoft.com/office/powerpoint/2010/main" val="1364071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ln/>
        </p:spPr>
        <p:txBody>
          <a:bodyPr/>
          <a:lstStyle/>
          <a:p>
            <a:endParaRPr lang="zh-CN" altLang="en-US" smtClean="0"/>
          </a:p>
        </p:txBody>
      </p:sp>
      <p:sp>
        <p:nvSpPr>
          <p:cNvPr id="276484" name="灯片编号占位符 3"/>
          <p:cNvSpPr>
            <a:spLocks noGrp="1"/>
          </p:cNvSpPr>
          <p:nvPr>
            <p:ph type="sldNum" sz="quarter" idx="5"/>
          </p:nvPr>
        </p:nvSpPr>
        <p:spPr>
          <a:noFill/>
        </p:spPr>
        <p:txBody>
          <a:bodyPr/>
          <a:lstStyle/>
          <a:p>
            <a:fld id="{8ED91510-32ED-4B44-9CA5-E24B765FC131}" type="slidenum">
              <a:rPr lang="zh-CN" altLang="en-US" smtClean="0"/>
              <a:pPr/>
              <a:t>53</a:t>
            </a:fld>
            <a:endParaRPr lang="en-US" altLang="zh-CN" smtClean="0"/>
          </a:p>
        </p:txBody>
      </p:sp>
    </p:spTree>
    <p:extLst>
      <p:ext uri="{BB962C8B-B14F-4D97-AF65-F5344CB8AC3E}">
        <p14:creationId xmlns:p14="http://schemas.microsoft.com/office/powerpoint/2010/main" val="2893142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ln/>
        </p:spPr>
      </p:sp>
      <p:sp>
        <p:nvSpPr>
          <p:cNvPr id="277507" name="备注占位符 2"/>
          <p:cNvSpPr>
            <a:spLocks noGrp="1"/>
          </p:cNvSpPr>
          <p:nvPr>
            <p:ph type="body" idx="1"/>
          </p:nvPr>
        </p:nvSpPr>
        <p:spPr>
          <a:noFill/>
          <a:ln/>
        </p:spPr>
        <p:txBody>
          <a:bodyPr/>
          <a:lstStyle/>
          <a:p>
            <a:endParaRPr lang="zh-CN" altLang="en-US" smtClean="0"/>
          </a:p>
        </p:txBody>
      </p:sp>
      <p:sp>
        <p:nvSpPr>
          <p:cNvPr id="277508" name="灯片编号占位符 3"/>
          <p:cNvSpPr>
            <a:spLocks noGrp="1"/>
          </p:cNvSpPr>
          <p:nvPr>
            <p:ph type="sldNum" sz="quarter" idx="5"/>
          </p:nvPr>
        </p:nvSpPr>
        <p:spPr>
          <a:noFill/>
        </p:spPr>
        <p:txBody>
          <a:bodyPr/>
          <a:lstStyle/>
          <a:p>
            <a:fld id="{2FD58C9A-9428-4D4E-A634-27936D31AB1D}" type="slidenum">
              <a:rPr lang="zh-CN" altLang="en-US" smtClean="0"/>
              <a:pPr/>
              <a:t>54</a:t>
            </a:fld>
            <a:endParaRPr lang="en-US" altLang="zh-CN" smtClean="0"/>
          </a:p>
        </p:txBody>
      </p:sp>
    </p:spTree>
    <p:extLst>
      <p:ext uri="{BB962C8B-B14F-4D97-AF65-F5344CB8AC3E}">
        <p14:creationId xmlns:p14="http://schemas.microsoft.com/office/powerpoint/2010/main" val="3356880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p:spPr>
        <p:txBody>
          <a:bodyPr/>
          <a:lstStyle/>
          <a:p>
            <a:endParaRPr lang="zh-CN" altLang="en-US" smtClean="0"/>
          </a:p>
        </p:txBody>
      </p:sp>
      <p:sp>
        <p:nvSpPr>
          <p:cNvPr id="278532" name="灯片编号占位符 3"/>
          <p:cNvSpPr>
            <a:spLocks noGrp="1"/>
          </p:cNvSpPr>
          <p:nvPr>
            <p:ph type="sldNum" sz="quarter" idx="5"/>
          </p:nvPr>
        </p:nvSpPr>
        <p:spPr>
          <a:noFill/>
        </p:spPr>
        <p:txBody>
          <a:bodyPr/>
          <a:lstStyle/>
          <a:p>
            <a:fld id="{88765A22-AB59-43BA-A87F-4666E17A8078}" type="slidenum">
              <a:rPr lang="zh-CN" altLang="en-US" smtClean="0"/>
              <a:pPr/>
              <a:t>55</a:t>
            </a:fld>
            <a:endParaRPr lang="en-US" altLang="zh-CN" smtClean="0"/>
          </a:p>
        </p:txBody>
      </p:sp>
    </p:spTree>
    <p:extLst>
      <p:ext uri="{BB962C8B-B14F-4D97-AF65-F5344CB8AC3E}">
        <p14:creationId xmlns:p14="http://schemas.microsoft.com/office/powerpoint/2010/main" val="153618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a:ln/>
        </p:spPr>
      </p:sp>
      <p:sp>
        <p:nvSpPr>
          <p:cNvPr id="279555" name="备注占位符 2"/>
          <p:cNvSpPr>
            <a:spLocks noGrp="1"/>
          </p:cNvSpPr>
          <p:nvPr>
            <p:ph type="body" idx="1"/>
          </p:nvPr>
        </p:nvSpPr>
        <p:spPr>
          <a:noFill/>
          <a:ln/>
        </p:spPr>
        <p:txBody>
          <a:bodyPr/>
          <a:lstStyle/>
          <a:p>
            <a:endParaRPr lang="zh-CN" altLang="en-US" smtClean="0"/>
          </a:p>
        </p:txBody>
      </p:sp>
      <p:sp>
        <p:nvSpPr>
          <p:cNvPr id="279556" name="灯片编号占位符 3"/>
          <p:cNvSpPr>
            <a:spLocks noGrp="1"/>
          </p:cNvSpPr>
          <p:nvPr>
            <p:ph type="sldNum" sz="quarter" idx="5"/>
          </p:nvPr>
        </p:nvSpPr>
        <p:spPr>
          <a:noFill/>
        </p:spPr>
        <p:txBody>
          <a:bodyPr/>
          <a:lstStyle/>
          <a:p>
            <a:fld id="{A207910F-3252-408C-B3ED-ADDA4D94712A}" type="slidenum">
              <a:rPr lang="zh-CN" altLang="en-US" smtClean="0"/>
              <a:pPr/>
              <a:t>57</a:t>
            </a:fld>
            <a:endParaRPr lang="en-US" altLang="zh-CN" smtClean="0"/>
          </a:p>
        </p:txBody>
      </p:sp>
    </p:spTree>
    <p:extLst>
      <p:ext uri="{BB962C8B-B14F-4D97-AF65-F5344CB8AC3E}">
        <p14:creationId xmlns:p14="http://schemas.microsoft.com/office/powerpoint/2010/main" val="5280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a:ln/>
        </p:spPr>
      </p:sp>
      <p:sp>
        <p:nvSpPr>
          <p:cNvPr id="280579" name="备注占位符 2"/>
          <p:cNvSpPr>
            <a:spLocks noGrp="1"/>
          </p:cNvSpPr>
          <p:nvPr>
            <p:ph type="body" idx="1"/>
          </p:nvPr>
        </p:nvSpPr>
        <p:spPr>
          <a:noFill/>
          <a:ln/>
        </p:spPr>
        <p:txBody>
          <a:bodyPr/>
          <a:lstStyle/>
          <a:p>
            <a:endParaRPr lang="zh-CN" altLang="en-US" smtClean="0"/>
          </a:p>
        </p:txBody>
      </p:sp>
      <p:sp>
        <p:nvSpPr>
          <p:cNvPr id="280580" name="灯片编号占位符 3"/>
          <p:cNvSpPr>
            <a:spLocks noGrp="1"/>
          </p:cNvSpPr>
          <p:nvPr>
            <p:ph type="sldNum" sz="quarter" idx="5"/>
          </p:nvPr>
        </p:nvSpPr>
        <p:spPr>
          <a:noFill/>
        </p:spPr>
        <p:txBody>
          <a:bodyPr/>
          <a:lstStyle/>
          <a:p>
            <a:fld id="{7D37B542-1AB2-4B28-AA76-27F27387136E}" type="slidenum">
              <a:rPr lang="zh-CN" altLang="en-US" smtClean="0"/>
              <a:pPr/>
              <a:t>58</a:t>
            </a:fld>
            <a:endParaRPr lang="en-US" altLang="zh-CN" smtClean="0"/>
          </a:p>
        </p:txBody>
      </p:sp>
    </p:spTree>
    <p:extLst>
      <p:ext uri="{BB962C8B-B14F-4D97-AF65-F5344CB8AC3E}">
        <p14:creationId xmlns:p14="http://schemas.microsoft.com/office/powerpoint/2010/main" val="40696400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p:cNvSpPr>
            <a:spLocks noGrp="1" noRot="1" noChangeAspect="1" noTextEdit="1"/>
          </p:cNvSpPr>
          <p:nvPr>
            <p:ph type="sldImg"/>
          </p:nvPr>
        </p:nvSpPr>
        <p:spPr>
          <a:ln/>
        </p:spPr>
      </p:sp>
      <p:sp>
        <p:nvSpPr>
          <p:cNvPr id="281603" name="备注占位符 2"/>
          <p:cNvSpPr>
            <a:spLocks noGrp="1"/>
          </p:cNvSpPr>
          <p:nvPr>
            <p:ph type="body" idx="1"/>
          </p:nvPr>
        </p:nvSpPr>
        <p:spPr>
          <a:noFill/>
          <a:ln/>
        </p:spPr>
        <p:txBody>
          <a:bodyPr/>
          <a:lstStyle/>
          <a:p>
            <a:endParaRPr lang="zh-CN" altLang="en-US" smtClean="0"/>
          </a:p>
        </p:txBody>
      </p:sp>
      <p:sp>
        <p:nvSpPr>
          <p:cNvPr id="281604" name="灯片编号占位符 3"/>
          <p:cNvSpPr>
            <a:spLocks noGrp="1"/>
          </p:cNvSpPr>
          <p:nvPr>
            <p:ph type="sldNum" sz="quarter" idx="5"/>
          </p:nvPr>
        </p:nvSpPr>
        <p:spPr>
          <a:noFill/>
        </p:spPr>
        <p:txBody>
          <a:bodyPr/>
          <a:lstStyle/>
          <a:p>
            <a:fld id="{082C8B1F-2087-4F10-8706-988044A15D45}" type="slidenum">
              <a:rPr lang="zh-CN" altLang="en-US" smtClean="0"/>
              <a:pPr/>
              <a:t>59</a:t>
            </a:fld>
            <a:endParaRPr lang="en-US" altLang="zh-CN" smtClean="0"/>
          </a:p>
        </p:txBody>
      </p:sp>
    </p:spTree>
    <p:extLst>
      <p:ext uri="{BB962C8B-B14F-4D97-AF65-F5344CB8AC3E}">
        <p14:creationId xmlns:p14="http://schemas.microsoft.com/office/powerpoint/2010/main" val="70822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endParaRPr lang="zh-CN" altLang="en-US" smtClean="0"/>
          </a:p>
        </p:txBody>
      </p:sp>
      <p:sp>
        <p:nvSpPr>
          <p:cNvPr id="239620" name="灯片编号占位符 3"/>
          <p:cNvSpPr>
            <a:spLocks noGrp="1"/>
          </p:cNvSpPr>
          <p:nvPr>
            <p:ph type="sldNum" sz="quarter" idx="5"/>
          </p:nvPr>
        </p:nvSpPr>
        <p:spPr>
          <a:noFill/>
        </p:spPr>
        <p:txBody>
          <a:bodyPr/>
          <a:lstStyle/>
          <a:p>
            <a:fld id="{77D8B0CE-9D8D-4186-A923-A2302D2AB1A8}" type="slidenum">
              <a:rPr lang="zh-CN" altLang="en-US" smtClean="0"/>
              <a:pPr/>
              <a:t>6</a:t>
            </a:fld>
            <a:endParaRPr lang="en-US" altLang="zh-CN" smtClean="0"/>
          </a:p>
        </p:txBody>
      </p:sp>
    </p:spTree>
    <p:extLst>
      <p:ext uri="{BB962C8B-B14F-4D97-AF65-F5344CB8AC3E}">
        <p14:creationId xmlns:p14="http://schemas.microsoft.com/office/powerpoint/2010/main" val="1216121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ln/>
        </p:spPr>
        <p:txBody>
          <a:bodyPr/>
          <a:lstStyle/>
          <a:p>
            <a:endParaRPr lang="zh-CN" altLang="en-US" smtClean="0"/>
          </a:p>
        </p:txBody>
      </p:sp>
      <p:sp>
        <p:nvSpPr>
          <p:cNvPr id="282628" name="灯片编号占位符 3"/>
          <p:cNvSpPr>
            <a:spLocks noGrp="1"/>
          </p:cNvSpPr>
          <p:nvPr>
            <p:ph type="sldNum" sz="quarter" idx="5"/>
          </p:nvPr>
        </p:nvSpPr>
        <p:spPr>
          <a:noFill/>
        </p:spPr>
        <p:txBody>
          <a:bodyPr/>
          <a:lstStyle/>
          <a:p>
            <a:fld id="{87848920-C499-4911-AB43-51C95C98714E}" type="slidenum">
              <a:rPr lang="zh-CN" altLang="en-US" smtClean="0"/>
              <a:pPr/>
              <a:t>60</a:t>
            </a:fld>
            <a:endParaRPr lang="en-US" altLang="zh-CN" smtClean="0"/>
          </a:p>
        </p:txBody>
      </p:sp>
    </p:spTree>
    <p:extLst>
      <p:ext uri="{BB962C8B-B14F-4D97-AF65-F5344CB8AC3E}">
        <p14:creationId xmlns:p14="http://schemas.microsoft.com/office/powerpoint/2010/main" val="35265811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幻灯片图像占位符 1"/>
          <p:cNvSpPr>
            <a:spLocks noGrp="1" noRot="1" noChangeAspect="1" noTextEdit="1"/>
          </p:cNvSpPr>
          <p:nvPr>
            <p:ph type="sldImg"/>
          </p:nvPr>
        </p:nvSpPr>
        <p:spPr>
          <a:ln/>
        </p:spPr>
      </p:sp>
      <p:sp>
        <p:nvSpPr>
          <p:cNvPr id="283651" name="备注占位符 2"/>
          <p:cNvSpPr>
            <a:spLocks noGrp="1"/>
          </p:cNvSpPr>
          <p:nvPr>
            <p:ph type="body" idx="1"/>
          </p:nvPr>
        </p:nvSpPr>
        <p:spPr>
          <a:noFill/>
          <a:ln/>
        </p:spPr>
        <p:txBody>
          <a:bodyPr/>
          <a:lstStyle/>
          <a:p>
            <a:endParaRPr lang="zh-CN" altLang="en-US" smtClean="0"/>
          </a:p>
        </p:txBody>
      </p:sp>
      <p:sp>
        <p:nvSpPr>
          <p:cNvPr id="283652" name="灯片编号占位符 3"/>
          <p:cNvSpPr>
            <a:spLocks noGrp="1"/>
          </p:cNvSpPr>
          <p:nvPr>
            <p:ph type="sldNum" sz="quarter" idx="5"/>
          </p:nvPr>
        </p:nvSpPr>
        <p:spPr>
          <a:noFill/>
        </p:spPr>
        <p:txBody>
          <a:bodyPr/>
          <a:lstStyle/>
          <a:p>
            <a:fld id="{1318900E-FF16-4257-93DE-53B10E1E7737}" type="slidenum">
              <a:rPr lang="zh-CN" altLang="en-US" smtClean="0"/>
              <a:pPr/>
              <a:t>61</a:t>
            </a:fld>
            <a:endParaRPr lang="en-US" altLang="zh-CN" smtClean="0"/>
          </a:p>
        </p:txBody>
      </p:sp>
    </p:spTree>
    <p:extLst>
      <p:ext uri="{BB962C8B-B14F-4D97-AF65-F5344CB8AC3E}">
        <p14:creationId xmlns:p14="http://schemas.microsoft.com/office/powerpoint/2010/main" val="23919575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ln/>
        </p:spPr>
        <p:txBody>
          <a:bodyPr/>
          <a:lstStyle/>
          <a:p>
            <a:endParaRPr lang="zh-CN" altLang="en-US" smtClean="0"/>
          </a:p>
        </p:txBody>
      </p:sp>
      <p:sp>
        <p:nvSpPr>
          <p:cNvPr id="284676" name="灯片编号占位符 3"/>
          <p:cNvSpPr>
            <a:spLocks noGrp="1"/>
          </p:cNvSpPr>
          <p:nvPr>
            <p:ph type="sldNum" sz="quarter" idx="5"/>
          </p:nvPr>
        </p:nvSpPr>
        <p:spPr>
          <a:noFill/>
        </p:spPr>
        <p:txBody>
          <a:bodyPr/>
          <a:lstStyle/>
          <a:p>
            <a:fld id="{9AFDBF2A-08AC-4028-B137-F405739E1F29}" type="slidenum">
              <a:rPr lang="zh-CN" altLang="en-US" smtClean="0"/>
              <a:pPr/>
              <a:t>62</a:t>
            </a:fld>
            <a:endParaRPr lang="en-US" altLang="zh-CN" smtClean="0"/>
          </a:p>
        </p:txBody>
      </p:sp>
    </p:spTree>
    <p:extLst>
      <p:ext uri="{BB962C8B-B14F-4D97-AF65-F5344CB8AC3E}">
        <p14:creationId xmlns:p14="http://schemas.microsoft.com/office/powerpoint/2010/main" val="40421206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p:cNvSpPr>
            <a:spLocks noGrp="1" noRot="1" noChangeAspect="1" noTextEdit="1"/>
          </p:cNvSpPr>
          <p:nvPr>
            <p:ph type="sldImg"/>
          </p:nvPr>
        </p:nvSpPr>
        <p:spPr>
          <a:ln/>
        </p:spPr>
      </p:sp>
      <p:sp>
        <p:nvSpPr>
          <p:cNvPr id="285699" name="备注占位符 2"/>
          <p:cNvSpPr>
            <a:spLocks noGrp="1"/>
          </p:cNvSpPr>
          <p:nvPr>
            <p:ph type="body" idx="1"/>
          </p:nvPr>
        </p:nvSpPr>
        <p:spPr>
          <a:noFill/>
          <a:ln/>
        </p:spPr>
        <p:txBody>
          <a:bodyPr/>
          <a:lstStyle/>
          <a:p>
            <a:endParaRPr lang="zh-CN" altLang="en-US" smtClean="0"/>
          </a:p>
        </p:txBody>
      </p:sp>
      <p:sp>
        <p:nvSpPr>
          <p:cNvPr id="285700" name="灯片编号占位符 3"/>
          <p:cNvSpPr>
            <a:spLocks noGrp="1"/>
          </p:cNvSpPr>
          <p:nvPr>
            <p:ph type="sldNum" sz="quarter" idx="5"/>
          </p:nvPr>
        </p:nvSpPr>
        <p:spPr>
          <a:noFill/>
        </p:spPr>
        <p:txBody>
          <a:bodyPr/>
          <a:lstStyle/>
          <a:p>
            <a:fld id="{2D9D2F9F-A0D2-4B3A-9780-850D37AB2E6C}" type="slidenum">
              <a:rPr lang="zh-CN" altLang="en-US" smtClean="0"/>
              <a:pPr/>
              <a:t>63</a:t>
            </a:fld>
            <a:endParaRPr lang="en-US" altLang="zh-CN" smtClean="0"/>
          </a:p>
        </p:txBody>
      </p:sp>
    </p:spTree>
    <p:extLst>
      <p:ext uri="{BB962C8B-B14F-4D97-AF65-F5344CB8AC3E}">
        <p14:creationId xmlns:p14="http://schemas.microsoft.com/office/powerpoint/2010/main" val="3032602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a:ln/>
        </p:spPr>
      </p:sp>
      <p:sp>
        <p:nvSpPr>
          <p:cNvPr id="286723" name="备注占位符 2"/>
          <p:cNvSpPr>
            <a:spLocks noGrp="1"/>
          </p:cNvSpPr>
          <p:nvPr>
            <p:ph type="body" idx="1"/>
          </p:nvPr>
        </p:nvSpPr>
        <p:spPr>
          <a:noFill/>
          <a:ln/>
        </p:spPr>
        <p:txBody>
          <a:bodyPr/>
          <a:lstStyle/>
          <a:p>
            <a:endParaRPr lang="zh-CN" altLang="en-US" smtClean="0"/>
          </a:p>
        </p:txBody>
      </p:sp>
      <p:sp>
        <p:nvSpPr>
          <p:cNvPr id="286724" name="灯片编号占位符 3"/>
          <p:cNvSpPr>
            <a:spLocks noGrp="1"/>
          </p:cNvSpPr>
          <p:nvPr>
            <p:ph type="sldNum" sz="quarter" idx="5"/>
          </p:nvPr>
        </p:nvSpPr>
        <p:spPr>
          <a:noFill/>
        </p:spPr>
        <p:txBody>
          <a:bodyPr/>
          <a:lstStyle/>
          <a:p>
            <a:fld id="{17181036-AA63-47AB-96A6-7C84B4763257}" type="slidenum">
              <a:rPr lang="zh-CN" altLang="en-US" smtClean="0"/>
              <a:pPr/>
              <a:t>64</a:t>
            </a:fld>
            <a:endParaRPr lang="en-US" altLang="zh-CN" smtClean="0"/>
          </a:p>
        </p:txBody>
      </p:sp>
    </p:spTree>
    <p:extLst>
      <p:ext uri="{BB962C8B-B14F-4D97-AF65-F5344CB8AC3E}">
        <p14:creationId xmlns:p14="http://schemas.microsoft.com/office/powerpoint/2010/main" val="2935574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幻灯片图像占位符 1"/>
          <p:cNvSpPr>
            <a:spLocks noGrp="1" noRot="1" noChangeAspect="1" noTextEdit="1"/>
          </p:cNvSpPr>
          <p:nvPr>
            <p:ph type="sldImg"/>
          </p:nvPr>
        </p:nvSpPr>
        <p:spPr>
          <a:ln/>
        </p:spPr>
      </p:sp>
      <p:sp>
        <p:nvSpPr>
          <p:cNvPr id="287747" name="备注占位符 2"/>
          <p:cNvSpPr>
            <a:spLocks noGrp="1"/>
          </p:cNvSpPr>
          <p:nvPr>
            <p:ph type="body" idx="1"/>
          </p:nvPr>
        </p:nvSpPr>
        <p:spPr>
          <a:noFill/>
          <a:ln/>
        </p:spPr>
        <p:txBody>
          <a:bodyPr/>
          <a:lstStyle/>
          <a:p>
            <a:endParaRPr lang="zh-CN" altLang="en-US" smtClean="0"/>
          </a:p>
        </p:txBody>
      </p:sp>
      <p:sp>
        <p:nvSpPr>
          <p:cNvPr id="287748" name="灯片编号占位符 3"/>
          <p:cNvSpPr>
            <a:spLocks noGrp="1"/>
          </p:cNvSpPr>
          <p:nvPr>
            <p:ph type="sldNum" sz="quarter" idx="5"/>
          </p:nvPr>
        </p:nvSpPr>
        <p:spPr>
          <a:noFill/>
        </p:spPr>
        <p:txBody>
          <a:bodyPr/>
          <a:lstStyle/>
          <a:p>
            <a:fld id="{DC4E043B-C353-4DF6-B906-E97DF6F9265E}" type="slidenum">
              <a:rPr lang="zh-CN" altLang="en-US" smtClean="0"/>
              <a:pPr/>
              <a:t>65</a:t>
            </a:fld>
            <a:endParaRPr lang="en-US" altLang="zh-CN" smtClean="0"/>
          </a:p>
        </p:txBody>
      </p:sp>
    </p:spTree>
    <p:extLst>
      <p:ext uri="{BB962C8B-B14F-4D97-AF65-F5344CB8AC3E}">
        <p14:creationId xmlns:p14="http://schemas.microsoft.com/office/powerpoint/2010/main" val="555335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幻灯片图像占位符 1"/>
          <p:cNvSpPr>
            <a:spLocks noGrp="1" noRot="1" noChangeAspect="1" noTextEdit="1"/>
          </p:cNvSpPr>
          <p:nvPr>
            <p:ph type="sldImg"/>
          </p:nvPr>
        </p:nvSpPr>
        <p:spPr>
          <a:ln/>
        </p:spPr>
      </p:sp>
      <p:sp>
        <p:nvSpPr>
          <p:cNvPr id="288771" name="备注占位符 2"/>
          <p:cNvSpPr>
            <a:spLocks noGrp="1"/>
          </p:cNvSpPr>
          <p:nvPr>
            <p:ph type="body" idx="1"/>
          </p:nvPr>
        </p:nvSpPr>
        <p:spPr>
          <a:noFill/>
          <a:ln/>
        </p:spPr>
        <p:txBody>
          <a:bodyPr/>
          <a:lstStyle/>
          <a:p>
            <a:endParaRPr lang="zh-CN" altLang="en-US" smtClean="0"/>
          </a:p>
        </p:txBody>
      </p:sp>
      <p:sp>
        <p:nvSpPr>
          <p:cNvPr id="288772" name="灯片编号占位符 3"/>
          <p:cNvSpPr>
            <a:spLocks noGrp="1"/>
          </p:cNvSpPr>
          <p:nvPr>
            <p:ph type="sldNum" sz="quarter" idx="5"/>
          </p:nvPr>
        </p:nvSpPr>
        <p:spPr>
          <a:noFill/>
        </p:spPr>
        <p:txBody>
          <a:bodyPr/>
          <a:lstStyle/>
          <a:p>
            <a:fld id="{ABE74D79-1EAA-430F-99AF-E31783C874C0}" type="slidenum">
              <a:rPr lang="zh-CN" altLang="en-US" smtClean="0"/>
              <a:pPr/>
              <a:t>66</a:t>
            </a:fld>
            <a:endParaRPr lang="en-US" altLang="zh-CN" smtClean="0"/>
          </a:p>
        </p:txBody>
      </p:sp>
    </p:spTree>
    <p:extLst>
      <p:ext uri="{BB962C8B-B14F-4D97-AF65-F5344CB8AC3E}">
        <p14:creationId xmlns:p14="http://schemas.microsoft.com/office/powerpoint/2010/main" val="28230845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p:cNvSpPr>
            <a:spLocks noGrp="1" noRot="1" noChangeAspect="1" noTextEdit="1"/>
          </p:cNvSpPr>
          <p:nvPr>
            <p:ph type="sldImg"/>
          </p:nvPr>
        </p:nvSpPr>
        <p:spPr>
          <a:ln/>
        </p:spPr>
      </p:sp>
      <p:sp>
        <p:nvSpPr>
          <p:cNvPr id="289795" name="备注占位符 2"/>
          <p:cNvSpPr>
            <a:spLocks noGrp="1"/>
          </p:cNvSpPr>
          <p:nvPr>
            <p:ph type="body" idx="1"/>
          </p:nvPr>
        </p:nvSpPr>
        <p:spPr>
          <a:noFill/>
          <a:ln/>
        </p:spPr>
        <p:txBody>
          <a:bodyPr/>
          <a:lstStyle/>
          <a:p>
            <a:endParaRPr lang="zh-CN" altLang="en-US" smtClean="0"/>
          </a:p>
        </p:txBody>
      </p:sp>
      <p:sp>
        <p:nvSpPr>
          <p:cNvPr id="289796" name="灯片编号占位符 3"/>
          <p:cNvSpPr>
            <a:spLocks noGrp="1"/>
          </p:cNvSpPr>
          <p:nvPr>
            <p:ph type="sldNum" sz="quarter" idx="5"/>
          </p:nvPr>
        </p:nvSpPr>
        <p:spPr>
          <a:noFill/>
        </p:spPr>
        <p:txBody>
          <a:bodyPr/>
          <a:lstStyle/>
          <a:p>
            <a:fld id="{1F53A6C5-9A5F-4BAE-8FF0-DE3C78E01A2D}" type="slidenum">
              <a:rPr lang="zh-CN" altLang="en-US" smtClean="0"/>
              <a:pPr/>
              <a:t>67</a:t>
            </a:fld>
            <a:endParaRPr lang="en-US" altLang="zh-CN" smtClean="0"/>
          </a:p>
        </p:txBody>
      </p:sp>
    </p:spTree>
    <p:extLst>
      <p:ext uri="{BB962C8B-B14F-4D97-AF65-F5344CB8AC3E}">
        <p14:creationId xmlns:p14="http://schemas.microsoft.com/office/powerpoint/2010/main" val="26657207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幻灯片图像占位符 1"/>
          <p:cNvSpPr>
            <a:spLocks noGrp="1" noRot="1" noChangeAspect="1" noTextEdit="1"/>
          </p:cNvSpPr>
          <p:nvPr>
            <p:ph type="sldImg"/>
          </p:nvPr>
        </p:nvSpPr>
        <p:spPr>
          <a:ln/>
        </p:spPr>
      </p:sp>
      <p:sp>
        <p:nvSpPr>
          <p:cNvPr id="290819" name="备注占位符 2"/>
          <p:cNvSpPr>
            <a:spLocks noGrp="1"/>
          </p:cNvSpPr>
          <p:nvPr>
            <p:ph type="body" idx="1"/>
          </p:nvPr>
        </p:nvSpPr>
        <p:spPr>
          <a:noFill/>
          <a:ln/>
        </p:spPr>
        <p:txBody>
          <a:bodyPr/>
          <a:lstStyle/>
          <a:p>
            <a:endParaRPr lang="zh-CN" altLang="en-US" smtClean="0"/>
          </a:p>
        </p:txBody>
      </p:sp>
      <p:sp>
        <p:nvSpPr>
          <p:cNvPr id="290820" name="灯片编号占位符 3"/>
          <p:cNvSpPr>
            <a:spLocks noGrp="1"/>
          </p:cNvSpPr>
          <p:nvPr>
            <p:ph type="sldNum" sz="quarter" idx="5"/>
          </p:nvPr>
        </p:nvSpPr>
        <p:spPr>
          <a:noFill/>
        </p:spPr>
        <p:txBody>
          <a:bodyPr/>
          <a:lstStyle/>
          <a:p>
            <a:fld id="{2ACBB43F-FCC5-4A8E-83BA-4AD298B3338B}" type="slidenum">
              <a:rPr lang="zh-CN" altLang="en-US" smtClean="0"/>
              <a:pPr/>
              <a:t>68</a:t>
            </a:fld>
            <a:endParaRPr lang="en-US" altLang="zh-CN" smtClean="0"/>
          </a:p>
        </p:txBody>
      </p:sp>
    </p:spTree>
    <p:extLst>
      <p:ext uri="{BB962C8B-B14F-4D97-AF65-F5344CB8AC3E}">
        <p14:creationId xmlns:p14="http://schemas.microsoft.com/office/powerpoint/2010/main" val="4070910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a:ln/>
        </p:spPr>
      </p:sp>
      <p:sp>
        <p:nvSpPr>
          <p:cNvPr id="291843" name="备注占位符 2"/>
          <p:cNvSpPr>
            <a:spLocks noGrp="1"/>
          </p:cNvSpPr>
          <p:nvPr>
            <p:ph type="body" idx="1"/>
          </p:nvPr>
        </p:nvSpPr>
        <p:spPr>
          <a:noFill/>
          <a:ln/>
        </p:spPr>
        <p:txBody>
          <a:bodyPr/>
          <a:lstStyle/>
          <a:p>
            <a:endParaRPr lang="zh-CN" altLang="en-US" smtClean="0"/>
          </a:p>
        </p:txBody>
      </p:sp>
      <p:sp>
        <p:nvSpPr>
          <p:cNvPr id="291844" name="灯片编号占位符 3"/>
          <p:cNvSpPr>
            <a:spLocks noGrp="1"/>
          </p:cNvSpPr>
          <p:nvPr>
            <p:ph type="sldNum" sz="quarter" idx="5"/>
          </p:nvPr>
        </p:nvSpPr>
        <p:spPr>
          <a:noFill/>
        </p:spPr>
        <p:txBody>
          <a:bodyPr/>
          <a:lstStyle/>
          <a:p>
            <a:fld id="{768447D9-48D4-4261-9D05-DA7B1628B5EE}" type="slidenum">
              <a:rPr lang="zh-CN" altLang="en-US" smtClean="0"/>
              <a:pPr/>
              <a:t>69</a:t>
            </a:fld>
            <a:endParaRPr lang="en-US" altLang="zh-CN" smtClean="0"/>
          </a:p>
        </p:txBody>
      </p:sp>
    </p:spTree>
    <p:extLst>
      <p:ext uri="{BB962C8B-B14F-4D97-AF65-F5344CB8AC3E}">
        <p14:creationId xmlns:p14="http://schemas.microsoft.com/office/powerpoint/2010/main" val="187174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endParaRPr lang="zh-CN" altLang="en-US" smtClean="0"/>
          </a:p>
        </p:txBody>
      </p:sp>
      <p:sp>
        <p:nvSpPr>
          <p:cNvPr id="240644" name="灯片编号占位符 3"/>
          <p:cNvSpPr>
            <a:spLocks noGrp="1"/>
          </p:cNvSpPr>
          <p:nvPr>
            <p:ph type="sldNum" sz="quarter" idx="5"/>
          </p:nvPr>
        </p:nvSpPr>
        <p:spPr>
          <a:noFill/>
        </p:spPr>
        <p:txBody>
          <a:bodyPr/>
          <a:lstStyle/>
          <a:p>
            <a:fld id="{C7E3E7DE-8047-4DE9-905B-6F7CAD1CEB61}" type="slidenum">
              <a:rPr lang="zh-CN" altLang="en-US" smtClean="0"/>
              <a:pPr/>
              <a:t>7</a:t>
            </a:fld>
            <a:endParaRPr lang="en-US" altLang="zh-CN" smtClean="0"/>
          </a:p>
        </p:txBody>
      </p:sp>
    </p:spTree>
    <p:extLst>
      <p:ext uri="{BB962C8B-B14F-4D97-AF65-F5344CB8AC3E}">
        <p14:creationId xmlns:p14="http://schemas.microsoft.com/office/powerpoint/2010/main" val="1982356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p:cNvSpPr>
            <a:spLocks noGrp="1" noRot="1" noChangeAspect="1" noTextEdit="1"/>
          </p:cNvSpPr>
          <p:nvPr>
            <p:ph type="sldImg"/>
          </p:nvPr>
        </p:nvSpPr>
        <p:spPr>
          <a:ln/>
        </p:spPr>
      </p:sp>
      <p:sp>
        <p:nvSpPr>
          <p:cNvPr id="292867" name="备注占位符 2"/>
          <p:cNvSpPr>
            <a:spLocks noGrp="1"/>
          </p:cNvSpPr>
          <p:nvPr>
            <p:ph type="body" idx="1"/>
          </p:nvPr>
        </p:nvSpPr>
        <p:spPr>
          <a:noFill/>
          <a:ln/>
        </p:spPr>
        <p:txBody>
          <a:bodyPr/>
          <a:lstStyle/>
          <a:p>
            <a:endParaRPr lang="zh-CN" altLang="en-US" smtClean="0"/>
          </a:p>
        </p:txBody>
      </p:sp>
      <p:sp>
        <p:nvSpPr>
          <p:cNvPr id="292868" name="灯片编号占位符 3"/>
          <p:cNvSpPr>
            <a:spLocks noGrp="1"/>
          </p:cNvSpPr>
          <p:nvPr>
            <p:ph type="sldNum" sz="quarter" idx="5"/>
          </p:nvPr>
        </p:nvSpPr>
        <p:spPr>
          <a:noFill/>
        </p:spPr>
        <p:txBody>
          <a:bodyPr/>
          <a:lstStyle/>
          <a:p>
            <a:fld id="{0620DF5D-BF41-4E97-928D-731E11E6E9B6}" type="slidenum">
              <a:rPr lang="zh-CN" altLang="en-US" smtClean="0"/>
              <a:pPr/>
              <a:t>70</a:t>
            </a:fld>
            <a:endParaRPr lang="en-US" altLang="zh-CN" smtClean="0"/>
          </a:p>
        </p:txBody>
      </p:sp>
    </p:spTree>
    <p:extLst>
      <p:ext uri="{BB962C8B-B14F-4D97-AF65-F5344CB8AC3E}">
        <p14:creationId xmlns:p14="http://schemas.microsoft.com/office/powerpoint/2010/main" val="6017584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p:cNvSpPr>
            <a:spLocks noGrp="1" noRot="1" noChangeAspect="1" noTextEdit="1"/>
          </p:cNvSpPr>
          <p:nvPr>
            <p:ph type="sldImg"/>
          </p:nvPr>
        </p:nvSpPr>
        <p:spPr>
          <a:ln/>
        </p:spPr>
      </p:sp>
      <p:sp>
        <p:nvSpPr>
          <p:cNvPr id="293891" name="备注占位符 2"/>
          <p:cNvSpPr>
            <a:spLocks noGrp="1"/>
          </p:cNvSpPr>
          <p:nvPr>
            <p:ph type="body" idx="1"/>
          </p:nvPr>
        </p:nvSpPr>
        <p:spPr>
          <a:noFill/>
          <a:ln/>
        </p:spPr>
        <p:txBody>
          <a:bodyPr/>
          <a:lstStyle/>
          <a:p>
            <a:endParaRPr lang="zh-CN" altLang="en-US" smtClean="0"/>
          </a:p>
        </p:txBody>
      </p:sp>
      <p:sp>
        <p:nvSpPr>
          <p:cNvPr id="293892" name="灯片编号占位符 3"/>
          <p:cNvSpPr>
            <a:spLocks noGrp="1"/>
          </p:cNvSpPr>
          <p:nvPr>
            <p:ph type="sldNum" sz="quarter" idx="5"/>
          </p:nvPr>
        </p:nvSpPr>
        <p:spPr>
          <a:noFill/>
        </p:spPr>
        <p:txBody>
          <a:bodyPr/>
          <a:lstStyle/>
          <a:p>
            <a:fld id="{80095961-B296-4EF9-8197-328A08F7B472}" type="slidenum">
              <a:rPr lang="zh-CN" altLang="en-US" smtClean="0"/>
              <a:pPr/>
              <a:t>71</a:t>
            </a:fld>
            <a:endParaRPr lang="en-US" altLang="zh-CN" smtClean="0"/>
          </a:p>
        </p:txBody>
      </p:sp>
    </p:spTree>
    <p:extLst>
      <p:ext uri="{BB962C8B-B14F-4D97-AF65-F5344CB8AC3E}">
        <p14:creationId xmlns:p14="http://schemas.microsoft.com/office/powerpoint/2010/main" val="40910619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幻灯片图像占位符 1"/>
          <p:cNvSpPr>
            <a:spLocks noGrp="1" noRot="1" noChangeAspect="1" noTextEdit="1"/>
          </p:cNvSpPr>
          <p:nvPr>
            <p:ph type="sldImg"/>
          </p:nvPr>
        </p:nvSpPr>
        <p:spPr>
          <a:ln/>
        </p:spPr>
      </p:sp>
      <p:sp>
        <p:nvSpPr>
          <p:cNvPr id="294915" name="备注占位符 2"/>
          <p:cNvSpPr>
            <a:spLocks noGrp="1"/>
          </p:cNvSpPr>
          <p:nvPr>
            <p:ph type="body" idx="1"/>
          </p:nvPr>
        </p:nvSpPr>
        <p:spPr>
          <a:noFill/>
          <a:ln/>
        </p:spPr>
        <p:txBody>
          <a:bodyPr/>
          <a:lstStyle/>
          <a:p>
            <a:endParaRPr lang="zh-CN" altLang="en-US" smtClean="0"/>
          </a:p>
        </p:txBody>
      </p:sp>
      <p:sp>
        <p:nvSpPr>
          <p:cNvPr id="294916" name="灯片编号占位符 3"/>
          <p:cNvSpPr>
            <a:spLocks noGrp="1"/>
          </p:cNvSpPr>
          <p:nvPr>
            <p:ph type="sldNum" sz="quarter" idx="5"/>
          </p:nvPr>
        </p:nvSpPr>
        <p:spPr>
          <a:noFill/>
        </p:spPr>
        <p:txBody>
          <a:bodyPr/>
          <a:lstStyle/>
          <a:p>
            <a:fld id="{15757348-534D-40CB-B8D3-152982647C71}" type="slidenum">
              <a:rPr lang="zh-CN" altLang="en-US" smtClean="0"/>
              <a:pPr/>
              <a:t>72</a:t>
            </a:fld>
            <a:endParaRPr lang="en-US" altLang="zh-CN" smtClean="0"/>
          </a:p>
        </p:txBody>
      </p:sp>
    </p:spTree>
    <p:extLst>
      <p:ext uri="{BB962C8B-B14F-4D97-AF65-F5344CB8AC3E}">
        <p14:creationId xmlns:p14="http://schemas.microsoft.com/office/powerpoint/2010/main" val="1153873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p:spPr>
        <p:txBody>
          <a:bodyPr/>
          <a:lstStyle/>
          <a:p>
            <a:endParaRPr lang="zh-CN" altLang="en-US" smtClean="0"/>
          </a:p>
        </p:txBody>
      </p:sp>
      <p:sp>
        <p:nvSpPr>
          <p:cNvPr id="233476" name="灯片编号占位符 3"/>
          <p:cNvSpPr>
            <a:spLocks noGrp="1"/>
          </p:cNvSpPr>
          <p:nvPr>
            <p:ph type="sldNum" sz="quarter" idx="5"/>
          </p:nvPr>
        </p:nvSpPr>
        <p:spPr>
          <a:noFill/>
        </p:spPr>
        <p:txBody>
          <a:bodyPr/>
          <a:lstStyle/>
          <a:p>
            <a:fld id="{29529A0B-AA8E-4E01-B2A0-CED43A97202F}" type="slidenum">
              <a:rPr lang="zh-CN" altLang="en-US" smtClean="0"/>
              <a:pPr/>
              <a:t>73</a:t>
            </a:fld>
            <a:endParaRPr lang="en-US" altLang="zh-CN" smtClean="0"/>
          </a:p>
        </p:txBody>
      </p:sp>
    </p:spTree>
    <p:extLst>
      <p:ext uri="{BB962C8B-B14F-4D97-AF65-F5344CB8AC3E}">
        <p14:creationId xmlns:p14="http://schemas.microsoft.com/office/powerpoint/2010/main" val="26980050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endParaRPr lang="zh-CN" altLang="en-US" smtClean="0"/>
          </a:p>
        </p:txBody>
      </p:sp>
      <p:sp>
        <p:nvSpPr>
          <p:cNvPr id="234500" name="灯片编号占位符 3"/>
          <p:cNvSpPr>
            <a:spLocks noGrp="1"/>
          </p:cNvSpPr>
          <p:nvPr>
            <p:ph type="sldNum" sz="quarter" idx="5"/>
          </p:nvPr>
        </p:nvSpPr>
        <p:spPr>
          <a:noFill/>
        </p:spPr>
        <p:txBody>
          <a:bodyPr/>
          <a:lstStyle/>
          <a:p>
            <a:fld id="{B64A7090-C9B4-4E3B-9B28-24301F981FC4}" type="slidenum">
              <a:rPr lang="zh-CN" altLang="en-US" smtClean="0"/>
              <a:pPr/>
              <a:t>74</a:t>
            </a:fld>
            <a:endParaRPr lang="en-US" altLang="zh-CN" smtClean="0"/>
          </a:p>
        </p:txBody>
      </p:sp>
    </p:spTree>
    <p:extLst>
      <p:ext uri="{BB962C8B-B14F-4D97-AF65-F5344CB8AC3E}">
        <p14:creationId xmlns:p14="http://schemas.microsoft.com/office/powerpoint/2010/main" val="18192069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a:ln/>
        </p:spPr>
      </p:sp>
      <p:sp>
        <p:nvSpPr>
          <p:cNvPr id="295939" name="备注占位符 2"/>
          <p:cNvSpPr>
            <a:spLocks noGrp="1"/>
          </p:cNvSpPr>
          <p:nvPr>
            <p:ph type="body" idx="1"/>
          </p:nvPr>
        </p:nvSpPr>
        <p:spPr>
          <a:noFill/>
          <a:ln/>
        </p:spPr>
        <p:txBody>
          <a:bodyPr/>
          <a:lstStyle/>
          <a:p>
            <a:endParaRPr lang="zh-CN" altLang="en-US" smtClean="0"/>
          </a:p>
        </p:txBody>
      </p:sp>
      <p:sp>
        <p:nvSpPr>
          <p:cNvPr id="295940" name="灯片编号占位符 3"/>
          <p:cNvSpPr>
            <a:spLocks noGrp="1"/>
          </p:cNvSpPr>
          <p:nvPr>
            <p:ph type="sldNum" sz="quarter" idx="5"/>
          </p:nvPr>
        </p:nvSpPr>
        <p:spPr>
          <a:noFill/>
        </p:spPr>
        <p:txBody>
          <a:bodyPr/>
          <a:lstStyle/>
          <a:p>
            <a:fld id="{1A95D57B-BA76-48EE-88E1-2852497AFA7D}" type="slidenum">
              <a:rPr lang="zh-CN" altLang="en-US" smtClean="0"/>
              <a:pPr/>
              <a:t>76</a:t>
            </a:fld>
            <a:endParaRPr lang="en-US" altLang="zh-CN" smtClean="0"/>
          </a:p>
        </p:txBody>
      </p:sp>
    </p:spTree>
    <p:extLst>
      <p:ext uri="{BB962C8B-B14F-4D97-AF65-F5344CB8AC3E}">
        <p14:creationId xmlns:p14="http://schemas.microsoft.com/office/powerpoint/2010/main" val="342309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endParaRPr lang="zh-CN" altLang="en-US" smtClean="0"/>
          </a:p>
        </p:txBody>
      </p:sp>
      <p:sp>
        <p:nvSpPr>
          <p:cNvPr id="241668" name="灯片编号占位符 3"/>
          <p:cNvSpPr>
            <a:spLocks noGrp="1"/>
          </p:cNvSpPr>
          <p:nvPr>
            <p:ph type="sldNum" sz="quarter" idx="5"/>
          </p:nvPr>
        </p:nvSpPr>
        <p:spPr>
          <a:noFill/>
        </p:spPr>
        <p:txBody>
          <a:bodyPr/>
          <a:lstStyle/>
          <a:p>
            <a:fld id="{B26F6E5D-87C9-44FD-AAD5-2AF40513E3F8}" type="slidenum">
              <a:rPr lang="zh-CN" altLang="en-US" smtClean="0"/>
              <a:pPr/>
              <a:t>8</a:t>
            </a:fld>
            <a:endParaRPr lang="en-US" altLang="zh-CN" smtClean="0"/>
          </a:p>
        </p:txBody>
      </p:sp>
    </p:spTree>
    <p:extLst>
      <p:ext uri="{BB962C8B-B14F-4D97-AF65-F5344CB8AC3E}">
        <p14:creationId xmlns:p14="http://schemas.microsoft.com/office/powerpoint/2010/main" val="152677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endParaRPr lang="zh-CN" altLang="en-US" smtClean="0"/>
          </a:p>
        </p:txBody>
      </p:sp>
      <p:sp>
        <p:nvSpPr>
          <p:cNvPr id="242692" name="灯片编号占位符 3"/>
          <p:cNvSpPr>
            <a:spLocks noGrp="1"/>
          </p:cNvSpPr>
          <p:nvPr>
            <p:ph type="sldNum" sz="quarter" idx="5"/>
          </p:nvPr>
        </p:nvSpPr>
        <p:spPr>
          <a:noFill/>
        </p:spPr>
        <p:txBody>
          <a:bodyPr/>
          <a:lstStyle/>
          <a:p>
            <a:fld id="{D379B245-82ED-4B96-94A2-79C856EA9CB0}" type="slidenum">
              <a:rPr lang="zh-CN" altLang="en-US" smtClean="0"/>
              <a:pPr/>
              <a:t>9</a:t>
            </a:fld>
            <a:endParaRPr lang="en-US" altLang="zh-CN" smtClean="0"/>
          </a:p>
        </p:txBody>
      </p:sp>
    </p:spTree>
    <p:extLst>
      <p:ext uri="{BB962C8B-B14F-4D97-AF65-F5344CB8AC3E}">
        <p14:creationId xmlns:p14="http://schemas.microsoft.com/office/powerpoint/2010/main" val="111831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ln/>
        </p:spPr>
      </p:sp>
      <p:sp>
        <p:nvSpPr>
          <p:cNvPr id="244739" name="备注占位符 2"/>
          <p:cNvSpPr>
            <a:spLocks noGrp="1"/>
          </p:cNvSpPr>
          <p:nvPr>
            <p:ph type="body" idx="1"/>
          </p:nvPr>
        </p:nvSpPr>
        <p:spPr>
          <a:noFill/>
          <a:ln/>
        </p:spPr>
        <p:txBody>
          <a:bodyPr/>
          <a:lstStyle/>
          <a:p>
            <a:endParaRPr lang="zh-CN" altLang="en-US" smtClean="0"/>
          </a:p>
        </p:txBody>
      </p:sp>
      <p:sp>
        <p:nvSpPr>
          <p:cNvPr id="244740" name="灯片编号占位符 3"/>
          <p:cNvSpPr>
            <a:spLocks noGrp="1"/>
          </p:cNvSpPr>
          <p:nvPr>
            <p:ph type="sldNum" sz="quarter" idx="5"/>
          </p:nvPr>
        </p:nvSpPr>
        <p:spPr>
          <a:noFill/>
        </p:spPr>
        <p:txBody>
          <a:bodyPr/>
          <a:lstStyle/>
          <a:p>
            <a:fld id="{CD93C915-1652-40DD-A392-B6D3699EE1F1}" type="slidenum">
              <a:rPr lang="zh-CN" altLang="en-US" smtClean="0"/>
              <a:pPr/>
              <a:t>10</a:t>
            </a:fld>
            <a:endParaRPr lang="en-US" altLang="zh-CN" smtClean="0"/>
          </a:p>
        </p:txBody>
      </p:sp>
    </p:spTree>
    <p:extLst>
      <p:ext uri="{BB962C8B-B14F-4D97-AF65-F5344CB8AC3E}">
        <p14:creationId xmlns:p14="http://schemas.microsoft.com/office/powerpoint/2010/main" val="1251611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1027"/>
          <p:cNvSpPr>
            <a:spLocks noChangeShapeType="1"/>
          </p:cNvSpPr>
          <p:nvPr/>
        </p:nvSpPr>
        <p:spPr bwMode="auto">
          <a:xfrm>
            <a:off x="228600" y="6040438"/>
            <a:ext cx="8686800" cy="0"/>
          </a:xfrm>
          <a:prstGeom prst="line">
            <a:avLst/>
          </a:prstGeom>
          <a:noFill/>
          <a:ln w="25400">
            <a:solidFill>
              <a:srgbClr val="FF7D00"/>
            </a:solidFill>
            <a:round/>
            <a:headEnd type="none" w="sm" len="sm"/>
            <a:tailEnd type="none" w="sm" len="sm"/>
          </a:ln>
          <a:effectLst/>
        </p:spPr>
        <p:txBody>
          <a:bodyPr wrap="none" anchor="ctr"/>
          <a:lstStyle/>
          <a:p>
            <a:pPr>
              <a:defRPr/>
            </a:pPr>
            <a:endParaRPr lang="zh-CN" altLang="en-US"/>
          </a:p>
        </p:txBody>
      </p:sp>
      <p:sp>
        <p:nvSpPr>
          <p:cNvPr id="4" name="Line 1028"/>
          <p:cNvSpPr>
            <a:spLocks noChangeShapeType="1"/>
          </p:cNvSpPr>
          <p:nvPr/>
        </p:nvSpPr>
        <p:spPr bwMode="auto">
          <a:xfrm>
            <a:off x="228600" y="1219200"/>
            <a:ext cx="8686800" cy="0"/>
          </a:xfrm>
          <a:prstGeom prst="line">
            <a:avLst/>
          </a:prstGeom>
          <a:noFill/>
          <a:ln w="25400">
            <a:solidFill>
              <a:srgbClr val="FF7D00"/>
            </a:solidFill>
            <a:round/>
            <a:headEnd type="none" w="sm" len="sm"/>
            <a:tailEnd type="none" w="sm" len="sm"/>
          </a:ln>
          <a:effectLst/>
        </p:spPr>
        <p:txBody>
          <a:bodyPr wrap="none" anchor="ctr"/>
          <a:lstStyle/>
          <a:p>
            <a:pPr>
              <a:defRPr/>
            </a:pPr>
            <a:endParaRPr lang="zh-CN" altLang="en-US"/>
          </a:p>
        </p:txBody>
      </p:sp>
      <p:sp>
        <p:nvSpPr>
          <p:cNvPr id="5" name="Text Box 1029"/>
          <p:cNvSpPr txBox="1">
            <a:spLocks noChangeArrowheads="1"/>
          </p:cNvSpPr>
          <p:nvPr/>
        </p:nvSpPr>
        <p:spPr bwMode="auto">
          <a:xfrm>
            <a:off x="5791200" y="6142038"/>
            <a:ext cx="3263900" cy="517525"/>
          </a:xfrm>
          <a:prstGeom prst="rect">
            <a:avLst/>
          </a:prstGeom>
          <a:noFill/>
          <a:ln w="12700">
            <a:noFill/>
            <a:miter lim="800000"/>
            <a:headEnd type="none" w="sm" len="sm"/>
            <a:tailEnd type="none" w="sm" len="sm"/>
          </a:ln>
          <a:effectLst/>
        </p:spPr>
        <p:txBody>
          <a:bodyPr>
            <a:spAutoFit/>
          </a:bodyPr>
          <a:lstStyle/>
          <a:p>
            <a:pPr eaLnBrk="1" hangingPunct="1">
              <a:defRPr/>
            </a:pPr>
            <a:r>
              <a:rPr kumimoji="1" lang="zh-CN" altLang="en-US" sz="1400">
                <a:solidFill>
                  <a:schemeClr val="accent1"/>
                </a:solidFill>
                <a:latin typeface="宋体" pitchFamily="2" charset="-122"/>
              </a:rPr>
              <a:t>刘超：</a:t>
            </a:r>
            <a:r>
              <a:rPr kumimoji="1" lang="en-US" altLang="zh-CN" sz="1400">
                <a:solidFill>
                  <a:schemeClr val="accent1"/>
                </a:solidFill>
                <a:latin typeface="宋体" pitchFamily="2" charset="-122"/>
              </a:rPr>
              <a:t>liuchao@buaa.edu.cn</a:t>
            </a:r>
          </a:p>
          <a:p>
            <a:pPr eaLnBrk="1" hangingPunct="1">
              <a:defRPr/>
            </a:pPr>
            <a:r>
              <a:rPr kumimoji="1" lang="en-US" altLang="zh-CN" sz="1400">
                <a:solidFill>
                  <a:schemeClr val="accent1"/>
                </a:solidFill>
                <a:latin typeface="宋体" pitchFamily="2" charset="-122"/>
              </a:rPr>
              <a:t>      </a:t>
            </a:r>
            <a:r>
              <a:rPr kumimoji="1" lang="zh-CN" altLang="en-US" sz="1400">
                <a:solidFill>
                  <a:schemeClr val="accent1"/>
                </a:solidFill>
                <a:latin typeface="宋体" pitchFamily="2" charset="-122"/>
              </a:rPr>
              <a:t>电话</a:t>
            </a:r>
            <a:r>
              <a:rPr kumimoji="1" lang="zh-CN" altLang="en-US" sz="1400">
                <a:solidFill>
                  <a:schemeClr val="accent1"/>
                </a:solidFill>
                <a:latin typeface="宋体" pitchFamily="2" charset="-122"/>
                <a:sym typeface="Wingdings" pitchFamily="2" charset="2"/>
              </a:rPr>
              <a:t>： (</a:t>
            </a:r>
            <a:r>
              <a:rPr kumimoji="1" lang="zh-CN" altLang="en-US" sz="1400">
                <a:solidFill>
                  <a:schemeClr val="accent1"/>
                </a:solidFill>
                <a:latin typeface="宋体" pitchFamily="2" charset="-122"/>
              </a:rPr>
              <a:t>10)82317496</a:t>
            </a:r>
          </a:p>
        </p:txBody>
      </p:sp>
      <p:pic>
        <p:nvPicPr>
          <p:cNvPr id="6" name="Picture 1030" descr="SEI"/>
          <p:cNvPicPr>
            <a:picLocks noChangeAspect="1" noChangeArrowheads="1"/>
          </p:cNvPicPr>
          <p:nvPr/>
        </p:nvPicPr>
        <p:blipFill>
          <a:blip r:embed="rId3" cstate="print"/>
          <a:srcRect/>
          <a:stretch>
            <a:fillRect/>
          </a:stretch>
        </p:blipFill>
        <p:spPr bwMode="auto">
          <a:xfrm>
            <a:off x="7772400" y="381000"/>
            <a:ext cx="1120775" cy="773113"/>
          </a:xfrm>
          <a:prstGeom prst="rect">
            <a:avLst/>
          </a:prstGeom>
          <a:noFill/>
          <a:ln w="9525">
            <a:noFill/>
            <a:miter lim="800000"/>
            <a:headEnd/>
            <a:tailEnd/>
          </a:ln>
        </p:spPr>
      </p:pic>
      <p:sp>
        <p:nvSpPr>
          <p:cNvPr id="7" name="Rectangle 1031"/>
          <p:cNvSpPr>
            <a:spLocks noChangeArrowheads="1"/>
          </p:cNvSpPr>
          <p:nvPr/>
        </p:nvSpPr>
        <p:spPr bwMode="auto">
          <a:xfrm>
            <a:off x="228600" y="6096000"/>
            <a:ext cx="1898650" cy="457200"/>
          </a:xfrm>
          <a:prstGeom prst="rect">
            <a:avLst/>
          </a:prstGeom>
          <a:noFill/>
          <a:ln w="9525">
            <a:noFill/>
            <a:miter lim="800000"/>
            <a:headEnd/>
            <a:tailEnd/>
          </a:ln>
          <a:effectLst/>
        </p:spPr>
        <p:txBody>
          <a:bodyPr wrap="none" lIns="92075" tIns="46038" rIns="92075" bIns="46038" anchor="ctr"/>
          <a:lstStyle/>
          <a:p>
            <a:pPr defTabSz="762000">
              <a:defRPr/>
            </a:pPr>
            <a:r>
              <a:rPr lang="zh-CN" altLang="en-US" sz="1400">
                <a:solidFill>
                  <a:schemeClr val="accent1"/>
                </a:solidFill>
                <a:latin typeface="Arial" pitchFamily="34" charset="0"/>
              </a:rPr>
              <a:t>版权所有，未经许可不得以任何方式复制和传播</a:t>
            </a:r>
            <a:endParaRPr lang="zh-CN" altLang="en-US" sz="1400">
              <a:solidFill>
                <a:schemeClr val="accent1"/>
              </a:solidFill>
            </a:endParaRPr>
          </a:p>
        </p:txBody>
      </p:sp>
      <p:grpSp>
        <p:nvGrpSpPr>
          <p:cNvPr id="8" name="Group 1032"/>
          <p:cNvGrpSpPr>
            <a:grpSpLocks/>
          </p:cNvGrpSpPr>
          <p:nvPr/>
        </p:nvGrpSpPr>
        <p:grpSpPr bwMode="auto">
          <a:xfrm>
            <a:off x="323850" y="404813"/>
            <a:ext cx="5113338" cy="741362"/>
            <a:chOff x="204" y="255"/>
            <a:chExt cx="3221" cy="467"/>
          </a:xfrm>
        </p:grpSpPr>
        <p:sp>
          <p:nvSpPr>
            <p:cNvPr id="9" name="Text Box 1033"/>
            <p:cNvSpPr txBox="1">
              <a:spLocks noChangeArrowheads="1"/>
            </p:cNvSpPr>
            <p:nvPr userDrawn="1"/>
          </p:nvSpPr>
          <p:spPr bwMode="auto">
            <a:xfrm>
              <a:off x="703" y="255"/>
              <a:ext cx="2722" cy="467"/>
            </a:xfrm>
            <a:prstGeom prst="rect">
              <a:avLst/>
            </a:prstGeom>
            <a:noFill/>
            <a:ln w="9525">
              <a:solidFill>
                <a:schemeClr val="tx2"/>
              </a:solidFill>
              <a:miter lim="800000"/>
              <a:headEnd/>
              <a:tailEnd/>
            </a:ln>
            <a:effectLst/>
          </p:spPr>
          <p:txBody>
            <a:bodyPr>
              <a:spAutoFit/>
            </a:bodyPr>
            <a:lstStyle/>
            <a:p>
              <a:pPr eaLnBrk="1" hangingPunct="1">
                <a:defRPr/>
              </a:pPr>
              <a:r>
                <a:rPr lang="zh-CN" altLang="en-US">
                  <a:latin typeface="Tahoma" pitchFamily="34" charset="0"/>
                  <a:ea typeface="华文行楷" pitchFamily="2" charset="-122"/>
                </a:rPr>
                <a:t>北京航空航天大学 计算机学院</a:t>
              </a:r>
              <a:r>
                <a:rPr lang="zh-CN" altLang="en-US" sz="2800">
                  <a:latin typeface="Tahoma" pitchFamily="34" charset="0"/>
                </a:rPr>
                <a:t> </a:t>
              </a:r>
            </a:p>
            <a:p>
              <a:pPr eaLnBrk="1" hangingPunct="1">
                <a:defRPr/>
              </a:pPr>
              <a:r>
                <a:rPr lang="en-US" altLang="zh-CN" sz="1400">
                  <a:latin typeface="Monotype Corsiva" pitchFamily="66" charset="0"/>
                </a:rPr>
                <a:t>School of Computer Science and Engineering,Beihang University</a:t>
              </a:r>
            </a:p>
          </p:txBody>
        </p:sp>
        <p:graphicFrame>
          <p:nvGraphicFramePr>
            <p:cNvPr id="10" name="Object 1034"/>
            <p:cNvGraphicFramePr>
              <a:graphicFrameLocks noChangeAspect="1"/>
            </p:cNvGraphicFramePr>
            <p:nvPr/>
          </p:nvGraphicFramePr>
          <p:xfrm>
            <a:off x="204" y="300"/>
            <a:ext cx="537" cy="374"/>
          </p:xfrm>
          <a:graphic>
            <a:graphicData uri="http://schemas.openxmlformats.org/presentationml/2006/ole">
              <mc:AlternateContent xmlns:mc="http://schemas.openxmlformats.org/markup-compatibility/2006">
                <mc:Choice xmlns:v="urn:schemas-microsoft-com:vml" Requires="v">
                  <p:oleObj spid="_x0000_s309278" name="Photo Editor 照片" r:id="rId4" imgW="1286055" imgH="895238" progId="">
                    <p:embed/>
                  </p:oleObj>
                </mc:Choice>
                <mc:Fallback>
                  <p:oleObj name="Photo Editor 照片" r:id="rId4" imgW="1286055" imgH="895238" progId="">
                    <p:embed/>
                    <p:pic>
                      <p:nvPicPr>
                        <p:cNvPr id="0" name="Object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300"/>
                          <a:ext cx="53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82658" name="Rectangle 1026"/>
          <p:cNvSpPr>
            <a:spLocks noGrp="1" noChangeArrowheads="1"/>
          </p:cNvSpPr>
          <p:nvPr>
            <p:ph type="subTitle" sz="quarter" idx="1"/>
          </p:nvPr>
        </p:nvSpPr>
        <p:spPr>
          <a:xfrm>
            <a:off x="633413" y="1676400"/>
            <a:ext cx="8299450" cy="4038600"/>
          </a:xfrm>
        </p:spPr>
        <p:txBody>
          <a:bodyPr/>
          <a:lstStyle>
            <a:lvl1pPr marL="0" indent="0" algn="ctr">
              <a:buFontTx/>
              <a:buNone/>
              <a:defRPr/>
            </a:lvl1pPr>
          </a:lstStyle>
          <a:p>
            <a:r>
              <a:rPr lang="en-GB"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28600"/>
            <a:ext cx="2074863"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3413" y="228600"/>
            <a:ext cx="607218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55638" y="228600"/>
            <a:ext cx="807085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33413" y="1676400"/>
            <a:ext cx="8299450" cy="4267200"/>
          </a:xfrm>
        </p:spPr>
        <p:txBody>
          <a:bodyPr/>
          <a:lstStyle/>
          <a:p>
            <a:pPr lvl="0"/>
            <a:endParaRPr lang="zh-CN" altLang="en-US" noProof="0" smtClean="0"/>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3413" y="1676400"/>
            <a:ext cx="407352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9338" y="1676400"/>
            <a:ext cx="407352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r>
              <a:rPr lang="zh-CN" altLang="en-US"/>
              <a:t>北京航空航天大学软件工程研究所  刘超版权所有，未经许可不得以任何方式复制和传播</a:t>
            </a:r>
            <a:endParaRPr lang="zh-CN" alt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386" name="Rectangle 1026"/>
          <p:cNvSpPr>
            <a:spLocks noGrp="1" noChangeArrowheads="1"/>
          </p:cNvSpPr>
          <p:nvPr>
            <p:ph type="body" idx="1"/>
          </p:nvPr>
        </p:nvSpPr>
        <p:spPr bwMode="auto">
          <a:xfrm>
            <a:off x="633413" y="1676400"/>
            <a:ext cx="8299450" cy="426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		</a:t>
            </a:r>
          </a:p>
          <a:p>
            <a:pPr lvl="4"/>
            <a:r>
              <a:rPr lang="en-GB" altLang="zh-CN" smtClean="0"/>
              <a:t>Fifth level</a:t>
            </a:r>
          </a:p>
        </p:txBody>
      </p:sp>
      <p:sp>
        <p:nvSpPr>
          <p:cNvPr id="581635" name="Line 1027"/>
          <p:cNvSpPr>
            <a:spLocks noChangeShapeType="1"/>
          </p:cNvSpPr>
          <p:nvPr/>
        </p:nvSpPr>
        <p:spPr bwMode="auto">
          <a:xfrm>
            <a:off x="228600" y="6040438"/>
            <a:ext cx="8686800" cy="0"/>
          </a:xfrm>
          <a:prstGeom prst="line">
            <a:avLst/>
          </a:prstGeom>
          <a:noFill/>
          <a:ln w="12700">
            <a:solidFill>
              <a:srgbClr val="FF7D00"/>
            </a:solidFill>
            <a:round/>
            <a:headEnd type="none" w="sm" len="sm"/>
            <a:tailEnd type="none" w="sm" len="sm"/>
          </a:ln>
          <a:effectLst/>
        </p:spPr>
        <p:txBody>
          <a:bodyPr wrap="none" anchor="ctr"/>
          <a:lstStyle/>
          <a:p>
            <a:pPr>
              <a:defRPr/>
            </a:pPr>
            <a:endParaRPr lang="zh-CN" altLang="en-US"/>
          </a:p>
        </p:txBody>
      </p:sp>
      <p:sp>
        <p:nvSpPr>
          <p:cNvPr id="16388" name="Rectangle 1028"/>
          <p:cNvSpPr>
            <a:spLocks noGrp="1" noChangeArrowheads="1"/>
          </p:cNvSpPr>
          <p:nvPr>
            <p:ph type="title"/>
          </p:nvPr>
        </p:nvSpPr>
        <p:spPr bwMode="auto">
          <a:xfrm>
            <a:off x="655638" y="228600"/>
            <a:ext cx="8070850" cy="838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GB" altLang="zh-CN" smtClean="0"/>
              <a:t>Click to edit Master title style</a:t>
            </a:r>
          </a:p>
        </p:txBody>
      </p:sp>
      <p:sp>
        <p:nvSpPr>
          <p:cNvPr id="581637" name="Rectangle 1029"/>
          <p:cNvSpPr>
            <a:spLocks noGrp="1" noChangeArrowheads="1"/>
          </p:cNvSpPr>
          <p:nvPr>
            <p:ph type="ftr" sz="quarter" idx="3"/>
          </p:nvPr>
        </p:nvSpPr>
        <p:spPr bwMode="auto">
          <a:xfrm>
            <a:off x="304800" y="6096000"/>
            <a:ext cx="28956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accent1"/>
                </a:solidFill>
                <a:latin typeface="Arial" pitchFamily="34" charset="0"/>
              </a:defRPr>
            </a:lvl1pPr>
          </a:lstStyle>
          <a:p>
            <a:pPr>
              <a:defRPr/>
            </a:pPr>
            <a:r>
              <a:rPr lang="zh-CN" altLang="en-US"/>
              <a:t>北京航空航天大学软件工程研究所  刘超版权所有，未经许可不得以任何方式复制和传播</a:t>
            </a:r>
            <a:endParaRPr lang="zh-CN" altLang="en-GB"/>
          </a:p>
        </p:txBody>
      </p:sp>
      <p:sp>
        <p:nvSpPr>
          <p:cNvPr id="581638" name="Line 1030"/>
          <p:cNvSpPr>
            <a:spLocks noChangeShapeType="1"/>
          </p:cNvSpPr>
          <p:nvPr/>
        </p:nvSpPr>
        <p:spPr bwMode="auto">
          <a:xfrm>
            <a:off x="228600" y="1143000"/>
            <a:ext cx="8686800" cy="0"/>
          </a:xfrm>
          <a:prstGeom prst="line">
            <a:avLst/>
          </a:prstGeom>
          <a:noFill/>
          <a:ln w="38100">
            <a:solidFill>
              <a:srgbClr val="FF6600"/>
            </a:solidFill>
            <a:round/>
            <a:headEnd type="none" w="sm" len="sm"/>
            <a:tailEnd type="none" w="sm" len="sm"/>
          </a:ln>
          <a:effectLst/>
        </p:spPr>
        <p:txBody>
          <a:bodyPr wrap="none" anchor="ctr"/>
          <a:lstStyle/>
          <a:p>
            <a:pPr>
              <a:defRPr/>
            </a:pPr>
            <a:endParaRPr lang="zh-CN" altLang="en-US"/>
          </a:p>
        </p:txBody>
      </p:sp>
      <p:pic>
        <p:nvPicPr>
          <p:cNvPr id="16391" name="Picture 1031" descr="SEI"/>
          <p:cNvPicPr>
            <a:picLocks noChangeAspect="1" noChangeArrowheads="1"/>
          </p:cNvPicPr>
          <p:nvPr/>
        </p:nvPicPr>
        <p:blipFill>
          <a:blip r:embed="rId14" cstate="print"/>
          <a:srcRect/>
          <a:stretch>
            <a:fillRect/>
          </a:stretch>
        </p:blipFill>
        <p:spPr bwMode="auto">
          <a:xfrm>
            <a:off x="7696200" y="6084888"/>
            <a:ext cx="990600" cy="682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5"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txStyles>
    <p:titleStyle>
      <a:lvl1pPr algn="l" defTabSz="762000" rtl="0" eaLnBrk="0" fontAlgn="base" hangingPunct="0">
        <a:lnSpc>
          <a:spcPts val="4200"/>
        </a:lnSpc>
        <a:spcBef>
          <a:spcPct val="0"/>
        </a:spcBef>
        <a:spcAft>
          <a:spcPct val="0"/>
        </a:spcAft>
        <a:defRPr sz="3200">
          <a:solidFill>
            <a:srgbClr val="000099"/>
          </a:solidFill>
          <a:latin typeface="+mj-lt"/>
          <a:ea typeface="+mj-ea"/>
          <a:cs typeface="+mj-cs"/>
        </a:defRPr>
      </a:lvl1pPr>
      <a:lvl2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2pPr>
      <a:lvl3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3pPr>
      <a:lvl4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4pPr>
      <a:lvl5pPr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5pPr>
      <a:lvl6pPr marL="4572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6pPr>
      <a:lvl7pPr marL="9144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7pPr>
      <a:lvl8pPr marL="13716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8pPr>
      <a:lvl9pPr marL="1828800" algn="l" defTabSz="762000" rtl="0" eaLnBrk="0" fontAlgn="base" hangingPunct="0">
        <a:lnSpc>
          <a:spcPts val="4200"/>
        </a:lnSpc>
        <a:spcBef>
          <a:spcPct val="0"/>
        </a:spcBef>
        <a:spcAft>
          <a:spcPct val="0"/>
        </a:spcAft>
        <a:defRPr sz="3200">
          <a:solidFill>
            <a:srgbClr val="000099"/>
          </a:solidFill>
          <a:latin typeface="Arial" pitchFamily="34" charset="0"/>
          <a:ea typeface="宋体" pitchFamily="2" charset="-122"/>
        </a:defRPr>
      </a:lvl9pPr>
    </p:titleStyle>
    <p:bodyStyle>
      <a:lvl1pPr marL="377825" indent="-377825" algn="l" defTabSz="762000" rtl="0" eaLnBrk="0" fontAlgn="base" hangingPunct="0">
        <a:lnSpc>
          <a:spcPts val="3400"/>
        </a:lnSpc>
        <a:spcBef>
          <a:spcPct val="0"/>
        </a:spcBef>
        <a:spcAft>
          <a:spcPct val="0"/>
        </a:spcAft>
        <a:buClr>
          <a:srgbClr val="FF7D00"/>
        </a:buClr>
        <a:buSzPct val="100000"/>
        <a:buChar char="•"/>
        <a:defRPr sz="2400">
          <a:solidFill>
            <a:srgbClr val="000099"/>
          </a:solidFill>
          <a:latin typeface="+mn-lt"/>
          <a:ea typeface="+mn-ea"/>
          <a:cs typeface="+mn-cs"/>
        </a:defRPr>
      </a:lvl1pPr>
      <a:lvl2pPr marL="942975" indent="-374650" algn="l" defTabSz="762000" rtl="0" eaLnBrk="0" fontAlgn="base" hangingPunct="0">
        <a:spcBef>
          <a:spcPct val="20000"/>
        </a:spcBef>
        <a:spcAft>
          <a:spcPct val="0"/>
        </a:spcAft>
        <a:buClr>
          <a:srgbClr val="FF7D00"/>
        </a:buClr>
        <a:buSzPct val="100000"/>
        <a:buChar char="–"/>
        <a:defRPr sz="2400">
          <a:solidFill>
            <a:srgbClr val="000099"/>
          </a:solidFill>
          <a:latin typeface="+mn-lt"/>
          <a:ea typeface="+mn-ea"/>
        </a:defRPr>
      </a:lvl2pPr>
      <a:lvl3pPr marL="1516063"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3pPr>
      <a:lvl4pPr marL="2089150"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4pPr>
      <a:lvl5pPr marL="26622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5pPr>
      <a:lvl6pPr marL="31194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6pPr>
      <a:lvl7pPr marL="35766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7pPr>
      <a:lvl8pPr marL="40338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8pPr>
      <a:lvl9pPr marL="4491038" indent="-382588" algn="l" defTabSz="762000" rtl="0" eaLnBrk="0" fontAlgn="base" hangingPunct="0">
        <a:spcBef>
          <a:spcPct val="20000"/>
        </a:spcBef>
        <a:spcAft>
          <a:spcPct val="0"/>
        </a:spcAft>
        <a:buClr>
          <a:srgbClr val="FF7D00"/>
        </a:buClr>
        <a:buSzPct val="100000"/>
        <a:buChar char="~"/>
        <a:defRPr sz="2000">
          <a:solidFill>
            <a:srgbClr val="0000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oleObject" Target="../embeddings/oleObject5.bin"/><Relationship Id="rId4" Type="http://schemas.openxmlformats.org/officeDocument/2006/relationships/image" Target="../media/image12.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png"/><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8.emf"/><Relationship Id="rId4" Type="http://schemas.openxmlformats.org/officeDocument/2006/relationships/oleObject" Target="../embeddings/oleObject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9.emf"/><Relationship Id="rId4" Type="http://schemas.openxmlformats.org/officeDocument/2006/relationships/oleObject" Target="../embeddings/oleObject8.bin"/></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idx="4294967295"/>
          </p:nvPr>
        </p:nvSpPr>
        <p:spPr>
          <a:xfrm>
            <a:off x="214313" y="1828800"/>
            <a:ext cx="8501062" cy="2362200"/>
          </a:xfrm>
          <a:solidFill>
            <a:srgbClr val="FFFFFF"/>
          </a:solidFill>
        </p:spPr>
        <p:txBody>
          <a:bodyPr/>
          <a:lstStyle/>
          <a:p>
            <a:pPr algn="ctr">
              <a:lnSpc>
                <a:spcPts val="5500"/>
              </a:lnSpc>
            </a:pPr>
            <a:r>
              <a:rPr lang="en-US" altLang="zh-CN" sz="4400" dirty="0" smtClean="0">
                <a:ea typeface="隶书" pitchFamily="49" charset="-122"/>
              </a:rPr>
              <a:t>Software Testing Techniques</a:t>
            </a:r>
            <a:br>
              <a:rPr lang="en-US" altLang="zh-CN" sz="4400" dirty="0" smtClean="0">
                <a:ea typeface="隶书" pitchFamily="49" charset="-122"/>
              </a:rPr>
            </a:br>
            <a:r>
              <a:rPr lang="en-US" altLang="zh-CN" sz="4400" dirty="0" smtClean="0">
                <a:ea typeface="隶书" pitchFamily="49" charset="-122"/>
              </a:rPr>
              <a:t>-- </a:t>
            </a:r>
            <a:r>
              <a:rPr lang="zh-CN" altLang="en-US" sz="4400" dirty="0" smtClean="0">
                <a:ea typeface="隶书" pitchFamily="49" charset="-122"/>
              </a:rPr>
              <a:t>软件测试技术</a:t>
            </a:r>
            <a:endParaRPr lang="zh-CN" altLang="en-US" sz="4400" dirty="0" smtClean="0"/>
          </a:p>
        </p:txBody>
      </p:sp>
      <p:sp>
        <p:nvSpPr>
          <p:cNvPr id="17411" name="Rectangle 3"/>
          <p:cNvSpPr>
            <a:spLocks noGrp="1" noChangeArrowheads="1"/>
          </p:cNvSpPr>
          <p:nvPr>
            <p:ph type="subTitle" idx="1"/>
          </p:nvPr>
        </p:nvSpPr>
        <p:spPr>
          <a:xfrm>
            <a:off x="1371600" y="4114800"/>
            <a:ext cx="6400800" cy="1752600"/>
          </a:xfrm>
        </p:spPr>
        <p:txBody>
          <a:bodyPr/>
          <a:lstStyle/>
          <a:p>
            <a:r>
              <a:rPr lang="zh-CN" altLang="en-US" dirty="0" smtClean="0"/>
              <a:t>刘超</a:t>
            </a:r>
          </a:p>
          <a:p>
            <a:r>
              <a:rPr lang="zh-CN" altLang="en-US" dirty="0" smtClean="0"/>
              <a:t>北京航空航天大学软件工程研究所</a:t>
            </a:r>
          </a:p>
          <a:p>
            <a:r>
              <a:rPr lang="zh-CN" altLang="en-US" dirty="0" smtClean="0"/>
              <a:t>20</a:t>
            </a:r>
            <a:r>
              <a:rPr lang="en-US" altLang="zh-CN" dirty="0" smtClean="0"/>
              <a:t>16</a:t>
            </a:r>
            <a:r>
              <a:rPr lang="zh-CN" altLang="en-US" dirty="0" smtClean="0"/>
              <a:t>年</a:t>
            </a:r>
            <a:r>
              <a:rPr lang="en-US" altLang="zh-CN" dirty="0" smtClean="0"/>
              <a:t>12</a:t>
            </a:r>
            <a:r>
              <a:rPr lang="zh-CN" altLang="en-US" dirty="0" smtClean="0"/>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结构测试-程序的内部逻辑</a:t>
            </a:r>
          </a:p>
        </p:txBody>
      </p:sp>
      <p:grpSp>
        <p:nvGrpSpPr>
          <p:cNvPr id="115715" name="Group 54"/>
          <p:cNvGrpSpPr>
            <a:grpSpLocks/>
          </p:cNvGrpSpPr>
          <p:nvPr/>
        </p:nvGrpSpPr>
        <p:grpSpPr bwMode="auto">
          <a:xfrm>
            <a:off x="541338" y="1600200"/>
            <a:ext cx="7907337" cy="3960813"/>
            <a:chOff x="341" y="1008"/>
            <a:chExt cx="4981" cy="2495"/>
          </a:xfrm>
        </p:grpSpPr>
        <p:grpSp>
          <p:nvGrpSpPr>
            <p:cNvPr id="115716" name="Group 50"/>
            <p:cNvGrpSpPr>
              <a:grpSpLocks/>
            </p:cNvGrpSpPr>
            <p:nvPr/>
          </p:nvGrpSpPr>
          <p:grpSpPr bwMode="auto">
            <a:xfrm>
              <a:off x="341" y="1165"/>
              <a:ext cx="756" cy="623"/>
              <a:chOff x="341" y="1165"/>
              <a:chExt cx="756" cy="623"/>
            </a:xfrm>
          </p:grpSpPr>
          <p:sp>
            <p:nvSpPr>
              <p:cNvPr id="115761" name="Freeform 5"/>
              <p:cNvSpPr>
                <a:spLocks/>
              </p:cNvSpPr>
              <p:nvPr/>
            </p:nvSpPr>
            <p:spPr bwMode="auto">
              <a:xfrm>
                <a:off x="341" y="1216"/>
                <a:ext cx="690" cy="572"/>
              </a:xfrm>
              <a:custGeom>
                <a:avLst/>
                <a:gdLst>
                  <a:gd name="T0" fmla="*/ 0 w 1381"/>
                  <a:gd name="T1" fmla="*/ 0 h 1143"/>
                  <a:gd name="T2" fmla="*/ 0 w 1381"/>
                  <a:gd name="T3" fmla="*/ 1 h 1143"/>
                  <a:gd name="T4" fmla="*/ 0 w 1381"/>
                  <a:gd name="T5" fmla="*/ 1 h 1143"/>
                  <a:gd name="T6" fmla="*/ 0 w 1381"/>
                  <a:gd name="T7" fmla="*/ 1 h 1143"/>
                  <a:gd name="T8" fmla="*/ 0 w 1381"/>
                  <a:gd name="T9" fmla="*/ 0 h 1143"/>
                  <a:gd name="T10" fmla="*/ 0 w 1381"/>
                  <a:gd name="T11" fmla="*/ 0 h 1143"/>
                  <a:gd name="T12" fmla="*/ 0 60000 65536"/>
                  <a:gd name="T13" fmla="*/ 0 60000 65536"/>
                  <a:gd name="T14" fmla="*/ 0 60000 65536"/>
                  <a:gd name="T15" fmla="*/ 0 60000 65536"/>
                  <a:gd name="T16" fmla="*/ 0 60000 65536"/>
                  <a:gd name="T17" fmla="*/ 0 60000 65536"/>
                  <a:gd name="T18" fmla="*/ 0 w 1381"/>
                  <a:gd name="T19" fmla="*/ 0 h 1143"/>
                  <a:gd name="T20" fmla="*/ 1381 w 1381"/>
                  <a:gd name="T21" fmla="*/ 1143 h 1143"/>
                </a:gdLst>
                <a:ahLst/>
                <a:cxnLst>
                  <a:cxn ang="T12">
                    <a:pos x="T0" y="T1"/>
                  </a:cxn>
                  <a:cxn ang="T13">
                    <a:pos x="T2" y="T3"/>
                  </a:cxn>
                  <a:cxn ang="T14">
                    <a:pos x="T4" y="T5"/>
                  </a:cxn>
                  <a:cxn ang="T15">
                    <a:pos x="T6" y="T7"/>
                  </a:cxn>
                  <a:cxn ang="T16">
                    <a:pos x="T8" y="T9"/>
                  </a:cxn>
                  <a:cxn ang="T17">
                    <a:pos x="T10" y="T11"/>
                  </a:cxn>
                </a:cxnLst>
                <a:rect l="T18" t="T19" r="T20" b="T21"/>
                <a:pathLst>
                  <a:path w="1381" h="1143">
                    <a:moveTo>
                      <a:pt x="0" y="0"/>
                    </a:moveTo>
                    <a:lnTo>
                      <a:pt x="0" y="1143"/>
                    </a:lnTo>
                    <a:lnTo>
                      <a:pt x="849" y="919"/>
                    </a:lnTo>
                    <a:lnTo>
                      <a:pt x="1381" y="1053"/>
                    </a:lnTo>
                    <a:lnTo>
                      <a:pt x="1381" y="0"/>
                    </a:lnTo>
                    <a:lnTo>
                      <a:pt x="0" y="0"/>
                    </a:lnTo>
                    <a:close/>
                  </a:path>
                </a:pathLst>
              </a:custGeom>
              <a:solidFill>
                <a:srgbClr val="280078"/>
              </a:solidFill>
              <a:ln w="9525">
                <a:noFill/>
                <a:round/>
                <a:headEnd/>
                <a:tailEnd/>
              </a:ln>
            </p:spPr>
            <p:txBody>
              <a:bodyPr/>
              <a:lstStyle/>
              <a:p>
                <a:endParaRPr lang="zh-CN" altLang="en-US"/>
              </a:p>
            </p:txBody>
          </p:sp>
          <p:sp>
            <p:nvSpPr>
              <p:cNvPr id="115762" name="Freeform 6"/>
              <p:cNvSpPr>
                <a:spLocks/>
              </p:cNvSpPr>
              <p:nvPr/>
            </p:nvSpPr>
            <p:spPr bwMode="auto">
              <a:xfrm>
                <a:off x="407" y="1165"/>
                <a:ext cx="690" cy="571"/>
              </a:xfrm>
              <a:custGeom>
                <a:avLst/>
                <a:gdLst>
                  <a:gd name="T0" fmla="*/ 0 w 1380"/>
                  <a:gd name="T1" fmla="*/ 0 h 1144"/>
                  <a:gd name="T2" fmla="*/ 0 w 1380"/>
                  <a:gd name="T3" fmla="*/ 0 h 1144"/>
                  <a:gd name="T4" fmla="*/ 1 w 1380"/>
                  <a:gd name="T5" fmla="*/ 0 h 1144"/>
                  <a:gd name="T6" fmla="*/ 1 w 1380"/>
                  <a:gd name="T7" fmla="*/ 0 h 1144"/>
                  <a:gd name="T8" fmla="*/ 1 w 1380"/>
                  <a:gd name="T9" fmla="*/ 0 h 1144"/>
                  <a:gd name="T10" fmla="*/ 0 w 1380"/>
                  <a:gd name="T11" fmla="*/ 0 h 1144"/>
                  <a:gd name="T12" fmla="*/ 0 60000 65536"/>
                  <a:gd name="T13" fmla="*/ 0 60000 65536"/>
                  <a:gd name="T14" fmla="*/ 0 60000 65536"/>
                  <a:gd name="T15" fmla="*/ 0 60000 65536"/>
                  <a:gd name="T16" fmla="*/ 0 60000 65536"/>
                  <a:gd name="T17" fmla="*/ 0 60000 65536"/>
                  <a:gd name="T18" fmla="*/ 0 w 1380"/>
                  <a:gd name="T19" fmla="*/ 0 h 1144"/>
                  <a:gd name="T20" fmla="*/ 1380 w 1380"/>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1380" h="1144">
                    <a:moveTo>
                      <a:pt x="0" y="0"/>
                    </a:moveTo>
                    <a:lnTo>
                      <a:pt x="0" y="1144"/>
                    </a:lnTo>
                    <a:lnTo>
                      <a:pt x="849" y="920"/>
                    </a:lnTo>
                    <a:lnTo>
                      <a:pt x="1380" y="1054"/>
                    </a:lnTo>
                    <a:lnTo>
                      <a:pt x="1380" y="0"/>
                    </a:lnTo>
                    <a:lnTo>
                      <a:pt x="0" y="0"/>
                    </a:lnTo>
                    <a:close/>
                  </a:path>
                </a:pathLst>
              </a:custGeom>
              <a:solidFill>
                <a:srgbClr val="FFFFFF"/>
              </a:solidFill>
              <a:ln w="11113">
                <a:solidFill>
                  <a:srgbClr val="333399"/>
                </a:solidFill>
                <a:round/>
                <a:headEnd/>
                <a:tailEnd/>
              </a:ln>
            </p:spPr>
            <p:txBody>
              <a:bodyPr/>
              <a:lstStyle/>
              <a:p>
                <a:endParaRPr lang="zh-CN" altLang="en-US"/>
              </a:p>
            </p:txBody>
          </p:sp>
        </p:grpSp>
        <p:sp>
          <p:nvSpPr>
            <p:cNvPr id="115717" name="Line 7"/>
            <p:cNvSpPr>
              <a:spLocks noChangeShapeType="1"/>
            </p:cNvSpPr>
            <p:nvPr/>
          </p:nvSpPr>
          <p:spPr bwMode="auto">
            <a:xfrm>
              <a:off x="1376" y="1457"/>
              <a:ext cx="665" cy="1"/>
            </a:xfrm>
            <a:prstGeom prst="line">
              <a:avLst/>
            </a:prstGeom>
            <a:noFill/>
            <a:ln w="11113">
              <a:solidFill>
                <a:srgbClr val="333399"/>
              </a:solidFill>
              <a:round/>
              <a:headEnd/>
              <a:tailEnd/>
            </a:ln>
          </p:spPr>
          <p:txBody>
            <a:bodyPr/>
            <a:lstStyle/>
            <a:p>
              <a:endParaRPr lang="zh-CN" altLang="en-US"/>
            </a:p>
          </p:txBody>
        </p:sp>
        <p:sp>
          <p:nvSpPr>
            <p:cNvPr id="115718" name="Freeform 8"/>
            <p:cNvSpPr>
              <a:spLocks/>
            </p:cNvSpPr>
            <p:nvPr/>
          </p:nvSpPr>
          <p:spPr bwMode="auto">
            <a:xfrm>
              <a:off x="1909" y="1428"/>
              <a:ext cx="146" cy="57"/>
            </a:xfrm>
            <a:custGeom>
              <a:avLst/>
              <a:gdLst>
                <a:gd name="T0" fmla="*/ 0 w 293"/>
                <a:gd name="T1" fmla="*/ 0 h 113"/>
                <a:gd name="T2" fmla="*/ 0 w 293"/>
                <a:gd name="T3" fmla="*/ 1 h 113"/>
                <a:gd name="T4" fmla="*/ 0 w 293"/>
                <a:gd name="T5" fmla="*/ 1 h 113"/>
                <a:gd name="T6" fmla="*/ 0 w 293"/>
                <a:gd name="T7" fmla="*/ 0 h 113"/>
                <a:gd name="T8" fmla="*/ 0 60000 65536"/>
                <a:gd name="T9" fmla="*/ 0 60000 65536"/>
                <a:gd name="T10" fmla="*/ 0 60000 65536"/>
                <a:gd name="T11" fmla="*/ 0 60000 65536"/>
                <a:gd name="T12" fmla="*/ 0 w 293"/>
                <a:gd name="T13" fmla="*/ 0 h 113"/>
                <a:gd name="T14" fmla="*/ 293 w 293"/>
                <a:gd name="T15" fmla="*/ 113 h 113"/>
              </a:gdLst>
              <a:ahLst/>
              <a:cxnLst>
                <a:cxn ang="T8">
                  <a:pos x="T0" y="T1"/>
                </a:cxn>
                <a:cxn ang="T9">
                  <a:pos x="T2" y="T3"/>
                </a:cxn>
                <a:cxn ang="T10">
                  <a:pos x="T4" y="T5"/>
                </a:cxn>
                <a:cxn ang="T11">
                  <a:pos x="T6" y="T7"/>
                </a:cxn>
              </a:cxnLst>
              <a:rect l="T12" t="T13" r="T14" b="T15"/>
              <a:pathLst>
                <a:path w="293" h="113">
                  <a:moveTo>
                    <a:pt x="0" y="0"/>
                  </a:moveTo>
                  <a:lnTo>
                    <a:pt x="293" y="56"/>
                  </a:lnTo>
                  <a:lnTo>
                    <a:pt x="0" y="113"/>
                  </a:lnTo>
                  <a:lnTo>
                    <a:pt x="0" y="0"/>
                  </a:lnTo>
                  <a:close/>
                </a:path>
              </a:pathLst>
            </a:custGeom>
            <a:solidFill>
              <a:srgbClr val="333399"/>
            </a:solidFill>
            <a:ln w="11113">
              <a:solidFill>
                <a:srgbClr val="333399"/>
              </a:solidFill>
              <a:round/>
              <a:headEnd/>
              <a:tailEnd/>
            </a:ln>
          </p:spPr>
          <p:txBody>
            <a:bodyPr/>
            <a:lstStyle/>
            <a:p>
              <a:endParaRPr lang="zh-CN" altLang="en-US"/>
            </a:p>
          </p:txBody>
        </p:sp>
        <p:sp>
          <p:nvSpPr>
            <p:cNvPr id="115719" name="Freeform 9"/>
            <p:cNvSpPr>
              <a:spLocks/>
            </p:cNvSpPr>
            <p:nvPr/>
          </p:nvSpPr>
          <p:spPr bwMode="auto">
            <a:xfrm>
              <a:off x="2142" y="1071"/>
              <a:ext cx="960" cy="970"/>
            </a:xfrm>
            <a:custGeom>
              <a:avLst/>
              <a:gdLst>
                <a:gd name="T0" fmla="*/ 0 w 1920"/>
                <a:gd name="T1" fmla="*/ 0 h 1939"/>
                <a:gd name="T2" fmla="*/ 0 w 1920"/>
                <a:gd name="T3" fmla="*/ 1 h 1939"/>
                <a:gd name="T4" fmla="*/ 1 w 1920"/>
                <a:gd name="T5" fmla="*/ 1 h 1939"/>
                <a:gd name="T6" fmla="*/ 1 w 1920"/>
                <a:gd name="T7" fmla="*/ 1 h 1939"/>
                <a:gd name="T8" fmla="*/ 1 w 1920"/>
                <a:gd name="T9" fmla="*/ 0 h 1939"/>
                <a:gd name="T10" fmla="*/ 0 w 1920"/>
                <a:gd name="T11" fmla="*/ 0 h 1939"/>
                <a:gd name="T12" fmla="*/ 0 60000 65536"/>
                <a:gd name="T13" fmla="*/ 0 60000 65536"/>
                <a:gd name="T14" fmla="*/ 0 60000 65536"/>
                <a:gd name="T15" fmla="*/ 0 60000 65536"/>
                <a:gd name="T16" fmla="*/ 0 60000 65536"/>
                <a:gd name="T17" fmla="*/ 0 60000 65536"/>
                <a:gd name="T18" fmla="*/ 0 w 1920"/>
                <a:gd name="T19" fmla="*/ 0 h 1939"/>
                <a:gd name="T20" fmla="*/ 1920 w 1920"/>
                <a:gd name="T21" fmla="*/ 1939 h 1939"/>
              </a:gdLst>
              <a:ahLst/>
              <a:cxnLst>
                <a:cxn ang="T12">
                  <a:pos x="T0" y="T1"/>
                </a:cxn>
                <a:cxn ang="T13">
                  <a:pos x="T2" y="T3"/>
                </a:cxn>
                <a:cxn ang="T14">
                  <a:pos x="T4" y="T5"/>
                </a:cxn>
                <a:cxn ang="T15">
                  <a:pos x="T6" y="T7"/>
                </a:cxn>
                <a:cxn ang="T16">
                  <a:pos x="T8" y="T9"/>
                </a:cxn>
                <a:cxn ang="T17">
                  <a:pos x="T10" y="T11"/>
                </a:cxn>
              </a:cxnLst>
              <a:rect l="T18" t="T19" r="T20" b="T21"/>
              <a:pathLst>
                <a:path w="1920" h="1939">
                  <a:moveTo>
                    <a:pt x="0" y="0"/>
                  </a:moveTo>
                  <a:lnTo>
                    <a:pt x="0" y="1939"/>
                  </a:lnTo>
                  <a:lnTo>
                    <a:pt x="1181" y="1559"/>
                  </a:lnTo>
                  <a:lnTo>
                    <a:pt x="1920" y="1787"/>
                  </a:lnTo>
                  <a:lnTo>
                    <a:pt x="1920" y="0"/>
                  </a:lnTo>
                  <a:lnTo>
                    <a:pt x="0" y="0"/>
                  </a:lnTo>
                  <a:close/>
                </a:path>
              </a:pathLst>
            </a:custGeom>
            <a:solidFill>
              <a:srgbClr val="280078"/>
            </a:solidFill>
            <a:ln w="9525">
              <a:noFill/>
              <a:round/>
              <a:headEnd/>
              <a:tailEnd/>
            </a:ln>
          </p:spPr>
          <p:txBody>
            <a:bodyPr/>
            <a:lstStyle/>
            <a:p>
              <a:endParaRPr lang="zh-CN" altLang="en-US"/>
            </a:p>
          </p:txBody>
        </p:sp>
        <p:sp>
          <p:nvSpPr>
            <p:cNvPr id="115720" name="Freeform 10"/>
            <p:cNvSpPr>
              <a:spLocks/>
            </p:cNvSpPr>
            <p:nvPr/>
          </p:nvSpPr>
          <p:spPr bwMode="auto">
            <a:xfrm>
              <a:off x="2208" y="1020"/>
              <a:ext cx="960" cy="969"/>
            </a:xfrm>
            <a:custGeom>
              <a:avLst/>
              <a:gdLst>
                <a:gd name="T0" fmla="*/ 0 w 1920"/>
                <a:gd name="T1" fmla="*/ 0 h 1940"/>
                <a:gd name="T2" fmla="*/ 0 w 1920"/>
                <a:gd name="T3" fmla="*/ 0 h 1940"/>
                <a:gd name="T4" fmla="*/ 1 w 1920"/>
                <a:gd name="T5" fmla="*/ 0 h 1940"/>
                <a:gd name="T6" fmla="*/ 1 w 1920"/>
                <a:gd name="T7" fmla="*/ 0 h 1940"/>
                <a:gd name="T8" fmla="*/ 1 w 1920"/>
                <a:gd name="T9" fmla="*/ 0 h 1940"/>
                <a:gd name="T10" fmla="*/ 0 w 1920"/>
                <a:gd name="T11" fmla="*/ 0 h 1940"/>
                <a:gd name="T12" fmla="*/ 0 60000 65536"/>
                <a:gd name="T13" fmla="*/ 0 60000 65536"/>
                <a:gd name="T14" fmla="*/ 0 60000 65536"/>
                <a:gd name="T15" fmla="*/ 0 60000 65536"/>
                <a:gd name="T16" fmla="*/ 0 60000 65536"/>
                <a:gd name="T17" fmla="*/ 0 60000 65536"/>
                <a:gd name="T18" fmla="*/ 0 w 1920"/>
                <a:gd name="T19" fmla="*/ 0 h 1940"/>
                <a:gd name="T20" fmla="*/ 1920 w 1920"/>
                <a:gd name="T21" fmla="*/ 1940 h 1940"/>
              </a:gdLst>
              <a:ahLst/>
              <a:cxnLst>
                <a:cxn ang="T12">
                  <a:pos x="T0" y="T1"/>
                </a:cxn>
                <a:cxn ang="T13">
                  <a:pos x="T2" y="T3"/>
                </a:cxn>
                <a:cxn ang="T14">
                  <a:pos x="T4" y="T5"/>
                </a:cxn>
                <a:cxn ang="T15">
                  <a:pos x="T6" y="T7"/>
                </a:cxn>
                <a:cxn ang="T16">
                  <a:pos x="T8" y="T9"/>
                </a:cxn>
                <a:cxn ang="T17">
                  <a:pos x="T10" y="T11"/>
                </a:cxn>
              </a:cxnLst>
              <a:rect l="T18" t="T19" r="T20" b="T21"/>
              <a:pathLst>
                <a:path w="1920" h="1940">
                  <a:moveTo>
                    <a:pt x="0" y="0"/>
                  </a:moveTo>
                  <a:lnTo>
                    <a:pt x="0" y="1940"/>
                  </a:lnTo>
                  <a:lnTo>
                    <a:pt x="1181" y="1560"/>
                  </a:lnTo>
                  <a:lnTo>
                    <a:pt x="1920" y="1788"/>
                  </a:lnTo>
                  <a:lnTo>
                    <a:pt x="1920" y="0"/>
                  </a:lnTo>
                  <a:lnTo>
                    <a:pt x="0" y="0"/>
                  </a:lnTo>
                  <a:close/>
                </a:path>
              </a:pathLst>
            </a:custGeom>
            <a:solidFill>
              <a:srgbClr val="00FFFF"/>
            </a:solidFill>
            <a:ln w="11113">
              <a:solidFill>
                <a:srgbClr val="C0C0C0"/>
              </a:solidFill>
              <a:round/>
              <a:headEnd/>
              <a:tailEnd/>
            </a:ln>
          </p:spPr>
          <p:txBody>
            <a:bodyPr/>
            <a:lstStyle/>
            <a:p>
              <a:endParaRPr lang="zh-CN" altLang="en-US"/>
            </a:p>
          </p:txBody>
        </p:sp>
        <p:sp>
          <p:nvSpPr>
            <p:cNvPr id="115721" name="Line 11"/>
            <p:cNvSpPr>
              <a:spLocks noChangeShapeType="1"/>
            </p:cNvSpPr>
            <p:nvPr/>
          </p:nvSpPr>
          <p:spPr bwMode="auto">
            <a:xfrm>
              <a:off x="2678" y="1008"/>
              <a:ext cx="1" cy="100"/>
            </a:xfrm>
            <a:prstGeom prst="line">
              <a:avLst/>
            </a:prstGeom>
            <a:noFill/>
            <a:ln w="11113">
              <a:solidFill>
                <a:srgbClr val="333399"/>
              </a:solidFill>
              <a:round/>
              <a:headEnd/>
              <a:tailEnd/>
            </a:ln>
          </p:spPr>
          <p:txBody>
            <a:bodyPr/>
            <a:lstStyle/>
            <a:p>
              <a:endParaRPr lang="zh-CN" altLang="en-US"/>
            </a:p>
          </p:txBody>
        </p:sp>
        <p:sp>
          <p:nvSpPr>
            <p:cNvPr id="115722" name="Rectangle 12"/>
            <p:cNvSpPr>
              <a:spLocks noChangeArrowheads="1"/>
            </p:cNvSpPr>
            <p:nvPr/>
          </p:nvSpPr>
          <p:spPr bwMode="auto">
            <a:xfrm>
              <a:off x="2623" y="1111"/>
              <a:ext cx="125" cy="73"/>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23" name="Line 13"/>
            <p:cNvSpPr>
              <a:spLocks noChangeShapeType="1"/>
            </p:cNvSpPr>
            <p:nvPr/>
          </p:nvSpPr>
          <p:spPr bwMode="auto">
            <a:xfrm>
              <a:off x="2678" y="1175"/>
              <a:ext cx="1" cy="79"/>
            </a:xfrm>
            <a:prstGeom prst="line">
              <a:avLst/>
            </a:prstGeom>
            <a:noFill/>
            <a:ln w="11113">
              <a:solidFill>
                <a:srgbClr val="333399"/>
              </a:solidFill>
              <a:round/>
              <a:headEnd/>
              <a:tailEnd/>
            </a:ln>
          </p:spPr>
          <p:txBody>
            <a:bodyPr/>
            <a:lstStyle/>
            <a:p>
              <a:endParaRPr lang="zh-CN" altLang="en-US"/>
            </a:p>
          </p:txBody>
        </p:sp>
        <p:sp>
          <p:nvSpPr>
            <p:cNvPr id="115724" name="Freeform 14"/>
            <p:cNvSpPr>
              <a:spLocks/>
            </p:cNvSpPr>
            <p:nvPr/>
          </p:nvSpPr>
          <p:spPr bwMode="auto">
            <a:xfrm>
              <a:off x="2418" y="1266"/>
              <a:ext cx="520" cy="78"/>
            </a:xfrm>
            <a:custGeom>
              <a:avLst/>
              <a:gdLst>
                <a:gd name="T0" fmla="*/ 0 w 1041"/>
                <a:gd name="T1" fmla="*/ 0 h 157"/>
                <a:gd name="T2" fmla="*/ 0 w 1041"/>
                <a:gd name="T3" fmla="*/ 0 h 157"/>
                <a:gd name="T4" fmla="*/ 0 w 1041"/>
                <a:gd name="T5" fmla="*/ 0 h 157"/>
                <a:gd name="T6" fmla="*/ 0 60000 65536"/>
                <a:gd name="T7" fmla="*/ 0 60000 65536"/>
                <a:gd name="T8" fmla="*/ 0 60000 65536"/>
                <a:gd name="T9" fmla="*/ 0 w 1041"/>
                <a:gd name="T10" fmla="*/ 0 h 157"/>
                <a:gd name="T11" fmla="*/ 1041 w 1041"/>
                <a:gd name="T12" fmla="*/ 157 h 157"/>
              </a:gdLst>
              <a:ahLst/>
              <a:cxnLst>
                <a:cxn ang="T6">
                  <a:pos x="T0" y="T1"/>
                </a:cxn>
                <a:cxn ang="T7">
                  <a:pos x="T2" y="T3"/>
                </a:cxn>
                <a:cxn ang="T8">
                  <a:pos x="T4" y="T5"/>
                </a:cxn>
              </a:cxnLst>
              <a:rect l="T9" t="T10" r="T11" b="T12"/>
              <a:pathLst>
                <a:path w="1041" h="157">
                  <a:moveTo>
                    <a:pt x="0" y="0"/>
                  </a:moveTo>
                  <a:lnTo>
                    <a:pt x="1041" y="0"/>
                  </a:lnTo>
                  <a:lnTo>
                    <a:pt x="1041" y="157"/>
                  </a:lnTo>
                </a:path>
              </a:pathLst>
            </a:custGeom>
            <a:noFill/>
            <a:ln w="11113">
              <a:solidFill>
                <a:srgbClr val="333399"/>
              </a:solidFill>
              <a:round/>
              <a:headEnd/>
              <a:tailEnd/>
            </a:ln>
          </p:spPr>
          <p:txBody>
            <a:bodyPr/>
            <a:lstStyle/>
            <a:p>
              <a:endParaRPr lang="zh-CN" altLang="en-US"/>
            </a:p>
          </p:txBody>
        </p:sp>
        <p:sp>
          <p:nvSpPr>
            <p:cNvPr id="115725" name="Rectangle 15"/>
            <p:cNvSpPr>
              <a:spLocks noChangeArrowheads="1"/>
            </p:cNvSpPr>
            <p:nvPr/>
          </p:nvSpPr>
          <p:spPr bwMode="auto">
            <a:xfrm>
              <a:off x="2869" y="1358"/>
              <a:ext cx="153" cy="72"/>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26" name="Line 16"/>
            <p:cNvSpPr>
              <a:spLocks noChangeShapeType="1"/>
            </p:cNvSpPr>
            <p:nvPr/>
          </p:nvSpPr>
          <p:spPr bwMode="auto">
            <a:xfrm>
              <a:off x="2403" y="1266"/>
              <a:ext cx="1" cy="89"/>
            </a:xfrm>
            <a:prstGeom prst="line">
              <a:avLst/>
            </a:prstGeom>
            <a:noFill/>
            <a:ln w="11113">
              <a:solidFill>
                <a:srgbClr val="333399"/>
              </a:solidFill>
              <a:round/>
              <a:headEnd/>
              <a:tailEnd/>
            </a:ln>
          </p:spPr>
          <p:txBody>
            <a:bodyPr/>
            <a:lstStyle/>
            <a:p>
              <a:endParaRPr lang="zh-CN" altLang="en-US"/>
            </a:p>
          </p:txBody>
        </p:sp>
        <p:sp>
          <p:nvSpPr>
            <p:cNvPr id="115727" name="Line 17"/>
            <p:cNvSpPr>
              <a:spLocks noChangeShapeType="1"/>
            </p:cNvSpPr>
            <p:nvPr/>
          </p:nvSpPr>
          <p:spPr bwMode="auto">
            <a:xfrm>
              <a:off x="2273" y="1366"/>
              <a:ext cx="303" cy="1"/>
            </a:xfrm>
            <a:prstGeom prst="line">
              <a:avLst/>
            </a:prstGeom>
            <a:noFill/>
            <a:ln w="11113">
              <a:solidFill>
                <a:srgbClr val="333399"/>
              </a:solidFill>
              <a:round/>
              <a:headEnd/>
              <a:tailEnd/>
            </a:ln>
          </p:spPr>
          <p:txBody>
            <a:bodyPr/>
            <a:lstStyle/>
            <a:p>
              <a:endParaRPr lang="zh-CN" altLang="en-US"/>
            </a:p>
          </p:txBody>
        </p:sp>
        <p:sp>
          <p:nvSpPr>
            <p:cNvPr id="115728" name="Line 18"/>
            <p:cNvSpPr>
              <a:spLocks noChangeShapeType="1"/>
            </p:cNvSpPr>
            <p:nvPr/>
          </p:nvSpPr>
          <p:spPr bwMode="auto">
            <a:xfrm>
              <a:off x="2591" y="1366"/>
              <a:ext cx="1" cy="67"/>
            </a:xfrm>
            <a:prstGeom prst="line">
              <a:avLst/>
            </a:prstGeom>
            <a:noFill/>
            <a:ln w="11113">
              <a:solidFill>
                <a:srgbClr val="333399"/>
              </a:solidFill>
              <a:round/>
              <a:headEnd/>
              <a:tailEnd/>
            </a:ln>
          </p:spPr>
          <p:txBody>
            <a:bodyPr/>
            <a:lstStyle/>
            <a:p>
              <a:endParaRPr lang="zh-CN" altLang="en-US"/>
            </a:p>
          </p:txBody>
        </p:sp>
        <p:sp>
          <p:nvSpPr>
            <p:cNvPr id="115729" name="Rectangle 19"/>
            <p:cNvSpPr>
              <a:spLocks noChangeArrowheads="1"/>
            </p:cNvSpPr>
            <p:nvPr/>
          </p:nvSpPr>
          <p:spPr bwMode="auto">
            <a:xfrm>
              <a:off x="2507" y="1448"/>
              <a:ext cx="168" cy="72"/>
            </a:xfrm>
            <a:prstGeom prst="rect">
              <a:avLst/>
            </a:prstGeom>
            <a:solidFill>
              <a:srgbClr val="FFFFFF"/>
            </a:solidFill>
            <a:ln w="11113">
              <a:solidFill>
                <a:srgbClr val="333399"/>
              </a:solidFill>
              <a:miter lim="800000"/>
              <a:headEnd/>
              <a:tailEnd/>
            </a:ln>
          </p:spPr>
          <p:txBody>
            <a:bodyPr/>
            <a:lstStyle/>
            <a:p>
              <a:endParaRPr lang="zh-CN" altLang="en-US"/>
            </a:p>
          </p:txBody>
        </p:sp>
        <p:sp>
          <p:nvSpPr>
            <p:cNvPr id="115730" name="Line 20"/>
            <p:cNvSpPr>
              <a:spLocks noChangeShapeType="1"/>
            </p:cNvSpPr>
            <p:nvPr/>
          </p:nvSpPr>
          <p:spPr bwMode="auto">
            <a:xfrm>
              <a:off x="2273" y="1366"/>
              <a:ext cx="1" cy="224"/>
            </a:xfrm>
            <a:prstGeom prst="line">
              <a:avLst/>
            </a:prstGeom>
            <a:noFill/>
            <a:ln w="11113">
              <a:solidFill>
                <a:srgbClr val="333399"/>
              </a:solidFill>
              <a:round/>
              <a:headEnd/>
              <a:tailEnd/>
            </a:ln>
          </p:spPr>
          <p:txBody>
            <a:bodyPr/>
            <a:lstStyle/>
            <a:p>
              <a:endParaRPr lang="zh-CN" altLang="en-US"/>
            </a:p>
          </p:txBody>
        </p:sp>
        <p:sp>
          <p:nvSpPr>
            <p:cNvPr id="115731" name="Line 21"/>
            <p:cNvSpPr>
              <a:spLocks noChangeShapeType="1"/>
            </p:cNvSpPr>
            <p:nvPr/>
          </p:nvSpPr>
          <p:spPr bwMode="auto">
            <a:xfrm>
              <a:off x="2273" y="1624"/>
              <a:ext cx="303" cy="1"/>
            </a:xfrm>
            <a:prstGeom prst="line">
              <a:avLst/>
            </a:prstGeom>
            <a:noFill/>
            <a:ln w="11113">
              <a:solidFill>
                <a:srgbClr val="333399"/>
              </a:solidFill>
              <a:round/>
              <a:headEnd/>
              <a:tailEnd/>
            </a:ln>
          </p:spPr>
          <p:txBody>
            <a:bodyPr/>
            <a:lstStyle/>
            <a:p>
              <a:endParaRPr lang="zh-CN" altLang="en-US"/>
            </a:p>
          </p:txBody>
        </p:sp>
        <p:sp>
          <p:nvSpPr>
            <p:cNvPr id="115732" name="Line 22"/>
            <p:cNvSpPr>
              <a:spLocks noChangeShapeType="1"/>
            </p:cNvSpPr>
            <p:nvPr/>
          </p:nvSpPr>
          <p:spPr bwMode="auto">
            <a:xfrm>
              <a:off x="2576" y="1512"/>
              <a:ext cx="1" cy="112"/>
            </a:xfrm>
            <a:prstGeom prst="line">
              <a:avLst/>
            </a:prstGeom>
            <a:noFill/>
            <a:ln w="11113">
              <a:solidFill>
                <a:srgbClr val="333399"/>
              </a:solidFill>
              <a:round/>
              <a:headEnd/>
              <a:tailEnd/>
            </a:ln>
          </p:spPr>
          <p:txBody>
            <a:bodyPr/>
            <a:lstStyle/>
            <a:p>
              <a:endParaRPr lang="zh-CN" altLang="en-US"/>
            </a:p>
          </p:txBody>
        </p:sp>
        <p:sp>
          <p:nvSpPr>
            <p:cNvPr id="115733" name="Line 23"/>
            <p:cNvSpPr>
              <a:spLocks noChangeShapeType="1"/>
            </p:cNvSpPr>
            <p:nvPr/>
          </p:nvSpPr>
          <p:spPr bwMode="auto">
            <a:xfrm>
              <a:off x="2418" y="1624"/>
              <a:ext cx="1" cy="90"/>
            </a:xfrm>
            <a:prstGeom prst="line">
              <a:avLst/>
            </a:prstGeom>
            <a:noFill/>
            <a:ln w="11113">
              <a:solidFill>
                <a:srgbClr val="333399"/>
              </a:solidFill>
              <a:round/>
              <a:headEnd/>
              <a:tailEnd/>
            </a:ln>
          </p:spPr>
          <p:txBody>
            <a:bodyPr/>
            <a:lstStyle/>
            <a:p>
              <a:endParaRPr lang="zh-CN" altLang="en-US"/>
            </a:p>
          </p:txBody>
        </p:sp>
        <p:sp>
          <p:nvSpPr>
            <p:cNvPr id="115734" name="Line 24"/>
            <p:cNvSpPr>
              <a:spLocks noChangeShapeType="1"/>
            </p:cNvSpPr>
            <p:nvPr/>
          </p:nvSpPr>
          <p:spPr bwMode="auto">
            <a:xfrm>
              <a:off x="2403" y="1725"/>
              <a:ext cx="576" cy="1"/>
            </a:xfrm>
            <a:prstGeom prst="line">
              <a:avLst/>
            </a:prstGeom>
            <a:noFill/>
            <a:ln w="11113">
              <a:solidFill>
                <a:srgbClr val="333399"/>
              </a:solidFill>
              <a:round/>
              <a:headEnd/>
              <a:tailEnd/>
            </a:ln>
          </p:spPr>
          <p:txBody>
            <a:bodyPr/>
            <a:lstStyle/>
            <a:p>
              <a:endParaRPr lang="zh-CN" altLang="en-US"/>
            </a:p>
          </p:txBody>
        </p:sp>
        <p:sp>
          <p:nvSpPr>
            <p:cNvPr id="115735" name="Line 25"/>
            <p:cNvSpPr>
              <a:spLocks noChangeShapeType="1"/>
            </p:cNvSpPr>
            <p:nvPr/>
          </p:nvSpPr>
          <p:spPr bwMode="auto">
            <a:xfrm>
              <a:off x="2952" y="1422"/>
              <a:ext cx="1" cy="303"/>
            </a:xfrm>
            <a:prstGeom prst="line">
              <a:avLst/>
            </a:prstGeom>
            <a:noFill/>
            <a:ln w="11113">
              <a:solidFill>
                <a:srgbClr val="333399"/>
              </a:solidFill>
              <a:round/>
              <a:headEnd/>
              <a:tailEnd/>
            </a:ln>
          </p:spPr>
          <p:txBody>
            <a:bodyPr/>
            <a:lstStyle/>
            <a:p>
              <a:endParaRPr lang="zh-CN" altLang="en-US"/>
            </a:p>
          </p:txBody>
        </p:sp>
        <p:sp>
          <p:nvSpPr>
            <p:cNvPr id="115736" name="Line 26"/>
            <p:cNvSpPr>
              <a:spLocks noChangeShapeType="1"/>
            </p:cNvSpPr>
            <p:nvPr/>
          </p:nvSpPr>
          <p:spPr bwMode="auto">
            <a:xfrm>
              <a:off x="2663" y="1725"/>
              <a:ext cx="1" cy="101"/>
            </a:xfrm>
            <a:prstGeom prst="line">
              <a:avLst/>
            </a:prstGeom>
            <a:noFill/>
            <a:ln w="11113">
              <a:solidFill>
                <a:srgbClr val="333399"/>
              </a:solidFill>
              <a:round/>
              <a:headEnd/>
              <a:tailEnd/>
            </a:ln>
          </p:spPr>
          <p:txBody>
            <a:bodyPr/>
            <a:lstStyle/>
            <a:p>
              <a:endParaRPr lang="zh-CN" altLang="en-US"/>
            </a:p>
          </p:txBody>
        </p:sp>
        <p:sp>
          <p:nvSpPr>
            <p:cNvPr id="115737" name="Line 27"/>
            <p:cNvSpPr>
              <a:spLocks noChangeShapeType="1"/>
            </p:cNvSpPr>
            <p:nvPr/>
          </p:nvSpPr>
          <p:spPr bwMode="auto">
            <a:xfrm>
              <a:off x="3285" y="1468"/>
              <a:ext cx="666" cy="1"/>
            </a:xfrm>
            <a:prstGeom prst="line">
              <a:avLst/>
            </a:prstGeom>
            <a:noFill/>
            <a:ln w="11113">
              <a:solidFill>
                <a:srgbClr val="333399"/>
              </a:solidFill>
              <a:round/>
              <a:headEnd/>
              <a:tailEnd/>
            </a:ln>
          </p:spPr>
          <p:txBody>
            <a:bodyPr/>
            <a:lstStyle/>
            <a:p>
              <a:endParaRPr lang="zh-CN" altLang="en-US"/>
            </a:p>
          </p:txBody>
        </p:sp>
        <p:sp>
          <p:nvSpPr>
            <p:cNvPr id="115738" name="Freeform 28"/>
            <p:cNvSpPr>
              <a:spLocks/>
            </p:cNvSpPr>
            <p:nvPr/>
          </p:nvSpPr>
          <p:spPr bwMode="auto">
            <a:xfrm>
              <a:off x="3819" y="1439"/>
              <a:ext cx="146" cy="57"/>
            </a:xfrm>
            <a:custGeom>
              <a:avLst/>
              <a:gdLst>
                <a:gd name="T0" fmla="*/ 0 w 292"/>
                <a:gd name="T1" fmla="*/ 0 h 113"/>
                <a:gd name="T2" fmla="*/ 1 w 292"/>
                <a:gd name="T3" fmla="*/ 1 h 113"/>
                <a:gd name="T4" fmla="*/ 0 w 292"/>
                <a:gd name="T5" fmla="*/ 1 h 113"/>
                <a:gd name="T6" fmla="*/ 0 w 292"/>
                <a:gd name="T7" fmla="*/ 0 h 113"/>
                <a:gd name="T8" fmla="*/ 0 60000 65536"/>
                <a:gd name="T9" fmla="*/ 0 60000 65536"/>
                <a:gd name="T10" fmla="*/ 0 60000 65536"/>
                <a:gd name="T11" fmla="*/ 0 60000 65536"/>
                <a:gd name="T12" fmla="*/ 0 w 292"/>
                <a:gd name="T13" fmla="*/ 0 h 113"/>
                <a:gd name="T14" fmla="*/ 292 w 292"/>
                <a:gd name="T15" fmla="*/ 113 h 113"/>
              </a:gdLst>
              <a:ahLst/>
              <a:cxnLst>
                <a:cxn ang="T8">
                  <a:pos x="T0" y="T1"/>
                </a:cxn>
                <a:cxn ang="T9">
                  <a:pos x="T2" y="T3"/>
                </a:cxn>
                <a:cxn ang="T10">
                  <a:pos x="T4" y="T5"/>
                </a:cxn>
                <a:cxn ang="T11">
                  <a:pos x="T6" y="T7"/>
                </a:cxn>
              </a:cxnLst>
              <a:rect l="T12" t="T13" r="T14" b="T15"/>
              <a:pathLst>
                <a:path w="292" h="113">
                  <a:moveTo>
                    <a:pt x="0" y="0"/>
                  </a:moveTo>
                  <a:lnTo>
                    <a:pt x="292" y="57"/>
                  </a:lnTo>
                  <a:lnTo>
                    <a:pt x="0" y="113"/>
                  </a:lnTo>
                  <a:lnTo>
                    <a:pt x="0" y="0"/>
                  </a:lnTo>
                  <a:close/>
                </a:path>
              </a:pathLst>
            </a:custGeom>
            <a:solidFill>
              <a:srgbClr val="333399"/>
            </a:solidFill>
            <a:ln w="11113">
              <a:solidFill>
                <a:srgbClr val="333399"/>
              </a:solidFill>
              <a:round/>
              <a:headEnd/>
              <a:tailEnd/>
            </a:ln>
          </p:spPr>
          <p:txBody>
            <a:bodyPr/>
            <a:lstStyle/>
            <a:p>
              <a:endParaRPr lang="zh-CN" altLang="en-US"/>
            </a:p>
          </p:txBody>
        </p:sp>
        <p:sp>
          <p:nvSpPr>
            <p:cNvPr id="115739" name="Rectangle 29"/>
            <p:cNvSpPr>
              <a:spLocks noChangeArrowheads="1"/>
            </p:cNvSpPr>
            <p:nvPr/>
          </p:nvSpPr>
          <p:spPr bwMode="auto">
            <a:xfrm>
              <a:off x="4151" y="1192"/>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测试用例</a:t>
              </a:r>
              <a:endParaRPr lang="zh-CN" altLang="en-US">
                <a:solidFill>
                  <a:srgbClr val="000099"/>
                </a:solidFill>
              </a:endParaRPr>
            </a:p>
          </p:txBody>
        </p:sp>
        <p:sp>
          <p:nvSpPr>
            <p:cNvPr id="115740" name="Oval 30"/>
            <p:cNvSpPr>
              <a:spLocks noChangeArrowheads="1"/>
            </p:cNvSpPr>
            <p:nvPr/>
          </p:nvSpPr>
          <p:spPr bwMode="auto">
            <a:xfrm>
              <a:off x="4069" y="1437"/>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1" name="Oval 31"/>
            <p:cNvSpPr>
              <a:spLocks noChangeArrowheads="1"/>
            </p:cNvSpPr>
            <p:nvPr/>
          </p:nvSpPr>
          <p:spPr bwMode="auto">
            <a:xfrm>
              <a:off x="4576" y="1718"/>
              <a:ext cx="167" cy="94"/>
            </a:xfrm>
            <a:prstGeom prst="ellipse">
              <a:avLst/>
            </a:prstGeom>
            <a:solidFill>
              <a:srgbClr val="333399"/>
            </a:solidFill>
            <a:ln w="11113">
              <a:solidFill>
                <a:srgbClr val="333399"/>
              </a:solidFill>
              <a:round/>
              <a:headEnd/>
              <a:tailEnd/>
            </a:ln>
          </p:spPr>
          <p:txBody>
            <a:bodyPr/>
            <a:lstStyle/>
            <a:p>
              <a:endParaRPr lang="zh-CN" altLang="en-US"/>
            </a:p>
          </p:txBody>
        </p:sp>
        <p:sp>
          <p:nvSpPr>
            <p:cNvPr id="115742" name="Oval 32"/>
            <p:cNvSpPr>
              <a:spLocks noChangeArrowheads="1"/>
            </p:cNvSpPr>
            <p:nvPr/>
          </p:nvSpPr>
          <p:spPr bwMode="auto">
            <a:xfrm>
              <a:off x="4576" y="1583"/>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3" name="Oval 33"/>
            <p:cNvSpPr>
              <a:spLocks noChangeArrowheads="1"/>
            </p:cNvSpPr>
            <p:nvPr/>
          </p:nvSpPr>
          <p:spPr bwMode="auto">
            <a:xfrm>
              <a:off x="4576" y="1426"/>
              <a:ext cx="167"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4" name="Oval 34"/>
            <p:cNvSpPr>
              <a:spLocks noChangeArrowheads="1"/>
            </p:cNvSpPr>
            <p:nvPr/>
          </p:nvSpPr>
          <p:spPr bwMode="auto">
            <a:xfrm>
              <a:off x="4344" y="1437"/>
              <a:ext cx="168" cy="95"/>
            </a:xfrm>
            <a:prstGeom prst="ellipse">
              <a:avLst/>
            </a:prstGeom>
            <a:solidFill>
              <a:srgbClr val="333399"/>
            </a:solidFill>
            <a:ln w="11113">
              <a:solidFill>
                <a:srgbClr val="333399"/>
              </a:solidFill>
              <a:round/>
              <a:headEnd/>
              <a:tailEnd/>
            </a:ln>
          </p:spPr>
          <p:txBody>
            <a:bodyPr/>
            <a:lstStyle/>
            <a:p>
              <a:endParaRPr lang="zh-CN" altLang="en-US"/>
            </a:p>
          </p:txBody>
        </p:sp>
        <p:sp>
          <p:nvSpPr>
            <p:cNvPr id="115745" name="AutoShape 35"/>
            <p:cNvSpPr>
              <a:spLocks noChangeArrowheads="1"/>
            </p:cNvSpPr>
            <p:nvPr/>
          </p:nvSpPr>
          <p:spPr bwMode="auto">
            <a:xfrm>
              <a:off x="3870" y="2090"/>
              <a:ext cx="1389" cy="594"/>
            </a:xfrm>
            <a:prstGeom prst="roundRect">
              <a:avLst>
                <a:gd name="adj" fmla="val 17051"/>
              </a:avLst>
            </a:prstGeom>
            <a:solidFill>
              <a:srgbClr val="280078"/>
            </a:solidFill>
            <a:ln w="9525">
              <a:noFill/>
              <a:round/>
              <a:headEnd/>
              <a:tailEnd/>
            </a:ln>
          </p:spPr>
          <p:txBody>
            <a:bodyPr/>
            <a:lstStyle/>
            <a:p>
              <a:endParaRPr lang="zh-CN" altLang="en-US"/>
            </a:p>
          </p:txBody>
        </p:sp>
        <p:sp>
          <p:nvSpPr>
            <p:cNvPr id="115746" name="AutoShape 36"/>
            <p:cNvSpPr>
              <a:spLocks noChangeArrowheads="1"/>
            </p:cNvSpPr>
            <p:nvPr/>
          </p:nvSpPr>
          <p:spPr bwMode="auto">
            <a:xfrm>
              <a:off x="3939" y="2042"/>
              <a:ext cx="1383" cy="588"/>
            </a:xfrm>
            <a:prstGeom prst="roundRect">
              <a:avLst>
                <a:gd name="adj" fmla="val 17051"/>
              </a:avLst>
            </a:prstGeom>
            <a:solidFill>
              <a:schemeClr val="tx2"/>
            </a:solidFill>
            <a:ln w="11113">
              <a:solidFill>
                <a:srgbClr val="808080"/>
              </a:solidFill>
              <a:round/>
              <a:headEnd/>
              <a:tailEnd/>
            </a:ln>
          </p:spPr>
          <p:txBody>
            <a:bodyPr/>
            <a:lstStyle/>
            <a:p>
              <a:endParaRPr lang="zh-CN" altLang="en-US"/>
            </a:p>
          </p:txBody>
        </p:sp>
        <p:sp>
          <p:nvSpPr>
            <p:cNvPr id="115747" name="Line 37"/>
            <p:cNvSpPr>
              <a:spLocks noChangeShapeType="1"/>
            </p:cNvSpPr>
            <p:nvPr/>
          </p:nvSpPr>
          <p:spPr bwMode="auto">
            <a:xfrm>
              <a:off x="4645" y="1837"/>
              <a:ext cx="1" cy="180"/>
            </a:xfrm>
            <a:prstGeom prst="line">
              <a:avLst/>
            </a:prstGeom>
            <a:noFill/>
            <a:ln w="11113">
              <a:solidFill>
                <a:srgbClr val="333399"/>
              </a:solidFill>
              <a:round/>
              <a:headEnd/>
              <a:tailEnd/>
            </a:ln>
          </p:spPr>
          <p:txBody>
            <a:bodyPr/>
            <a:lstStyle/>
            <a:p>
              <a:endParaRPr lang="zh-CN" altLang="en-US"/>
            </a:p>
          </p:txBody>
        </p:sp>
        <p:sp>
          <p:nvSpPr>
            <p:cNvPr id="115748" name="Freeform 38"/>
            <p:cNvSpPr>
              <a:spLocks/>
            </p:cNvSpPr>
            <p:nvPr/>
          </p:nvSpPr>
          <p:spPr bwMode="auto">
            <a:xfrm>
              <a:off x="4608" y="1914"/>
              <a:ext cx="74" cy="114"/>
            </a:xfrm>
            <a:custGeom>
              <a:avLst/>
              <a:gdLst>
                <a:gd name="T0" fmla="*/ 1 w 146"/>
                <a:gd name="T1" fmla="*/ 0 h 227"/>
                <a:gd name="T2" fmla="*/ 1 w 146"/>
                <a:gd name="T3" fmla="*/ 1 h 227"/>
                <a:gd name="T4" fmla="*/ 0 w 146"/>
                <a:gd name="T5" fmla="*/ 0 h 227"/>
                <a:gd name="T6" fmla="*/ 1 w 146"/>
                <a:gd name="T7" fmla="*/ 0 h 227"/>
                <a:gd name="T8" fmla="*/ 0 60000 65536"/>
                <a:gd name="T9" fmla="*/ 0 60000 65536"/>
                <a:gd name="T10" fmla="*/ 0 60000 65536"/>
                <a:gd name="T11" fmla="*/ 0 60000 65536"/>
                <a:gd name="T12" fmla="*/ 0 w 146"/>
                <a:gd name="T13" fmla="*/ 0 h 227"/>
                <a:gd name="T14" fmla="*/ 146 w 146"/>
                <a:gd name="T15" fmla="*/ 227 h 227"/>
              </a:gdLst>
              <a:ahLst/>
              <a:cxnLst>
                <a:cxn ang="T8">
                  <a:pos x="T0" y="T1"/>
                </a:cxn>
                <a:cxn ang="T9">
                  <a:pos x="T2" y="T3"/>
                </a:cxn>
                <a:cxn ang="T10">
                  <a:pos x="T4" y="T5"/>
                </a:cxn>
                <a:cxn ang="T11">
                  <a:pos x="T6" y="T7"/>
                </a:cxn>
              </a:cxnLst>
              <a:rect l="T12" t="T13" r="T14" b="T15"/>
              <a:pathLst>
                <a:path w="146" h="227">
                  <a:moveTo>
                    <a:pt x="146" y="0"/>
                  </a:moveTo>
                  <a:lnTo>
                    <a:pt x="73" y="227"/>
                  </a:lnTo>
                  <a:lnTo>
                    <a:pt x="0" y="0"/>
                  </a:lnTo>
                  <a:lnTo>
                    <a:pt x="146" y="0"/>
                  </a:lnTo>
                  <a:close/>
                </a:path>
              </a:pathLst>
            </a:custGeom>
            <a:solidFill>
              <a:srgbClr val="333399"/>
            </a:solidFill>
            <a:ln w="11113">
              <a:solidFill>
                <a:srgbClr val="333399"/>
              </a:solidFill>
              <a:round/>
              <a:headEnd/>
              <a:tailEnd/>
            </a:ln>
          </p:spPr>
          <p:txBody>
            <a:bodyPr/>
            <a:lstStyle/>
            <a:p>
              <a:endParaRPr lang="zh-CN" altLang="en-US"/>
            </a:p>
          </p:txBody>
        </p:sp>
        <p:sp>
          <p:nvSpPr>
            <p:cNvPr id="115749" name="Line 39"/>
            <p:cNvSpPr>
              <a:spLocks noChangeShapeType="1"/>
            </p:cNvSpPr>
            <p:nvPr/>
          </p:nvSpPr>
          <p:spPr bwMode="auto">
            <a:xfrm>
              <a:off x="4631" y="2644"/>
              <a:ext cx="1" cy="224"/>
            </a:xfrm>
            <a:prstGeom prst="line">
              <a:avLst/>
            </a:prstGeom>
            <a:noFill/>
            <a:ln w="11113">
              <a:solidFill>
                <a:srgbClr val="333399"/>
              </a:solidFill>
              <a:round/>
              <a:headEnd/>
              <a:tailEnd/>
            </a:ln>
          </p:spPr>
          <p:txBody>
            <a:bodyPr/>
            <a:lstStyle/>
            <a:p>
              <a:endParaRPr lang="zh-CN" altLang="en-US"/>
            </a:p>
          </p:txBody>
        </p:sp>
        <p:sp>
          <p:nvSpPr>
            <p:cNvPr id="115750" name="Line 41"/>
            <p:cNvSpPr>
              <a:spLocks noChangeShapeType="1"/>
            </p:cNvSpPr>
            <p:nvPr/>
          </p:nvSpPr>
          <p:spPr bwMode="auto">
            <a:xfrm>
              <a:off x="2663" y="1949"/>
              <a:ext cx="1433" cy="1122"/>
            </a:xfrm>
            <a:prstGeom prst="line">
              <a:avLst/>
            </a:prstGeom>
            <a:noFill/>
            <a:ln w="11113">
              <a:solidFill>
                <a:srgbClr val="333399"/>
              </a:solidFill>
              <a:round/>
              <a:headEnd/>
              <a:tailEnd/>
            </a:ln>
          </p:spPr>
          <p:txBody>
            <a:bodyPr/>
            <a:lstStyle/>
            <a:p>
              <a:endParaRPr lang="zh-CN" altLang="en-US"/>
            </a:p>
          </p:txBody>
        </p:sp>
        <p:sp>
          <p:nvSpPr>
            <p:cNvPr id="115751" name="Freeform 42"/>
            <p:cNvSpPr>
              <a:spLocks/>
            </p:cNvSpPr>
            <p:nvPr/>
          </p:nvSpPr>
          <p:spPr bwMode="auto">
            <a:xfrm>
              <a:off x="3976" y="2978"/>
              <a:ext cx="130" cy="100"/>
            </a:xfrm>
            <a:custGeom>
              <a:avLst/>
              <a:gdLst>
                <a:gd name="T0" fmla="*/ 1 w 258"/>
                <a:gd name="T1" fmla="*/ 0 h 201"/>
                <a:gd name="T2" fmla="*/ 1 w 258"/>
                <a:gd name="T3" fmla="*/ 0 h 201"/>
                <a:gd name="T4" fmla="*/ 0 w 258"/>
                <a:gd name="T5" fmla="*/ 0 h 201"/>
                <a:gd name="T6" fmla="*/ 1 w 258"/>
                <a:gd name="T7" fmla="*/ 0 h 201"/>
                <a:gd name="T8" fmla="*/ 0 60000 65536"/>
                <a:gd name="T9" fmla="*/ 0 60000 65536"/>
                <a:gd name="T10" fmla="*/ 0 60000 65536"/>
                <a:gd name="T11" fmla="*/ 0 60000 65536"/>
                <a:gd name="T12" fmla="*/ 0 w 258"/>
                <a:gd name="T13" fmla="*/ 0 h 201"/>
                <a:gd name="T14" fmla="*/ 258 w 258"/>
                <a:gd name="T15" fmla="*/ 201 h 201"/>
              </a:gdLst>
              <a:ahLst/>
              <a:cxnLst>
                <a:cxn ang="T8">
                  <a:pos x="T0" y="T1"/>
                </a:cxn>
                <a:cxn ang="T9">
                  <a:pos x="T2" y="T3"/>
                </a:cxn>
                <a:cxn ang="T10">
                  <a:pos x="T4" y="T5"/>
                </a:cxn>
                <a:cxn ang="T11">
                  <a:pos x="T6" y="T7"/>
                </a:cxn>
              </a:cxnLst>
              <a:rect l="T12" t="T13" r="T14" b="T15"/>
              <a:pathLst>
                <a:path w="258" h="201">
                  <a:moveTo>
                    <a:pt x="104" y="0"/>
                  </a:moveTo>
                  <a:lnTo>
                    <a:pt x="258" y="201"/>
                  </a:lnTo>
                  <a:lnTo>
                    <a:pt x="0" y="80"/>
                  </a:lnTo>
                  <a:lnTo>
                    <a:pt x="104" y="0"/>
                  </a:lnTo>
                  <a:close/>
                </a:path>
              </a:pathLst>
            </a:custGeom>
            <a:solidFill>
              <a:srgbClr val="333399"/>
            </a:solidFill>
            <a:ln w="11113">
              <a:solidFill>
                <a:srgbClr val="333399"/>
              </a:solidFill>
              <a:round/>
              <a:headEnd/>
              <a:tailEnd/>
            </a:ln>
          </p:spPr>
          <p:txBody>
            <a:bodyPr/>
            <a:lstStyle/>
            <a:p>
              <a:endParaRPr lang="zh-CN" altLang="en-US"/>
            </a:p>
          </p:txBody>
        </p:sp>
        <p:sp>
          <p:nvSpPr>
            <p:cNvPr id="115752" name="Freeform 43"/>
            <p:cNvSpPr>
              <a:spLocks/>
            </p:cNvSpPr>
            <p:nvPr/>
          </p:nvSpPr>
          <p:spPr bwMode="auto">
            <a:xfrm>
              <a:off x="2653" y="1942"/>
              <a:ext cx="129" cy="101"/>
            </a:xfrm>
            <a:custGeom>
              <a:avLst/>
              <a:gdLst>
                <a:gd name="T0" fmla="*/ 1 w 257"/>
                <a:gd name="T1" fmla="*/ 1 h 201"/>
                <a:gd name="T2" fmla="*/ 0 w 257"/>
                <a:gd name="T3" fmla="*/ 0 h 201"/>
                <a:gd name="T4" fmla="*/ 1 w 257"/>
                <a:gd name="T5" fmla="*/ 1 h 201"/>
                <a:gd name="T6" fmla="*/ 1 w 257"/>
                <a:gd name="T7" fmla="*/ 1 h 201"/>
                <a:gd name="T8" fmla="*/ 0 60000 65536"/>
                <a:gd name="T9" fmla="*/ 0 60000 65536"/>
                <a:gd name="T10" fmla="*/ 0 60000 65536"/>
                <a:gd name="T11" fmla="*/ 0 60000 65536"/>
                <a:gd name="T12" fmla="*/ 0 w 257"/>
                <a:gd name="T13" fmla="*/ 0 h 201"/>
                <a:gd name="T14" fmla="*/ 257 w 257"/>
                <a:gd name="T15" fmla="*/ 201 h 201"/>
              </a:gdLst>
              <a:ahLst/>
              <a:cxnLst>
                <a:cxn ang="T8">
                  <a:pos x="T0" y="T1"/>
                </a:cxn>
                <a:cxn ang="T9">
                  <a:pos x="T2" y="T3"/>
                </a:cxn>
                <a:cxn ang="T10">
                  <a:pos x="T4" y="T5"/>
                </a:cxn>
                <a:cxn ang="T11">
                  <a:pos x="T6" y="T7"/>
                </a:cxn>
              </a:cxnLst>
              <a:rect l="T12" t="T13" r="T14" b="T15"/>
              <a:pathLst>
                <a:path w="257" h="201">
                  <a:moveTo>
                    <a:pt x="153" y="201"/>
                  </a:moveTo>
                  <a:lnTo>
                    <a:pt x="0" y="0"/>
                  </a:lnTo>
                  <a:lnTo>
                    <a:pt x="257" y="121"/>
                  </a:lnTo>
                  <a:lnTo>
                    <a:pt x="153" y="201"/>
                  </a:lnTo>
                  <a:close/>
                </a:path>
              </a:pathLst>
            </a:custGeom>
            <a:solidFill>
              <a:srgbClr val="333399"/>
            </a:solidFill>
            <a:ln w="11113">
              <a:solidFill>
                <a:srgbClr val="333399"/>
              </a:solidFill>
              <a:round/>
              <a:headEnd/>
              <a:tailEnd/>
            </a:ln>
          </p:spPr>
          <p:txBody>
            <a:bodyPr/>
            <a:lstStyle/>
            <a:p>
              <a:endParaRPr lang="zh-CN" altLang="en-US"/>
            </a:p>
          </p:txBody>
        </p:sp>
        <p:sp>
          <p:nvSpPr>
            <p:cNvPr id="115753" name="Rectangle 44"/>
            <p:cNvSpPr>
              <a:spLocks noChangeArrowheads="1"/>
            </p:cNvSpPr>
            <p:nvPr/>
          </p:nvSpPr>
          <p:spPr bwMode="auto">
            <a:xfrm>
              <a:off x="4195" y="2218"/>
              <a:ext cx="768" cy="230"/>
            </a:xfrm>
            <a:prstGeom prst="rect">
              <a:avLst/>
            </a:prstGeom>
            <a:noFill/>
            <a:ln w="9525">
              <a:noFill/>
              <a:miter lim="800000"/>
              <a:headEnd/>
              <a:tailEnd/>
            </a:ln>
          </p:spPr>
          <p:txBody>
            <a:bodyPr wrap="none" lIns="0" tIns="0" rIns="0" bIns="0">
              <a:spAutoFit/>
            </a:bodyPr>
            <a:lstStyle/>
            <a:p>
              <a:r>
                <a:rPr lang="zh-CN" altLang="en-US">
                  <a:solidFill>
                    <a:schemeClr val="bg2"/>
                  </a:solidFill>
                  <a:latin typeface="宋体" pitchFamily="2" charset="-122"/>
                </a:rPr>
                <a:t>被测程序</a:t>
              </a:r>
              <a:endParaRPr lang="zh-CN" altLang="en-US">
                <a:solidFill>
                  <a:schemeClr val="bg2"/>
                </a:solidFill>
              </a:endParaRPr>
            </a:p>
          </p:txBody>
        </p:sp>
        <p:sp>
          <p:nvSpPr>
            <p:cNvPr id="115754" name="Rectangle 45"/>
            <p:cNvSpPr>
              <a:spLocks noChangeArrowheads="1"/>
            </p:cNvSpPr>
            <p:nvPr/>
          </p:nvSpPr>
          <p:spPr bwMode="auto">
            <a:xfrm>
              <a:off x="460" y="1275"/>
              <a:ext cx="576" cy="230"/>
            </a:xfrm>
            <a:prstGeom prst="rect">
              <a:avLst/>
            </a:prstGeom>
            <a:noFill/>
            <a:ln w="9525">
              <a:noFill/>
              <a:miter lim="800000"/>
              <a:headEnd/>
              <a:tailEnd/>
            </a:ln>
          </p:spPr>
          <p:txBody>
            <a:bodyPr wrap="none" lIns="0" tIns="0" rIns="0" bIns="0">
              <a:spAutoFit/>
            </a:bodyPr>
            <a:lstStyle/>
            <a:p>
              <a:r>
                <a:rPr lang="zh-CN" altLang="en-US">
                  <a:solidFill>
                    <a:srgbClr val="0000FF"/>
                  </a:solidFill>
                  <a:latin typeface="宋体" pitchFamily="2" charset="-122"/>
                </a:rPr>
                <a:t>源程序</a:t>
              </a:r>
              <a:endParaRPr lang="zh-CN" altLang="en-US"/>
            </a:p>
          </p:txBody>
        </p:sp>
        <p:sp>
          <p:nvSpPr>
            <p:cNvPr id="115755" name="Rectangle 46"/>
            <p:cNvSpPr>
              <a:spLocks noChangeArrowheads="1"/>
            </p:cNvSpPr>
            <p:nvPr/>
          </p:nvSpPr>
          <p:spPr bwMode="auto">
            <a:xfrm>
              <a:off x="1372" y="1163"/>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分析</a:t>
              </a:r>
              <a:endParaRPr lang="zh-CN" altLang="en-US">
                <a:solidFill>
                  <a:srgbClr val="000099"/>
                </a:solidFill>
              </a:endParaRPr>
            </a:p>
          </p:txBody>
        </p:sp>
        <p:sp>
          <p:nvSpPr>
            <p:cNvPr id="115756" name="Rectangle 47"/>
            <p:cNvSpPr>
              <a:spLocks noChangeArrowheads="1"/>
            </p:cNvSpPr>
            <p:nvPr/>
          </p:nvSpPr>
          <p:spPr bwMode="auto">
            <a:xfrm>
              <a:off x="2544" y="2549"/>
              <a:ext cx="1152"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覆盖情况分析</a:t>
              </a:r>
              <a:endParaRPr lang="zh-CN" altLang="en-US">
                <a:solidFill>
                  <a:srgbClr val="000099"/>
                </a:solidFill>
              </a:endParaRPr>
            </a:p>
          </p:txBody>
        </p:sp>
        <p:grpSp>
          <p:nvGrpSpPr>
            <p:cNvPr id="115757" name="Group 51"/>
            <p:cNvGrpSpPr>
              <a:grpSpLocks/>
            </p:cNvGrpSpPr>
            <p:nvPr/>
          </p:nvGrpSpPr>
          <p:grpSpPr bwMode="auto">
            <a:xfrm>
              <a:off x="4080" y="2880"/>
              <a:ext cx="960" cy="623"/>
              <a:chOff x="341" y="1165"/>
              <a:chExt cx="756" cy="623"/>
            </a:xfrm>
          </p:grpSpPr>
          <p:sp>
            <p:nvSpPr>
              <p:cNvPr id="115759" name="Freeform 52"/>
              <p:cNvSpPr>
                <a:spLocks/>
              </p:cNvSpPr>
              <p:nvPr/>
            </p:nvSpPr>
            <p:spPr bwMode="auto">
              <a:xfrm>
                <a:off x="341" y="1216"/>
                <a:ext cx="690" cy="572"/>
              </a:xfrm>
              <a:custGeom>
                <a:avLst/>
                <a:gdLst>
                  <a:gd name="T0" fmla="*/ 0 w 1381"/>
                  <a:gd name="T1" fmla="*/ 0 h 1143"/>
                  <a:gd name="T2" fmla="*/ 0 w 1381"/>
                  <a:gd name="T3" fmla="*/ 1 h 1143"/>
                  <a:gd name="T4" fmla="*/ 0 w 1381"/>
                  <a:gd name="T5" fmla="*/ 1 h 1143"/>
                  <a:gd name="T6" fmla="*/ 0 w 1381"/>
                  <a:gd name="T7" fmla="*/ 1 h 1143"/>
                  <a:gd name="T8" fmla="*/ 0 w 1381"/>
                  <a:gd name="T9" fmla="*/ 0 h 1143"/>
                  <a:gd name="T10" fmla="*/ 0 w 1381"/>
                  <a:gd name="T11" fmla="*/ 0 h 1143"/>
                  <a:gd name="T12" fmla="*/ 0 60000 65536"/>
                  <a:gd name="T13" fmla="*/ 0 60000 65536"/>
                  <a:gd name="T14" fmla="*/ 0 60000 65536"/>
                  <a:gd name="T15" fmla="*/ 0 60000 65536"/>
                  <a:gd name="T16" fmla="*/ 0 60000 65536"/>
                  <a:gd name="T17" fmla="*/ 0 60000 65536"/>
                  <a:gd name="T18" fmla="*/ 0 w 1381"/>
                  <a:gd name="T19" fmla="*/ 0 h 1143"/>
                  <a:gd name="T20" fmla="*/ 1381 w 1381"/>
                  <a:gd name="T21" fmla="*/ 1143 h 1143"/>
                </a:gdLst>
                <a:ahLst/>
                <a:cxnLst>
                  <a:cxn ang="T12">
                    <a:pos x="T0" y="T1"/>
                  </a:cxn>
                  <a:cxn ang="T13">
                    <a:pos x="T2" y="T3"/>
                  </a:cxn>
                  <a:cxn ang="T14">
                    <a:pos x="T4" y="T5"/>
                  </a:cxn>
                  <a:cxn ang="T15">
                    <a:pos x="T6" y="T7"/>
                  </a:cxn>
                  <a:cxn ang="T16">
                    <a:pos x="T8" y="T9"/>
                  </a:cxn>
                  <a:cxn ang="T17">
                    <a:pos x="T10" y="T11"/>
                  </a:cxn>
                </a:cxnLst>
                <a:rect l="T18" t="T19" r="T20" b="T21"/>
                <a:pathLst>
                  <a:path w="1381" h="1143">
                    <a:moveTo>
                      <a:pt x="0" y="0"/>
                    </a:moveTo>
                    <a:lnTo>
                      <a:pt x="0" y="1143"/>
                    </a:lnTo>
                    <a:lnTo>
                      <a:pt x="849" y="919"/>
                    </a:lnTo>
                    <a:lnTo>
                      <a:pt x="1381" y="1053"/>
                    </a:lnTo>
                    <a:lnTo>
                      <a:pt x="1381" y="0"/>
                    </a:lnTo>
                    <a:lnTo>
                      <a:pt x="0" y="0"/>
                    </a:lnTo>
                    <a:close/>
                  </a:path>
                </a:pathLst>
              </a:custGeom>
              <a:solidFill>
                <a:srgbClr val="280078"/>
              </a:solidFill>
              <a:ln w="9525">
                <a:noFill/>
                <a:round/>
                <a:headEnd/>
                <a:tailEnd/>
              </a:ln>
            </p:spPr>
            <p:txBody>
              <a:bodyPr/>
              <a:lstStyle/>
              <a:p>
                <a:endParaRPr lang="zh-CN" altLang="en-US"/>
              </a:p>
            </p:txBody>
          </p:sp>
          <p:sp>
            <p:nvSpPr>
              <p:cNvPr id="115760" name="Freeform 53"/>
              <p:cNvSpPr>
                <a:spLocks/>
              </p:cNvSpPr>
              <p:nvPr/>
            </p:nvSpPr>
            <p:spPr bwMode="auto">
              <a:xfrm>
                <a:off x="407" y="1165"/>
                <a:ext cx="690" cy="571"/>
              </a:xfrm>
              <a:custGeom>
                <a:avLst/>
                <a:gdLst>
                  <a:gd name="T0" fmla="*/ 0 w 1380"/>
                  <a:gd name="T1" fmla="*/ 0 h 1144"/>
                  <a:gd name="T2" fmla="*/ 0 w 1380"/>
                  <a:gd name="T3" fmla="*/ 0 h 1144"/>
                  <a:gd name="T4" fmla="*/ 1 w 1380"/>
                  <a:gd name="T5" fmla="*/ 0 h 1144"/>
                  <a:gd name="T6" fmla="*/ 1 w 1380"/>
                  <a:gd name="T7" fmla="*/ 0 h 1144"/>
                  <a:gd name="T8" fmla="*/ 1 w 1380"/>
                  <a:gd name="T9" fmla="*/ 0 h 1144"/>
                  <a:gd name="T10" fmla="*/ 0 w 1380"/>
                  <a:gd name="T11" fmla="*/ 0 h 1144"/>
                  <a:gd name="T12" fmla="*/ 0 60000 65536"/>
                  <a:gd name="T13" fmla="*/ 0 60000 65536"/>
                  <a:gd name="T14" fmla="*/ 0 60000 65536"/>
                  <a:gd name="T15" fmla="*/ 0 60000 65536"/>
                  <a:gd name="T16" fmla="*/ 0 60000 65536"/>
                  <a:gd name="T17" fmla="*/ 0 60000 65536"/>
                  <a:gd name="T18" fmla="*/ 0 w 1380"/>
                  <a:gd name="T19" fmla="*/ 0 h 1144"/>
                  <a:gd name="T20" fmla="*/ 1380 w 1380"/>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1380" h="1144">
                    <a:moveTo>
                      <a:pt x="0" y="0"/>
                    </a:moveTo>
                    <a:lnTo>
                      <a:pt x="0" y="1144"/>
                    </a:lnTo>
                    <a:lnTo>
                      <a:pt x="849" y="920"/>
                    </a:lnTo>
                    <a:lnTo>
                      <a:pt x="1380" y="1054"/>
                    </a:lnTo>
                    <a:lnTo>
                      <a:pt x="1380" y="0"/>
                    </a:lnTo>
                    <a:lnTo>
                      <a:pt x="0" y="0"/>
                    </a:lnTo>
                    <a:close/>
                  </a:path>
                </a:pathLst>
              </a:custGeom>
              <a:solidFill>
                <a:srgbClr val="FFFFFF"/>
              </a:solidFill>
              <a:ln w="11113">
                <a:solidFill>
                  <a:srgbClr val="333399"/>
                </a:solidFill>
                <a:round/>
                <a:headEnd/>
                <a:tailEnd/>
              </a:ln>
            </p:spPr>
            <p:txBody>
              <a:bodyPr/>
              <a:lstStyle/>
              <a:p>
                <a:endParaRPr lang="zh-CN" altLang="en-US"/>
              </a:p>
            </p:txBody>
          </p:sp>
        </p:grpSp>
        <p:sp>
          <p:nvSpPr>
            <p:cNvPr id="115758" name="Rectangle 48"/>
            <p:cNvSpPr>
              <a:spLocks noChangeArrowheads="1"/>
            </p:cNvSpPr>
            <p:nvPr/>
          </p:nvSpPr>
          <p:spPr bwMode="auto">
            <a:xfrm>
              <a:off x="4195" y="2969"/>
              <a:ext cx="768" cy="230"/>
            </a:xfrm>
            <a:prstGeom prst="rect">
              <a:avLst/>
            </a:prstGeom>
            <a:noFill/>
            <a:ln w="9525">
              <a:noFill/>
              <a:miter lim="800000"/>
              <a:headEnd/>
              <a:tailEnd/>
            </a:ln>
          </p:spPr>
          <p:txBody>
            <a:bodyPr wrap="none" lIns="0" tIns="0" rIns="0" bIns="0">
              <a:spAutoFit/>
            </a:bodyPr>
            <a:lstStyle/>
            <a:p>
              <a:r>
                <a:rPr lang="zh-CN" altLang="en-US">
                  <a:solidFill>
                    <a:srgbClr val="0000FF"/>
                  </a:solidFill>
                  <a:latin typeface="宋体" pitchFamily="2" charset="-122"/>
                </a:rPr>
                <a:t>执行路径</a:t>
              </a: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smtClean="0"/>
              <a:t>白盒子测试</a:t>
            </a:r>
          </a:p>
        </p:txBody>
      </p:sp>
      <p:sp>
        <p:nvSpPr>
          <p:cNvPr id="116739" name="Rectangle 3"/>
          <p:cNvSpPr>
            <a:spLocks noGrp="1" noChangeArrowheads="1"/>
          </p:cNvSpPr>
          <p:nvPr>
            <p:ph type="body" idx="1"/>
          </p:nvPr>
        </p:nvSpPr>
        <p:spPr>
          <a:xfrm>
            <a:off x="457200" y="1295400"/>
            <a:ext cx="8299450" cy="4267200"/>
          </a:xfrm>
        </p:spPr>
        <p:txBody>
          <a:bodyPr/>
          <a:lstStyle/>
          <a:p>
            <a:r>
              <a:rPr lang="zh-CN" altLang="en-US" smtClean="0"/>
              <a:t>静态分析</a:t>
            </a:r>
          </a:p>
          <a:p>
            <a:pPr lvl="1"/>
            <a:r>
              <a:rPr lang="zh-CN" altLang="en-US" smtClean="0"/>
              <a:t>控制流分析</a:t>
            </a:r>
          </a:p>
          <a:p>
            <a:pPr lvl="2"/>
            <a:r>
              <a:rPr lang="zh-CN" altLang="en-US" smtClean="0"/>
              <a:t>模块调用/被调用关系</a:t>
            </a:r>
          </a:p>
          <a:p>
            <a:pPr lvl="2"/>
            <a:r>
              <a:rPr lang="zh-CN" altLang="en-US" smtClean="0"/>
              <a:t>模块控制流程图</a:t>
            </a:r>
          </a:p>
          <a:p>
            <a:pPr lvl="1"/>
            <a:r>
              <a:rPr lang="zh-CN" altLang="en-US" smtClean="0"/>
              <a:t>数据流分析</a:t>
            </a:r>
          </a:p>
          <a:p>
            <a:pPr lvl="2"/>
            <a:r>
              <a:rPr lang="zh-CN" altLang="en-US" smtClean="0"/>
              <a:t>变量的定义 赋值与引用情况</a:t>
            </a:r>
          </a:p>
          <a:p>
            <a:pPr lvl="1"/>
            <a:r>
              <a:rPr lang="zh-CN" altLang="en-US" smtClean="0"/>
              <a:t>复杂度分析</a:t>
            </a:r>
          </a:p>
          <a:p>
            <a:pPr lvl="2"/>
            <a:r>
              <a:rPr lang="zh-CN" altLang="en-US" smtClean="0"/>
              <a:t>圈复杂度(</a:t>
            </a:r>
            <a:r>
              <a:rPr lang="en-US" altLang="zh-CN" smtClean="0"/>
              <a:t>Cyclematic Complexity,McCabe)</a:t>
            </a:r>
          </a:p>
          <a:p>
            <a:pPr lvl="2"/>
            <a:r>
              <a:rPr lang="zh-CN" altLang="en-US" smtClean="0"/>
              <a:t>科学复杂度(</a:t>
            </a:r>
            <a:r>
              <a:rPr lang="en-US" altLang="zh-CN" smtClean="0"/>
              <a:t>Science Complexity,Halstead)</a:t>
            </a:r>
          </a:p>
          <a:p>
            <a:pPr lvl="1"/>
            <a:r>
              <a:rPr lang="zh-CN" altLang="en-US" smtClean="0"/>
              <a:t>源代码走查(</a:t>
            </a:r>
            <a:r>
              <a:rPr lang="en-US" altLang="zh-CN" smtClean="0"/>
              <a:t>Walkthrough/Inspection)</a:t>
            </a: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smtClean="0"/>
              <a:t>白盒子方法：动态测试</a:t>
            </a:r>
          </a:p>
        </p:txBody>
      </p:sp>
      <p:sp>
        <p:nvSpPr>
          <p:cNvPr id="117763" name="Rectangle 3"/>
          <p:cNvSpPr>
            <a:spLocks noGrp="1" noChangeArrowheads="1"/>
          </p:cNvSpPr>
          <p:nvPr>
            <p:ph type="body" idx="1"/>
          </p:nvPr>
        </p:nvSpPr>
        <p:spPr>
          <a:xfrm>
            <a:off x="457200" y="1219200"/>
            <a:ext cx="8299450" cy="4267200"/>
          </a:xfrm>
        </p:spPr>
        <p:txBody>
          <a:bodyPr/>
          <a:lstStyle/>
          <a:p>
            <a:r>
              <a:rPr lang="zh-CN" altLang="en-US" smtClean="0"/>
              <a:t>运行程序，并覆盖程序中的基本控制结构</a:t>
            </a:r>
          </a:p>
          <a:p>
            <a:r>
              <a:rPr lang="zh-CN" altLang="en-US" smtClean="0"/>
              <a:t>测试覆盖准则</a:t>
            </a:r>
          </a:p>
          <a:p>
            <a:pPr lvl="1"/>
            <a:r>
              <a:rPr lang="en-US" altLang="zh-CN" smtClean="0"/>
              <a:t>SC1:</a:t>
            </a:r>
            <a:r>
              <a:rPr lang="zh-CN" altLang="en-US" smtClean="0"/>
              <a:t>语句覆盖测试</a:t>
            </a:r>
          </a:p>
          <a:p>
            <a:pPr lvl="1"/>
            <a:r>
              <a:rPr lang="en-US" altLang="zh-CN" smtClean="0"/>
              <a:t>SC2:</a:t>
            </a:r>
            <a:r>
              <a:rPr lang="zh-CN" altLang="en-US" smtClean="0"/>
              <a:t>分支覆盖测试</a:t>
            </a:r>
          </a:p>
          <a:p>
            <a:r>
              <a:rPr lang="zh-CN" altLang="en-US" smtClean="0"/>
              <a:t>其它:</a:t>
            </a:r>
          </a:p>
          <a:p>
            <a:pPr lvl="1"/>
            <a:r>
              <a:rPr lang="zh-CN" altLang="en-US" smtClean="0"/>
              <a:t>逻辑路径:循环--进入/不进入循环体 </a:t>
            </a:r>
          </a:p>
          <a:p>
            <a:pPr lvl="1"/>
            <a:r>
              <a:rPr lang="zh-CN" altLang="en-US" smtClean="0"/>
              <a:t>条件覆盖</a:t>
            </a:r>
          </a:p>
        </p:txBody>
      </p:sp>
      <p:sp>
        <p:nvSpPr>
          <p:cNvPr id="540676" name="Text Box 4"/>
          <p:cNvSpPr txBox="1">
            <a:spLocks noChangeArrowheads="1"/>
          </p:cNvSpPr>
          <p:nvPr/>
        </p:nvSpPr>
        <p:spPr bwMode="auto">
          <a:xfrm>
            <a:off x="4267200" y="4419600"/>
            <a:ext cx="4319588" cy="1565275"/>
          </a:xfrm>
          <a:prstGeom prst="rect">
            <a:avLst/>
          </a:prstGeom>
          <a:noFill/>
          <a:ln w="12700">
            <a:solidFill>
              <a:srgbClr val="333399"/>
            </a:solidFill>
            <a:miter lim="800000"/>
            <a:headEnd type="none" w="sm" len="sm"/>
            <a:tailEnd type="none" w="sm" len="sm"/>
          </a:ln>
        </p:spPr>
        <p:txBody>
          <a:bodyPr wrap="none">
            <a:spAutoFit/>
          </a:bodyPr>
          <a:lstStyle/>
          <a:p>
            <a:r>
              <a:rPr lang="en-US" altLang="zh-CN">
                <a:solidFill>
                  <a:srgbClr val="333399"/>
                </a:solidFill>
              </a:rPr>
              <a:t>if( x&gt;0 &amp;&amp; y &gt; 0 || x&lt;0 &amp;&amp; y&lt;0 )</a:t>
            </a:r>
          </a:p>
          <a:p>
            <a:r>
              <a:rPr lang="en-US" altLang="zh-CN">
                <a:solidFill>
                  <a:srgbClr val="333399"/>
                </a:solidFill>
              </a:rPr>
              <a:t>     z = x * y;</a:t>
            </a:r>
          </a:p>
          <a:p>
            <a:r>
              <a:rPr lang="en-US" altLang="zh-CN">
                <a:solidFill>
                  <a:srgbClr val="333399"/>
                </a:solidFill>
              </a:rPr>
              <a:t>else</a:t>
            </a:r>
          </a:p>
          <a:p>
            <a:r>
              <a:rPr lang="en-US" altLang="zh-CN">
                <a:solidFill>
                  <a:srgbClr val="333399"/>
                </a:solidFill>
              </a:rPr>
              <a:t>     z = - x * y;</a:t>
            </a:r>
            <a:endParaRPr lang="zh-CN" altLang="en-US">
              <a:solidFill>
                <a:srgbClr val="333399"/>
              </a:solidFill>
            </a:endParaRPr>
          </a:p>
        </p:txBody>
      </p:sp>
      <p:sp>
        <p:nvSpPr>
          <p:cNvPr id="540677" name="Text Box 5"/>
          <p:cNvSpPr txBox="1">
            <a:spLocks noChangeArrowheads="1"/>
          </p:cNvSpPr>
          <p:nvPr/>
        </p:nvSpPr>
        <p:spPr bwMode="auto">
          <a:xfrm>
            <a:off x="4572000" y="1981200"/>
            <a:ext cx="4038600" cy="1200150"/>
          </a:xfrm>
          <a:prstGeom prst="rect">
            <a:avLst/>
          </a:prstGeom>
          <a:noFill/>
          <a:ln w="12700">
            <a:solidFill>
              <a:srgbClr val="333399"/>
            </a:solidFill>
            <a:miter lim="800000"/>
            <a:headEnd type="none" w="sm" len="sm"/>
            <a:tailEnd type="none" w="sm" len="sm"/>
          </a:ln>
        </p:spPr>
        <p:txBody>
          <a:bodyPr>
            <a:spAutoFit/>
          </a:bodyPr>
          <a:lstStyle/>
          <a:p>
            <a:r>
              <a:rPr lang="en-US" altLang="zh-CN">
                <a:solidFill>
                  <a:srgbClr val="333399"/>
                </a:solidFill>
              </a:rPr>
              <a:t>if( x != 0 )/* </a:t>
            </a:r>
            <a:r>
              <a:rPr lang="zh-CN" altLang="en-US">
                <a:solidFill>
                  <a:srgbClr val="333399"/>
                </a:solidFill>
              </a:rPr>
              <a:t>错! 应为 </a:t>
            </a:r>
            <a:r>
              <a:rPr lang="en-US" altLang="zh-CN">
                <a:solidFill>
                  <a:srgbClr val="333399"/>
                </a:solidFill>
              </a:rPr>
              <a:t>x==0 */</a:t>
            </a:r>
          </a:p>
          <a:p>
            <a:r>
              <a:rPr lang="en-US" altLang="zh-CN">
                <a:solidFill>
                  <a:srgbClr val="333399"/>
                </a:solidFill>
              </a:rPr>
              <a:t>  x = 1;</a:t>
            </a:r>
          </a:p>
          <a:p>
            <a:r>
              <a:rPr lang="en-US" altLang="zh-CN">
                <a:solidFill>
                  <a:srgbClr val="333399"/>
                </a:solidFill>
              </a:rPr>
              <a:t>z = y/x;</a:t>
            </a:r>
          </a:p>
        </p:txBody>
      </p:sp>
      <p:sp>
        <p:nvSpPr>
          <p:cNvPr id="540678" name="Text Box 6"/>
          <p:cNvSpPr txBox="1">
            <a:spLocks noChangeArrowheads="1"/>
          </p:cNvSpPr>
          <p:nvPr/>
        </p:nvSpPr>
        <p:spPr bwMode="auto">
          <a:xfrm>
            <a:off x="6629400" y="3352800"/>
            <a:ext cx="1927225" cy="835025"/>
          </a:xfrm>
          <a:prstGeom prst="rect">
            <a:avLst/>
          </a:prstGeom>
          <a:noFill/>
          <a:ln w="12700">
            <a:solidFill>
              <a:srgbClr val="333399"/>
            </a:solidFill>
            <a:miter lim="800000"/>
            <a:headEnd type="none" w="sm" len="sm"/>
            <a:tailEnd type="none" w="sm" len="sm"/>
          </a:ln>
        </p:spPr>
        <p:txBody>
          <a:bodyPr wrap="none">
            <a:spAutoFit/>
          </a:bodyPr>
          <a:lstStyle/>
          <a:p>
            <a:r>
              <a:rPr lang="en-US" altLang="en-US">
                <a:solidFill>
                  <a:srgbClr val="333399"/>
                </a:solidFill>
              </a:rPr>
              <a:t>while( i &lt; n )</a:t>
            </a:r>
          </a:p>
          <a:p>
            <a:r>
              <a:rPr lang="en-US" altLang="en-US">
                <a:solidFill>
                  <a:srgbClr val="333399"/>
                </a:solidFill>
              </a:rPr>
              <a:t>    s  +=  a[ i ];</a:t>
            </a:r>
            <a:endParaRPr lang="en-US" altLang="zh-CN">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blinds(horizontal)">
                                      <p:cBhvr>
                                        <p:cTn id="7" dur="500"/>
                                        <p:tgtEl>
                                          <p:spTgt spid="540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78"/>
                                        </p:tgtEl>
                                        <p:attrNameLst>
                                          <p:attrName>style.visibility</p:attrName>
                                        </p:attrNameLst>
                                      </p:cBhvr>
                                      <p:to>
                                        <p:strVal val="visible"/>
                                      </p:to>
                                    </p:set>
                                    <p:animEffect transition="in" filter="blinds(horizontal)">
                                      <p:cBhvr>
                                        <p:cTn id="12" dur="500"/>
                                        <p:tgtEl>
                                          <p:spTgt spid="54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6"/>
                                        </p:tgtEl>
                                        <p:attrNameLst>
                                          <p:attrName>style.visibility</p:attrName>
                                        </p:attrNameLst>
                                      </p:cBhvr>
                                      <p:to>
                                        <p:strVal val="visible"/>
                                      </p:to>
                                    </p:set>
                                    <p:animEffect transition="in" filter="blinds(horizontal)">
                                      <p:cBhvr>
                                        <p:cTn id="17" dur="500"/>
                                        <p:tgtEl>
                                          <p:spTgt spid="540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6" grpId="0" animBg="1"/>
      <p:bldP spid="540677" grpId="0" animBg="1"/>
      <p:bldP spid="5406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mtClean="0"/>
              <a:t>结构测试覆盖准则之间的关系</a:t>
            </a:r>
          </a:p>
        </p:txBody>
      </p:sp>
      <p:sp>
        <p:nvSpPr>
          <p:cNvPr id="118787" name="Rectangle 3"/>
          <p:cNvSpPr>
            <a:spLocks noGrp="1" noChangeArrowheads="1"/>
          </p:cNvSpPr>
          <p:nvPr>
            <p:ph type="body" idx="1"/>
          </p:nvPr>
        </p:nvSpPr>
        <p:spPr/>
        <p:txBody>
          <a:bodyPr/>
          <a:lstStyle/>
          <a:p>
            <a:r>
              <a:rPr lang="zh-CN" altLang="en-US" smtClean="0"/>
              <a:t>语句覆盖</a:t>
            </a:r>
          </a:p>
          <a:p>
            <a:r>
              <a:rPr lang="zh-CN" altLang="en-US" smtClean="0"/>
              <a:t>判定覆盖（分支覆盖）</a:t>
            </a:r>
          </a:p>
          <a:p>
            <a:r>
              <a:rPr lang="zh-CN" altLang="en-US" smtClean="0"/>
              <a:t>条件覆盖</a:t>
            </a:r>
          </a:p>
          <a:p>
            <a:r>
              <a:rPr lang="zh-CN" altLang="en-US" smtClean="0"/>
              <a:t>判定/条件覆盖</a:t>
            </a:r>
          </a:p>
          <a:p>
            <a:r>
              <a:rPr lang="zh-CN" altLang="en-US" smtClean="0"/>
              <a:t>多重条件（条件组合）测试</a:t>
            </a:r>
          </a:p>
          <a:p>
            <a:r>
              <a:rPr lang="zh-CN" altLang="en-US" smtClean="0"/>
              <a:t>路径覆盖（逻辑路径）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420" y="215100"/>
            <a:ext cx="8070850" cy="838200"/>
          </a:xfrm>
        </p:spPr>
        <p:txBody>
          <a:bodyPr/>
          <a:lstStyle/>
          <a:p>
            <a:r>
              <a:rPr lang="zh-CN" altLang="en-US" dirty="0" smtClean="0"/>
              <a:t>灰盒测试 </a:t>
            </a:r>
            <a:r>
              <a:rPr lang="en-US" altLang="zh-CN" dirty="0" smtClean="0"/>
              <a:t>–</a:t>
            </a:r>
            <a:r>
              <a:rPr lang="zh-CN" altLang="en-US" dirty="0" smtClean="0"/>
              <a:t>内部和外部的影响</a:t>
            </a:r>
            <a:endParaRPr lang="zh-CN" altLang="en-US" dirty="0"/>
          </a:p>
        </p:txBody>
      </p:sp>
      <p:sp>
        <p:nvSpPr>
          <p:cNvPr id="3" name="内容占位符 2"/>
          <p:cNvSpPr>
            <a:spLocks noGrp="1"/>
          </p:cNvSpPr>
          <p:nvPr>
            <p:ph idx="1"/>
          </p:nvPr>
        </p:nvSpPr>
        <p:spPr>
          <a:xfrm>
            <a:off x="179512" y="1305328"/>
            <a:ext cx="8753351" cy="4638272"/>
          </a:xfrm>
        </p:spPr>
        <p:txBody>
          <a:bodyPr/>
          <a:lstStyle/>
          <a:p>
            <a:r>
              <a:rPr lang="zh-CN" altLang="en-US" dirty="0"/>
              <a:t>被试对象</a:t>
            </a:r>
            <a:endParaRPr lang="en-US" altLang="zh-CN" dirty="0"/>
          </a:p>
          <a:p>
            <a:pPr lvl="1"/>
            <a:r>
              <a:rPr lang="zh-CN" altLang="en-US" dirty="0"/>
              <a:t>网络化应用、分布式体系结构</a:t>
            </a:r>
            <a:endParaRPr lang="en-US" altLang="zh-CN" dirty="0"/>
          </a:p>
          <a:p>
            <a:r>
              <a:rPr lang="zh-CN" altLang="en-US" dirty="0"/>
              <a:t>测试需求</a:t>
            </a:r>
            <a:endParaRPr lang="en-US" altLang="zh-CN" dirty="0"/>
          </a:p>
          <a:p>
            <a:pPr lvl="1"/>
            <a:r>
              <a:rPr lang="zh-CN" altLang="en-US" dirty="0"/>
              <a:t>人机交互：业务流程</a:t>
            </a:r>
            <a:r>
              <a:rPr lang="en-US" altLang="zh-CN" dirty="0"/>
              <a:t>—</a:t>
            </a:r>
            <a:r>
              <a:rPr lang="zh-CN" altLang="en-US" dirty="0"/>
              <a:t>规范</a:t>
            </a:r>
            <a:r>
              <a:rPr lang="en-US" altLang="zh-CN" dirty="0"/>
              <a:t>+</a:t>
            </a:r>
            <a:r>
              <a:rPr lang="zh-CN" altLang="en-US" dirty="0"/>
              <a:t>灵活</a:t>
            </a:r>
            <a:endParaRPr lang="en-US" altLang="zh-CN" dirty="0"/>
          </a:p>
          <a:p>
            <a:pPr lvl="1"/>
            <a:r>
              <a:rPr lang="zh-CN" altLang="en-US" dirty="0"/>
              <a:t>构件间交互：互操作、故障</a:t>
            </a:r>
            <a:endParaRPr lang="en-US" altLang="zh-CN" dirty="0"/>
          </a:p>
          <a:p>
            <a:r>
              <a:rPr lang="zh-CN" altLang="en-US" dirty="0"/>
              <a:t>动态演化</a:t>
            </a:r>
            <a:endParaRPr lang="en-US" altLang="zh-CN" dirty="0"/>
          </a:p>
          <a:p>
            <a:pPr lvl="1"/>
            <a:r>
              <a:rPr lang="zh-CN" altLang="en-US" dirty="0"/>
              <a:t>迭代、复用：测试目标？</a:t>
            </a:r>
            <a:endParaRPr lang="en-US" altLang="zh-CN" dirty="0"/>
          </a:p>
          <a:p>
            <a:r>
              <a:rPr lang="zh-CN" altLang="en-US" dirty="0"/>
              <a:t>测试的质量与效率</a:t>
            </a:r>
            <a:endParaRPr lang="en-US" altLang="zh-CN" dirty="0"/>
          </a:p>
          <a:p>
            <a:pPr lvl="1"/>
            <a:r>
              <a:rPr lang="zh-CN" altLang="en-US" dirty="0"/>
              <a:t>测试覆盖        故障发现？</a:t>
            </a:r>
            <a:endParaRPr lang="en-US" altLang="zh-CN" dirty="0"/>
          </a:p>
          <a:p>
            <a:pPr lvl="1"/>
            <a:r>
              <a:rPr lang="zh-CN" altLang="en-US" dirty="0"/>
              <a:t>自动测试：代价与效益</a:t>
            </a:r>
            <a:endParaRPr lang="en-US" altLang="zh-CN" dirty="0"/>
          </a:p>
          <a:p>
            <a:endParaRPr lang="en-US" altLang="zh-CN" dirty="0" smtClean="0"/>
          </a:p>
          <a:p>
            <a:endParaRPr lang="zh-CN" altLang="en-US" dirty="0"/>
          </a:p>
        </p:txBody>
      </p:sp>
      <p:pic>
        <p:nvPicPr>
          <p:cNvPr id="4" name="图片 3" descr="网络中心战1.jpg"/>
          <p:cNvPicPr>
            <a:picLocks noChangeAspect="1"/>
          </p:cNvPicPr>
          <p:nvPr/>
        </p:nvPicPr>
        <p:blipFill>
          <a:blip r:embed="rId2" cstate="print"/>
          <a:stretch>
            <a:fillRect/>
          </a:stretch>
        </p:blipFill>
        <p:spPr>
          <a:xfrm>
            <a:off x="6327195" y="-9928"/>
            <a:ext cx="2836936" cy="1775111"/>
          </a:xfrm>
          <a:prstGeom prst="rect">
            <a:avLst/>
          </a:prstGeom>
        </p:spPr>
      </p:pic>
      <p:sp>
        <p:nvSpPr>
          <p:cNvPr id="5" name="立方体 4"/>
          <p:cNvSpPr/>
          <p:nvPr/>
        </p:nvSpPr>
        <p:spPr>
          <a:xfrm>
            <a:off x="4931747" y="4437112"/>
            <a:ext cx="864096"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31747" y="4725144"/>
            <a:ext cx="648072" cy="360040"/>
            <a:chOff x="3419872" y="5733256"/>
            <a:chExt cx="648072" cy="360040"/>
          </a:xfrm>
        </p:grpSpPr>
        <p:sp>
          <p:nvSpPr>
            <p:cNvPr id="7" name="椭圆 6"/>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35896"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51920"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7"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7"/>
              <a:endCxn id="9" idx="4"/>
            </p:cNvCxnSpPr>
            <p:nvPr/>
          </p:nvCxnSpPr>
          <p:spPr>
            <a:xfrm flipV="1">
              <a:off x="3820284" y="5877272"/>
              <a:ext cx="139648"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5813" y="3789040"/>
            <a:ext cx="1350150" cy="1718900"/>
            <a:chOff x="5094058" y="3789040"/>
            <a:chExt cx="1350150" cy="1718900"/>
          </a:xfrm>
        </p:grpSpPr>
        <p:sp>
          <p:nvSpPr>
            <p:cNvPr id="13" name="立方体 12"/>
            <p:cNvSpPr/>
            <p:nvPr/>
          </p:nvSpPr>
          <p:spPr>
            <a:xfrm>
              <a:off x="5580112" y="3789040"/>
              <a:ext cx="864096" cy="720080"/>
            </a:xfrm>
            <a:prstGeom prst="cube">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3"/>
              <a:endCxn id="35" idx="0"/>
            </p:cNvCxnSpPr>
            <p:nvPr/>
          </p:nvCxnSpPr>
          <p:spPr>
            <a:xfrm>
              <a:off x="5922150" y="4509120"/>
              <a:ext cx="0" cy="9988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580112" y="4077072"/>
              <a:ext cx="648072" cy="360040"/>
              <a:chOff x="3419872" y="5733256"/>
              <a:chExt cx="648072" cy="360040"/>
            </a:xfrm>
          </p:grpSpPr>
          <p:sp>
            <p:nvSpPr>
              <p:cNvPr id="17" name="椭圆 16"/>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35896" y="5949280"/>
                <a:ext cx="216024" cy="144016"/>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851920" y="5733256"/>
                <a:ext cx="216024" cy="144016"/>
              </a:xfrm>
              <a:prstGeom prst="ellipse">
                <a:avLst/>
              </a:prstGeom>
              <a:solidFill>
                <a:srgbClr val="FF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endCxn id="17"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7"/>
                <a:endCxn id="19" idx="4"/>
              </p:cNvCxnSpPr>
              <p:nvPr/>
            </p:nvCxnSpPr>
            <p:spPr>
              <a:xfrm flipV="1">
                <a:off x="3820284" y="5877272"/>
                <a:ext cx="139648" cy="930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5" idx="0"/>
              <a:endCxn id="13" idx="2"/>
            </p:cNvCxnSpPr>
            <p:nvPr/>
          </p:nvCxnSpPr>
          <p:spPr>
            <a:xfrm flipV="1">
              <a:off x="5094058" y="4239090"/>
              <a:ext cx="486054" cy="1980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219779" y="1850238"/>
            <a:ext cx="3926898" cy="3441678"/>
            <a:chOff x="4812133" y="1866865"/>
            <a:chExt cx="3926898" cy="3441678"/>
          </a:xfrm>
        </p:grpSpPr>
        <p:sp>
          <p:nvSpPr>
            <p:cNvPr id="23" name="椭圆 22"/>
            <p:cNvSpPr/>
            <p:nvPr/>
          </p:nvSpPr>
          <p:spPr>
            <a:xfrm>
              <a:off x="5531404" y="2840832"/>
              <a:ext cx="1080120" cy="50405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a:t>
              </a:r>
              <a:endParaRPr lang="zh-CN" altLang="en-US" sz="2000" dirty="0">
                <a:solidFill>
                  <a:srgbClr val="FF0000"/>
                </a:solidFill>
              </a:endParaRPr>
            </a:p>
          </p:txBody>
        </p:sp>
        <p:cxnSp>
          <p:nvCxnSpPr>
            <p:cNvPr id="24" name="直接箭头连接符 23"/>
            <p:cNvCxnSpPr>
              <a:stCxn id="23" idx="4"/>
              <a:endCxn id="13" idx="0"/>
            </p:cNvCxnSpPr>
            <p:nvPr/>
          </p:nvCxnSpPr>
          <p:spPr>
            <a:xfrm>
              <a:off x="6071464" y="3344888"/>
              <a:ext cx="21391" cy="4251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54"/>
            <p:cNvSpPr txBox="1"/>
            <p:nvPr/>
          </p:nvSpPr>
          <p:spPr>
            <a:xfrm>
              <a:off x="6231297" y="3343139"/>
              <a:ext cx="2492990"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测试用例：操作序列</a:t>
              </a:r>
              <a:endParaRPr lang="zh-CN" altLang="en-US" sz="2000" dirty="0">
                <a:solidFill>
                  <a:srgbClr val="FF0000"/>
                </a:solidFill>
              </a:endParaRPr>
            </a:p>
          </p:txBody>
        </p:sp>
        <p:cxnSp>
          <p:nvCxnSpPr>
            <p:cNvPr id="26" name="直接连接符 25"/>
            <p:cNvCxnSpPr>
              <a:endCxn id="25" idx="1"/>
            </p:cNvCxnSpPr>
            <p:nvPr/>
          </p:nvCxnSpPr>
          <p:spPr>
            <a:xfrm>
              <a:off x="6087809" y="3521247"/>
              <a:ext cx="143488" cy="2194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57"/>
            <p:cNvSpPr txBox="1"/>
            <p:nvPr/>
          </p:nvSpPr>
          <p:spPr>
            <a:xfrm>
              <a:off x="6502521" y="4908433"/>
              <a:ext cx="2236510"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可靠性：故障注入</a:t>
              </a:r>
              <a:endParaRPr lang="zh-CN" altLang="en-US" sz="2000" dirty="0">
                <a:solidFill>
                  <a:srgbClr val="FF0000"/>
                </a:solidFill>
              </a:endParaRPr>
            </a:p>
          </p:txBody>
        </p:sp>
        <p:cxnSp>
          <p:nvCxnSpPr>
            <p:cNvPr id="28" name="直接箭头连接符 27"/>
            <p:cNvCxnSpPr>
              <a:stCxn id="27" idx="1"/>
            </p:cNvCxnSpPr>
            <p:nvPr/>
          </p:nvCxnSpPr>
          <p:spPr>
            <a:xfrm flipH="1" flipV="1">
              <a:off x="5880003" y="5021091"/>
              <a:ext cx="622518" cy="87397"/>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60"/>
            <p:cNvSpPr txBox="1"/>
            <p:nvPr/>
          </p:nvSpPr>
          <p:spPr>
            <a:xfrm>
              <a:off x="6591717" y="4367132"/>
              <a:ext cx="1980029" cy="400110"/>
            </a:xfrm>
            <a:prstGeom prst="rect">
              <a:avLst/>
            </a:prstGeom>
            <a:noFill/>
            <a:ln>
              <a:solidFill>
                <a:srgbClr val="FF0000"/>
              </a:solidFill>
            </a:ln>
          </p:spPr>
          <p:txBody>
            <a:bodyPr wrap="none" rtlCol="0">
              <a:spAutoFit/>
            </a:bodyPr>
            <a:lstStyle/>
            <a:p>
              <a:r>
                <a:rPr lang="zh-CN" altLang="en-US" sz="2000" dirty="0" smtClean="0">
                  <a:solidFill>
                    <a:srgbClr val="FF0000"/>
                  </a:solidFill>
                </a:rPr>
                <a:t>互操作性：监控</a:t>
              </a:r>
              <a:endParaRPr lang="zh-CN" altLang="en-US" sz="2000" dirty="0">
                <a:solidFill>
                  <a:srgbClr val="FF0000"/>
                </a:solidFill>
              </a:endParaRPr>
            </a:p>
          </p:txBody>
        </p:sp>
        <p:cxnSp>
          <p:nvCxnSpPr>
            <p:cNvPr id="30" name="直接箭头连接符 29"/>
            <p:cNvCxnSpPr>
              <a:stCxn id="29" idx="1"/>
            </p:cNvCxnSpPr>
            <p:nvPr/>
          </p:nvCxnSpPr>
          <p:spPr>
            <a:xfrm flipH="1" flipV="1">
              <a:off x="6087809" y="4263766"/>
              <a:ext cx="503908" cy="303421"/>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69"/>
            <p:cNvSpPr txBox="1"/>
            <p:nvPr/>
          </p:nvSpPr>
          <p:spPr>
            <a:xfrm>
              <a:off x="4812133" y="1866865"/>
              <a:ext cx="2487149" cy="400110"/>
            </a:xfrm>
            <a:prstGeom prst="rect">
              <a:avLst/>
            </a:prstGeom>
            <a:noFill/>
            <a:ln>
              <a:solidFill>
                <a:srgbClr val="FF0000"/>
              </a:solidFill>
            </a:ln>
          </p:spPr>
          <p:txBody>
            <a:bodyPr wrap="square" rtlCol="0">
              <a:spAutoFit/>
            </a:bodyPr>
            <a:lstStyle/>
            <a:p>
              <a:r>
                <a:rPr lang="zh-CN" altLang="en-US" sz="2000" dirty="0" smtClean="0">
                  <a:solidFill>
                    <a:srgbClr val="FF0000"/>
                  </a:solidFill>
                </a:rPr>
                <a:t>测试目标：业务流程</a:t>
              </a:r>
              <a:endParaRPr lang="zh-CN" altLang="en-US" sz="2000" dirty="0">
                <a:solidFill>
                  <a:srgbClr val="FF0000"/>
                </a:solidFill>
              </a:endParaRPr>
            </a:p>
          </p:txBody>
        </p:sp>
        <p:cxnSp>
          <p:nvCxnSpPr>
            <p:cNvPr id="32" name="直接连接符 31"/>
            <p:cNvCxnSpPr>
              <a:stCxn id="31" idx="2"/>
              <a:endCxn id="53" idx="0"/>
            </p:cNvCxnSpPr>
            <p:nvPr/>
          </p:nvCxnSpPr>
          <p:spPr>
            <a:xfrm flipH="1">
              <a:off x="4875830" y="2266975"/>
              <a:ext cx="1179878" cy="124202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4499699" y="5157192"/>
            <a:ext cx="2736597" cy="1614954"/>
            <a:chOff x="3779619" y="5094476"/>
            <a:chExt cx="2736597" cy="1614954"/>
          </a:xfrm>
        </p:grpSpPr>
        <p:sp>
          <p:nvSpPr>
            <p:cNvPr id="34" name="立方体 33"/>
            <p:cNvSpPr/>
            <p:nvPr/>
          </p:nvSpPr>
          <p:spPr>
            <a:xfrm>
              <a:off x="3779619" y="5445224"/>
              <a:ext cx="1008112"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立方体 34"/>
            <p:cNvSpPr/>
            <p:nvPr/>
          </p:nvSpPr>
          <p:spPr>
            <a:xfrm>
              <a:off x="5075763" y="5445224"/>
              <a:ext cx="936104"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6" name="直接连接符 35"/>
            <p:cNvCxnSpPr>
              <a:stCxn id="34" idx="0"/>
              <a:endCxn id="5" idx="3"/>
            </p:cNvCxnSpPr>
            <p:nvPr/>
          </p:nvCxnSpPr>
          <p:spPr>
            <a:xfrm flipV="1">
              <a:off x="4373685" y="5094476"/>
              <a:ext cx="180020" cy="3507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 idx="3"/>
              <a:endCxn id="35" idx="0"/>
            </p:cNvCxnSpPr>
            <p:nvPr/>
          </p:nvCxnSpPr>
          <p:spPr>
            <a:xfrm>
              <a:off x="4553705" y="5094476"/>
              <a:ext cx="1080120" cy="3507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51627" y="5733256"/>
              <a:ext cx="648072" cy="360040"/>
              <a:chOff x="3419872" y="5733256"/>
              <a:chExt cx="648072" cy="360040"/>
            </a:xfrm>
          </p:grpSpPr>
          <p:sp>
            <p:nvSpPr>
              <p:cNvPr id="48" name="椭圆 47"/>
              <p:cNvSpPr/>
              <p:nvPr/>
            </p:nvSpPr>
            <p:spPr>
              <a:xfrm>
                <a:off x="3419872"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9" name="椭圆 48"/>
              <p:cNvSpPr/>
              <p:nvPr/>
            </p:nvSpPr>
            <p:spPr>
              <a:xfrm>
                <a:off x="3635896"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0" name="椭圆 49"/>
              <p:cNvSpPr/>
              <p:nvPr/>
            </p:nvSpPr>
            <p:spPr>
              <a:xfrm>
                <a:off x="3851920"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51" name="直接连接符 50"/>
              <p:cNvCxnSpPr>
                <a:endCxn id="48" idx="5"/>
              </p:cNvCxnSpPr>
              <p:nvPr/>
            </p:nvCxnSpPr>
            <p:spPr>
              <a:xfrm flipH="1" flipV="1">
                <a:off x="3604260"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9" idx="7"/>
                <a:endCxn id="50" idx="4"/>
              </p:cNvCxnSpPr>
              <p:nvPr/>
            </p:nvCxnSpPr>
            <p:spPr>
              <a:xfrm flipV="1">
                <a:off x="3820284" y="5877272"/>
                <a:ext cx="139648"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39" name="椭圆 38"/>
            <p:cNvSpPr/>
            <p:nvPr/>
          </p:nvSpPr>
          <p:spPr>
            <a:xfrm>
              <a:off x="5075763" y="5733256"/>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0" name="椭圆 39"/>
            <p:cNvSpPr/>
            <p:nvPr/>
          </p:nvSpPr>
          <p:spPr>
            <a:xfrm>
              <a:off x="5291787" y="5949280"/>
              <a:ext cx="216024" cy="144016"/>
            </a:xfrm>
            <a:prstGeom prst="ellipse">
              <a:avLst/>
            </a:prstGeom>
            <a:solidFill>
              <a:schemeClr val="accent6">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1" name="直接连接符 40"/>
            <p:cNvCxnSpPr>
              <a:endCxn id="39" idx="5"/>
            </p:cNvCxnSpPr>
            <p:nvPr/>
          </p:nvCxnSpPr>
          <p:spPr>
            <a:xfrm flipH="1" flipV="1">
              <a:off x="5260151" y="5856181"/>
              <a:ext cx="31636" cy="93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507811" y="5733256"/>
              <a:ext cx="1008405" cy="976174"/>
              <a:chOff x="5076056" y="5733256"/>
              <a:chExt cx="1008405" cy="976174"/>
            </a:xfrm>
          </p:grpSpPr>
          <p:grpSp>
            <p:nvGrpSpPr>
              <p:cNvPr id="43" name="组合 42"/>
              <p:cNvGrpSpPr/>
              <p:nvPr/>
            </p:nvGrpSpPr>
            <p:grpSpPr>
              <a:xfrm>
                <a:off x="5076056" y="5733256"/>
                <a:ext cx="216024" cy="237115"/>
                <a:chOff x="5076056" y="5733256"/>
                <a:chExt cx="216024" cy="237115"/>
              </a:xfrm>
            </p:grpSpPr>
            <p:sp>
              <p:nvSpPr>
                <p:cNvPr id="46" name="椭圆 45"/>
                <p:cNvSpPr/>
                <p:nvPr/>
              </p:nvSpPr>
              <p:spPr>
                <a:xfrm>
                  <a:off x="5076056" y="5733256"/>
                  <a:ext cx="216024" cy="14401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7" name="直接连接符 46"/>
                <p:cNvCxnSpPr>
                  <a:stCxn id="40" idx="7"/>
                  <a:endCxn id="46" idx="4"/>
                </p:cNvCxnSpPr>
                <p:nvPr/>
              </p:nvCxnSpPr>
              <p:spPr>
                <a:xfrm flipV="1">
                  <a:off x="5116428" y="5877272"/>
                  <a:ext cx="67640" cy="930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TextBox 51"/>
              <p:cNvSpPr txBox="1"/>
              <p:nvPr/>
            </p:nvSpPr>
            <p:spPr>
              <a:xfrm>
                <a:off x="5076056" y="6309320"/>
                <a:ext cx="1008405" cy="400110"/>
              </a:xfrm>
              <a:prstGeom prst="rect">
                <a:avLst/>
              </a:prstGeom>
              <a:noFill/>
              <a:ln>
                <a:solidFill>
                  <a:srgbClr val="FF0000"/>
                </a:solidFill>
              </a:ln>
            </p:spPr>
            <p:txBody>
              <a:bodyPr wrap="square" rtlCol="0">
                <a:spAutoFit/>
              </a:bodyPr>
              <a:lstStyle/>
              <a:p>
                <a:r>
                  <a:rPr lang="zh-CN" altLang="en-US" sz="2000" dirty="0" smtClean="0">
                    <a:solidFill>
                      <a:srgbClr val="FF0000"/>
                    </a:solidFill>
                  </a:rPr>
                  <a:t>测试？</a:t>
                </a:r>
                <a:endParaRPr lang="zh-CN" altLang="en-US" sz="2000" dirty="0">
                  <a:solidFill>
                    <a:srgbClr val="FF0000"/>
                  </a:solidFill>
                </a:endParaRPr>
              </a:p>
            </p:txBody>
          </p:sp>
          <p:cxnSp>
            <p:nvCxnSpPr>
              <p:cNvPr id="45" name="直接连接符 44"/>
              <p:cNvCxnSpPr>
                <a:endCxn id="44" idx="0"/>
              </p:cNvCxnSpPr>
              <p:nvPr/>
            </p:nvCxnSpPr>
            <p:spPr>
              <a:xfrm>
                <a:off x="5148065" y="5949280"/>
                <a:ext cx="432194" cy="36004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
        <p:nvSpPr>
          <p:cNvPr id="53" name="椭圆 52"/>
          <p:cNvSpPr/>
          <p:nvPr/>
        </p:nvSpPr>
        <p:spPr>
          <a:xfrm>
            <a:off x="4776840" y="3516272"/>
            <a:ext cx="1080120" cy="504056"/>
          </a:xfrm>
          <a:prstGeom prst="ellipse">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目标</a:t>
            </a:r>
            <a:endParaRPr lang="zh-CN" altLang="en-US" sz="2000" dirty="0">
              <a:solidFill>
                <a:srgbClr val="FF0000"/>
              </a:solidFill>
            </a:endParaRPr>
          </a:p>
        </p:txBody>
      </p:sp>
      <p:cxnSp>
        <p:nvCxnSpPr>
          <p:cNvPr id="54" name="直接箭头连接符 53"/>
          <p:cNvCxnSpPr>
            <a:stCxn id="53" idx="4"/>
          </p:cNvCxnSpPr>
          <p:nvPr/>
        </p:nvCxnSpPr>
        <p:spPr>
          <a:xfrm>
            <a:off x="5316900" y="4020328"/>
            <a:ext cx="21391" cy="4251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1" idx="2"/>
            <a:endCxn id="23" idx="0"/>
          </p:cNvCxnSpPr>
          <p:nvPr/>
        </p:nvCxnSpPr>
        <p:spPr>
          <a:xfrm>
            <a:off x="6463354" y="2250348"/>
            <a:ext cx="15756" cy="57385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9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非功能性</a:t>
            </a:r>
            <a:r>
              <a:rPr lang="zh-CN" altLang="en-US" dirty="0" smtClean="0"/>
              <a:t>特征的测试</a:t>
            </a:r>
            <a:endParaRPr lang="zh-CN" altLang="en-US" dirty="0"/>
          </a:p>
        </p:txBody>
      </p:sp>
      <p:sp>
        <p:nvSpPr>
          <p:cNvPr id="3" name="内容占位符 2"/>
          <p:cNvSpPr>
            <a:spLocks noGrp="1"/>
          </p:cNvSpPr>
          <p:nvPr>
            <p:ph idx="1"/>
          </p:nvPr>
        </p:nvSpPr>
        <p:spPr>
          <a:xfrm>
            <a:off x="541338" y="1484784"/>
            <a:ext cx="8299450" cy="4267200"/>
          </a:xfrm>
        </p:spPr>
        <p:txBody>
          <a:bodyPr/>
          <a:lstStyle/>
          <a:p>
            <a:r>
              <a:rPr lang="zh-CN" altLang="en-US" dirty="0" smtClean="0"/>
              <a:t>性能测试</a:t>
            </a:r>
            <a:endParaRPr lang="en-US" altLang="zh-CN" dirty="0" smtClean="0"/>
          </a:p>
          <a:p>
            <a:r>
              <a:rPr lang="zh-CN" altLang="en-US" dirty="0" smtClean="0"/>
              <a:t>可靠性测试</a:t>
            </a:r>
            <a:endParaRPr lang="en-US" altLang="zh-CN" dirty="0" smtClean="0"/>
          </a:p>
          <a:p>
            <a:r>
              <a:rPr lang="zh-CN" altLang="en-US" dirty="0" smtClean="0"/>
              <a:t>安全性测试</a:t>
            </a:r>
            <a:endParaRPr lang="en-US" altLang="zh-CN" dirty="0" smtClean="0"/>
          </a:p>
          <a:p>
            <a:r>
              <a:rPr lang="zh-CN" altLang="en-US" dirty="0" smtClean="0"/>
              <a:t>安装性测试</a:t>
            </a:r>
            <a:endParaRPr lang="en-US" altLang="zh-CN" dirty="0" smtClean="0"/>
          </a:p>
          <a:p>
            <a:r>
              <a:rPr lang="zh-CN" altLang="en-US" dirty="0" smtClean="0"/>
              <a:t>动态配置（部署）测试</a:t>
            </a:r>
            <a:endParaRPr lang="en-US" altLang="zh-CN" dirty="0" smtClean="0"/>
          </a:p>
          <a:p>
            <a:r>
              <a:rPr lang="zh-CN" altLang="en-US" dirty="0" smtClean="0"/>
              <a:t>在线维护性测试</a:t>
            </a:r>
            <a:endParaRPr lang="en-US" altLang="zh-CN" dirty="0" smtClean="0"/>
          </a:p>
          <a:p>
            <a:r>
              <a:rPr lang="zh-CN" altLang="en-US" dirty="0" smtClean="0"/>
              <a:t>动态演化测试</a:t>
            </a:r>
            <a:endParaRPr lang="en-US" altLang="zh-CN" dirty="0" smtClean="0"/>
          </a:p>
          <a:p>
            <a:endParaRPr lang="zh-CN" altLang="en-US" dirty="0"/>
          </a:p>
        </p:txBody>
      </p:sp>
    </p:spTree>
    <p:extLst>
      <p:ext uri="{BB962C8B-B14F-4D97-AF65-F5344CB8AC3E}">
        <p14:creationId xmlns:p14="http://schemas.microsoft.com/office/powerpoint/2010/main" val="97595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mtClean="0"/>
              <a:t>软件可靠性</a:t>
            </a:r>
          </a:p>
        </p:txBody>
      </p:sp>
      <p:sp>
        <p:nvSpPr>
          <p:cNvPr id="114691" name="Rectangle 3"/>
          <p:cNvSpPr>
            <a:spLocks noGrp="1" noChangeArrowheads="1"/>
          </p:cNvSpPr>
          <p:nvPr>
            <p:ph type="body" idx="1"/>
          </p:nvPr>
        </p:nvSpPr>
        <p:spPr>
          <a:xfrm>
            <a:off x="381000" y="1295400"/>
            <a:ext cx="8299450" cy="4267200"/>
          </a:xfrm>
        </p:spPr>
        <p:txBody>
          <a:bodyPr/>
          <a:lstStyle/>
          <a:p>
            <a:r>
              <a:rPr lang="zh-CN" altLang="en-US" smtClean="0"/>
              <a:t>软件可靠性是软件在给定的时间间隔及给定的环境条件下，按设计要求，成功地运行程序的概率。</a:t>
            </a:r>
          </a:p>
          <a:p>
            <a:r>
              <a:rPr lang="zh-CN" altLang="en-US" smtClean="0"/>
              <a:t>平均失效等待时间：</a:t>
            </a:r>
          </a:p>
          <a:p>
            <a:endParaRPr lang="zh-CN" altLang="en-US" smtClean="0"/>
          </a:p>
          <a:p>
            <a:r>
              <a:rPr lang="zh-CN" altLang="en-US" smtClean="0"/>
              <a:t>失效率为常数时，</a:t>
            </a:r>
          </a:p>
          <a:p>
            <a:pPr lvl="2">
              <a:lnSpc>
                <a:spcPct val="90000"/>
              </a:lnSpc>
              <a:buFontTx/>
              <a:buNone/>
            </a:pPr>
            <a:r>
              <a:rPr lang="en-US" altLang="zh-CN" sz="2400" smtClean="0"/>
              <a:t>MTTF = 1/</a:t>
            </a:r>
            <a:r>
              <a:rPr lang="zh-CN" altLang="en-US" sz="2400" smtClean="0"/>
              <a:t>失效率</a:t>
            </a:r>
          </a:p>
          <a:p>
            <a:r>
              <a:rPr lang="zh-CN" altLang="en-US" smtClean="0"/>
              <a:t>两次相继失效的平均时间</a:t>
            </a:r>
          </a:p>
          <a:p>
            <a:pPr lvl="1">
              <a:lnSpc>
                <a:spcPct val="90000"/>
              </a:lnSpc>
            </a:pPr>
            <a:r>
              <a:rPr lang="zh-CN" altLang="en-US" smtClean="0"/>
              <a:t>当</a:t>
            </a:r>
            <a:r>
              <a:rPr lang="en-US" altLang="zh-CN" smtClean="0"/>
              <a:t>n</a:t>
            </a:r>
            <a:r>
              <a:rPr lang="zh-CN" altLang="en-US" smtClean="0"/>
              <a:t>很大时，第</a:t>
            </a:r>
            <a:r>
              <a:rPr lang="en-US" altLang="zh-CN" smtClean="0"/>
              <a:t>n</a:t>
            </a:r>
            <a:r>
              <a:rPr lang="zh-CN" altLang="en-US" smtClean="0"/>
              <a:t>次和第</a:t>
            </a:r>
            <a:r>
              <a:rPr lang="en-US" altLang="zh-CN" smtClean="0"/>
              <a:t>n+1</a:t>
            </a:r>
            <a:r>
              <a:rPr lang="zh-CN" altLang="en-US" smtClean="0"/>
              <a:t>次失效之间的平均时间，对于失效率为常数且修复时间很短的情况：</a:t>
            </a:r>
          </a:p>
          <a:p>
            <a:pPr lvl="2">
              <a:lnSpc>
                <a:spcPct val="90000"/>
              </a:lnSpc>
              <a:buFontTx/>
              <a:buNone/>
            </a:pPr>
            <a:r>
              <a:rPr lang="zh-CN" altLang="en-US" sz="2400" smtClean="0"/>
              <a:t>    </a:t>
            </a:r>
            <a:r>
              <a:rPr lang="en-US" altLang="zh-CN" sz="2400" smtClean="0"/>
              <a:t>MTBF = MTTF</a:t>
            </a:r>
            <a:endParaRPr lang="zh-CN" altLang="en-US" sz="2400" smtClean="0"/>
          </a:p>
        </p:txBody>
      </p:sp>
      <p:grpSp>
        <p:nvGrpSpPr>
          <p:cNvPr id="114692" name="Group 11"/>
          <p:cNvGrpSpPr>
            <a:grpSpLocks/>
          </p:cNvGrpSpPr>
          <p:nvPr/>
        </p:nvGrpSpPr>
        <p:grpSpPr bwMode="auto">
          <a:xfrm>
            <a:off x="3200400" y="2819400"/>
            <a:ext cx="1651000" cy="679450"/>
            <a:chOff x="1680" y="1943"/>
            <a:chExt cx="1040" cy="428"/>
          </a:xfrm>
        </p:grpSpPr>
        <p:sp>
          <p:nvSpPr>
            <p:cNvPr id="114693" name="Rectangle 6"/>
            <p:cNvSpPr>
              <a:spLocks noChangeArrowheads="1"/>
            </p:cNvSpPr>
            <p:nvPr/>
          </p:nvSpPr>
          <p:spPr bwMode="auto">
            <a:xfrm>
              <a:off x="1680" y="2064"/>
              <a:ext cx="1024" cy="154"/>
            </a:xfrm>
            <a:prstGeom prst="rect">
              <a:avLst/>
            </a:prstGeom>
            <a:noFill/>
            <a:ln w="9525">
              <a:noFill/>
              <a:miter lim="800000"/>
              <a:headEnd/>
              <a:tailEnd/>
            </a:ln>
          </p:spPr>
          <p:txBody>
            <a:bodyPr wrap="none" lIns="0" tIns="0" rIns="0" bIns="0">
              <a:spAutoFit/>
            </a:bodyPr>
            <a:lstStyle/>
            <a:p>
              <a:pPr eaLnBrk="1" hangingPunct="1"/>
              <a:r>
                <a:rPr kumimoji="1" lang="en-US" altLang="zh-CN" sz="1600">
                  <a:solidFill>
                    <a:srgbClr val="FFFFFF"/>
                  </a:solidFill>
                  <a:latin typeface="宋体" pitchFamily="2" charset="-122"/>
                </a:rPr>
                <a:t>MTTF = 1/n     t</a:t>
              </a:r>
              <a:endParaRPr kumimoji="1" lang="en-US" altLang="zh-CN" sz="3600"/>
            </a:p>
          </p:txBody>
        </p:sp>
        <p:sp>
          <p:nvSpPr>
            <p:cNvPr id="114694" name="Rectangle 7"/>
            <p:cNvSpPr>
              <a:spLocks noChangeArrowheads="1"/>
            </p:cNvSpPr>
            <p:nvPr/>
          </p:nvSpPr>
          <p:spPr bwMode="auto">
            <a:xfrm>
              <a:off x="2688" y="2160"/>
              <a:ext cx="32" cy="77"/>
            </a:xfrm>
            <a:prstGeom prst="rect">
              <a:avLst/>
            </a:prstGeom>
            <a:noFill/>
            <a:ln w="9525">
              <a:noFill/>
              <a:miter lim="800000"/>
              <a:headEnd/>
              <a:tailEnd/>
            </a:ln>
          </p:spPr>
          <p:txBody>
            <a:bodyPr wrap="none" lIns="0" tIns="0" rIns="0" bIns="0">
              <a:spAutoFit/>
            </a:bodyPr>
            <a:lstStyle/>
            <a:p>
              <a:pPr eaLnBrk="1" hangingPunct="1"/>
              <a:r>
                <a:rPr kumimoji="1" lang="en-US" altLang="zh-CN" sz="800">
                  <a:solidFill>
                    <a:srgbClr val="FFFFFF"/>
                  </a:solidFill>
                  <a:latin typeface="宋体" pitchFamily="2" charset="-122"/>
                </a:rPr>
                <a:t>i</a:t>
              </a:r>
              <a:endParaRPr kumimoji="1" lang="en-US" altLang="zh-CN" sz="3600"/>
            </a:p>
          </p:txBody>
        </p:sp>
        <p:sp>
          <p:nvSpPr>
            <p:cNvPr id="114695" name="Freeform 8"/>
            <p:cNvSpPr>
              <a:spLocks/>
            </p:cNvSpPr>
            <p:nvPr/>
          </p:nvSpPr>
          <p:spPr bwMode="auto">
            <a:xfrm>
              <a:off x="2352" y="2064"/>
              <a:ext cx="199" cy="129"/>
            </a:xfrm>
            <a:custGeom>
              <a:avLst/>
              <a:gdLst>
                <a:gd name="T0" fmla="*/ 0 w 595"/>
                <a:gd name="T1" fmla="*/ 0 h 515"/>
                <a:gd name="T2" fmla="*/ 0 w 595"/>
                <a:gd name="T3" fmla="*/ 0 h 515"/>
                <a:gd name="T4" fmla="*/ 0 w 595"/>
                <a:gd name="T5" fmla="*/ 0 h 515"/>
                <a:gd name="T6" fmla="*/ 0 w 595"/>
                <a:gd name="T7" fmla="*/ 0 h 515"/>
                <a:gd name="T8" fmla="*/ 0 w 595"/>
                <a:gd name="T9" fmla="*/ 0 h 515"/>
                <a:gd name="T10" fmla="*/ 0 60000 65536"/>
                <a:gd name="T11" fmla="*/ 0 60000 65536"/>
                <a:gd name="T12" fmla="*/ 0 60000 65536"/>
                <a:gd name="T13" fmla="*/ 0 60000 65536"/>
                <a:gd name="T14" fmla="*/ 0 60000 65536"/>
                <a:gd name="T15" fmla="*/ 0 w 595"/>
                <a:gd name="T16" fmla="*/ 0 h 515"/>
                <a:gd name="T17" fmla="*/ 595 w 595"/>
                <a:gd name="T18" fmla="*/ 515 h 515"/>
              </a:gdLst>
              <a:ahLst/>
              <a:cxnLst>
                <a:cxn ang="T10">
                  <a:pos x="T0" y="T1"/>
                </a:cxn>
                <a:cxn ang="T11">
                  <a:pos x="T2" y="T3"/>
                </a:cxn>
                <a:cxn ang="T12">
                  <a:pos x="T4" y="T5"/>
                </a:cxn>
                <a:cxn ang="T13">
                  <a:pos x="T6" y="T7"/>
                </a:cxn>
                <a:cxn ang="T14">
                  <a:pos x="T8" y="T9"/>
                </a:cxn>
              </a:cxnLst>
              <a:rect l="T15" t="T16" r="T17" b="T18"/>
              <a:pathLst>
                <a:path w="595" h="515">
                  <a:moveTo>
                    <a:pt x="595" y="0"/>
                  </a:moveTo>
                  <a:lnTo>
                    <a:pt x="0" y="0"/>
                  </a:lnTo>
                  <a:lnTo>
                    <a:pt x="298" y="269"/>
                  </a:lnTo>
                  <a:lnTo>
                    <a:pt x="0" y="515"/>
                  </a:lnTo>
                  <a:lnTo>
                    <a:pt x="595" y="515"/>
                  </a:lnTo>
                </a:path>
              </a:pathLst>
            </a:custGeom>
            <a:noFill/>
            <a:ln w="6350">
              <a:solidFill>
                <a:srgbClr val="FFFFFF"/>
              </a:solidFill>
              <a:round/>
              <a:headEnd/>
              <a:tailEnd/>
            </a:ln>
          </p:spPr>
          <p:txBody>
            <a:bodyPr/>
            <a:lstStyle/>
            <a:p>
              <a:endParaRPr lang="zh-CN" altLang="en-US"/>
            </a:p>
          </p:txBody>
        </p:sp>
        <p:sp>
          <p:nvSpPr>
            <p:cNvPr id="114696" name="Rectangle 9"/>
            <p:cNvSpPr>
              <a:spLocks noChangeArrowheads="1"/>
            </p:cNvSpPr>
            <p:nvPr/>
          </p:nvSpPr>
          <p:spPr bwMode="auto">
            <a:xfrm>
              <a:off x="2444" y="1943"/>
              <a:ext cx="48" cy="115"/>
            </a:xfrm>
            <a:prstGeom prst="rect">
              <a:avLst/>
            </a:prstGeom>
            <a:noFill/>
            <a:ln w="9525">
              <a:noFill/>
              <a:miter lim="800000"/>
              <a:headEnd/>
              <a:tailEnd/>
            </a:ln>
          </p:spPr>
          <p:txBody>
            <a:bodyPr wrap="none" lIns="0" tIns="0" rIns="0" bIns="0">
              <a:spAutoFit/>
            </a:bodyPr>
            <a:lstStyle/>
            <a:p>
              <a:pPr eaLnBrk="1" hangingPunct="1"/>
              <a:r>
                <a:rPr kumimoji="1" lang="en-US" altLang="zh-CN" sz="1200">
                  <a:solidFill>
                    <a:srgbClr val="FFFFFF"/>
                  </a:solidFill>
                  <a:latin typeface="宋体" pitchFamily="2" charset="-122"/>
                </a:rPr>
                <a:t>n</a:t>
              </a:r>
              <a:endParaRPr kumimoji="1" lang="en-US" altLang="zh-CN" sz="3600"/>
            </a:p>
          </p:txBody>
        </p:sp>
        <p:sp>
          <p:nvSpPr>
            <p:cNvPr id="114697" name="Rectangle 10"/>
            <p:cNvSpPr>
              <a:spLocks noChangeArrowheads="1"/>
            </p:cNvSpPr>
            <p:nvPr/>
          </p:nvSpPr>
          <p:spPr bwMode="auto">
            <a:xfrm>
              <a:off x="2400" y="2256"/>
              <a:ext cx="144" cy="115"/>
            </a:xfrm>
            <a:prstGeom prst="rect">
              <a:avLst/>
            </a:prstGeom>
            <a:noFill/>
            <a:ln w="9525">
              <a:noFill/>
              <a:miter lim="800000"/>
              <a:headEnd/>
              <a:tailEnd/>
            </a:ln>
          </p:spPr>
          <p:txBody>
            <a:bodyPr wrap="none" lIns="0" tIns="0" rIns="0" bIns="0">
              <a:spAutoFit/>
            </a:bodyPr>
            <a:lstStyle/>
            <a:p>
              <a:pPr eaLnBrk="1" hangingPunct="1"/>
              <a:r>
                <a:rPr kumimoji="1" lang="en-US" altLang="zh-CN" sz="1200">
                  <a:solidFill>
                    <a:srgbClr val="FFFFFF"/>
                  </a:solidFill>
                  <a:latin typeface="宋体" pitchFamily="2" charset="-122"/>
                </a:rPr>
                <a:t>i=1</a:t>
              </a:r>
              <a:endParaRPr kumimoji="1" lang="en-US" altLang="zh-CN" sz="3600"/>
            </a:p>
          </p:txBody>
        </p:sp>
      </p:grpSp>
    </p:spTree>
    <p:extLst>
      <p:ext uri="{BB962C8B-B14F-4D97-AF65-F5344CB8AC3E}">
        <p14:creationId xmlns:p14="http://schemas.microsoft.com/office/powerpoint/2010/main" val="2843878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测试阶段</a:t>
            </a:r>
            <a:endParaRPr lang="zh-CN" alt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r>
              <a:rPr lang="zh-CN" altLang="en-US" dirty="0" smtClean="0"/>
              <a:t>构件、模块组合测试</a:t>
            </a:r>
            <a:endParaRPr lang="en-US" altLang="zh-CN" dirty="0" smtClean="0"/>
          </a:p>
          <a:p>
            <a:r>
              <a:rPr lang="zh-CN" altLang="en-US" dirty="0" smtClean="0"/>
              <a:t>软件集成测试</a:t>
            </a:r>
            <a:endParaRPr lang="en-US" altLang="zh-CN" dirty="0" smtClean="0"/>
          </a:p>
          <a:p>
            <a:r>
              <a:rPr lang="zh-CN" altLang="en-US" dirty="0" smtClean="0"/>
              <a:t>系统集成测试</a:t>
            </a:r>
            <a:endParaRPr lang="en-US" altLang="zh-CN" dirty="0" smtClean="0"/>
          </a:p>
          <a:p>
            <a:r>
              <a:rPr lang="en-US" altLang="zh-CN" dirty="0" smtClean="0"/>
              <a:t>Beta</a:t>
            </a:r>
            <a:r>
              <a:rPr lang="zh-CN" altLang="en-US" dirty="0" smtClean="0"/>
              <a:t>版（试用）</a:t>
            </a:r>
            <a:endParaRPr lang="en-US" altLang="zh-CN" dirty="0" smtClean="0"/>
          </a:p>
          <a:p>
            <a:r>
              <a:rPr lang="zh-CN" altLang="en-US" dirty="0" smtClean="0"/>
              <a:t>验收测试</a:t>
            </a:r>
            <a:endParaRPr lang="zh-CN" altLang="en-US" dirty="0"/>
          </a:p>
        </p:txBody>
      </p:sp>
    </p:spTree>
    <p:extLst>
      <p:ext uri="{BB962C8B-B14F-4D97-AF65-F5344CB8AC3E}">
        <p14:creationId xmlns:p14="http://schemas.microsoft.com/office/powerpoint/2010/main" val="28582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mtClean="0"/>
              <a:t>单元测试</a:t>
            </a:r>
          </a:p>
        </p:txBody>
      </p:sp>
      <p:grpSp>
        <p:nvGrpSpPr>
          <p:cNvPr id="119811" name="Group 17"/>
          <p:cNvGrpSpPr>
            <a:grpSpLocks/>
          </p:cNvGrpSpPr>
          <p:nvPr/>
        </p:nvGrpSpPr>
        <p:grpSpPr bwMode="auto">
          <a:xfrm>
            <a:off x="1676400" y="1601788"/>
            <a:ext cx="5638800" cy="3986212"/>
            <a:chOff x="1056" y="1009"/>
            <a:chExt cx="3552" cy="2511"/>
          </a:xfrm>
        </p:grpSpPr>
        <p:sp>
          <p:nvSpPr>
            <p:cNvPr id="119812" name="Rectangle 5"/>
            <p:cNvSpPr>
              <a:spLocks noChangeArrowheads="1"/>
            </p:cNvSpPr>
            <p:nvPr/>
          </p:nvSpPr>
          <p:spPr bwMode="auto">
            <a:xfrm>
              <a:off x="2112" y="1009"/>
              <a:ext cx="1392" cy="496"/>
            </a:xfrm>
            <a:prstGeom prst="rect">
              <a:avLst/>
            </a:prstGeom>
            <a:noFill/>
            <a:ln w="14288">
              <a:solidFill>
                <a:srgbClr val="333399"/>
              </a:solidFill>
              <a:miter lim="800000"/>
              <a:headEnd/>
              <a:tailEnd/>
            </a:ln>
          </p:spPr>
          <p:txBody>
            <a:bodyPr/>
            <a:lstStyle/>
            <a:p>
              <a:endParaRPr lang="zh-CN" altLang="en-US"/>
            </a:p>
          </p:txBody>
        </p:sp>
        <p:sp>
          <p:nvSpPr>
            <p:cNvPr id="119813" name="Rectangle 6"/>
            <p:cNvSpPr>
              <a:spLocks noChangeArrowheads="1"/>
            </p:cNvSpPr>
            <p:nvPr/>
          </p:nvSpPr>
          <p:spPr bwMode="auto">
            <a:xfrm>
              <a:off x="2432" y="1152"/>
              <a:ext cx="8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驱动模块</a:t>
              </a:r>
              <a:endParaRPr lang="zh-CN" altLang="en-US">
                <a:solidFill>
                  <a:srgbClr val="333399"/>
                </a:solidFill>
              </a:endParaRPr>
            </a:p>
          </p:txBody>
        </p:sp>
        <p:sp>
          <p:nvSpPr>
            <p:cNvPr id="119814" name="Rectangle 7"/>
            <p:cNvSpPr>
              <a:spLocks noChangeArrowheads="1"/>
            </p:cNvSpPr>
            <p:nvPr/>
          </p:nvSpPr>
          <p:spPr bwMode="auto">
            <a:xfrm>
              <a:off x="2112" y="1895"/>
              <a:ext cx="1392" cy="495"/>
            </a:xfrm>
            <a:prstGeom prst="rect">
              <a:avLst/>
            </a:prstGeom>
            <a:noFill/>
            <a:ln w="14288">
              <a:solidFill>
                <a:srgbClr val="333399"/>
              </a:solidFill>
              <a:miter lim="800000"/>
              <a:headEnd/>
              <a:tailEnd/>
            </a:ln>
          </p:spPr>
          <p:txBody>
            <a:bodyPr/>
            <a:lstStyle/>
            <a:p>
              <a:endParaRPr lang="zh-CN" altLang="en-US"/>
            </a:p>
          </p:txBody>
        </p:sp>
        <p:sp>
          <p:nvSpPr>
            <p:cNvPr id="119815" name="Rectangle 8"/>
            <p:cNvSpPr>
              <a:spLocks noChangeArrowheads="1"/>
            </p:cNvSpPr>
            <p:nvPr/>
          </p:nvSpPr>
          <p:spPr bwMode="auto">
            <a:xfrm>
              <a:off x="1056" y="3024"/>
              <a:ext cx="1248" cy="496"/>
            </a:xfrm>
            <a:prstGeom prst="rect">
              <a:avLst/>
            </a:prstGeom>
            <a:noFill/>
            <a:ln w="14288">
              <a:solidFill>
                <a:srgbClr val="333399"/>
              </a:solidFill>
              <a:miter lim="800000"/>
              <a:headEnd/>
              <a:tailEnd/>
            </a:ln>
          </p:spPr>
          <p:txBody>
            <a:bodyPr/>
            <a:lstStyle/>
            <a:p>
              <a:endParaRPr lang="zh-CN" altLang="en-US"/>
            </a:p>
          </p:txBody>
        </p:sp>
        <p:sp>
          <p:nvSpPr>
            <p:cNvPr id="119816" name="Rectangle 9"/>
            <p:cNvSpPr>
              <a:spLocks noChangeArrowheads="1"/>
            </p:cNvSpPr>
            <p:nvPr/>
          </p:nvSpPr>
          <p:spPr bwMode="auto">
            <a:xfrm>
              <a:off x="3408" y="3024"/>
              <a:ext cx="1200" cy="496"/>
            </a:xfrm>
            <a:prstGeom prst="rect">
              <a:avLst/>
            </a:prstGeom>
            <a:noFill/>
            <a:ln w="14288">
              <a:solidFill>
                <a:srgbClr val="333399"/>
              </a:solidFill>
              <a:miter lim="800000"/>
              <a:headEnd/>
              <a:tailEnd/>
            </a:ln>
          </p:spPr>
          <p:txBody>
            <a:bodyPr/>
            <a:lstStyle/>
            <a:p>
              <a:endParaRPr lang="zh-CN" altLang="en-US"/>
            </a:p>
          </p:txBody>
        </p:sp>
        <p:sp>
          <p:nvSpPr>
            <p:cNvPr id="119817" name="Line 10"/>
            <p:cNvSpPr>
              <a:spLocks noChangeShapeType="1"/>
            </p:cNvSpPr>
            <p:nvPr/>
          </p:nvSpPr>
          <p:spPr bwMode="auto">
            <a:xfrm flipH="1">
              <a:off x="2832" y="1536"/>
              <a:ext cx="0" cy="384"/>
            </a:xfrm>
            <a:prstGeom prst="line">
              <a:avLst/>
            </a:prstGeom>
            <a:noFill/>
            <a:ln w="14288">
              <a:solidFill>
                <a:srgbClr val="333399"/>
              </a:solidFill>
              <a:round/>
              <a:headEnd/>
              <a:tailEnd/>
            </a:ln>
          </p:spPr>
          <p:txBody>
            <a:bodyPr/>
            <a:lstStyle/>
            <a:p>
              <a:endParaRPr lang="zh-CN" altLang="en-US"/>
            </a:p>
          </p:txBody>
        </p:sp>
        <p:sp>
          <p:nvSpPr>
            <p:cNvPr id="119818" name="Line 11"/>
            <p:cNvSpPr>
              <a:spLocks noChangeShapeType="1"/>
            </p:cNvSpPr>
            <p:nvPr/>
          </p:nvSpPr>
          <p:spPr bwMode="auto">
            <a:xfrm flipH="1">
              <a:off x="1806" y="2410"/>
              <a:ext cx="812" cy="602"/>
            </a:xfrm>
            <a:prstGeom prst="line">
              <a:avLst/>
            </a:prstGeom>
            <a:noFill/>
            <a:ln w="14288">
              <a:solidFill>
                <a:srgbClr val="333399"/>
              </a:solidFill>
              <a:round/>
              <a:headEnd/>
              <a:tailEnd/>
            </a:ln>
          </p:spPr>
          <p:txBody>
            <a:bodyPr/>
            <a:lstStyle/>
            <a:p>
              <a:endParaRPr lang="zh-CN" altLang="en-US"/>
            </a:p>
          </p:txBody>
        </p:sp>
        <p:sp>
          <p:nvSpPr>
            <p:cNvPr id="119819" name="Line 12"/>
            <p:cNvSpPr>
              <a:spLocks noChangeShapeType="1"/>
            </p:cNvSpPr>
            <p:nvPr/>
          </p:nvSpPr>
          <p:spPr bwMode="auto">
            <a:xfrm>
              <a:off x="3061" y="2410"/>
              <a:ext cx="939" cy="614"/>
            </a:xfrm>
            <a:prstGeom prst="line">
              <a:avLst/>
            </a:prstGeom>
            <a:noFill/>
            <a:ln w="14288">
              <a:solidFill>
                <a:srgbClr val="333399"/>
              </a:solidFill>
              <a:round/>
              <a:headEnd/>
              <a:tailEnd/>
            </a:ln>
          </p:spPr>
          <p:txBody>
            <a:bodyPr/>
            <a:lstStyle/>
            <a:p>
              <a:endParaRPr lang="zh-CN" altLang="en-US"/>
            </a:p>
          </p:txBody>
        </p:sp>
        <p:sp>
          <p:nvSpPr>
            <p:cNvPr id="119820" name="Rectangle 13"/>
            <p:cNvSpPr>
              <a:spLocks noChangeArrowheads="1"/>
            </p:cNvSpPr>
            <p:nvPr/>
          </p:nvSpPr>
          <p:spPr bwMode="auto">
            <a:xfrm>
              <a:off x="2432" y="2016"/>
              <a:ext cx="8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被测模块</a:t>
              </a:r>
              <a:endParaRPr lang="zh-CN" altLang="en-US">
                <a:solidFill>
                  <a:srgbClr val="333399"/>
                </a:solidFill>
              </a:endParaRPr>
            </a:p>
          </p:txBody>
        </p:sp>
        <p:sp>
          <p:nvSpPr>
            <p:cNvPr id="119821" name="Rectangle 14"/>
            <p:cNvSpPr>
              <a:spLocks noChangeArrowheads="1"/>
            </p:cNvSpPr>
            <p:nvPr/>
          </p:nvSpPr>
          <p:spPr bwMode="auto">
            <a:xfrm>
              <a:off x="1344" y="3120"/>
              <a:ext cx="7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桩模块1</a:t>
              </a:r>
              <a:endParaRPr lang="zh-CN" altLang="en-US">
                <a:solidFill>
                  <a:srgbClr val="333399"/>
                </a:solidFill>
              </a:endParaRPr>
            </a:p>
          </p:txBody>
        </p:sp>
        <p:sp>
          <p:nvSpPr>
            <p:cNvPr id="119822" name="Rectangle 15"/>
            <p:cNvSpPr>
              <a:spLocks noChangeArrowheads="1"/>
            </p:cNvSpPr>
            <p:nvPr/>
          </p:nvSpPr>
          <p:spPr bwMode="auto">
            <a:xfrm>
              <a:off x="3648" y="3151"/>
              <a:ext cx="700" cy="240"/>
            </a:xfrm>
            <a:prstGeom prst="rect">
              <a:avLst/>
            </a:prstGeom>
            <a:noFill/>
            <a:ln w="9525">
              <a:noFill/>
              <a:miter lim="800000"/>
              <a:headEnd/>
              <a:tailEnd/>
            </a:ln>
          </p:spPr>
          <p:txBody>
            <a:bodyPr wrap="none" lIns="0" tIns="0" rIns="0" bIns="0">
              <a:spAutoFit/>
            </a:bodyPr>
            <a:lstStyle/>
            <a:p>
              <a:r>
                <a:rPr lang="zh-CN" altLang="en-US" sz="2500">
                  <a:solidFill>
                    <a:srgbClr val="333399"/>
                  </a:solidFill>
                  <a:latin typeface="宋体" pitchFamily="2" charset="-122"/>
                </a:rPr>
                <a:t>桩模块2</a:t>
              </a:r>
              <a:endParaRPr lang="zh-CN" altLang="en-US">
                <a:solidFill>
                  <a:srgbClr val="333399"/>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mtClean="0"/>
              <a:t>McCabe</a:t>
            </a:r>
            <a:r>
              <a:rPr lang="zh-CN" altLang="en-US" smtClean="0"/>
              <a:t>圈复杂度</a:t>
            </a:r>
          </a:p>
        </p:txBody>
      </p:sp>
      <p:sp>
        <p:nvSpPr>
          <p:cNvPr id="120835" name="Rectangle 3"/>
          <p:cNvSpPr>
            <a:spLocks noGrp="1" noChangeArrowheads="1"/>
          </p:cNvSpPr>
          <p:nvPr>
            <p:ph type="body" idx="1"/>
          </p:nvPr>
        </p:nvSpPr>
        <p:spPr/>
        <p:txBody>
          <a:bodyPr/>
          <a:lstStyle/>
          <a:p>
            <a:r>
              <a:rPr lang="zh-CN" altLang="en-US" smtClean="0"/>
              <a:t>对于一个单入口、单出口的连通图：</a:t>
            </a:r>
          </a:p>
          <a:p>
            <a:pPr>
              <a:buFontTx/>
              <a:buNone/>
            </a:pPr>
            <a:r>
              <a:rPr lang="zh-CN" altLang="en-US" smtClean="0"/>
              <a:t>   圈复杂度 = 弧数 - 结点数 + 2</a:t>
            </a:r>
          </a:p>
          <a:p>
            <a:pPr>
              <a:buFontTx/>
              <a:buNone/>
            </a:pPr>
            <a:endParaRPr lang="zh-CN" altLang="en-US" smtClean="0"/>
          </a:p>
          <a:p>
            <a:pPr>
              <a:buFontTx/>
              <a:buNone/>
            </a:pPr>
            <a:r>
              <a:rPr lang="zh-CN" altLang="en-US" smtClean="0"/>
              <a:t>   圈复杂度 = 分支点数 + 1</a:t>
            </a:r>
          </a:p>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软件的评价？</a:t>
            </a:r>
            <a:endParaRPr lang="zh-CN" altLang="en-US" dirty="0"/>
          </a:p>
        </p:txBody>
      </p:sp>
      <p:sp>
        <p:nvSpPr>
          <p:cNvPr id="3" name="内容占位符 2"/>
          <p:cNvSpPr>
            <a:spLocks noGrp="1"/>
          </p:cNvSpPr>
          <p:nvPr>
            <p:ph idx="1"/>
          </p:nvPr>
        </p:nvSpPr>
        <p:spPr>
          <a:xfrm>
            <a:off x="440770" y="1340768"/>
            <a:ext cx="8299450" cy="4267200"/>
          </a:xfrm>
        </p:spPr>
        <p:txBody>
          <a:bodyPr/>
          <a:lstStyle/>
          <a:p>
            <a:r>
              <a:rPr lang="zh-CN" altLang="en-US" dirty="0" smtClean="0"/>
              <a:t>能力（</a:t>
            </a:r>
            <a:r>
              <a:rPr lang="en-US" altLang="zh-CN" dirty="0" smtClean="0"/>
              <a:t>C</a:t>
            </a:r>
            <a:r>
              <a:rPr lang="zh-CN" altLang="en-US" dirty="0" smtClean="0"/>
              <a:t>）：满足</a:t>
            </a:r>
            <a:r>
              <a:rPr lang="zh-CN" altLang="en-US" dirty="0"/>
              <a:t>用户</a:t>
            </a:r>
            <a:r>
              <a:rPr lang="zh-CN" altLang="en-US" dirty="0" smtClean="0"/>
              <a:t>需求的程度</a:t>
            </a:r>
            <a:endParaRPr lang="en-US" altLang="zh-CN" dirty="0" smtClean="0"/>
          </a:p>
          <a:p>
            <a:pPr lvl="1"/>
            <a:r>
              <a:rPr lang="zh-CN" altLang="en-US" dirty="0" smtClean="0"/>
              <a:t>功能性、非功能性</a:t>
            </a:r>
            <a:endParaRPr lang="en-US" altLang="zh-CN" dirty="0" smtClean="0"/>
          </a:p>
          <a:p>
            <a:r>
              <a:rPr lang="zh-CN" altLang="en-US" dirty="0" smtClean="0"/>
              <a:t>质量（</a:t>
            </a:r>
            <a:r>
              <a:rPr lang="en-US" altLang="zh-CN" dirty="0" smtClean="0"/>
              <a:t>Q</a:t>
            </a:r>
            <a:r>
              <a:rPr lang="zh-CN" altLang="en-US" dirty="0" smtClean="0"/>
              <a:t>）：实现的程度，或者说，缺陷及其影响程度</a:t>
            </a:r>
            <a:endParaRPr lang="en-US" altLang="zh-CN" dirty="0" smtClean="0"/>
          </a:p>
          <a:p>
            <a:pPr lvl="1"/>
            <a:r>
              <a:rPr lang="zh-CN" altLang="en-US" dirty="0" smtClean="0"/>
              <a:t>总</a:t>
            </a:r>
            <a:r>
              <a:rPr lang="zh-CN" altLang="en-US" dirty="0"/>
              <a:t>缺陷（发现的 </a:t>
            </a:r>
            <a:r>
              <a:rPr lang="en-US" altLang="zh-CN" dirty="0"/>
              <a:t>+ </a:t>
            </a:r>
            <a:r>
              <a:rPr lang="zh-CN" altLang="en-US" dirty="0"/>
              <a:t>未发现的</a:t>
            </a:r>
            <a:r>
              <a:rPr lang="zh-CN" altLang="en-US" dirty="0" smtClean="0"/>
              <a:t>）：发现缺陷 </a:t>
            </a:r>
            <a:endParaRPr lang="zh-CN" altLang="en-US" dirty="0"/>
          </a:p>
          <a:p>
            <a:endParaRPr lang="en-US" altLang="zh-CN" dirty="0" smtClean="0"/>
          </a:p>
          <a:p>
            <a:r>
              <a:rPr lang="zh-CN" altLang="en-US" dirty="0" smtClean="0"/>
              <a:t>用户（</a:t>
            </a:r>
            <a:r>
              <a:rPr lang="en-US" altLang="zh-CN" dirty="0" smtClean="0"/>
              <a:t>U</a:t>
            </a:r>
            <a:r>
              <a:rPr lang="zh-CN" altLang="en-US" dirty="0" smtClean="0"/>
              <a:t>）：价值</a:t>
            </a:r>
            <a:endParaRPr lang="en-US" altLang="zh-CN" dirty="0" smtClean="0"/>
          </a:p>
          <a:p>
            <a:pPr lvl="1"/>
            <a:r>
              <a:rPr lang="zh-CN" altLang="en-US" dirty="0" smtClean="0"/>
              <a:t>创造价值</a:t>
            </a:r>
            <a:endParaRPr lang="en-US" altLang="zh-CN" dirty="0" smtClean="0"/>
          </a:p>
          <a:p>
            <a:pPr lvl="1"/>
            <a:r>
              <a:rPr lang="zh-CN" altLang="en-US" dirty="0" smtClean="0"/>
              <a:t>在用规模</a:t>
            </a:r>
            <a:endParaRPr lang="en-US" altLang="zh-CN" dirty="0" smtClean="0"/>
          </a:p>
          <a:p>
            <a:pPr lvl="1"/>
            <a:r>
              <a:rPr lang="zh-CN" altLang="en-US" dirty="0" smtClean="0"/>
              <a:t>满意度</a:t>
            </a:r>
            <a:endParaRPr lang="en-US" altLang="zh-CN" dirty="0" smtClean="0"/>
          </a:p>
          <a:p>
            <a:pPr lvl="1"/>
            <a:r>
              <a:rPr lang="zh-CN" altLang="en-US" dirty="0" smtClean="0"/>
              <a:t>风险（损失）</a:t>
            </a:r>
            <a:endParaRPr lang="en-US" altLang="zh-CN" dirty="0" smtClean="0"/>
          </a:p>
          <a:p>
            <a:r>
              <a:rPr lang="zh-CN" altLang="en-US" dirty="0" smtClean="0"/>
              <a:t>其他（</a:t>
            </a:r>
            <a:r>
              <a:rPr lang="en-US" altLang="zh-CN" dirty="0" smtClean="0"/>
              <a:t>O</a:t>
            </a:r>
            <a:r>
              <a:rPr lang="zh-CN" altLang="en-US" dirty="0" smtClean="0"/>
              <a:t>）：价格等</a:t>
            </a:r>
            <a:endParaRPr lang="en-US" altLang="zh-CN" dirty="0" smtClean="0"/>
          </a:p>
          <a:p>
            <a:endParaRPr lang="en-US" altLang="zh-CN" dirty="0" smtClean="0"/>
          </a:p>
          <a:p>
            <a:endParaRPr lang="zh-CN" altLang="en-US" dirty="0"/>
          </a:p>
        </p:txBody>
      </p:sp>
      <p:grpSp>
        <p:nvGrpSpPr>
          <p:cNvPr id="7" name="组合 6"/>
          <p:cNvGrpSpPr/>
          <p:nvPr/>
        </p:nvGrpSpPr>
        <p:grpSpPr>
          <a:xfrm>
            <a:off x="5580112" y="3212976"/>
            <a:ext cx="1415772" cy="965721"/>
            <a:chOff x="5580112" y="3212976"/>
            <a:chExt cx="1415772" cy="965721"/>
          </a:xfrm>
        </p:grpSpPr>
        <p:sp>
          <p:nvSpPr>
            <p:cNvPr id="5" name="文本框 4"/>
            <p:cNvSpPr txBox="1"/>
            <p:nvPr/>
          </p:nvSpPr>
          <p:spPr>
            <a:xfrm>
              <a:off x="5580112" y="3717032"/>
              <a:ext cx="1415772" cy="461665"/>
            </a:xfrm>
            <a:prstGeom prst="rect">
              <a:avLst/>
            </a:prstGeom>
            <a:solidFill>
              <a:schemeClr val="accent3">
                <a:lumMod val="20000"/>
                <a:lumOff val="80000"/>
              </a:schemeClr>
            </a:solidFill>
            <a:ln>
              <a:solidFill>
                <a:schemeClr val="accent1"/>
              </a:solidFill>
            </a:ln>
            <a:scene3d>
              <a:camera prst="orthographicFront"/>
              <a:lightRig rig="threePt" dir="t"/>
            </a:scene3d>
            <a:sp3d>
              <a:bevelT/>
            </a:sp3d>
          </p:spPr>
          <p:txBody>
            <a:bodyPr wrap="none" rtlCol="0">
              <a:spAutoFit/>
            </a:bodyPr>
            <a:lstStyle/>
            <a:p>
              <a:r>
                <a:rPr lang="zh-CN" altLang="en-US" b="1" dirty="0" smtClean="0">
                  <a:solidFill>
                    <a:srgbClr val="FF0000"/>
                  </a:solidFill>
                </a:rPr>
                <a:t>软件测试</a:t>
              </a:r>
              <a:endParaRPr lang="zh-CN" altLang="en-US" b="1" dirty="0">
                <a:solidFill>
                  <a:srgbClr val="FF0000"/>
                </a:solidFill>
              </a:endParaRPr>
            </a:p>
          </p:txBody>
        </p:sp>
        <p:sp>
          <p:nvSpPr>
            <p:cNvPr id="6" name="上箭头 5"/>
            <p:cNvSpPr/>
            <p:nvPr/>
          </p:nvSpPr>
          <p:spPr bwMode="auto">
            <a:xfrm>
              <a:off x="6012160" y="3212976"/>
              <a:ext cx="504056" cy="504056"/>
            </a:xfrm>
            <a:prstGeom prs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01074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1</a:t>
            </a:r>
            <a:r>
              <a:rPr lang="en-US" altLang="zh-CN" dirty="0" smtClean="0"/>
              <a:t> </a:t>
            </a:r>
            <a:r>
              <a:rPr lang="en-US" altLang="zh-CN" dirty="0" err="1" smtClean="0"/>
              <a:t>PushingBox</a:t>
            </a:r>
            <a:endParaRPr lang="zh-CN" altLang="en-US" dirty="0"/>
          </a:p>
        </p:txBody>
      </p:sp>
      <p:sp>
        <p:nvSpPr>
          <p:cNvPr id="3" name="内容占位符 2"/>
          <p:cNvSpPr>
            <a:spLocks noGrp="1"/>
          </p:cNvSpPr>
          <p:nvPr>
            <p:ph idx="1"/>
          </p:nvPr>
        </p:nvSpPr>
        <p:spPr>
          <a:xfrm>
            <a:off x="539552" y="1340768"/>
            <a:ext cx="8299450" cy="4267200"/>
          </a:xfrm>
        </p:spPr>
        <p:txBody>
          <a:bodyPr/>
          <a:lstStyle/>
          <a:p>
            <a:r>
              <a:rPr lang="zh-CN" altLang="en-US" dirty="0" smtClean="0"/>
              <a:t>函数过于复杂！</a:t>
            </a:r>
            <a:endParaRPr lang="en-US" altLang="zh-CN" dirty="0" smtClean="0"/>
          </a:p>
          <a:p>
            <a:r>
              <a:rPr lang="zh-CN" altLang="en-US" dirty="0" smtClean="0"/>
              <a:t>都少个分支？</a:t>
            </a:r>
            <a:endParaRPr lang="zh-CN" altLang="en-US" dirty="0"/>
          </a:p>
        </p:txBody>
      </p:sp>
      <p:pic>
        <p:nvPicPr>
          <p:cNvPr id="4" name="图片 3" descr="actionPerformed.jpg"/>
          <p:cNvPicPr>
            <a:picLocks noChangeAspect="1"/>
          </p:cNvPicPr>
          <p:nvPr/>
        </p:nvPicPr>
        <p:blipFill>
          <a:blip r:embed="rId2" cstate="print"/>
          <a:stretch>
            <a:fillRect/>
          </a:stretch>
        </p:blipFill>
        <p:spPr>
          <a:xfrm>
            <a:off x="4211960" y="0"/>
            <a:ext cx="4599935" cy="6858000"/>
          </a:xfrm>
          <a:prstGeom prst="rect">
            <a:avLst/>
          </a:prstGeom>
          <a:solidFill>
            <a:schemeClr val="tx2">
              <a:lumMod val="95000"/>
            </a:schemeClr>
          </a:solidFill>
          <a:ln>
            <a:solidFill>
              <a:schemeClr val="tx1">
                <a:lumMod val="75000"/>
              </a:schemeClr>
            </a:solidFill>
          </a:ln>
        </p:spPr>
      </p:pic>
      <p:pic>
        <p:nvPicPr>
          <p:cNvPr id="5" name="内容占位符 3" descr="actionPerformed-CFD.jpg"/>
          <p:cNvPicPr>
            <a:picLocks noChangeAspect="1"/>
          </p:cNvPicPr>
          <p:nvPr/>
        </p:nvPicPr>
        <p:blipFill>
          <a:blip r:embed="rId3" cstate="print"/>
          <a:stretch>
            <a:fillRect/>
          </a:stretch>
        </p:blipFill>
        <p:spPr bwMode="auto">
          <a:xfrm>
            <a:off x="323528" y="2780928"/>
            <a:ext cx="8741469" cy="4015345"/>
          </a:xfrm>
          <a:prstGeom prst="rect">
            <a:avLst/>
          </a:prstGeom>
          <a:solidFill>
            <a:schemeClr val="tx2">
              <a:lumMod val="95000"/>
            </a:schemeClr>
          </a:solidFill>
          <a:ln w="9525">
            <a:solidFill>
              <a:schemeClr val="tx1">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smtClean="0"/>
              <a:t>2 </a:t>
            </a:r>
            <a:r>
              <a:rPr lang="zh-CN" altLang="en-US" b="1" u="sng" dirty="0" smtClean="0"/>
              <a:t>学生</a:t>
            </a:r>
            <a:r>
              <a:rPr lang="zh-CN" altLang="en-US" b="1" u="sng" dirty="0"/>
              <a:t>注册</a:t>
            </a:r>
            <a:r>
              <a:rPr lang="zh-CN" altLang="en-US" b="1" u="sng" dirty="0" smtClean="0"/>
              <a:t>系统</a:t>
            </a:r>
            <a:r>
              <a:rPr lang="en-US" altLang="zh-CN" b="1" u="sng" dirty="0" smtClean="0"/>
              <a:t>SRS</a:t>
            </a:r>
            <a:br>
              <a:rPr lang="en-US" altLang="zh-CN" b="1" u="sng" dirty="0" smtClean="0"/>
            </a:br>
            <a:r>
              <a:rPr lang="zh-CN" altLang="en-US" sz="2800" b="1" u="sng" dirty="0" smtClean="0"/>
              <a:t>（</a:t>
            </a:r>
            <a:r>
              <a:rPr lang="en-US" altLang="zh-CN" sz="2800" b="1" u="sng" dirty="0"/>
              <a:t>Student Registration System）</a:t>
            </a:r>
            <a:endParaRPr lang="zh-CN" altLang="en-US" sz="2800" dirty="0"/>
          </a:p>
        </p:txBody>
      </p:sp>
      <p:sp>
        <p:nvSpPr>
          <p:cNvPr id="3" name="内容占位符 2"/>
          <p:cNvSpPr>
            <a:spLocks noGrp="1"/>
          </p:cNvSpPr>
          <p:nvPr>
            <p:ph idx="1"/>
          </p:nvPr>
        </p:nvSpPr>
        <p:spPr>
          <a:xfrm>
            <a:off x="107504" y="1268760"/>
            <a:ext cx="8825359" cy="4674840"/>
          </a:xfrm>
        </p:spPr>
        <p:txBody>
          <a:bodyPr/>
          <a:lstStyle/>
          <a:p>
            <a:pPr marL="0" indent="628650">
              <a:spcBef>
                <a:spcPts val="1200"/>
              </a:spcBef>
              <a:buNone/>
            </a:pPr>
            <a:r>
              <a:rPr lang="zh-CN" altLang="en-US" dirty="0"/>
              <a:t>我们承担了开发一个学生注册系统的项目（</a:t>
            </a:r>
            <a:r>
              <a:rPr lang="en-US" altLang="zh-CN" dirty="0"/>
              <a:t>SRS）。</a:t>
            </a:r>
            <a:r>
              <a:rPr lang="zh-CN" altLang="en-US" dirty="0"/>
              <a:t>该系统允许学生在大学的校园网络上进行在线注册每一个学期的课程，也可以用于跟踪学生的学习进展，直到其获得学位。</a:t>
            </a:r>
          </a:p>
          <a:p>
            <a:pPr marL="0" indent="628650">
              <a:spcBef>
                <a:spcPts val="1200"/>
              </a:spcBef>
              <a:buNone/>
            </a:pPr>
            <a:r>
              <a:rPr lang="zh-CN" altLang="en-US" dirty="0"/>
              <a:t>当学生被大学录取后，学生便需在</a:t>
            </a:r>
            <a:r>
              <a:rPr lang="en-US" altLang="zh-CN" dirty="0"/>
              <a:t>SRS</a:t>
            </a:r>
            <a:r>
              <a:rPr lang="zh-CN" altLang="en-US" dirty="0"/>
              <a:t>中建立学习计划，即确定为满足特定学位程序所需要的课程，并选择一位导师。</a:t>
            </a:r>
            <a:r>
              <a:rPr lang="en-US" altLang="zh-CN" dirty="0"/>
              <a:t>SRS</a:t>
            </a:r>
            <a:r>
              <a:rPr lang="zh-CN" altLang="en-US" dirty="0"/>
              <a:t>要检验学生所提出的学习计划是否满足他/她所修学位的要求。</a:t>
            </a:r>
          </a:p>
          <a:p>
            <a:pPr marL="0" indent="628650">
              <a:spcBef>
                <a:spcPts val="1200"/>
              </a:spcBef>
              <a:buNone/>
            </a:pPr>
            <a:r>
              <a:rPr lang="zh-CN" altLang="en-US" dirty="0"/>
              <a:t>一旦建立了学习计划，则在以后每个学期的注册期间，学生都可以在线查看课程计划，选择要选修的课程，如果课程有多名教授讲授，则还可以指定期望的课程班和授课时间（每周星期几，每天什么时间听课）。</a:t>
            </a:r>
          </a:p>
          <a:p>
            <a:endParaRPr lang="zh-CN" altLang="en-US" dirty="0"/>
          </a:p>
        </p:txBody>
      </p:sp>
    </p:spTree>
    <p:extLst>
      <p:ext uri="{BB962C8B-B14F-4D97-AF65-F5344CB8AC3E}">
        <p14:creationId xmlns:p14="http://schemas.microsoft.com/office/powerpoint/2010/main" val="4242191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1412776"/>
            <a:ext cx="8299450" cy="4267200"/>
          </a:xfrm>
        </p:spPr>
        <p:txBody>
          <a:bodyPr/>
          <a:lstStyle/>
          <a:p>
            <a:pPr marL="0" indent="0">
              <a:spcBef>
                <a:spcPts val="1200"/>
              </a:spcBef>
              <a:buNone/>
            </a:pPr>
            <a:r>
              <a:rPr lang="en-US" altLang="zh-CN" dirty="0"/>
              <a:t>SRS</a:t>
            </a:r>
            <a:r>
              <a:rPr lang="zh-CN" altLang="en-US" dirty="0"/>
              <a:t>要检查对学生选择的课程进行必要条件的检查：</a:t>
            </a:r>
          </a:p>
          <a:p>
            <a:pPr marL="0" indent="0">
              <a:spcBef>
                <a:spcPts val="1200"/>
              </a:spcBef>
              <a:buNone/>
            </a:pPr>
            <a:r>
              <a:rPr lang="zh-CN" altLang="en-US" dirty="0"/>
              <a:t>（1）参考学生已完成课程的成绩单（学生随时可以查看自己的成绩单），检查学生是否已经通过所选课程的预修课程，并取得必要的成绩；</a:t>
            </a:r>
          </a:p>
          <a:p>
            <a:pPr marL="0" indent="0">
              <a:spcBef>
                <a:spcPts val="1200"/>
              </a:spcBef>
              <a:buNone/>
            </a:pPr>
            <a:r>
              <a:rPr lang="zh-CN" altLang="en-US" dirty="0"/>
              <a:t>（2）该课程满足该学生学习计划要求之一；</a:t>
            </a:r>
          </a:p>
          <a:p>
            <a:pPr marL="0" indent="0">
              <a:spcBef>
                <a:spcPts val="1200"/>
              </a:spcBef>
              <a:buNone/>
            </a:pPr>
            <a:r>
              <a:rPr lang="zh-CN" altLang="en-US" dirty="0"/>
              <a:t>（3）该课程班中仍有空位。</a:t>
            </a:r>
          </a:p>
          <a:p>
            <a:pPr marL="0" indent="0">
              <a:spcBef>
                <a:spcPts val="1200"/>
              </a:spcBef>
              <a:buNone/>
            </a:pPr>
            <a:r>
              <a:rPr lang="zh-CN" altLang="en-US" dirty="0"/>
              <a:t>只有当上述三个条件都满足时，学生的选课请求才被接受。</a:t>
            </a:r>
          </a:p>
          <a:p>
            <a:pPr marL="0" indent="0">
              <a:buNone/>
            </a:pPr>
            <a:endParaRPr lang="zh-CN" altLang="en-US" dirty="0"/>
          </a:p>
        </p:txBody>
      </p:sp>
    </p:spTree>
    <p:extLst>
      <p:ext uri="{BB962C8B-B14F-4D97-AF65-F5344CB8AC3E}">
        <p14:creationId xmlns:p14="http://schemas.microsoft.com/office/powerpoint/2010/main" val="2145038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28600"/>
            <a:ext cx="8402960" cy="838200"/>
          </a:xfrm>
        </p:spPr>
        <p:txBody>
          <a:bodyPr/>
          <a:lstStyle/>
          <a:p>
            <a:r>
              <a:rPr lang="zh-CN" altLang="en-US" dirty="0" smtClean="0"/>
              <a:t>问题</a:t>
            </a:r>
            <a:r>
              <a:rPr lang="en-US" altLang="zh-CN" dirty="0" smtClean="0"/>
              <a:t>1</a:t>
            </a:r>
            <a:r>
              <a:rPr lang="zh-CN" altLang="en-US" dirty="0" smtClean="0"/>
              <a:t>：</a:t>
            </a:r>
            <a:r>
              <a:rPr lang="en-US" altLang="zh-CN" dirty="0" smtClean="0"/>
              <a:t> SRS</a:t>
            </a:r>
            <a:r>
              <a:rPr lang="zh-CN" altLang="en-US" dirty="0" smtClean="0"/>
              <a:t>的“单元测试”（类及其方法）</a:t>
            </a:r>
            <a:endParaRPr lang="zh-CN" altLang="en-US" dirty="0"/>
          </a:p>
        </p:txBody>
      </p:sp>
      <p:sp>
        <p:nvSpPr>
          <p:cNvPr id="50" name="内容占位符 2"/>
          <p:cNvSpPr>
            <a:spLocks noGrp="1"/>
          </p:cNvSpPr>
          <p:nvPr>
            <p:ph idx="1"/>
          </p:nvPr>
        </p:nvSpPr>
        <p:spPr>
          <a:xfrm>
            <a:off x="326963" y="1262855"/>
            <a:ext cx="2016224" cy="4267200"/>
          </a:xfrm>
        </p:spPr>
        <p:txBody>
          <a:bodyPr/>
          <a:lstStyle/>
          <a:p>
            <a:r>
              <a:rPr lang="zh-CN" altLang="en-US" dirty="0" smtClean="0"/>
              <a:t>功能？</a:t>
            </a:r>
            <a:endParaRPr lang="en-US" altLang="zh-CN" dirty="0" smtClean="0"/>
          </a:p>
          <a:p>
            <a:r>
              <a:rPr lang="zh-CN" altLang="en-US" dirty="0" smtClean="0"/>
              <a:t>接口？</a:t>
            </a:r>
            <a:endParaRPr lang="en-US" altLang="zh-CN" dirty="0" smtClean="0"/>
          </a:p>
          <a:p>
            <a:r>
              <a:rPr lang="zh-CN" altLang="en-US" dirty="0" smtClean="0"/>
              <a:t>继承？</a:t>
            </a:r>
            <a:endParaRPr lang="en-US" altLang="zh-CN" dirty="0" smtClean="0"/>
          </a:p>
          <a:p>
            <a:r>
              <a:rPr lang="zh-CN" altLang="en-US" dirty="0" smtClean="0"/>
              <a:t>多态？</a:t>
            </a:r>
            <a:endParaRPr lang="en-US" altLang="zh-CN" dirty="0" smtClean="0"/>
          </a:p>
        </p:txBody>
      </p:sp>
      <p:grpSp>
        <p:nvGrpSpPr>
          <p:cNvPr id="51" name="Group 112"/>
          <p:cNvGrpSpPr>
            <a:grpSpLocks/>
          </p:cNvGrpSpPr>
          <p:nvPr/>
        </p:nvGrpSpPr>
        <p:grpSpPr bwMode="auto">
          <a:xfrm>
            <a:off x="1259632" y="1167271"/>
            <a:ext cx="7704856" cy="5543092"/>
            <a:chOff x="144" y="144"/>
            <a:chExt cx="5283" cy="4083"/>
          </a:xfrm>
        </p:grpSpPr>
        <p:grpSp>
          <p:nvGrpSpPr>
            <p:cNvPr id="52" name="Group 110"/>
            <p:cNvGrpSpPr>
              <a:grpSpLocks/>
            </p:cNvGrpSpPr>
            <p:nvPr/>
          </p:nvGrpSpPr>
          <p:grpSpPr bwMode="auto">
            <a:xfrm>
              <a:off x="624" y="696"/>
              <a:ext cx="912" cy="1032"/>
              <a:chOff x="624" y="696"/>
              <a:chExt cx="912" cy="1032"/>
            </a:xfrm>
          </p:grpSpPr>
          <p:sp>
            <p:nvSpPr>
              <p:cNvPr id="135" name="Text Box 4"/>
              <p:cNvSpPr txBox="1">
                <a:spLocks noChangeArrowheads="1"/>
              </p:cNvSpPr>
              <p:nvPr/>
            </p:nvSpPr>
            <p:spPr bwMode="auto">
              <a:xfrm>
                <a:off x="689" y="696"/>
                <a:ext cx="700" cy="431"/>
              </a:xfrm>
              <a:prstGeom prst="rect">
                <a:avLst/>
              </a:prstGeom>
              <a:noFill/>
              <a:ln w="12700">
                <a:noFill/>
                <a:miter lim="800000"/>
                <a:headEnd type="none" w="sm" len="sm"/>
                <a:tailEnd type="none" w="sm" len="sm"/>
              </a:ln>
            </p:spPr>
            <p:txBody>
              <a:bodyPr wrap="none">
                <a:spAutoFit/>
              </a:bodyPr>
              <a:lstStyle/>
              <a:p>
                <a:pPr algn="ctr" eaLnBrk="0" hangingPunct="0"/>
                <a:r>
                  <a:rPr lang="en-US" altLang="zh-CN" sz="1600" dirty="0"/>
                  <a:t>Person</a:t>
                </a:r>
              </a:p>
              <a:p>
                <a:pPr algn="ctr" eaLnBrk="0" hangingPunct="0"/>
                <a:r>
                  <a:rPr lang="en-US" altLang="zh-CN" sz="1600" dirty="0"/>
                  <a:t>{abstract}</a:t>
                </a:r>
              </a:p>
            </p:txBody>
          </p:sp>
          <p:sp>
            <p:nvSpPr>
              <p:cNvPr id="136" name="Rectangle 7"/>
              <p:cNvSpPr>
                <a:spLocks noChangeArrowheads="1"/>
              </p:cNvSpPr>
              <p:nvPr/>
            </p:nvSpPr>
            <p:spPr bwMode="auto">
              <a:xfrm>
                <a:off x="624" y="986"/>
                <a:ext cx="912" cy="612"/>
              </a:xfrm>
              <a:prstGeom prst="rect">
                <a:avLst/>
              </a:prstGeom>
              <a:noFill/>
              <a:ln w="12700">
                <a:noFill/>
                <a:miter lim="800000"/>
                <a:headEnd type="none" w="sm" len="sm"/>
                <a:tailEnd type="none" w="sm" len="sm"/>
              </a:ln>
            </p:spPr>
            <p:txBody>
              <a:bodyPr>
                <a:spAutoFit/>
              </a:bodyPr>
              <a:lstStyle/>
              <a:p>
                <a:pPr eaLnBrk="0" hangingPunct="0"/>
                <a:r>
                  <a:rPr lang="zh-CN" altLang="en-US" sz="1600" dirty="0"/>
                  <a:t>-</a:t>
                </a:r>
                <a:r>
                  <a:rPr lang="en-US" altLang="zh-CN" sz="1600" dirty="0"/>
                  <a:t> name: String</a:t>
                </a:r>
              </a:p>
              <a:p>
                <a:pPr eaLnBrk="0" hangingPunct="0"/>
                <a:r>
                  <a:rPr lang="en-US" altLang="zh-CN" sz="1600" dirty="0"/>
                  <a:t>- </a:t>
                </a:r>
                <a:r>
                  <a:rPr lang="en-US" altLang="zh-CN" sz="1600" dirty="0" err="1"/>
                  <a:t>ssn</a:t>
                </a:r>
                <a:r>
                  <a:rPr lang="en-US" altLang="zh-CN" sz="1600" dirty="0"/>
                  <a:t>: String </a:t>
                </a:r>
                <a:endParaRPr lang="zh-CN" altLang="en-US" sz="1600" dirty="0"/>
              </a:p>
            </p:txBody>
          </p:sp>
          <p:grpSp>
            <p:nvGrpSpPr>
              <p:cNvPr id="137" name="Group 11"/>
              <p:cNvGrpSpPr>
                <a:grpSpLocks/>
              </p:cNvGrpSpPr>
              <p:nvPr/>
            </p:nvGrpSpPr>
            <p:grpSpPr bwMode="auto">
              <a:xfrm>
                <a:off x="672" y="768"/>
                <a:ext cx="768" cy="960"/>
                <a:chOff x="528" y="768"/>
                <a:chExt cx="1344" cy="960"/>
              </a:xfrm>
            </p:grpSpPr>
            <p:sp>
              <p:nvSpPr>
                <p:cNvPr id="138" name="Rectangle 5"/>
                <p:cNvSpPr>
                  <a:spLocks noChangeArrowheads="1"/>
                </p:cNvSpPr>
                <p:nvPr/>
              </p:nvSpPr>
              <p:spPr bwMode="auto">
                <a:xfrm>
                  <a:off x="528" y="768"/>
                  <a:ext cx="1344" cy="960"/>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39" name="Line 6"/>
                <p:cNvSpPr>
                  <a:spLocks noChangeShapeType="1"/>
                </p:cNvSpPr>
                <p:nvPr/>
              </p:nvSpPr>
              <p:spPr bwMode="auto">
                <a:xfrm>
                  <a:off x="528" y="1064"/>
                  <a:ext cx="1344" cy="0"/>
                </a:xfrm>
                <a:prstGeom prst="line">
                  <a:avLst/>
                </a:prstGeom>
                <a:noFill/>
                <a:ln w="12700">
                  <a:solidFill>
                    <a:schemeClr val="tx1"/>
                  </a:solidFill>
                  <a:round/>
                  <a:headEnd type="none" w="sm" len="sm"/>
                  <a:tailEnd type="none" w="sm" len="sm"/>
                </a:ln>
              </p:spPr>
              <p:txBody>
                <a:bodyPr/>
                <a:lstStyle/>
                <a:p>
                  <a:endParaRPr lang="zh-CN" altLang="en-US"/>
                </a:p>
              </p:txBody>
            </p:sp>
            <p:sp>
              <p:nvSpPr>
                <p:cNvPr id="140" name="Line 8"/>
                <p:cNvSpPr>
                  <a:spLocks noChangeShapeType="1"/>
                </p:cNvSpPr>
                <p:nvPr/>
              </p:nvSpPr>
              <p:spPr bwMode="auto">
                <a:xfrm>
                  <a:off x="528" y="1545"/>
                  <a:ext cx="1344" cy="0"/>
                </a:xfrm>
                <a:prstGeom prst="line">
                  <a:avLst/>
                </a:prstGeom>
                <a:noFill/>
                <a:ln w="12700">
                  <a:solidFill>
                    <a:schemeClr val="tx1"/>
                  </a:solidFill>
                  <a:round/>
                  <a:headEnd type="none" w="sm" len="sm"/>
                  <a:tailEnd type="none" w="sm" len="sm"/>
                </a:ln>
              </p:spPr>
              <p:txBody>
                <a:bodyPr/>
                <a:lstStyle/>
                <a:p>
                  <a:endParaRPr lang="zh-CN" altLang="en-US"/>
                </a:p>
              </p:txBody>
            </p:sp>
          </p:grpSp>
        </p:grpSp>
        <p:grpSp>
          <p:nvGrpSpPr>
            <p:cNvPr id="53" name="Group 49"/>
            <p:cNvGrpSpPr>
              <a:grpSpLocks/>
            </p:cNvGrpSpPr>
            <p:nvPr/>
          </p:nvGrpSpPr>
          <p:grpSpPr bwMode="auto">
            <a:xfrm>
              <a:off x="144" y="2160"/>
              <a:ext cx="935" cy="864"/>
              <a:chOff x="192" y="2304"/>
              <a:chExt cx="935" cy="864"/>
            </a:xfrm>
          </p:grpSpPr>
          <p:sp>
            <p:nvSpPr>
              <p:cNvPr id="129" name="Rectangle 13"/>
              <p:cNvSpPr>
                <a:spLocks noChangeArrowheads="1"/>
              </p:cNvSpPr>
              <p:nvPr/>
            </p:nvSpPr>
            <p:spPr bwMode="auto">
              <a:xfrm>
                <a:off x="192" y="2304"/>
                <a:ext cx="912" cy="864"/>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30" name="Line 14"/>
              <p:cNvSpPr>
                <a:spLocks noChangeShapeType="1"/>
              </p:cNvSpPr>
              <p:nvPr/>
            </p:nvSpPr>
            <p:spPr bwMode="auto">
              <a:xfrm>
                <a:off x="192" y="2504"/>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31" name="Line 15"/>
              <p:cNvSpPr>
                <a:spLocks noChangeShapeType="1"/>
              </p:cNvSpPr>
              <p:nvPr/>
            </p:nvSpPr>
            <p:spPr bwMode="auto">
              <a:xfrm>
                <a:off x="192" y="2985"/>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32" name="Text Box 24"/>
              <p:cNvSpPr txBox="1">
                <a:spLocks noChangeArrowheads="1"/>
              </p:cNvSpPr>
              <p:nvPr/>
            </p:nvSpPr>
            <p:spPr bwMode="auto">
              <a:xfrm>
                <a:off x="240" y="2544"/>
                <a:ext cx="694" cy="394"/>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title</a:t>
                </a:r>
              </a:p>
              <a:p>
                <a:pPr eaLnBrk="0" hangingPunct="0">
                  <a:lnSpc>
                    <a:spcPts val="2100"/>
                  </a:lnSpc>
                </a:pPr>
                <a:r>
                  <a:rPr lang="en-US" altLang="zh-CN" sz="1600"/>
                  <a:t>department</a:t>
                </a:r>
              </a:p>
            </p:txBody>
          </p:sp>
          <p:sp>
            <p:nvSpPr>
              <p:cNvPr id="133" name="Text Box 25"/>
              <p:cNvSpPr txBox="1">
                <a:spLocks noChangeArrowheads="1"/>
              </p:cNvSpPr>
              <p:nvPr/>
            </p:nvSpPr>
            <p:spPr bwMode="auto">
              <a:xfrm>
                <a:off x="192" y="2928"/>
                <a:ext cx="935" cy="226"/>
              </a:xfrm>
              <a:prstGeom prst="rect">
                <a:avLst/>
              </a:prstGeom>
              <a:noFill/>
              <a:ln w="12700">
                <a:noFill/>
                <a:miter lim="800000"/>
                <a:headEnd type="none" w="sm" len="sm"/>
                <a:tailEnd type="none" w="sm" len="sm"/>
              </a:ln>
            </p:spPr>
            <p:txBody>
              <a:bodyPr wrap="none">
                <a:spAutoFit/>
              </a:bodyPr>
              <a:lstStyle/>
              <a:p>
                <a:pPr algn="ctr" eaLnBrk="0" hangingPunct="0">
                  <a:lnSpc>
                    <a:spcPts val="2100"/>
                  </a:lnSpc>
                </a:pPr>
                <a:r>
                  <a:rPr lang="en-US" altLang="zh-CN" sz="1600" dirty="0" err="1"/>
                  <a:t>agreeToTeach</a:t>
                </a:r>
                <a:r>
                  <a:rPr lang="en-US" altLang="zh-CN" sz="1600" dirty="0"/>
                  <a:t>()</a:t>
                </a:r>
              </a:p>
            </p:txBody>
          </p:sp>
          <p:sp>
            <p:nvSpPr>
              <p:cNvPr id="134" name="Text Box 27"/>
              <p:cNvSpPr txBox="1">
                <a:spLocks noChangeArrowheads="1"/>
              </p:cNvSpPr>
              <p:nvPr/>
            </p:nvSpPr>
            <p:spPr bwMode="auto">
              <a:xfrm>
                <a:off x="336" y="2304"/>
                <a:ext cx="6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Professor</a:t>
                </a:r>
              </a:p>
            </p:txBody>
          </p:sp>
        </p:grpSp>
        <p:grpSp>
          <p:nvGrpSpPr>
            <p:cNvPr id="54" name="Group 111"/>
            <p:cNvGrpSpPr>
              <a:grpSpLocks/>
            </p:cNvGrpSpPr>
            <p:nvPr/>
          </p:nvGrpSpPr>
          <p:grpSpPr bwMode="auto">
            <a:xfrm>
              <a:off x="1104" y="2160"/>
              <a:ext cx="885" cy="1248"/>
              <a:chOff x="1104" y="2160"/>
              <a:chExt cx="885" cy="1248"/>
            </a:xfrm>
          </p:grpSpPr>
          <p:grpSp>
            <p:nvGrpSpPr>
              <p:cNvPr id="122" name="Group 30"/>
              <p:cNvGrpSpPr>
                <a:grpSpLocks/>
              </p:cNvGrpSpPr>
              <p:nvPr/>
            </p:nvGrpSpPr>
            <p:grpSpPr bwMode="auto">
              <a:xfrm>
                <a:off x="1104" y="2160"/>
                <a:ext cx="864" cy="1248"/>
                <a:chOff x="1296" y="2304"/>
                <a:chExt cx="768" cy="1248"/>
              </a:xfrm>
            </p:grpSpPr>
            <p:sp>
              <p:nvSpPr>
                <p:cNvPr id="126" name="Rectangle 17"/>
                <p:cNvSpPr>
                  <a:spLocks noChangeArrowheads="1"/>
                </p:cNvSpPr>
                <p:nvPr/>
              </p:nvSpPr>
              <p:spPr bwMode="auto">
                <a:xfrm>
                  <a:off x="1296" y="2304"/>
                  <a:ext cx="768" cy="124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27" name="Line 18"/>
                <p:cNvSpPr>
                  <a:spLocks noChangeShapeType="1"/>
                </p:cNvSpPr>
                <p:nvPr/>
              </p:nvSpPr>
              <p:spPr bwMode="auto">
                <a:xfrm>
                  <a:off x="1296" y="2504"/>
                  <a:ext cx="768" cy="0"/>
                </a:xfrm>
                <a:prstGeom prst="line">
                  <a:avLst/>
                </a:prstGeom>
                <a:noFill/>
                <a:ln w="12700">
                  <a:solidFill>
                    <a:schemeClr val="tx1"/>
                  </a:solidFill>
                  <a:round/>
                  <a:headEnd type="none" w="sm" len="sm"/>
                  <a:tailEnd type="none" w="sm" len="sm"/>
                </a:ln>
              </p:spPr>
              <p:txBody>
                <a:bodyPr/>
                <a:lstStyle/>
                <a:p>
                  <a:endParaRPr lang="zh-CN" altLang="en-US"/>
                </a:p>
              </p:txBody>
            </p:sp>
            <p:sp>
              <p:nvSpPr>
                <p:cNvPr id="128" name="Line 19"/>
                <p:cNvSpPr>
                  <a:spLocks noChangeShapeType="1"/>
                </p:cNvSpPr>
                <p:nvPr/>
              </p:nvSpPr>
              <p:spPr bwMode="auto">
                <a:xfrm>
                  <a:off x="1296" y="2985"/>
                  <a:ext cx="768"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23" name="Text Box 26"/>
              <p:cNvSpPr txBox="1">
                <a:spLocks noChangeArrowheads="1"/>
              </p:cNvSpPr>
              <p:nvPr/>
            </p:nvSpPr>
            <p:spPr bwMode="auto">
              <a:xfrm>
                <a:off x="1152" y="2160"/>
                <a:ext cx="508"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Student</a:t>
                </a:r>
              </a:p>
            </p:txBody>
          </p:sp>
          <p:sp>
            <p:nvSpPr>
              <p:cNvPr id="124" name="Text Box 28"/>
              <p:cNvSpPr txBox="1">
                <a:spLocks noChangeArrowheads="1"/>
              </p:cNvSpPr>
              <p:nvPr/>
            </p:nvSpPr>
            <p:spPr bwMode="auto">
              <a:xfrm>
                <a:off x="1152" y="2304"/>
                <a:ext cx="816" cy="612"/>
              </a:xfrm>
              <a:prstGeom prst="rect">
                <a:avLst/>
              </a:prstGeom>
              <a:noFill/>
              <a:ln w="12700">
                <a:noFill/>
                <a:miter lim="800000"/>
                <a:headEnd type="none" w="sm" len="sm"/>
                <a:tailEnd type="none" w="sm" len="sm"/>
              </a:ln>
            </p:spPr>
            <p:txBody>
              <a:bodyPr>
                <a:spAutoFit/>
              </a:bodyPr>
              <a:lstStyle/>
              <a:p>
                <a:pPr eaLnBrk="0" hangingPunct="0"/>
                <a:r>
                  <a:rPr lang="en-US" altLang="zh-CN" sz="1600" dirty="0"/>
                  <a:t>major</a:t>
                </a:r>
              </a:p>
              <a:p>
                <a:pPr eaLnBrk="0" hangingPunct="0"/>
                <a:r>
                  <a:rPr lang="en-US" altLang="zh-CN" sz="1600" dirty="0"/>
                  <a:t>degree</a:t>
                </a:r>
              </a:p>
              <a:p>
                <a:pPr eaLnBrk="0" hangingPunct="0"/>
                <a:r>
                  <a:rPr lang="en-US" altLang="zh-CN" sz="1600" dirty="0" smtClean="0">
                    <a:solidFill>
                      <a:srgbClr val="CC3300"/>
                    </a:solidFill>
                  </a:rPr>
                  <a:t>password</a:t>
                </a:r>
                <a:endParaRPr lang="en-US" altLang="zh-CN" sz="1600" dirty="0">
                  <a:solidFill>
                    <a:srgbClr val="CC3300"/>
                  </a:solidFill>
                </a:endParaRPr>
              </a:p>
            </p:txBody>
          </p:sp>
          <p:sp>
            <p:nvSpPr>
              <p:cNvPr id="125" name="Text Box 29"/>
              <p:cNvSpPr txBox="1">
                <a:spLocks noChangeArrowheads="1"/>
              </p:cNvSpPr>
              <p:nvPr/>
            </p:nvSpPr>
            <p:spPr bwMode="auto">
              <a:xfrm>
                <a:off x="1152" y="2832"/>
                <a:ext cx="837" cy="562"/>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addSection()</a:t>
                </a:r>
              </a:p>
              <a:p>
                <a:pPr eaLnBrk="0" hangingPunct="0">
                  <a:lnSpc>
                    <a:spcPts val="2100"/>
                  </a:lnSpc>
                </a:pPr>
                <a:r>
                  <a:rPr lang="en-US" altLang="zh-CN" sz="1600"/>
                  <a:t>dropSection()</a:t>
                </a:r>
              </a:p>
              <a:p>
                <a:pPr eaLnBrk="0" hangingPunct="0">
                  <a:lnSpc>
                    <a:spcPts val="2100"/>
                  </a:lnSpc>
                </a:pPr>
                <a:r>
                  <a:rPr lang="en-US" altLang="zh-CN" sz="1600"/>
                  <a:t>isEnrolledIn()</a:t>
                </a:r>
              </a:p>
            </p:txBody>
          </p:sp>
        </p:grpSp>
        <p:grpSp>
          <p:nvGrpSpPr>
            <p:cNvPr id="55" name="Group 47"/>
            <p:cNvGrpSpPr>
              <a:grpSpLocks/>
            </p:cNvGrpSpPr>
            <p:nvPr/>
          </p:nvGrpSpPr>
          <p:grpSpPr bwMode="auto">
            <a:xfrm>
              <a:off x="3216" y="1776"/>
              <a:ext cx="1406" cy="1786"/>
              <a:chOff x="3360" y="1776"/>
              <a:chExt cx="1406" cy="1786"/>
            </a:xfrm>
          </p:grpSpPr>
          <p:sp>
            <p:nvSpPr>
              <p:cNvPr id="115" name="Text Box 31"/>
              <p:cNvSpPr txBox="1">
                <a:spLocks noChangeArrowheads="1"/>
              </p:cNvSpPr>
              <p:nvPr/>
            </p:nvSpPr>
            <p:spPr bwMode="auto">
              <a:xfrm>
                <a:off x="3552" y="1776"/>
                <a:ext cx="5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Section</a:t>
                </a:r>
              </a:p>
            </p:txBody>
          </p:sp>
          <p:grpSp>
            <p:nvGrpSpPr>
              <p:cNvPr id="116" name="Group 38"/>
              <p:cNvGrpSpPr>
                <a:grpSpLocks/>
              </p:cNvGrpSpPr>
              <p:nvPr/>
            </p:nvGrpSpPr>
            <p:grpSpPr bwMode="auto">
              <a:xfrm>
                <a:off x="3360" y="1776"/>
                <a:ext cx="1392" cy="1776"/>
                <a:chOff x="3360" y="1776"/>
                <a:chExt cx="864" cy="1776"/>
              </a:xfrm>
            </p:grpSpPr>
            <p:sp>
              <p:nvSpPr>
                <p:cNvPr id="119" name="Rectangle 33"/>
                <p:cNvSpPr>
                  <a:spLocks noChangeArrowheads="1"/>
                </p:cNvSpPr>
                <p:nvPr/>
              </p:nvSpPr>
              <p:spPr bwMode="auto">
                <a:xfrm>
                  <a:off x="3360" y="1776"/>
                  <a:ext cx="864" cy="1776"/>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20" name="Line 34"/>
                <p:cNvSpPr>
                  <a:spLocks noChangeShapeType="1"/>
                </p:cNvSpPr>
                <p:nvPr/>
              </p:nvSpPr>
              <p:spPr bwMode="auto">
                <a:xfrm>
                  <a:off x="3360" y="1976"/>
                  <a:ext cx="864" cy="0"/>
                </a:xfrm>
                <a:prstGeom prst="line">
                  <a:avLst/>
                </a:prstGeom>
                <a:noFill/>
                <a:ln w="12700">
                  <a:solidFill>
                    <a:schemeClr val="tx1"/>
                  </a:solidFill>
                  <a:round/>
                  <a:headEnd type="none" w="sm" len="sm"/>
                  <a:tailEnd type="none" w="sm" len="sm"/>
                </a:ln>
              </p:spPr>
              <p:txBody>
                <a:bodyPr/>
                <a:lstStyle/>
                <a:p>
                  <a:endParaRPr lang="zh-CN" altLang="en-US"/>
                </a:p>
              </p:txBody>
            </p:sp>
            <p:sp>
              <p:nvSpPr>
                <p:cNvPr id="121" name="Line 35"/>
                <p:cNvSpPr>
                  <a:spLocks noChangeShapeType="1"/>
                </p:cNvSpPr>
                <p:nvPr/>
              </p:nvSpPr>
              <p:spPr bwMode="auto">
                <a:xfrm>
                  <a:off x="3360" y="2880"/>
                  <a:ext cx="864"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17" name="Text Box 36"/>
              <p:cNvSpPr txBox="1">
                <a:spLocks noChangeArrowheads="1"/>
              </p:cNvSpPr>
              <p:nvPr/>
            </p:nvSpPr>
            <p:spPr bwMode="auto">
              <a:xfrm>
                <a:off x="3408" y="1968"/>
                <a:ext cx="1028" cy="975"/>
              </a:xfrm>
              <a:prstGeom prst="rect">
                <a:avLst/>
              </a:prstGeom>
              <a:noFill/>
              <a:ln w="12700">
                <a:noFill/>
                <a:miter lim="800000"/>
                <a:headEnd type="none" w="sm" len="sm"/>
                <a:tailEnd type="none" w="sm" len="sm"/>
              </a:ln>
            </p:spPr>
            <p:txBody>
              <a:bodyPr wrap="none">
                <a:spAutoFit/>
              </a:bodyPr>
              <a:lstStyle/>
              <a:p>
                <a:pPr eaLnBrk="0" hangingPunct="0"/>
                <a:r>
                  <a:rPr lang="en-US" altLang="zh-CN" sz="1600" dirty="0" err="1"/>
                  <a:t>sectionNo</a:t>
                </a:r>
                <a:endParaRPr lang="en-US" altLang="zh-CN" sz="1600" dirty="0"/>
              </a:p>
              <a:p>
                <a:pPr eaLnBrk="0" hangingPunct="0"/>
                <a:r>
                  <a:rPr lang="en-US" altLang="zh-CN" sz="1600" dirty="0" err="1"/>
                  <a:t>dayOfWeek</a:t>
                </a:r>
                <a:endParaRPr lang="en-US" altLang="zh-CN" sz="1600" dirty="0"/>
              </a:p>
              <a:p>
                <a:pPr eaLnBrk="0" hangingPunct="0"/>
                <a:r>
                  <a:rPr lang="en-US" altLang="zh-CN" sz="1600" dirty="0" err="1"/>
                  <a:t>timeOfDay</a:t>
                </a:r>
                <a:endParaRPr lang="en-US" altLang="zh-CN" sz="1600" dirty="0"/>
              </a:p>
              <a:p>
                <a:pPr eaLnBrk="0" hangingPunct="0"/>
                <a:r>
                  <a:rPr lang="en-US" altLang="zh-CN" sz="1600" dirty="0"/>
                  <a:t>Room</a:t>
                </a:r>
              </a:p>
              <a:p>
                <a:pPr eaLnBrk="0" hangingPunct="0"/>
                <a:r>
                  <a:rPr lang="en-US" altLang="zh-CN" sz="1600" dirty="0" err="1"/>
                  <a:t>seatingCapacity</a:t>
                </a:r>
                <a:endParaRPr lang="en-US" altLang="zh-CN" sz="1600" dirty="0"/>
              </a:p>
            </p:txBody>
          </p:sp>
          <p:sp>
            <p:nvSpPr>
              <p:cNvPr id="118" name="Text Box 37"/>
              <p:cNvSpPr txBox="1">
                <a:spLocks noChangeArrowheads="1"/>
              </p:cNvSpPr>
              <p:nvPr/>
            </p:nvSpPr>
            <p:spPr bwMode="auto">
              <a:xfrm>
                <a:off x="3408" y="2832"/>
                <a:ext cx="1358" cy="730"/>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enroll()</a:t>
                </a:r>
              </a:p>
              <a:p>
                <a:pPr eaLnBrk="0" hangingPunct="0">
                  <a:lnSpc>
                    <a:spcPts val="2100"/>
                  </a:lnSpc>
                </a:pPr>
                <a:r>
                  <a:rPr lang="en-US" altLang="zh-CN" sz="1600"/>
                  <a:t>drop()</a:t>
                </a:r>
              </a:p>
              <a:p>
                <a:pPr eaLnBrk="0" hangingPunct="0">
                  <a:lnSpc>
                    <a:spcPts val="2100"/>
                  </a:lnSpc>
                </a:pPr>
                <a:r>
                  <a:rPr lang="en-US" altLang="zh-CN" sz="1600"/>
                  <a:t>postGrade()</a:t>
                </a:r>
              </a:p>
              <a:p>
                <a:pPr eaLnBrk="0" hangingPunct="0">
                  <a:lnSpc>
                    <a:spcPts val="2100"/>
                  </a:lnSpc>
                </a:pPr>
                <a:r>
                  <a:rPr lang="en-US" altLang="zh-CN" sz="1600"/>
                  <a:t>confirmSeatAvailability</a:t>
                </a:r>
              </a:p>
            </p:txBody>
          </p:sp>
        </p:grpSp>
        <p:grpSp>
          <p:nvGrpSpPr>
            <p:cNvPr id="56" name="Group 46"/>
            <p:cNvGrpSpPr>
              <a:grpSpLocks/>
            </p:cNvGrpSpPr>
            <p:nvPr/>
          </p:nvGrpSpPr>
          <p:grpSpPr bwMode="auto">
            <a:xfrm>
              <a:off x="3456" y="240"/>
              <a:ext cx="1036" cy="1248"/>
              <a:chOff x="3456" y="336"/>
              <a:chExt cx="1036" cy="1248"/>
            </a:xfrm>
          </p:grpSpPr>
          <p:grpSp>
            <p:nvGrpSpPr>
              <p:cNvPr id="108" name="Group 39"/>
              <p:cNvGrpSpPr>
                <a:grpSpLocks/>
              </p:cNvGrpSpPr>
              <p:nvPr/>
            </p:nvGrpSpPr>
            <p:grpSpPr bwMode="auto">
              <a:xfrm>
                <a:off x="3456" y="336"/>
                <a:ext cx="1008" cy="1248"/>
                <a:chOff x="1296" y="2304"/>
                <a:chExt cx="768" cy="1248"/>
              </a:xfrm>
            </p:grpSpPr>
            <p:sp>
              <p:nvSpPr>
                <p:cNvPr id="112" name="Rectangle 40"/>
                <p:cNvSpPr>
                  <a:spLocks noChangeArrowheads="1"/>
                </p:cNvSpPr>
                <p:nvPr/>
              </p:nvSpPr>
              <p:spPr bwMode="auto">
                <a:xfrm>
                  <a:off x="1296" y="2304"/>
                  <a:ext cx="768" cy="124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13" name="Line 41"/>
                <p:cNvSpPr>
                  <a:spLocks noChangeShapeType="1"/>
                </p:cNvSpPr>
                <p:nvPr/>
              </p:nvSpPr>
              <p:spPr bwMode="auto">
                <a:xfrm>
                  <a:off x="1296" y="2504"/>
                  <a:ext cx="768" cy="0"/>
                </a:xfrm>
                <a:prstGeom prst="line">
                  <a:avLst/>
                </a:prstGeom>
                <a:noFill/>
                <a:ln w="12700">
                  <a:solidFill>
                    <a:schemeClr val="tx1"/>
                  </a:solidFill>
                  <a:round/>
                  <a:headEnd type="none" w="sm" len="sm"/>
                  <a:tailEnd type="none" w="sm" len="sm"/>
                </a:ln>
              </p:spPr>
              <p:txBody>
                <a:bodyPr/>
                <a:lstStyle/>
                <a:p>
                  <a:endParaRPr lang="zh-CN" altLang="en-US"/>
                </a:p>
              </p:txBody>
            </p:sp>
            <p:sp>
              <p:nvSpPr>
                <p:cNvPr id="114" name="Line 42"/>
                <p:cNvSpPr>
                  <a:spLocks noChangeShapeType="1"/>
                </p:cNvSpPr>
                <p:nvPr/>
              </p:nvSpPr>
              <p:spPr bwMode="auto">
                <a:xfrm>
                  <a:off x="1296" y="2985"/>
                  <a:ext cx="768" cy="0"/>
                </a:xfrm>
                <a:prstGeom prst="line">
                  <a:avLst/>
                </a:prstGeom>
                <a:noFill/>
                <a:ln w="12700">
                  <a:solidFill>
                    <a:schemeClr val="tx1"/>
                  </a:solidFill>
                  <a:round/>
                  <a:headEnd type="none" w="sm" len="sm"/>
                  <a:tailEnd type="none" w="sm" len="sm"/>
                </a:ln>
              </p:spPr>
              <p:txBody>
                <a:bodyPr/>
                <a:lstStyle/>
                <a:p>
                  <a:endParaRPr lang="zh-CN" altLang="en-US"/>
                </a:p>
              </p:txBody>
            </p:sp>
          </p:grpSp>
          <p:sp>
            <p:nvSpPr>
              <p:cNvPr id="109" name="Text Box 43"/>
              <p:cNvSpPr txBox="1">
                <a:spLocks noChangeArrowheads="1"/>
              </p:cNvSpPr>
              <p:nvPr/>
            </p:nvSpPr>
            <p:spPr bwMode="auto">
              <a:xfrm>
                <a:off x="3648" y="336"/>
                <a:ext cx="479"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Course</a:t>
                </a:r>
              </a:p>
            </p:txBody>
          </p:sp>
          <p:sp>
            <p:nvSpPr>
              <p:cNvPr id="110" name="Text Box 44"/>
              <p:cNvSpPr txBox="1">
                <a:spLocks noChangeArrowheads="1"/>
              </p:cNvSpPr>
              <p:nvPr/>
            </p:nvSpPr>
            <p:spPr bwMode="auto">
              <a:xfrm>
                <a:off x="3504" y="480"/>
                <a:ext cx="831" cy="612"/>
              </a:xfrm>
              <a:prstGeom prst="rect">
                <a:avLst/>
              </a:prstGeom>
              <a:noFill/>
              <a:ln w="12700">
                <a:noFill/>
                <a:miter lim="800000"/>
                <a:headEnd type="none" w="sm" len="sm"/>
                <a:tailEnd type="none" w="sm" len="sm"/>
              </a:ln>
            </p:spPr>
            <p:txBody>
              <a:bodyPr wrap="none">
                <a:spAutoFit/>
              </a:bodyPr>
              <a:lstStyle/>
              <a:p>
                <a:pPr eaLnBrk="0" hangingPunct="0"/>
                <a:r>
                  <a:rPr lang="en-US" altLang="zh-CN" sz="1600" dirty="0" err="1"/>
                  <a:t>courseNo</a:t>
                </a:r>
                <a:endParaRPr lang="en-US" altLang="zh-CN" sz="1600" dirty="0"/>
              </a:p>
              <a:p>
                <a:pPr eaLnBrk="0" hangingPunct="0"/>
                <a:r>
                  <a:rPr lang="en-US" altLang="zh-CN" sz="1600" dirty="0" err="1"/>
                  <a:t>courseName</a:t>
                </a:r>
                <a:endParaRPr lang="en-US" altLang="zh-CN" sz="1600" dirty="0"/>
              </a:p>
              <a:p>
                <a:pPr eaLnBrk="0" hangingPunct="0"/>
                <a:r>
                  <a:rPr lang="en-US" altLang="zh-CN" sz="1600" dirty="0"/>
                  <a:t>credits</a:t>
                </a:r>
              </a:p>
            </p:txBody>
          </p:sp>
          <p:sp>
            <p:nvSpPr>
              <p:cNvPr id="111" name="Text Box 45"/>
              <p:cNvSpPr txBox="1">
                <a:spLocks noChangeArrowheads="1"/>
              </p:cNvSpPr>
              <p:nvPr/>
            </p:nvSpPr>
            <p:spPr bwMode="auto">
              <a:xfrm>
                <a:off x="3456" y="1008"/>
                <a:ext cx="1036" cy="562"/>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dirty="0" err="1"/>
                  <a:t>scheduleSection</a:t>
                </a:r>
                <a:r>
                  <a:rPr lang="en-US" altLang="zh-CN" sz="1600" dirty="0"/>
                  <a:t>()</a:t>
                </a:r>
              </a:p>
              <a:p>
                <a:pPr eaLnBrk="0" hangingPunct="0">
                  <a:lnSpc>
                    <a:spcPts val="2100"/>
                  </a:lnSpc>
                </a:pPr>
                <a:r>
                  <a:rPr lang="en-US" altLang="zh-CN" sz="1600" dirty="0" err="1"/>
                  <a:t>addPrerequisite</a:t>
                </a:r>
                <a:r>
                  <a:rPr lang="en-US" altLang="zh-CN" sz="1600" dirty="0"/>
                  <a:t>()</a:t>
                </a:r>
              </a:p>
              <a:p>
                <a:pPr eaLnBrk="0" hangingPunct="0">
                  <a:lnSpc>
                    <a:spcPts val="2100"/>
                  </a:lnSpc>
                </a:pPr>
                <a:r>
                  <a:rPr lang="en-US" altLang="zh-CN" sz="1600" dirty="0" err="1"/>
                  <a:t>hasPrerequisite</a:t>
                </a:r>
                <a:r>
                  <a:rPr lang="en-US" altLang="zh-CN" sz="1600" dirty="0"/>
                  <a:t>()</a:t>
                </a:r>
              </a:p>
            </p:txBody>
          </p:sp>
        </p:grpSp>
        <p:grpSp>
          <p:nvGrpSpPr>
            <p:cNvPr id="57" name="Group 72"/>
            <p:cNvGrpSpPr>
              <a:grpSpLocks/>
            </p:cNvGrpSpPr>
            <p:nvPr/>
          </p:nvGrpSpPr>
          <p:grpSpPr bwMode="auto">
            <a:xfrm>
              <a:off x="2112" y="2640"/>
              <a:ext cx="929" cy="528"/>
              <a:chOff x="2352" y="2304"/>
              <a:chExt cx="929" cy="528"/>
            </a:xfrm>
          </p:grpSpPr>
          <p:sp>
            <p:nvSpPr>
              <p:cNvPr id="103" name="Rectangle 52"/>
              <p:cNvSpPr>
                <a:spLocks noChangeArrowheads="1"/>
              </p:cNvSpPr>
              <p:nvPr/>
            </p:nvSpPr>
            <p:spPr bwMode="auto">
              <a:xfrm>
                <a:off x="2352" y="2304"/>
                <a:ext cx="912"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104" name="Line 53"/>
              <p:cNvSpPr>
                <a:spLocks noChangeShapeType="1"/>
              </p:cNvSpPr>
              <p:nvPr/>
            </p:nvSpPr>
            <p:spPr bwMode="auto">
              <a:xfrm>
                <a:off x="2352" y="2504"/>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05" name="Line 54"/>
              <p:cNvSpPr>
                <a:spLocks noChangeShapeType="1"/>
              </p:cNvSpPr>
              <p:nvPr/>
            </p:nvSpPr>
            <p:spPr bwMode="auto">
              <a:xfrm>
                <a:off x="2352" y="2736"/>
                <a:ext cx="912" cy="0"/>
              </a:xfrm>
              <a:prstGeom prst="line">
                <a:avLst/>
              </a:prstGeom>
              <a:noFill/>
              <a:ln w="12700">
                <a:solidFill>
                  <a:schemeClr val="tx1"/>
                </a:solidFill>
                <a:round/>
                <a:headEnd type="none" w="sm" len="sm"/>
                <a:tailEnd type="none" w="sm" len="sm"/>
              </a:ln>
            </p:spPr>
            <p:txBody>
              <a:bodyPr/>
              <a:lstStyle/>
              <a:p>
                <a:endParaRPr lang="zh-CN" altLang="en-US"/>
              </a:p>
            </p:txBody>
          </p:sp>
          <p:sp>
            <p:nvSpPr>
              <p:cNvPr id="106" name="Text Box 55"/>
              <p:cNvSpPr txBox="1">
                <a:spLocks noChangeArrowheads="1"/>
              </p:cNvSpPr>
              <p:nvPr/>
            </p:nvSpPr>
            <p:spPr bwMode="auto">
              <a:xfrm>
                <a:off x="2400" y="2496"/>
                <a:ext cx="401"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grade</a:t>
                </a:r>
              </a:p>
            </p:txBody>
          </p:sp>
          <p:sp>
            <p:nvSpPr>
              <p:cNvPr id="107" name="Text Box 57"/>
              <p:cNvSpPr txBox="1">
                <a:spLocks noChangeArrowheads="1"/>
              </p:cNvSpPr>
              <p:nvPr/>
            </p:nvSpPr>
            <p:spPr bwMode="auto">
              <a:xfrm>
                <a:off x="2352" y="2304"/>
                <a:ext cx="929"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TranscriptEntry</a:t>
                </a:r>
              </a:p>
            </p:txBody>
          </p:sp>
        </p:grpSp>
        <p:grpSp>
          <p:nvGrpSpPr>
            <p:cNvPr id="58" name="Group 71"/>
            <p:cNvGrpSpPr>
              <a:grpSpLocks/>
            </p:cNvGrpSpPr>
            <p:nvPr/>
          </p:nvGrpSpPr>
          <p:grpSpPr bwMode="auto">
            <a:xfrm>
              <a:off x="2016" y="3504"/>
              <a:ext cx="1115" cy="528"/>
              <a:chOff x="2256" y="2928"/>
              <a:chExt cx="1115" cy="528"/>
            </a:xfrm>
          </p:grpSpPr>
          <p:sp>
            <p:nvSpPr>
              <p:cNvPr id="98" name="Rectangle 58"/>
              <p:cNvSpPr>
                <a:spLocks noChangeArrowheads="1"/>
              </p:cNvSpPr>
              <p:nvPr/>
            </p:nvSpPr>
            <p:spPr bwMode="auto">
              <a:xfrm>
                <a:off x="2304" y="2928"/>
                <a:ext cx="1008"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99" name="Line 59"/>
              <p:cNvSpPr>
                <a:spLocks noChangeShapeType="1"/>
              </p:cNvSpPr>
              <p:nvPr/>
            </p:nvSpPr>
            <p:spPr bwMode="auto">
              <a:xfrm flipV="1">
                <a:off x="2304" y="3120"/>
                <a:ext cx="1008" cy="0"/>
              </a:xfrm>
              <a:prstGeom prst="line">
                <a:avLst/>
              </a:prstGeom>
              <a:noFill/>
              <a:ln w="12700">
                <a:solidFill>
                  <a:schemeClr val="tx1"/>
                </a:solidFill>
                <a:round/>
                <a:headEnd type="none" w="sm" len="sm"/>
                <a:tailEnd type="none" w="sm" len="sm"/>
              </a:ln>
            </p:spPr>
            <p:txBody>
              <a:bodyPr/>
              <a:lstStyle/>
              <a:p>
                <a:endParaRPr lang="zh-CN" altLang="en-US"/>
              </a:p>
            </p:txBody>
          </p:sp>
          <p:sp>
            <p:nvSpPr>
              <p:cNvPr id="100" name="Line 60"/>
              <p:cNvSpPr>
                <a:spLocks noChangeShapeType="1"/>
              </p:cNvSpPr>
              <p:nvPr/>
            </p:nvSpPr>
            <p:spPr bwMode="auto">
              <a:xfrm>
                <a:off x="2304" y="3216"/>
                <a:ext cx="1008" cy="0"/>
              </a:xfrm>
              <a:prstGeom prst="line">
                <a:avLst/>
              </a:prstGeom>
              <a:noFill/>
              <a:ln w="12700">
                <a:solidFill>
                  <a:schemeClr val="tx1"/>
                </a:solidFill>
                <a:round/>
                <a:headEnd type="none" w="sm" len="sm"/>
                <a:tailEnd type="none" w="sm" len="sm"/>
              </a:ln>
            </p:spPr>
            <p:txBody>
              <a:bodyPr/>
              <a:lstStyle/>
              <a:p>
                <a:endParaRPr lang="zh-CN" altLang="en-US"/>
              </a:p>
            </p:txBody>
          </p:sp>
          <p:sp>
            <p:nvSpPr>
              <p:cNvPr id="101" name="Text Box 61"/>
              <p:cNvSpPr txBox="1">
                <a:spLocks noChangeArrowheads="1"/>
              </p:cNvSpPr>
              <p:nvPr/>
            </p:nvSpPr>
            <p:spPr bwMode="auto">
              <a:xfrm>
                <a:off x="2256" y="3168"/>
                <a:ext cx="1115"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verifyCompletion()</a:t>
                </a:r>
              </a:p>
            </p:txBody>
          </p:sp>
          <p:sp>
            <p:nvSpPr>
              <p:cNvPr id="102" name="Text Box 62"/>
              <p:cNvSpPr txBox="1">
                <a:spLocks noChangeArrowheads="1"/>
              </p:cNvSpPr>
              <p:nvPr/>
            </p:nvSpPr>
            <p:spPr bwMode="auto">
              <a:xfrm>
                <a:off x="2304" y="2928"/>
                <a:ext cx="644"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Transcript</a:t>
                </a:r>
              </a:p>
            </p:txBody>
          </p:sp>
        </p:grpSp>
        <p:grpSp>
          <p:nvGrpSpPr>
            <p:cNvPr id="59" name="Group 73"/>
            <p:cNvGrpSpPr>
              <a:grpSpLocks/>
            </p:cNvGrpSpPr>
            <p:nvPr/>
          </p:nvGrpSpPr>
          <p:grpSpPr bwMode="auto">
            <a:xfrm>
              <a:off x="1968" y="768"/>
              <a:ext cx="1106" cy="528"/>
              <a:chOff x="2016" y="1440"/>
              <a:chExt cx="1106" cy="528"/>
            </a:xfrm>
          </p:grpSpPr>
          <p:sp>
            <p:nvSpPr>
              <p:cNvPr id="93" name="Rectangle 66"/>
              <p:cNvSpPr>
                <a:spLocks noChangeArrowheads="1"/>
              </p:cNvSpPr>
              <p:nvPr/>
            </p:nvSpPr>
            <p:spPr bwMode="auto">
              <a:xfrm>
                <a:off x="2016" y="1440"/>
                <a:ext cx="1104" cy="528"/>
              </a:xfrm>
              <a:prstGeom prst="rect">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94" name="Line 67"/>
              <p:cNvSpPr>
                <a:spLocks noChangeShapeType="1"/>
              </p:cNvSpPr>
              <p:nvPr/>
            </p:nvSpPr>
            <p:spPr bwMode="auto">
              <a:xfrm flipV="1">
                <a:off x="2016" y="1632"/>
                <a:ext cx="1104" cy="0"/>
              </a:xfrm>
              <a:prstGeom prst="line">
                <a:avLst/>
              </a:prstGeom>
              <a:noFill/>
              <a:ln w="12700">
                <a:solidFill>
                  <a:schemeClr val="tx1"/>
                </a:solidFill>
                <a:round/>
                <a:headEnd type="none" w="sm" len="sm"/>
                <a:tailEnd type="none" w="sm" len="sm"/>
              </a:ln>
            </p:spPr>
            <p:txBody>
              <a:bodyPr/>
              <a:lstStyle/>
              <a:p>
                <a:endParaRPr lang="zh-CN" altLang="en-US"/>
              </a:p>
            </p:txBody>
          </p:sp>
          <p:sp>
            <p:nvSpPr>
              <p:cNvPr id="95" name="Line 68"/>
              <p:cNvSpPr>
                <a:spLocks noChangeShapeType="1"/>
              </p:cNvSpPr>
              <p:nvPr/>
            </p:nvSpPr>
            <p:spPr bwMode="auto">
              <a:xfrm>
                <a:off x="2016" y="1872"/>
                <a:ext cx="1104" cy="0"/>
              </a:xfrm>
              <a:prstGeom prst="line">
                <a:avLst/>
              </a:prstGeom>
              <a:noFill/>
              <a:ln w="12700">
                <a:solidFill>
                  <a:schemeClr val="tx1"/>
                </a:solidFill>
                <a:round/>
                <a:headEnd type="none" w="sm" len="sm"/>
                <a:tailEnd type="none" w="sm" len="sm"/>
              </a:ln>
            </p:spPr>
            <p:txBody>
              <a:bodyPr/>
              <a:lstStyle/>
              <a:p>
                <a:endParaRPr lang="zh-CN" altLang="en-US"/>
              </a:p>
            </p:txBody>
          </p:sp>
          <p:sp>
            <p:nvSpPr>
              <p:cNvPr id="96" name="Text Box 69"/>
              <p:cNvSpPr txBox="1">
                <a:spLocks noChangeArrowheads="1"/>
              </p:cNvSpPr>
              <p:nvPr/>
            </p:nvSpPr>
            <p:spPr bwMode="auto">
              <a:xfrm>
                <a:off x="2064" y="1632"/>
                <a:ext cx="566"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semester</a:t>
                </a:r>
              </a:p>
            </p:txBody>
          </p:sp>
          <p:sp>
            <p:nvSpPr>
              <p:cNvPr id="97" name="Text Box 70"/>
              <p:cNvSpPr txBox="1">
                <a:spLocks noChangeArrowheads="1"/>
              </p:cNvSpPr>
              <p:nvPr/>
            </p:nvSpPr>
            <p:spPr bwMode="auto">
              <a:xfrm>
                <a:off x="2016" y="1440"/>
                <a:ext cx="1106" cy="226"/>
              </a:xfrm>
              <a:prstGeom prst="rect">
                <a:avLst/>
              </a:prstGeom>
              <a:noFill/>
              <a:ln w="12700">
                <a:noFill/>
                <a:miter lim="800000"/>
                <a:headEnd type="none" w="sm" len="sm"/>
                <a:tailEnd type="none" w="sm" len="sm"/>
              </a:ln>
            </p:spPr>
            <p:txBody>
              <a:bodyPr wrap="none">
                <a:spAutoFit/>
              </a:bodyPr>
              <a:lstStyle/>
              <a:p>
                <a:pPr eaLnBrk="0" hangingPunct="0">
                  <a:lnSpc>
                    <a:spcPts val="2100"/>
                  </a:lnSpc>
                </a:pPr>
                <a:r>
                  <a:rPr lang="en-US" altLang="zh-CN" sz="1600"/>
                  <a:t>ScheduleOfClasses</a:t>
                </a:r>
              </a:p>
            </p:txBody>
          </p:sp>
        </p:grpSp>
        <p:grpSp>
          <p:nvGrpSpPr>
            <p:cNvPr id="60" name="Group 74"/>
            <p:cNvGrpSpPr>
              <a:grpSpLocks/>
            </p:cNvGrpSpPr>
            <p:nvPr/>
          </p:nvGrpSpPr>
          <p:grpSpPr bwMode="auto">
            <a:xfrm>
              <a:off x="528" y="1728"/>
              <a:ext cx="1056" cy="432"/>
              <a:chOff x="1584" y="1104"/>
              <a:chExt cx="1056" cy="432"/>
            </a:xfrm>
          </p:grpSpPr>
          <p:sp>
            <p:nvSpPr>
              <p:cNvPr id="88" name="AutoShape 75"/>
              <p:cNvSpPr>
                <a:spLocks noChangeArrowheads="1"/>
              </p:cNvSpPr>
              <p:nvPr/>
            </p:nvSpPr>
            <p:spPr bwMode="auto">
              <a:xfrm>
                <a:off x="2064" y="1104"/>
                <a:ext cx="144" cy="144"/>
              </a:xfrm>
              <a:prstGeom prst="triangle">
                <a:avLst>
                  <a:gd name="adj" fmla="val 50000"/>
                </a:avLst>
              </a:prstGeom>
              <a:solidFill>
                <a:schemeClr val="tx2"/>
              </a:solid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89" name="Line 76"/>
              <p:cNvSpPr>
                <a:spLocks noChangeShapeType="1"/>
              </p:cNvSpPr>
              <p:nvPr/>
            </p:nvSpPr>
            <p:spPr bwMode="auto">
              <a:xfrm flipH="1">
                <a:off x="1584" y="1392"/>
                <a:ext cx="0" cy="144"/>
              </a:xfrm>
              <a:prstGeom prst="line">
                <a:avLst/>
              </a:prstGeom>
              <a:noFill/>
              <a:ln w="12700">
                <a:solidFill>
                  <a:schemeClr val="tx1"/>
                </a:solidFill>
                <a:round/>
                <a:headEnd type="none" w="sm" len="sm"/>
                <a:tailEnd type="none" w="sm" len="sm"/>
              </a:ln>
            </p:spPr>
            <p:txBody>
              <a:bodyPr/>
              <a:lstStyle/>
              <a:p>
                <a:endParaRPr lang="zh-CN" altLang="en-US"/>
              </a:p>
            </p:txBody>
          </p:sp>
          <p:sp>
            <p:nvSpPr>
              <p:cNvPr id="90" name="Line 77"/>
              <p:cNvSpPr>
                <a:spLocks noChangeShapeType="1"/>
              </p:cNvSpPr>
              <p:nvPr/>
            </p:nvSpPr>
            <p:spPr bwMode="auto">
              <a:xfrm>
                <a:off x="2640" y="1392"/>
                <a:ext cx="0" cy="144"/>
              </a:xfrm>
              <a:prstGeom prst="line">
                <a:avLst/>
              </a:prstGeom>
              <a:noFill/>
              <a:ln w="12700">
                <a:solidFill>
                  <a:schemeClr val="tx1"/>
                </a:solidFill>
                <a:round/>
                <a:headEnd type="none" w="sm" len="sm"/>
                <a:tailEnd type="none" w="sm" len="sm"/>
              </a:ln>
            </p:spPr>
            <p:txBody>
              <a:bodyPr/>
              <a:lstStyle/>
              <a:p>
                <a:endParaRPr lang="zh-CN" altLang="en-US"/>
              </a:p>
            </p:txBody>
          </p:sp>
          <p:sp>
            <p:nvSpPr>
              <p:cNvPr id="91" name="Line 78"/>
              <p:cNvSpPr>
                <a:spLocks noChangeShapeType="1"/>
              </p:cNvSpPr>
              <p:nvPr/>
            </p:nvSpPr>
            <p:spPr bwMode="auto">
              <a:xfrm>
                <a:off x="1584" y="1392"/>
                <a:ext cx="1056" cy="0"/>
              </a:xfrm>
              <a:prstGeom prst="line">
                <a:avLst/>
              </a:prstGeom>
              <a:noFill/>
              <a:ln w="12700">
                <a:solidFill>
                  <a:schemeClr val="tx1"/>
                </a:solidFill>
                <a:round/>
                <a:headEnd type="none" w="sm" len="sm"/>
                <a:tailEnd type="none" w="sm" len="sm"/>
              </a:ln>
            </p:spPr>
            <p:txBody>
              <a:bodyPr/>
              <a:lstStyle/>
              <a:p>
                <a:endParaRPr lang="zh-CN" altLang="en-US"/>
              </a:p>
            </p:txBody>
          </p:sp>
          <p:sp>
            <p:nvSpPr>
              <p:cNvPr id="92" name="Freeform 79"/>
              <p:cNvSpPr>
                <a:spLocks/>
              </p:cNvSpPr>
              <p:nvPr/>
            </p:nvSpPr>
            <p:spPr bwMode="auto">
              <a:xfrm>
                <a:off x="2135" y="1245"/>
                <a:ext cx="1" cy="153"/>
              </a:xfrm>
              <a:custGeom>
                <a:avLst/>
                <a:gdLst>
                  <a:gd name="T0" fmla="*/ 0 w 1"/>
                  <a:gd name="T1" fmla="*/ 0 h 153"/>
                  <a:gd name="T2" fmla="*/ 0 w 1"/>
                  <a:gd name="T3" fmla="*/ 153 h 153"/>
                  <a:gd name="T4" fmla="*/ 0 60000 65536"/>
                  <a:gd name="T5" fmla="*/ 0 60000 65536"/>
                  <a:gd name="T6" fmla="*/ 0 w 1"/>
                  <a:gd name="T7" fmla="*/ 0 h 153"/>
                  <a:gd name="T8" fmla="*/ 1 w 1"/>
                  <a:gd name="T9" fmla="*/ 153 h 153"/>
                </a:gdLst>
                <a:ahLst/>
                <a:cxnLst>
                  <a:cxn ang="T4">
                    <a:pos x="T0" y="T1"/>
                  </a:cxn>
                  <a:cxn ang="T5">
                    <a:pos x="T2" y="T3"/>
                  </a:cxn>
                </a:cxnLst>
                <a:rect l="T6" t="T7" r="T8" b="T9"/>
                <a:pathLst>
                  <a:path w="1" h="153">
                    <a:moveTo>
                      <a:pt x="0" y="0"/>
                    </a:moveTo>
                    <a:lnTo>
                      <a:pt x="0" y="153"/>
                    </a:lnTo>
                  </a:path>
                </a:pathLst>
              </a:custGeom>
              <a:noFill/>
              <a:ln w="12700">
                <a:solidFill>
                  <a:schemeClr val="tx1"/>
                </a:solidFill>
                <a:round/>
                <a:headEnd type="none" w="sm" len="sm"/>
                <a:tailEnd type="none" w="sm" len="sm"/>
              </a:ln>
            </p:spPr>
            <p:txBody>
              <a:bodyPr/>
              <a:lstStyle/>
              <a:p>
                <a:endParaRPr lang="zh-CN" altLang="en-US"/>
              </a:p>
            </p:txBody>
          </p:sp>
        </p:grpSp>
        <p:sp>
          <p:nvSpPr>
            <p:cNvPr id="61" name="Line 80"/>
            <p:cNvSpPr>
              <a:spLocks noChangeShapeType="1"/>
            </p:cNvSpPr>
            <p:nvPr/>
          </p:nvSpPr>
          <p:spPr bwMode="auto">
            <a:xfrm>
              <a:off x="1968" y="2352"/>
              <a:ext cx="1248" cy="0"/>
            </a:xfrm>
            <a:prstGeom prst="line">
              <a:avLst/>
            </a:prstGeom>
            <a:noFill/>
            <a:ln w="12700">
              <a:solidFill>
                <a:schemeClr val="tx1"/>
              </a:solidFill>
              <a:round/>
              <a:headEnd type="none" w="sm" len="sm"/>
              <a:tailEnd type="none" w="sm" len="sm"/>
            </a:ln>
          </p:spPr>
          <p:txBody>
            <a:bodyPr/>
            <a:lstStyle/>
            <a:p>
              <a:endParaRPr lang="zh-CN" altLang="en-US"/>
            </a:p>
          </p:txBody>
        </p:sp>
        <p:sp>
          <p:nvSpPr>
            <p:cNvPr id="62" name="Line 81"/>
            <p:cNvSpPr>
              <a:spLocks noChangeShapeType="1"/>
            </p:cNvSpPr>
            <p:nvPr/>
          </p:nvSpPr>
          <p:spPr bwMode="auto">
            <a:xfrm>
              <a:off x="2544" y="2352"/>
              <a:ext cx="0" cy="288"/>
            </a:xfrm>
            <a:prstGeom prst="line">
              <a:avLst/>
            </a:prstGeom>
            <a:noFill/>
            <a:ln w="12700">
              <a:solidFill>
                <a:schemeClr val="tx1"/>
              </a:solidFill>
              <a:prstDash val="dash"/>
              <a:round/>
              <a:headEnd type="none" w="sm" len="sm"/>
              <a:tailEnd type="none" w="sm" len="sm"/>
            </a:ln>
          </p:spPr>
          <p:txBody>
            <a:bodyPr/>
            <a:lstStyle/>
            <a:p>
              <a:endParaRPr lang="zh-CN" altLang="en-US"/>
            </a:p>
          </p:txBody>
        </p:sp>
        <p:sp>
          <p:nvSpPr>
            <p:cNvPr id="63" name="Freeform 84"/>
            <p:cNvSpPr>
              <a:spLocks/>
            </p:cNvSpPr>
            <p:nvPr/>
          </p:nvSpPr>
          <p:spPr bwMode="auto">
            <a:xfrm>
              <a:off x="1536" y="3408"/>
              <a:ext cx="528" cy="288"/>
            </a:xfrm>
            <a:custGeom>
              <a:avLst/>
              <a:gdLst>
                <a:gd name="T0" fmla="*/ 0 w 528"/>
                <a:gd name="T1" fmla="*/ 0 h 288"/>
                <a:gd name="T2" fmla="*/ 0 w 528"/>
                <a:gd name="T3" fmla="*/ 288 h 288"/>
                <a:gd name="T4" fmla="*/ 528 w 528"/>
                <a:gd name="T5" fmla="*/ 288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0"/>
                  </a:moveTo>
                  <a:lnTo>
                    <a:pt x="0" y="288"/>
                  </a:lnTo>
                  <a:lnTo>
                    <a:pt x="528" y="288"/>
                  </a:lnTo>
                </a:path>
              </a:pathLst>
            </a:custGeom>
            <a:noFill/>
            <a:ln w="12700">
              <a:solidFill>
                <a:schemeClr val="tx1"/>
              </a:solidFill>
              <a:round/>
              <a:headEnd type="none" w="sm" len="sm"/>
              <a:tailEnd type="none" w="sm" len="sm"/>
            </a:ln>
          </p:spPr>
          <p:txBody>
            <a:bodyPr/>
            <a:lstStyle/>
            <a:p>
              <a:endParaRPr lang="zh-CN" altLang="en-US"/>
            </a:p>
          </p:txBody>
        </p:sp>
        <p:sp>
          <p:nvSpPr>
            <p:cNvPr id="64" name="Freeform 85"/>
            <p:cNvSpPr>
              <a:spLocks/>
            </p:cNvSpPr>
            <p:nvPr/>
          </p:nvSpPr>
          <p:spPr bwMode="auto">
            <a:xfrm>
              <a:off x="576" y="3024"/>
              <a:ext cx="3312" cy="1200"/>
            </a:xfrm>
            <a:custGeom>
              <a:avLst/>
              <a:gdLst>
                <a:gd name="T0" fmla="*/ 0 w 1488"/>
                <a:gd name="T1" fmla="*/ 0 h 816"/>
                <a:gd name="T2" fmla="*/ 0 w 1488"/>
                <a:gd name="T3" fmla="*/ 1765 h 816"/>
                <a:gd name="T4" fmla="*/ 7372 w 1488"/>
                <a:gd name="T5" fmla="*/ 1765 h 816"/>
                <a:gd name="T6" fmla="*/ 0 60000 65536"/>
                <a:gd name="T7" fmla="*/ 0 60000 65536"/>
                <a:gd name="T8" fmla="*/ 0 60000 65536"/>
                <a:gd name="T9" fmla="*/ 0 w 1488"/>
                <a:gd name="T10" fmla="*/ 0 h 816"/>
                <a:gd name="T11" fmla="*/ 1488 w 1488"/>
                <a:gd name="T12" fmla="*/ 816 h 816"/>
              </a:gdLst>
              <a:ahLst/>
              <a:cxnLst>
                <a:cxn ang="T6">
                  <a:pos x="T0" y="T1"/>
                </a:cxn>
                <a:cxn ang="T7">
                  <a:pos x="T2" y="T3"/>
                </a:cxn>
                <a:cxn ang="T8">
                  <a:pos x="T4" y="T5"/>
                </a:cxn>
              </a:cxnLst>
              <a:rect l="T9" t="T10" r="T11" b="T12"/>
              <a:pathLst>
                <a:path w="1488" h="816">
                  <a:moveTo>
                    <a:pt x="0" y="0"/>
                  </a:moveTo>
                  <a:lnTo>
                    <a:pt x="0" y="816"/>
                  </a:lnTo>
                  <a:lnTo>
                    <a:pt x="1488" y="816"/>
                  </a:lnTo>
                </a:path>
              </a:pathLst>
            </a:custGeom>
            <a:noFill/>
            <a:ln w="12700">
              <a:solidFill>
                <a:schemeClr val="tx1"/>
              </a:solidFill>
              <a:round/>
              <a:headEnd type="none" w="sm" len="sm"/>
              <a:tailEnd type="none" w="sm" len="sm"/>
            </a:ln>
          </p:spPr>
          <p:txBody>
            <a:bodyPr/>
            <a:lstStyle/>
            <a:p>
              <a:endParaRPr lang="zh-CN" altLang="en-US"/>
            </a:p>
          </p:txBody>
        </p:sp>
        <p:sp>
          <p:nvSpPr>
            <p:cNvPr id="65" name="Freeform 86"/>
            <p:cNvSpPr>
              <a:spLocks/>
            </p:cNvSpPr>
            <p:nvPr/>
          </p:nvSpPr>
          <p:spPr bwMode="auto">
            <a:xfrm>
              <a:off x="2496" y="1392"/>
              <a:ext cx="720" cy="480"/>
            </a:xfrm>
            <a:custGeom>
              <a:avLst/>
              <a:gdLst>
                <a:gd name="T0" fmla="*/ 0 w 720"/>
                <a:gd name="T1" fmla="*/ 0 h 480"/>
                <a:gd name="T2" fmla="*/ 0 w 720"/>
                <a:gd name="T3" fmla="*/ 480 h 480"/>
                <a:gd name="T4" fmla="*/ 720 w 720"/>
                <a:gd name="T5" fmla="*/ 480 h 480"/>
                <a:gd name="T6" fmla="*/ 0 60000 65536"/>
                <a:gd name="T7" fmla="*/ 0 60000 65536"/>
                <a:gd name="T8" fmla="*/ 0 60000 65536"/>
                <a:gd name="T9" fmla="*/ 0 w 720"/>
                <a:gd name="T10" fmla="*/ 0 h 480"/>
                <a:gd name="T11" fmla="*/ 720 w 720"/>
                <a:gd name="T12" fmla="*/ 480 h 480"/>
              </a:gdLst>
              <a:ahLst/>
              <a:cxnLst>
                <a:cxn ang="T6">
                  <a:pos x="T0" y="T1"/>
                </a:cxn>
                <a:cxn ang="T7">
                  <a:pos x="T2" y="T3"/>
                </a:cxn>
                <a:cxn ang="T8">
                  <a:pos x="T4" y="T5"/>
                </a:cxn>
              </a:cxnLst>
              <a:rect l="T9" t="T10" r="T11" b="T12"/>
              <a:pathLst>
                <a:path w="720" h="480">
                  <a:moveTo>
                    <a:pt x="0" y="0"/>
                  </a:moveTo>
                  <a:lnTo>
                    <a:pt x="0" y="480"/>
                  </a:lnTo>
                  <a:lnTo>
                    <a:pt x="720" y="480"/>
                  </a:lnTo>
                </a:path>
              </a:pathLst>
            </a:custGeom>
            <a:noFill/>
            <a:ln w="12700">
              <a:solidFill>
                <a:schemeClr val="tx1"/>
              </a:solidFill>
              <a:round/>
              <a:headEnd type="none" w="sm" len="sm"/>
              <a:tailEnd type="none" w="sm" len="sm"/>
            </a:ln>
          </p:spPr>
          <p:txBody>
            <a:bodyPr/>
            <a:lstStyle/>
            <a:p>
              <a:endParaRPr lang="zh-CN" altLang="en-US"/>
            </a:p>
          </p:txBody>
        </p:sp>
        <p:sp>
          <p:nvSpPr>
            <p:cNvPr id="66" name="AutoShape 87"/>
            <p:cNvSpPr>
              <a:spLocks noChangeArrowheads="1"/>
            </p:cNvSpPr>
            <p:nvPr/>
          </p:nvSpPr>
          <p:spPr bwMode="auto">
            <a:xfrm>
              <a:off x="2448" y="1296"/>
              <a:ext cx="96" cy="144"/>
            </a:xfrm>
            <a:prstGeom prst="diamond">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67" name="Line 88"/>
            <p:cNvSpPr>
              <a:spLocks noChangeShapeType="1"/>
            </p:cNvSpPr>
            <p:nvPr/>
          </p:nvSpPr>
          <p:spPr bwMode="auto">
            <a:xfrm>
              <a:off x="3936" y="1488"/>
              <a:ext cx="0" cy="288"/>
            </a:xfrm>
            <a:prstGeom prst="line">
              <a:avLst/>
            </a:prstGeom>
            <a:noFill/>
            <a:ln w="12700">
              <a:solidFill>
                <a:schemeClr val="tx1"/>
              </a:solidFill>
              <a:round/>
              <a:headEnd type="none" w="sm" len="sm"/>
              <a:tailEnd type="none" w="sm" len="sm"/>
            </a:ln>
          </p:spPr>
          <p:txBody>
            <a:bodyPr/>
            <a:lstStyle/>
            <a:p>
              <a:endParaRPr lang="zh-CN" altLang="en-US"/>
            </a:p>
          </p:txBody>
        </p:sp>
        <p:sp>
          <p:nvSpPr>
            <p:cNvPr id="68" name="Freeform 89"/>
            <p:cNvSpPr>
              <a:spLocks/>
            </p:cNvSpPr>
            <p:nvPr/>
          </p:nvSpPr>
          <p:spPr bwMode="auto">
            <a:xfrm>
              <a:off x="3936" y="144"/>
              <a:ext cx="720" cy="816"/>
            </a:xfrm>
            <a:custGeom>
              <a:avLst/>
              <a:gdLst>
                <a:gd name="T0" fmla="*/ 0 w 720"/>
                <a:gd name="T1" fmla="*/ 96 h 816"/>
                <a:gd name="T2" fmla="*/ 0 w 720"/>
                <a:gd name="T3" fmla="*/ 0 h 816"/>
                <a:gd name="T4" fmla="*/ 720 w 720"/>
                <a:gd name="T5" fmla="*/ 0 h 816"/>
                <a:gd name="T6" fmla="*/ 720 w 720"/>
                <a:gd name="T7" fmla="*/ 816 h 816"/>
                <a:gd name="T8" fmla="*/ 528 w 720"/>
                <a:gd name="T9" fmla="*/ 816 h 816"/>
                <a:gd name="T10" fmla="*/ 0 60000 65536"/>
                <a:gd name="T11" fmla="*/ 0 60000 65536"/>
                <a:gd name="T12" fmla="*/ 0 60000 65536"/>
                <a:gd name="T13" fmla="*/ 0 60000 65536"/>
                <a:gd name="T14" fmla="*/ 0 60000 65536"/>
                <a:gd name="T15" fmla="*/ 0 w 720"/>
                <a:gd name="T16" fmla="*/ 0 h 816"/>
                <a:gd name="T17" fmla="*/ 720 w 720"/>
                <a:gd name="T18" fmla="*/ 816 h 816"/>
              </a:gdLst>
              <a:ahLst/>
              <a:cxnLst>
                <a:cxn ang="T10">
                  <a:pos x="T0" y="T1"/>
                </a:cxn>
                <a:cxn ang="T11">
                  <a:pos x="T2" y="T3"/>
                </a:cxn>
                <a:cxn ang="T12">
                  <a:pos x="T4" y="T5"/>
                </a:cxn>
                <a:cxn ang="T13">
                  <a:pos x="T6" y="T7"/>
                </a:cxn>
                <a:cxn ang="T14">
                  <a:pos x="T8" y="T9"/>
                </a:cxn>
              </a:cxnLst>
              <a:rect l="T15" t="T16" r="T17" b="T18"/>
              <a:pathLst>
                <a:path w="720" h="816">
                  <a:moveTo>
                    <a:pt x="0" y="96"/>
                  </a:moveTo>
                  <a:lnTo>
                    <a:pt x="0" y="0"/>
                  </a:lnTo>
                  <a:lnTo>
                    <a:pt x="720" y="0"/>
                  </a:lnTo>
                  <a:lnTo>
                    <a:pt x="720" y="816"/>
                  </a:lnTo>
                  <a:lnTo>
                    <a:pt x="528" y="816"/>
                  </a:lnTo>
                </a:path>
              </a:pathLst>
            </a:custGeom>
            <a:noFill/>
            <a:ln w="12700">
              <a:solidFill>
                <a:schemeClr val="tx1"/>
              </a:solidFill>
              <a:round/>
              <a:headEnd type="none" w="sm" len="sm"/>
              <a:tailEnd type="none" w="sm" len="sm"/>
            </a:ln>
          </p:spPr>
          <p:txBody>
            <a:bodyPr/>
            <a:lstStyle/>
            <a:p>
              <a:endParaRPr lang="zh-CN" altLang="en-US"/>
            </a:p>
          </p:txBody>
        </p:sp>
        <p:sp>
          <p:nvSpPr>
            <p:cNvPr id="69" name="Text Box 90"/>
            <p:cNvSpPr txBox="1">
              <a:spLocks noChangeArrowheads="1"/>
            </p:cNvSpPr>
            <p:nvPr/>
          </p:nvSpPr>
          <p:spPr bwMode="auto">
            <a:xfrm>
              <a:off x="2304" y="2112"/>
              <a:ext cx="4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attends</a:t>
              </a:r>
            </a:p>
          </p:txBody>
        </p:sp>
        <p:sp>
          <p:nvSpPr>
            <p:cNvPr id="70" name="Text Box 91"/>
            <p:cNvSpPr txBox="1">
              <a:spLocks noChangeArrowheads="1"/>
            </p:cNvSpPr>
            <p:nvPr/>
          </p:nvSpPr>
          <p:spPr bwMode="auto">
            <a:xfrm>
              <a:off x="3024" y="23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1" name="Text Box 92"/>
            <p:cNvSpPr txBox="1">
              <a:spLocks noChangeArrowheads="1"/>
            </p:cNvSpPr>
            <p:nvPr/>
          </p:nvSpPr>
          <p:spPr bwMode="auto">
            <a:xfrm>
              <a:off x="1968" y="23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2" name="Text Box 93"/>
            <p:cNvSpPr txBox="1">
              <a:spLocks noChangeArrowheads="1"/>
            </p:cNvSpPr>
            <p:nvPr/>
          </p:nvSpPr>
          <p:spPr bwMode="auto">
            <a:xfrm>
              <a:off x="1536" y="3408"/>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3" name="Text Box 94"/>
            <p:cNvSpPr txBox="1">
              <a:spLocks noChangeArrowheads="1"/>
            </p:cNvSpPr>
            <p:nvPr/>
          </p:nvSpPr>
          <p:spPr bwMode="auto">
            <a:xfrm>
              <a:off x="1920" y="3504"/>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4" name="Text Box 95"/>
            <p:cNvSpPr txBox="1">
              <a:spLocks noChangeArrowheads="1"/>
            </p:cNvSpPr>
            <p:nvPr/>
          </p:nvSpPr>
          <p:spPr bwMode="auto">
            <a:xfrm>
              <a:off x="576" y="3024"/>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75" name="Freeform 96"/>
            <p:cNvSpPr>
              <a:spLocks/>
            </p:cNvSpPr>
            <p:nvPr/>
          </p:nvSpPr>
          <p:spPr bwMode="auto">
            <a:xfrm>
              <a:off x="3888" y="3552"/>
              <a:ext cx="1" cy="675"/>
            </a:xfrm>
            <a:custGeom>
              <a:avLst/>
              <a:gdLst>
                <a:gd name="T0" fmla="*/ 0 w 1"/>
                <a:gd name="T1" fmla="*/ 0 h 675"/>
                <a:gd name="T2" fmla="*/ 0 w 1"/>
                <a:gd name="T3" fmla="*/ 675 h 675"/>
                <a:gd name="T4" fmla="*/ 0 60000 65536"/>
                <a:gd name="T5" fmla="*/ 0 60000 65536"/>
                <a:gd name="T6" fmla="*/ 0 w 1"/>
                <a:gd name="T7" fmla="*/ 0 h 675"/>
                <a:gd name="T8" fmla="*/ 1 w 1"/>
                <a:gd name="T9" fmla="*/ 675 h 675"/>
              </a:gdLst>
              <a:ahLst/>
              <a:cxnLst>
                <a:cxn ang="T4">
                  <a:pos x="T0" y="T1"/>
                </a:cxn>
                <a:cxn ang="T5">
                  <a:pos x="T2" y="T3"/>
                </a:cxn>
              </a:cxnLst>
              <a:rect l="T6" t="T7" r="T8" b="T9"/>
              <a:pathLst>
                <a:path w="1" h="675">
                  <a:moveTo>
                    <a:pt x="0" y="0"/>
                  </a:moveTo>
                  <a:lnTo>
                    <a:pt x="0" y="675"/>
                  </a:lnTo>
                </a:path>
              </a:pathLst>
            </a:custGeom>
            <a:noFill/>
            <a:ln w="12700">
              <a:solidFill>
                <a:schemeClr val="tx1"/>
              </a:solidFill>
              <a:round/>
              <a:headEnd type="none" w="sm" len="sm"/>
              <a:tailEnd type="none" w="sm" len="sm"/>
            </a:ln>
          </p:spPr>
          <p:txBody>
            <a:bodyPr/>
            <a:lstStyle/>
            <a:p>
              <a:endParaRPr lang="zh-CN" altLang="en-US"/>
            </a:p>
          </p:txBody>
        </p:sp>
        <p:sp>
          <p:nvSpPr>
            <p:cNvPr id="76" name="Text Box 97"/>
            <p:cNvSpPr txBox="1">
              <a:spLocks noChangeArrowheads="1"/>
            </p:cNvSpPr>
            <p:nvPr/>
          </p:nvSpPr>
          <p:spPr bwMode="auto">
            <a:xfrm>
              <a:off x="3888" y="355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7" name="Text Box 98"/>
            <p:cNvSpPr txBox="1">
              <a:spLocks noChangeArrowheads="1"/>
            </p:cNvSpPr>
            <p:nvPr/>
          </p:nvSpPr>
          <p:spPr bwMode="auto">
            <a:xfrm>
              <a:off x="3072" y="1680"/>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8" name="Text Box 99"/>
            <p:cNvSpPr txBox="1">
              <a:spLocks noChangeArrowheads="1"/>
            </p:cNvSpPr>
            <p:nvPr/>
          </p:nvSpPr>
          <p:spPr bwMode="auto">
            <a:xfrm>
              <a:off x="3936" y="1632"/>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79" name="Text Box 100"/>
            <p:cNvSpPr txBox="1">
              <a:spLocks noChangeArrowheads="1"/>
            </p:cNvSpPr>
            <p:nvPr/>
          </p:nvSpPr>
          <p:spPr bwMode="auto">
            <a:xfrm>
              <a:off x="4464" y="960"/>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a:t>
              </a:r>
            </a:p>
          </p:txBody>
        </p:sp>
        <p:sp>
          <p:nvSpPr>
            <p:cNvPr id="80" name="Text Box 102"/>
            <p:cNvSpPr txBox="1">
              <a:spLocks noChangeArrowheads="1"/>
            </p:cNvSpPr>
            <p:nvPr/>
          </p:nvSpPr>
          <p:spPr bwMode="auto">
            <a:xfrm>
              <a:off x="3936" y="1488"/>
              <a:ext cx="180"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1</a:t>
              </a:r>
            </a:p>
          </p:txBody>
        </p:sp>
        <p:sp>
          <p:nvSpPr>
            <p:cNvPr id="81" name="Text Box 103"/>
            <p:cNvSpPr txBox="1">
              <a:spLocks noChangeArrowheads="1"/>
            </p:cNvSpPr>
            <p:nvPr/>
          </p:nvSpPr>
          <p:spPr bwMode="auto">
            <a:xfrm>
              <a:off x="4128" y="1584"/>
              <a:ext cx="626"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offered as</a:t>
              </a:r>
            </a:p>
          </p:txBody>
        </p:sp>
        <p:sp>
          <p:nvSpPr>
            <p:cNvPr id="82" name="Text Box 104"/>
            <p:cNvSpPr txBox="1">
              <a:spLocks noChangeArrowheads="1"/>
            </p:cNvSpPr>
            <p:nvPr/>
          </p:nvSpPr>
          <p:spPr bwMode="auto">
            <a:xfrm>
              <a:off x="1008" y="3504"/>
              <a:ext cx="616"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maintains</a:t>
              </a:r>
            </a:p>
          </p:txBody>
        </p:sp>
        <p:sp>
          <p:nvSpPr>
            <p:cNvPr id="83" name="Text Box 105"/>
            <p:cNvSpPr txBox="1">
              <a:spLocks noChangeArrowheads="1"/>
            </p:cNvSpPr>
            <p:nvPr/>
          </p:nvSpPr>
          <p:spPr bwMode="auto">
            <a:xfrm>
              <a:off x="960" y="3984"/>
              <a:ext cx="494"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teaches</a:t>
              </a:r>
            </a:p>
          </p:txBody>
        </p:sp>
        <p:sp>
          <p:nvSpPr>
            <p:cNvPr id="84" name="Text Box 106"/>
            <p:cNvSpPr txBox="1">
              <a:spLocks noChangeArrowheads="1"/>
            </p:cNvSpPr>
            <p:nvPr/>
          </p:nvSpPr>
          <p:spPr bwMode="auto">
            <a:xfrm>
              <a:off x="4704" y="768"/>
              <a:ext cx="723" cy="212"/>
            </a:xfrm>
            <a:prstGeom prst="rect">
              <a:avLst/>
            </a:prstGeom>
            <a:noFill/>
            <a:ln w="12700">
              <a:noFill/>
              <a:miter lim="800000"/>
              <a:headEnd type="none" w="sm" len="sm"/>
              <a:tailEnd type="none" w="sm" len="sm"/>
            </a:ln>
          </p:spPr>
          <p:txBody>
            <a:bodyPr wrap="none">
              <a:spAutoFit/>
            </a:bodyPr>
            <a:lstStyle/>
            <a:p>
              <a:pPr eaLnBrk="0" hangingPunct="0"/>
              <a:r>
                <a:rPr lang="en-US" altLang="zh-CN" sz="1600">
                  <a:solidFill>
                    <a:schemeClr val="accent1"/>
                  </a:solidFill>
                </a:rPr>
                <a:t>prerequisite</a:t>
              </a:r>
            </a:p>
          </p:txBody>
        </p:sp>
        <p:grpSp>
          <p:nvGrpSpPr>
            <p:cNvPr id="85" name="Group 109"/>
            <p:cNvGrpSpPr>
              <a:grpSpLocks/>
            </p:cNvGrpSpPr>
            <p:nvPr/>
          </p:nvGrpSpPr>
          <p:grpSpPr bwMode="auto">
            <a:xfrm>
              <a:off x="2496" y="3168"/>
              <a:ext cx="96" cy="336"/>
              <a:chOff x="2496" y="3168"/>
              <a:chExt cx="96" cy="336"/>
            </a:xfrm>
          </p:grpSpPr>
          <p:sp>
            <p:nvSpPr>
              <p:cNvPr id="86" name="AutoShape 107"/>
              <p:cNvSpPr>
                <a:spLocks noChangeArrowheads="1"/>
              </p:cNvSpPr>
              <p:nvPr/>
            </p:nvSpPr>
            <p:spPr bwMode="auto">
              <a:xfrm>
                <a:off x="2496" y="3408"/>
                <a:ext cx="96" cy="96"/>
              </a:xfrm>
              <a:prstGeom prst="diamond">
                <a:avLst/>
              </a:prstGeom>
              <a:noFill/>
              <a:ln w="12700">
                <a:solidFill>
                  <a:schemeClr val="tx1"/>
                </a:solidFill>
                <a:miter lim="800000"/>
                <a:headEnd type="none" w="sm" len="sm"/>
                <a:tailEnd type="none" w="sm" len="sm"/>
              </a:ln>
            </p:spPr>
            <p:txBody>
              <a:bodyPr wrap="none" anchor="ctr"/>
              <a:lstStyle/>
              <a:p>
                <a:pPr eaLnBrk="0" hangingPunct="0"/>
                <a:endParaRPr lang="zh-CN" altLang="en-US"/>
              </a:p>
            </p:txBody>
          </p:sp>
          <p:sp>
            <p:nvSpPr>
              <p:cNvPr id="87" name="Line 108"/>
              <p:cNvSpPr>
                <a:spLocks noChangeShapeType="1"/>
              </p:cNvSpPr>
              <p:nvPr/>
            </p:nvSpPr>
            <p:spPr bwMode="auto">
              <a:xfrm flipV="1">
                <a:off x="2544" y="3168"/>
                <a:ext cx="0" cy="240"/>
              </a:xfrm>
              <a:prstGeom prst="line">
                <a:avLst/>
              </a:prstGeom>
              <a:noFill/>
              <a:ln w="12700">
                <a:solidFill>
                  <a:schemeClr val="tx1"/>
                </a:solidFill>
                <a:round/>
                <a:headEnd type="none" w="sm" len="sm"/>
                <a:tailEnd type="none" w="sm" len="sm"/>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070850" cy="838200"/>
          </a:xfrm>
        </p:spPr>
        <p:txBody>
          <a:bodyPr/>
          <a:lstStyle/>
          <a:p>
            <a:r>
              <a:rPr lang="zh-CN" altLang="en-US" dirty="0" smtClean="0"/>
              <a:t>问题</a:t>
            </a:r>
            <a:r>
              <a:rPr lang="en-US" altLang="zh-CN" dirty="0" smtClean="0"/>
              <a:t>2</a:t>
            </a:r>
            <a:r>
              <a:rPr lang="zh-CN" altLang="en-US" dirty="0" smtClean="0"/>
              <a:t>：白盒测试 </a:t>
            </a:r>
            <a:endParaRPr lang="zh-CN" altLang="en-US" dirty="0"/>
          </a:p>
        </p:txBody>
      </p:sp>
      <p:sp>
        <p:nvSpPr>
          <p:cNvPr id="3" name="内容占位符 2"/>
          <p:cNvSpPr>
            <a:spLocks noGrp="1"/>
          </p:cNvSpPr>
          <p:nvPr>
            <p:ph idx="1"/>
          </p:nvPr>
        </p:nvSpPr>
        <p:spPr>
          <a:xfrm>
            <a:off x="323528" y="1484784"/>
            <a:ext cx="8299450" cy="4267200"/>
          </a:xfrm>
        </p:spPr>
        <p:txBody>
          <a:bodyPr/>
          <a:lstStyle/>
          <a:p>
            <a:r>
              <a:rPr lang="zh-CN" altLang="en-US" dirty="0" smtClean="0"/>
              <a:t>语句覆盖</a:t>
            </a:r>
            <a:endParaRPr lang="en-US" altLang="zh-CN" dirty="0" smtClean="0"/>
          </a:p>
          <a:p>
            <a:r>
              <a:rPr lang="zh-CN" altLang="en-US" dirty="0" smtClean="0"/>
              <a:t>分支覆盖</a:t>
            </a:r>
            <a:endParaRPr lang="en-US" altLang="zh-CN" dirty="0" smtClean="0"/>
          </a:p>
          <a:p>
            <a:endParaRPr lang="en-US" altLang="zh-CN" dirty="0"/>
          </a:p>
          <a:p>
            <a:r>
              <a:rPr lang="zh-CN" altLang="en-US" dirty="0" smtClean="0"/>
              <a:t>异常处理？</a:t>
            </a:r>
            <a:endParaRPr lang="en-US" altLang="zh-CN" dirty="0" smtClean="0"/>
          </a:p>
          <a:p>
            <a:r>
              <a:rPr lang="zh-CN" altLang="en-US" dirty="0" smtClean="0"/>
              <a:t>多态影响？</a:t>
            </a:r>
            <a:endParaRPr lang="zh-CN" altLang="en-US" dirty="0"/>
          </a:p>
        </p:txBody>
      </p:sp>
      <p:sp>
        <p:nvSpPr>
          <p:cNvPr id="4" name="矩形 3"/>
          <p:cNvSpPr/>
          <p:nvPr/>
        </p:nvSpPr>
        <p:spPr>
          <a:xfrm>
            <a:off x="2555776" y="1"/>
            <a:ext cx="6552728" cy="7232749"/>
          </a:xfrm>
          <a:prstGeom prst="rect">
            <a:avLst/>
          </a:prstGeom>
          <a:solidFill>
            <a:schemeClr val="tx2">
              <a:lumMod val="95000"/>
            </a:schemeClr>
          </a:solidFill>
          <a:ln>
            <a:solidFill>
              <a:schemeClr val="tx1">
                <a:lumMod val="75000"/>
              </a:schemeClr>
            </a:solidFill>
          </a:ln>
        </p:spPr>
        <p:txBody>
          <a:bodyPr wrap="square">
            <a:spAutoFit/>
          </a:bodyPr>
          <a:lstStyle/>
          <a:p>
            <a:r>
              <a:rPr lang="en-US" altLang="zh-CN" sz="1600" b="1" dirty="0" smtClean="0"/>
              <a:t>public abstract class </a:t>
            </a:r>
            <a:r>
              <a:rPr lang="en-US" altLang="zh-CN" sz="1600" b="1" dirty="0" err="1" smtClean="0"/>
              <a:t>CollectionWrapper</a:t>
            </a:r>
            <a:r>
              <a:rPr lang="en-US" altLang="zh-CN" sz="1600" b="1" dirty="0" smtClean="0"/>
              <a:t> {</a:t>
            </a:r>
          </a:p>
          <a:p>
            <a:r>
              <a:rPr lang="en-US" altLang="zh-CN" sz="1600" b="1" dirty="0" smtClean="0"/>
              <a:t>     // attributes omitted</a:t>
            </a:r>
            <a:endParaRPr lang="en-US" altLang="zh-CN" sz="1600" b="1" u="sng" dirty="0" smtClean="0"/>
          </a:p>
          <a:p>
            <a:r>
              <a:rPr lang="en-US" altLang="zh-CN" sz="1600" b="1" dirty="0" smtClean="0"/>
              <a:t>    public </a:t>
            </a:r>
            <a:r>
              <a:rPr lang="en-US" altLang="zh-CN" sz="1600" b="1" dirty="0" err="1" smtClean="0"/>
              <a:t>boolean</a:t>
            </a:r>
            <a:r>
              <a:rPr lang="en-US" altLang="zh-CN" sz="1600" b="1" dirty="0" smtClean="0"/>
              <a:t> </a:t>
            </a:r>
            <a:r>
              <a:rPr lang="en-US" altLang="zh-CN" sz="1600" b="1" dirty="0" err="1" smtClean="0"/>
              <a:t>initializeObjects</a:t>
            </a:r>
            <a:r>
              <a:rPr lang="en-US" altLang="zh-CN" sz="1600" b="1" dirty="0" smtClean="0"/>
              <a:t>(String </a:t>
            </a:r>
            <a:r>
              <a:rPr lang="en-US" altLang="zh-CN" sz="1600" b="1" dirty="0" err="1" smtClean="0"/>
              <a:t>pathToFile</a:t>
            </a:r>
            <a:r>
              <a:rPr lang="en-US" altLang="zh-CN" sz="1600" b="1" dirty="0" smtClean="0"/>
              <a:t>, </a:t>
            </a:r>
            <a:r>
              <a:rPr lang="en-US" altLang="zh-CN" sz="1600" b="1" dirty="0" err="1" smtClean="0"/>
              <a:t>boolean</a:t>
            </a:r>
            <a:r>
              <a:rPr lang="en-US" altLang="zh-CN" sz="1600" b="1" dirty="0" smtClean="0"/>
              <a:t> primary) {</a:t>
            </a:r>
          </a:p>
          <a:p>
            <a:r>
              <a:rPr lang="en-US" altLang="zh-CN" sz="1600" b="1" dirty="0" smtClean="0"/>
              <a:t>        // variables omitted</a:t>
            </a:r>
          </a:p>
          <a:p>
            <a:r>
              <a:rPr lang="en-US" altLang="zh-CN" sz="1600" b="1" dirty="0" smtClean="0"/>
              <a:t>        try {</a:t>
            </a:r>
          </a:p>
          <a:p>
            <a:r>
              <a:rPr lang="en-US" altLang="zh-CN" sz="1600" dirty="0" smtClean="0"/>
              <a:t>            // Open the file. </a:t>
            </a:r>
          </a:p>
          <a:p>
            <a:r>
              <a:rPr lang="en-US" altLang="zh-CN" sz="1600" dirty="0" smtClean="0"/>
              <a:t>            </a:t>
            </a:r>
            <a:r>
              <a:rPr lang="en-US" altLang="zh-CN" sz="1600" dirty="0" err="1" smtClean="0"/>
              <a:t>bIn</a:t>
            </a:r>
            <a:r>
              <a:rPr lang="en-US" altLang="zh-CN" sz="1600" dirty="0" smtClean="0"/>
              <a:t> = </a:t>
            </a:r>
            <a:r>
              <a:rPr lang="en-US" altLang="zh-CN" sz="1600" b="1" dirty="0" smtClean="0"/>
              <a:t>new </a:t>
            </a:r>
            <a:r>
              <a:rPr lang="en-US" altLang="zh-CN" sz="1600" b="1" dirty="0" err="1" smtClean="0"/>
              <a:t>BufferedReader</a:t>
            </a:r>
            <a:r>
              <a:rPr lang="en-US" altLang="zh-CN" sz="1600" b="1" dirty="0" smtClean="0"/>
              <a:t>(new </a:t>
            </a:r>
            <a:r>
              <a:rPr lang="en-US" altLang="zh-CN" sz="1600" b="1" dirty="0" err="1" smtClean="0"/>
              <a:t>FileReader</a:t>
            </a:r>
            <a:r>
              <a:rPr lang="en-US" altLang="zh-CN" sz="1600" b="1" dirty="0" smtClean="0"/>
              <a:t>(</a:t>
            </a:r>
            <a:r>
              <a:rPr lang="en-US" altLang="zh-CN" sz="1600" b="1" dirty="0" err="1" smtClean="0"/>
              <a:t>pathToFile</a:t>
            </a:r>
            <a:r>
              <a:rPr lang="en-US" altLang="zh-CN" sz="1600" b="1" dirty="0" smtClean="0"/>
              <a:t>));</a:t>
            </a:r>
          </a:p>
          <a:p>
            <a:r>
              <a:rPr lang="en-US" altLang="zh-CN" sz="1600" dirty="0" smtClean="0"/>
              <a:t>            line = </a:t>
            </a:r>
            <a:r>
              <a:rPr lang="en-US" altLang="zh-CN" sz="1600" dirty="0" err="1" smtClean="0"/>
              <a:t>bIn.readLine</a:t>
            </a:r>
            <a:r>
              <a:rPr lang="en-US" altLang="zh-CN" sz="1600" dirty="0" smtClean="0"/>
              <a:t>();</a:t>
            </a:r>
          </a:p>
          <a:p>
            <a:r>
              <a:rPr lang="en-US" altLang="zh-CN" sz="1600" dirty="0" smtClean="0"/>
              <a:t>            </a:t>
            </a:r>
            <a:r>
              <a:rPr lang="en-US" altLang="zh-CN" sz="1600" b="1" dirty="0" smtClean="0"/>
              <a:t>while (line != null) {</a:t>
            </a:r>
          </a:p>
          <a:p>
            <a:r>
              <a:rPr lang="en-US" altLang="zh-CN" sz="1600" dirty="0" smtClean="0"/>
              <a:t>                </a:t>
            </a:r>
            <a:r>
              <a:rPr lang="en-US" altLang="zh-CN" sz="1600" b="1" dirty="0" smtClean="0"/>
              <a:t>if (primary)</a:t>
            </a:r>
          </a:p>
          <a:p>
            <a:r>
              <a:rPr lang="en-US" altLang="zh-CN" sz="1600" b="1" dirty="0" smtClean="0"/>
              <a:t>                    </a:t>
            </a:r>
            <a:r>
              <a:rPr lang="en-US" altLang="zh-CN" sz="1600" b="1" dirty="0" err="1" smtClean="0"/>
              <a:t>parseData</a:t>
            </a:r>
            <a:r>
              <a:rPr lang="en-US" altLang="zh-CN" sz="1600" b="1" dirty="0" smtClean="0"/>
              <a:t>(line);// for basic format of the line</a:t>
            </a:r>
          </a:p>
          <a:p>
            <a:r>
              <a:rPr lang="en-US" altLang="zh-CN" sz="1600" dirty="0" smtClean="0"/>
              <a:t>                </a:t>
            </a:r>
            <a:r>
              <a:rPr lang="en-US" altLang="zh-CN" sz="1600" b="1" dirty="0" smtClean="0"/>
              <a:t>else </a:t>
            </a:r>
          </a:p>
          <a:p>
            <a:r>
              <a:rPr lang="en-US" altLang="zh-CN" sz="1600" b="1" dirty="0" smtClean="0"/>
              <a:t>                    parseData2(line);// for the second format of the line</a:t>
            </a:r>
          </a:p>
          <a:p>
            <a:r>
              <a:rPr lang="en-US" altLang="zh-CN" sz="1600" dirty="0" smtClean="0"/>
              <a:t>                line = </a:t>
            </a:r>
            <a:r>
              <a:rPr lang="en-US" altLang="zh-CN" sz="1600" dirty="0" err="1" smtClean="0"/>
              <a:t>bIn.readLine</a:t>
            </a:r>
            <a:r>
              <a:rPr lang="en-US" altLang="zh-CN" sz="1600" dirty="0" smtClean="0"/>
              <a:t>();</a:t>
            </a:r>
          </a:p>
          <a:p>
            <a:r>
              <a:rPr lang="en-US" altLang="zh-CN" sz="1600" dirty="0" smtClean="0"/>
              <a:t>            }</a:t>
            </a:r>
          </a:p>
          <a:p>
            <a:r>
              <a:rPr lang="en-US" altLang="zh-CN" sz="1600" dirty="0" smtClean="0"/>
              <a:t>            </a:t>
            </a:r>
            <a:r>
              <a:rPr lang="en-US" altLang="zh-CN" sz="1600" dirty="0" err="1" smtClean="0"/>
              <a:t>bIn.close</a:t>
            </a:r>
            <a:r>
              <a:rPr lang="en-US" altLang="zh-CN" sz="1600" dirty="0" smtClean="0"/>
              <a:t>();</a:t>
            </a:r>
          </a:p>
          <a:p>
            <a:r>
              <a:rPr lang="en-US" altLang="zh-CN" sz="1600" dirty="0" smtClean="0"/>
              <a:t>        }</a:t>
            </a:r>
          </a:p>
          <a:p>
            <a:r>
              <a:rPr lang="en-US" altLang="zh-CN" sz="1600" b="1" dirty="0" smtClean="0"/>
              <a:t>        catch (</a:t>
            </a:r>
            <a:r>
              <a:rPr lang="en-US" altLang="zh-CN" sz="1600" b="1" dirty="0" err="1" smtClean="0"/>
              <a:t>FileNotFoundException</a:t>
            </a:r>
            <a:r>
              <a:rPr lang="en-US" altLang="zh-CN" sz="1600" b="1" dirty="0" smtClean="0"/>
              <a:t> f) {</a:t>
            </a:r>
          </a:p>
          <a:p>
            <a:r>
              <a:rPr lang="en-US" altLang="zh-CN" sz="1600" dirty="0" smtClean="0"/>
              <a:t>            outcome = </a:t>
            </a:r>
            <a:r>
              <a:rPr lang="en-US" altLang="zh-CN" sz="1600" b="1" dirty="0" smtClean="0"/>
              <a:t>false;</a:t>
            </a:r>
          </a:p>
          <a:p>
            <a:r>
              <a:rPr lang="en-US" altLang="zh-CN" sz="1600" dirty="0" smtClean="0"/>
              <a:t>        }</a:t>
            </a:r>
          </a:p>
          <a:p>
            <a:r>
              <a:rPr lang="en-US" altLang="zh-CN" sz="1600" b="1" dirty="0" smtClean="0"/>
              <a:t>        catch (</a:t>
            </a:r>
            <a:r>
              <a:rPr lang="en-US" altLang="zh-CN" sz="1600" b="1" dirty="0" err="1" smtClean="0"/>
              <a:t>IOException</a:t>
            </a:r>
            <a:r>
              <a:rPr lang="en-US" altLang="zh-CN" sz="1600" b="1" dirty="0" smtClean="0"/>
              <a:t> </a:t>
            </a:r>
            <a:r>
              <a:rPr lang="en-US" altLang="zh-CN" sz="1600" b="1" dirty="0" err="1" smtClean="0"/>
              <a:t>i</a:t>
            </a:r>
            <a:r>
              <a:rPr lang="en-US" altLang="zh-CN" sz="1600" b="1" dirty="0" smtClean="0"/>
              <a:t>) {</a:t>
            </a:r>
          </a:p>
          <a:p>
            <a:r>
              <a:rPr lang="en-US" altLang="zh-CN" sz="1600" dirty="0" smtClean="0"/>
              <a:t>            outcome = </a:t>
            </a:r>
            <a:r>
              <a:rPr lang="en-US" altLang="zh-CN" sz="1600" b="1" dirty="0" smtClean="0"/>
              <a:t>false;</a:t>
            </a:r>
          </a:p>
          <a:p>
            <a:r>
              <a:rPr lang="en-US" altLang="zh-CN" sz="1600" dirty="0" smtClean="0"/>
              <a:t>        }</a:t>
            </a:r>
          </a:p>
          <a:p>
            <a:r>
              <a:rPr lang="en-US" altLang="zh-CN" sz="1600" b="1" dirty="0" smtClean="0"/>
              <a:t>        return outcome;</a:t>
            </a:r>
          </a:p>
          <a:p>
            <a:r>
              <a:rPr lang="en-US" altLang="zh-CN" sz="1600" dirty="0" smtClean="0"/>
              <a:t>    }</a:t>
            </a:r>
          </a:p>
          <a:p>
            <a:r>
              <a:rPr lang="en-US" altLang="zh-CN" sz="1600" dirty="0" smtClean="0"/>
              <a:t>    public </a:t>
            </a:r>
            <a:r>
              <a:rPr lang="en-US" altLang="zh-CN" sz="1600" dirty="0"/>
              <a:t>abstract void </a:t>
            </a:r>
            <a:r>
              <a:rPr lang="en-US" altLang="zh-CN" sz="1600" dirty="0" err="1"/>
              <a:t>parseData</a:t>
            </a:r>
            <a:r>
              <a:rPr lang="en-US" altLang="zh-CN" sz="1600" dirty="0"/>
              <a:t>(String line);</a:t>
            </a:r>
          </a:p>
          <a:p>
            <a:r>
              <a:rPr lang="en-US" altLang="zh-CN" sz="1600" dirty="0" smtClean="0"/>
              <a:t>    public </a:t>
            </a:r>
            <a:r>
              <a:rPr lang="en-US" altLang="zh-CN" sz="1600" dirty="0"/>
              <a:t>abstract void parseData2(String line);</a:t>
            </a:r>
          </a:p>
          <a:p>
            <a:r>
              <a:rPr lang="en-US" altLang="zh-CN"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r>
              <a:rPr lang="zh-CN" altLang="en-US" dirty="0" smtClean="0"/>
              <a:t>：软件集成测试</a:t>
            </a:r>
            <a:r>
              <a:rPr lang="en-US" altLang="zh-CN" dirty="0" smtClean="0"/>
              <a:t> </a:t>
            </a:r>
            <a:endParaRPr lang="zh-CN" altLang="en-US" dirty="0"/>
          </a:p>
        </p:txBody>
      </p:sp>
      <p:sp>
        <p:nvSpPr>
          <p:cNvPr id="3" name="内容占位符 2"/>
          <p:cNvSpPr>
            <a:spLocks noGrp="1"/>
          </p:cNvSpPr>
          <p:nvPr>
            <p:ph idx="1"/>
          </p:nvPr>
        </p:nvSpPr>
        <p:spPr>
          <a:xfrm>
            <a:off x="539552" y="1484784"/>
            <a:ext cx="8299450" cy="4267200"/>
          </a:xfrm>
        </p:spPr>
        <p:txBody>
          <a:bodyPr/>
          <a:lstStyle/>
          <a:p>
            <a:r>
              <a:rPr lang="zh-CN" altLang="en-US" dirty="0" smtClean="0"/>
              <a:t>功能</a:t>
            </a:r>
            <a:endParaRPr lang="en-US" altLang="zh-CN" dirty="0" smtClean="0"/>
          </a:p>
          <a:p>
            <a:pPr lvl="1"/>
            <a:r>
              <a:rPr lang="zh-CN" altLang="en-US" dirty="0" smtClean="0"/>
              <a:t>用户操作</a:t>
            </a:r>
            <a:endParaRPr lang="en-US" altLang="zh-CN" dirty="0" smtClean="0"/>
          </a:p>
          <a:p>
            <a:r>
              <a:rPr lang="zh-CN" altLang="en-US" dirty="0" smtClean="0"/>
              <a:t>安装</a:t>
            </a:r>
            <a:endParaRPr lang="en-US" altLang="zh-CN" dirty="0" smtClean="0"/>
          </a:p>
          <a:p>
            <a:pPr lvl="1"/>
            <a:r>
              <a:rPr lang="zh-CN" altLang="en-US" dirty="0" smtClean="0"/>
              <a:t>环境</a:t>
            </a:r>
            <a:endParaRPr lang="en-US" altLang="zh-CN" dirty="0" smtClean="0"/>
          </a:p>
          <a:p>
            <a:r>
              <a:rPr lang="zh-CN" altLang="en-US" dirty="0" smtClean="0"/>
              <a:t>性能</a:t>
            </a:r>
            <a:endParaRPr lang="en-US" altLang="zh-CN" dirty="0" smtClean="0"/>
          </a:p>
          <a:p>
            <a:r>
              <a:rPr lang="zh-CN" altLang="en-US" dirty="0" smtClean="0"/>
              <a:t>安全</a:t>
            </a:r>
            <a:endParaRPr lang="zh-CN" altLang="en-US" dirty="0"/>
          </a:p>
        </p:txBody>
      </p:sp>
      <p:grpSp>
        <p:nvGrpSpPr>
          <p:cNvPr id="4" name="Group 36"/>
          <p:cNvGrpSpPr>
            <a:grpSpLocks/>
          </p:cNvGrpSpPr>
          <p:nvPr/>
        </p:nvGrpSpPr>
        <p:grpSpPr bwMode="auto">
          <a:xfrm>
            <a:off x="2895600" y="3111500"/>
            <a:ext cx="6248400" cy="3746500"/>
            <a:chOff x="1824" y="720"/>
            <a:chExt cx="3936" cy="2360"/>
          </a:xfrm>
        </p:grpSpPr>
        <p:graphicFrame>
          <p:nvGraphicFramePr>
            <p:cNvPr id="5" name="Object 4"/>
            <p:cNvGraphicFramePr>
              <a:graphicFrameLocks noChangeAspect="1"/>
            </p:cNvGraphicFramePr>
            <p:nvPr/>
          </p:nvGraphicFramePr>
          <p:xfrm>
            <a:off x="1824" y="720"/>
            <a:ext cx="3936" cy="2360"/>
          </p:xfrm>
          <a:graphic>
            <a:graphicData uri="http://schemas.openxmlformats.org/presentationml/2006/ole">
              <mc:AlternateContent xmlns:mc="http://schemas.openxmlformats.org/markup-compatibility/2006">
                <mc:Choice xmlns:v="urn:schemas-microsoft-com:vml" Requires="v">
                  <p:oleObj spid="_x0000_s445470" name="位图图像" r:id="rId3" imgW="4761905" imgH="2857899" progId="PBrush">
                    <p:embed/>
                  </p:oleObj>
                </mc:Choice>
                <mc:Fallback>
                  <p:oleObj name="位图图像" r:id="rId3" imgW="4761905" imgH="2857899"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720"/>
                          <a:ext cx="3936" cy="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8"/>
            <p:cNvSpPr>
              <a:spLocks noChangeArrowheads="1"/>
            </p:cNvSpPr>
            <p:nvPr/>
          </p:nvSpPr>
          <p:spPr bwMode="auto">
            <a:xfrm>
              <a:off x="1824" y="2688"/>
              <a:ext cx="3936" cy="384"/>
            </a:xfrm>
            <a:prstGeom prst="rect">
              <a:avLst/>
            </a:prstGeom>
            <a:noFill/>
            <a:ln w="28575">
              <a:solidFill>
                <a:schemeClr val="tx1"/>
              </a:solidFill>
              <a:miter lim="800000"/>
              <a:headEnd type="none" w="sm" len="sm"/>
              <a:tailEnd type="none" w="sm" len="sm"/>
            </a:ln>
          </p:spPr>
          <p:txBody>
            <a:bodyPr wrap="none" anchor="ctr"/>
            <a:lstStyle/>
            <a:p>
              <a:pPr algn="ctr" eaLnBrk="0" hangingPunct="0"/>
              <a:endParaRPr lang="en-US" altLang="zh-CN"/>
            </a:p>
          </p:txBody>
        </p:sp>
        <p:sp>
          <p:nvSpPr>
            <p:cNvPr id="7" name="Rectangle 21"/>
            <p:cNvSpPr>
              <a:spLocks noChangeArrowheads="1"/>
            </p:cNvSpPr>
            <p:nvPr/>
          </p:nvSpPr>
          <p:spPr bwMode="auto">
            <a:xfrm>
              <a:off x="1824" y="864"/>
              <a:ext cx="1872" cy="1824"/>
            </a:xfrm>
            <a:prstGeom prst="rect">
              <a:avLst/>
            </a:prstGeom>
            <a:noFill/>
            <a:ln w="38100">
              <a:solidFill>
                <a:schemeClr val="tx1"/>
              </a:solidFill>
              <a:miter lim="800000"/>
              <a:headEnd type="none" w="sm" len="sm"/>
              <a:tailEnd type="none" w="sm" len="sm"/>
            </a:ln>
          </p:spPr>
          <p:txBody>
            <a:bodyPr wrap="none" anchor="ctr"/>
            <a:lstStyle/>
            <a:p>
              <a:pPr eaLnBrk="0" hangingPunct="0"/>
              <a:endParaRPr lang="zh-CN" altLang="en-US"/>
            </a:p>
          </p:txBody>
        </p:sp>
        <p:sp>
          <p:nvSpPr>
            <p:cNvPr id="8" name="Rectangle 24"/>
            <p:cNvSpPr>
              <a:spLocks noChangeArrowheads="1"/>
            </p:cNvSpPr>
            <p:nvPr/>
          </p:nvSpPr>
          <p:spPr bwMode="auto">
            <a:xfrm>
              <a:off x="3696" y="864"/>
              <a:ext cx="2064" cy="1824"/>
            </a:xfrm>
            <a:prstGeom prst="rect">
              <a:avLst/>
            </a:prstGeom>
            <a:noFill/>
            <a:ln w="38100">
              <a:solidFill>
                <a:schemeClr val="tx1"/>
              </a:solidFill>
              <a:miter lim="800000"/>
              <a:headEnd type="none" w="sm" len="sm"/>
              <a:tailEnd type="none" w="sm" len="sm"/>
            </a:ln>
          </p:spPr>
          <p:txBody>
            <a:bodyPr wrap="none" anchor="ctr"/>
            <a:lstStyle/>
            <a:p>
              <a:pPr algn="ctr" eaLnBrk="0" hangingPunct="0"/>
              <a:endParaRPr lang="en-US" altLang="zh-CN"/>
            </a:p>
          </p:txBody>
        </p:sp>
        <p:sp>
          <p:nvSpPr>
            <p:cNvPr id="9" name="Rectangle 30"/>
            <p:cNvSpPr>
              <a:spLocks noChangeArrowheads="1"/>
            </p:cNvSpPr>
            <p:nvPr/>
          </p:nvSpPr>
          <p:spPr bwMode="auto">
            <a:xfrm>
              <a:off x="1824" y="912"/>
              <a:ext cx="182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0" name="Rectangle 31"/>
            <p:cNvSpPr>
              <a:spLocks noChangeArrowheads="1"/>
            </p:cNvSpPr>
            <p:nvPr/>
          </p:nvSpPr>
          <p:spPr bwMode="auto">
            <a:xfrm>
              <a:off x="1824" y="1776"/>
              <a:ext cx="182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1" name="Rectangle 32"/>
            <p:cNvSpPr>
              <a:spLocks noChangeArrowheads="1"/>
            </p:cNvSpPr>
            <p:nvPr/>
          </p:nvSpPr>
          <p:spPr bwMode="auto">
            <a:xfrm>
              <a:off x="1824" y="912"/>
              <a:ext cx="864" cy="864"/>
            </a:xfrm>
            <a:prstGeom prst="rect">
              <a:avLst/>
            </a:prstGeom>
            <a:noFill/>
            <a:ln w="12700">
              <a:solidFill>
                <a:srgbClr val="CC3300"/>
              </a:solidFill>
              <a:miter lim="800000"/>
              <a:headEnd type="none" w="sm" len="sm"/>
              <a:tailEnd type="none" w="sm" len="sm"/>
            </a:ln>
          </p:spPr>
          <p:txBody>
            <a:bodyPr wrap="none" anchor="ctr"/>
            <a:lstStyle/>
            <a:p>
              <a:pPr eaLnBrk="0" hangingPunct="0"/>
              <a:endParaRPr lang="zh-CN" altLang="en-US"/>
            </a:p>
          </p:txBody>
        </p:sp>
        <p:sp>
          <p:nvSpPr>
            <p:cNvPr id="12" name="Line 33"/>
            <p:cNvSpPr>
              <a:spLocks noChangeShapeType="1"/>
            </p:cNvSpPr>
            <p:nvPr/>
          </p:nvSpPr>
          <p:spPr bwMode="auto">
            <a:xfrm>
              <a:off x="1824" y="1104"/>
              <a:ext cx="1824" cy="0"/>
            </a:xfrm>
            <a:prstGeom prst="line">
              <a:avLst/>
            </a:prstGeom>
            <a:noFill/>
            <a:ln w="12700">
              <a:solidFill>
                <a:srgbClr val="CC3300"/>
              </a:solidFill>
              <a:round/>
              <a:headEnd type="none" w="sm" len="sm"/>
              <a:tailEnd type="none" w="sm" len="sm"/>
            </a:ln>
          </p:spPr>
          <p:txBody>
            <a:bodyPr/>
            <a:lstStyle/>
            <a:p>
              <a:endParaRPr lang="zh-CN" altLang="en-US"/>
            </a:p>
          </p:txBody>
        </p:sp>
        <p:sp>
          <p:nvSpPr>
            <p:cNvPr id="13" name="Line 34"/>
            <p:cNvSpPr>
              <a:spLocks noChangeShapeType="1"/>
            </p:cNvSpPr>
            <p:nvPr/>
          </p:nvSpPr>
          <p:spPr bwMode="auto">
            <a:xfrm>
              <a:off x="1872" y="1536"/>
              <a:ext cx="1824" cy="0"/>
            </a:xfrm>
            <a:prstGeom prst="line">
              <a:avLst/>
            </a:prstGeom>
            <a:noFill/>
            <a:ln w="12700">
              <a:solidFill>
                <a:srgbClr val="CC3300"/>
              </a:solidFill>
              <a:round/>
              <a:headEnd type="none" w="sm" len="sm"/>
              <a:tailEnd type="none" w="sm" len="sm"/>
            </a:ln>
          </p:spPr>
          <p:txBody>
            <a:bodyPr/>
            <a:lstStyle/>
            <a:p>
              <a:endParaRPr lang="zh-CN" altLang="en-US"/>
            </a:p>
          </p:txBody>
        </p:sp>
        <p:sp>
          <p:nvSpPr>
            <p:cNvPr id="14" name="Line 35"/>
            <p:cNvSpPr>
              <a:spLocks noChangeShapeType="1"/>
            </p:cNvSpPr>
            <p:nvPr/>
          </p:nvSpPr>
          <p:spPr bwMode="auto">
            <a:xfrm>
              <a:off x="1824" y="1344"/>
              <a:ext cx="1824" cy="0"/>
            </a:xfrm>
            <a:prstGeom prst="line">
              <a:avLst/>
            </a:prstGeom>
            <a:noFill/>
            <a:ln w="12700">
              <a:solidFill>
                <a:srgbClr val="CC3300"/>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r>
              <a:rPr lang="zh-CN" altLang="en-US" dirty="0" smtClean="0"/>
              <a:t>：基于需求的测试？</a:t>
            </a:r>
            <a:endParaRPr lang="zh-CN" altLang="en-US" dirty="0"/>
          </a:p>
        </p:txBody>
      </p:sp>
      <p:sp>
        <p:nvSpPr>
          <p:cNvPr id="3" name="内容占位符 2"/>
          <p:cNvSpPr>
            <a:spLocks noGrp="1"/>
          </p:cNvSpPr>
          <p:nvPr>
            <p:ph idx="1"/>
          </p:nvPr>
        </p:nvSpPr>
        <p:spPr>
          <a:xfrm>
            <a:off x="516414" y="1224558"/>
            <a:ext cx="8299450" cy="4267200"/>
          </a:xfrm>
        </p:spPr>
        <p:txBody>
          <a:bodyPr/>
          <a:lstStyle/>
          <a:p>
            <a:r>
              <a:rPr lang="zh-CN" altLang="en-US" dirty="0" smtClean="0"/>
              <a:t>用例：</a:t>
            </a:r>
            <a:endParaRPr lang="en-US" altLang="zh-CN" dirty="0" smtClean="0"/>
          </a:p>
          <a:p>
            <a:pPr lvl="1"/>
            <a:r>
              <a:rPr lang="zh-CN" altLang="en-US" dirty="0"/>
              <a:t>使用</a:t>
            </a:r>
            <a:r>
              <a:rPr lang="zh-CN" altLang="en-US" dirty="0" smtClean="0"/>
              <a:t>者？典型使用场景？可能的、异常的场景？</a:t>
            </a:r>
            <a:endParaRPr lang="zh-CN" altLang="en-US" dirty="0"/>
          </a:p>
        </p:txBody>
      </p:sp>
      <p:grpSp>
        <p:nvGrpSpPr>
          <p:cNvPr id="4" name="Group 1029"/>
          <p:cNvGrpSpPr>
            <a:grpSpLocks/>
          </p:cNvGrpSpPr>
          <p:nvPr/>
        </p:nvGrpSpPr>
        <p:grpSpPr bwMode="auto">
          <a:xfrm>
            <a:off x="179512" y="2653680"/>
            <a:ext cx="793750" cy="1163638"/>
            <a:chOff x="518" y="1056"/>
            <a:chExt cx="500" cy="733"/>
          </a:xfrm>
        </p:grpSpPr>
        <p:grpSp>
          <p:nvGrpSpPr>
            <p:cNvPr id="5" name="Group 1030"/>
            <p:cNvGrpSpPr>
              <a:grpSpLocks/>
            </p:cNvGrpSpPr>
            <p:nvPr/>
          </p:nvGrpSpPr>
          <p:grpSpPr bwMode="auto">
            <a:xfrm>
              <a:off x="672" y="1056"/>
              <a:ext cx="192" cy="480"/>
              <a:chOff x="672" y="1056"/>
              <a:chExt cx="192" cy="480"/>
            </a:xfrm>
          </p:grpSpPr>
          <p:sp>
            <p:nvSpPr>
              <p:cNvPr id="7" name="Oval 1031"/>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8" name="Line 1032"/>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1033"/>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1034"/>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35"/>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1036"/>
            <p:cNvSpPr txBox="1">
              <a:spLocks noChangeArrowheads="1"/>
            </p:cNvSpPr>
            <p:nvPr/>
          </p:nvSpPr>
          <p:spPr bwMode="auto">
            <a:xfrm>
              <a:off x="518" y="1501"/>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学生</a:t>
              </a:r>
            </a:p>
          </p:txBody>
        </p:sp>
      </p:grpSp>
      <p:grpSp>
        <p:nvGrpSpPr>
          <p:cNvPr id="12" name="Group 1069"/>
          <p:cNvGrpSpPr>
            <a:grpSpLocks/>
          </p:cNvGrpSpPr>
          <p:nvPr/>
        </p:nvGrpSpPr>
        <p:grpSpPr bwMode="auto">
          <a:xfrm>
            <a:off x="6275512" y="5092080"/>
            <a:ext cx="1403350" cy="1163638"/>
            <a:chOff x="518" y="1056"/>
            <a:chExt cx="884" cy="733"/>
          </a:xfrm>
        </p:grpSpPr>
        <p:grpSp>
          <p:nvGrpSpPr>
            <p:cNvPr id="13" name="Group 1070"/>
            <p:cNvGrpSpPr>
              <a:grpSpLocks/>
            </p:cNvGrpSpPr>
            <p:nvPr/>
          </p:nvGrpSpPr>
          <p:grpSpPr bwMode="auto">
            <a:xfrm>
              <a:off x="672" y="1056"/>
              <a:ext cx="192" cy="480"/>
              <a:chOff x="672" y="1056"/>
              <a:chExt cx="192" cy="480"/>
            </a:xfrm>
          </p:grpSpPr>
          <p:sp>
            <p:nvSpPr>
              <p:cNvPr id="15" name="Oval 1071"/>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16" name="Line 1072"/>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1073"/>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074"/>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075"/>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076"/>
            <p:cNvSpPr txBox="1">
              <a:spLocks noChangeArrowheads="1"/>
            </p:cNvSpPr>
            <p:nvPr/>
          </p:nvSpPr>
          <p:spPr bwMode="auto">
            <a:xfrm>
              <a:off x="518" y="150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收费系统</a:t>
              </a:r>
            </a:p>
          </p:txBody>
        </p:sp>
      </p:grpSp>
      <p:grpSp>
        <p:nvGrpSpPr>
          <p:cNvPr id="20" name="Group 1077"/>
          <p:cNvGrpSpPr>
            <a:grpSpLocks/>
          </p:cNvGrpSpPr>
          <p:nvPr/>
        </p:nvGrpSpPr>
        <p:grpSpPr bwMode="auto">
          <a:xfrm>
            <a:off x="6427912" y="3491880"/>
            <a:ext cx="793750" cy="1163638"/>
            <a:chOff x="518" y="1056"/>
            <a:chExt cx="500" cy="733"/>
          </a:xfrm>
        </p:grpSpPr>
        <p:grpSp>
          <p:nvGrpSpPr>
            <p:cNvPr id="21" name="Group 1078"/>
            <p:cNvGrpSpPr>
              <a:grpSpLocks/>
            </p:cNvGrpSpPr>
            <p:nvPr/>
          </p:nvGrpSpPr>
          <p:grpSpPr bwMode="auto">
            <a:xfrm>
              <a:off x="672" y="1056"/>
              <a:ext cx="192" cy="480"/>
              <a:chOff x="672" y="1056"/>
              <a:chExt cx="192" cy="480"/>
            </a:xfrm>
          </p:grpSpPr>
          <p:sp>
            <p:nvSpPr>
              <p:cNvPr id="23" name="Oval 1079"/>
              <p:cNvSpPr>
                <a:spLocks noChangeArrowheads="1"/>
              </p:cNvSpPr>
              <p:nvPr/>
            </p:nvSpPr>
            <p:spPr bwMode="auto">
              <a:xfrm>
                <a:off x="720" y="1056"/>
                <a:ext cx="96" cy="144"/>
              </a:xfrm>
              <a:prstGeom prst="ellipse">
                <a:avLst/>
              </a:prstGeom>
              <a:solidFill>
                <a:schemeClr val="tx2"/>
              </a:solidFill>
              <a:ln w="12700">
                <a:solidFill>
                  <a:schemeClr val="tx1"/>
                </a:solidFill>
                <a:round/>
                <a:headEnd type="none" w="sm" len="sm"/>
                <a:tailEnd type="none" w="sm" len="sm"/>
              </a:ln>
            </p:spPr>
            <p:txBody>
              <a:bodyPr wrap="none" anchor="ctr"/>
              <a:lstStyle/>
              <a:p>
                <a:endParaRPr lang="zh-CN" altLang="en-US"/>
              </a:p>
            </p:txBody>
          </p:sp>
          <p:sp>
            <p:nvSpPr>
              <p:cNvPr id="24" name="Line 1080"/>
              <p:cNvSpPr>
                <a:spLocks noChangeShapeType="1"/>
              </p:cNvSpPr>
              <p:nvPr/>
            </p:nvSpPr>
            <p:spPr bwMode="auto">
              <a:xfrm>
                <a:off x="768" y="120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1081"/>
              <p:cNvSpPr>
                <a:spLocks noChangeShapeType="1"/>
              </p:cNvSpPr>
              <p:nvPr/>
            </p:nvSpPr>
            <p:spPr bwMode="auto">
              <a:xfrm>
                <a:off x="672" y="1248"/>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082"/>
              <p:cNvSpPr>
                <a:spLocks noChangeShapeType="1"/>
              </p:cNvSpPr>
              <p:nvPr/>
            </p:nvSpPr>
            <p:spPr bwMode="auto">
              <a:xfrm flipH="1">
                <a:off x="672"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083"/>
              <p:cNvSpPr>
                <a:spLocks noChangeShapeType="1"/>
              </p:cNvSpPr>
              <p:nvPr/>
            </p:nvSpPr>
            <p:spPr bwMode="auto">
              <a:xfrm>
                <a:off x="768" y="139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 name="Text Box 1084"/>
            <p:cNvSpPr txBox="1">
              <a:spLocks noChangeArrowheads="1"/>
            </p:cNvSpPr>
            <p:nvPr/>
          </p:nvSpPr>
          <p:spPr bwMode="auto">
            <a:xfrm>
              <a:off x="518" y="1501"/>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教授</a:t>
              </a:r>
            </a:p>
          </p:txBody>
        </p:sp>
      </p:grpSp>
      <p:sp>
        <p:nvSpPr>
          <p:cNvPr id="28" name="Line 1085"/>
          <p:cNvSpPr>
            <a:spLocks noChangeShapeType="1"/>
          </p:cNvSpPr>
          <p:nvPr/>
        </p:nvSpPr>
        <p:spPr bwMode="auto">
          <a:xfrm flipV="1">
            <a:off x="789112" y="2806080"/>
            <a:ext cx="25908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1086"/>
          <p:cNvSpPr>
            <a:spLocks noChangeShapeType="1"/>
          </p:cNvSpPr>
          <p:nvPr/>
        </p:nvSpPr>
        <p:spPr bwMode="auto">
          <a:xfrm>
            <a:off x="712912" y="3187080"/>
            <a:ext cx="2590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1087"/>
          <p:cNvSpPr>
            <a:spLocks noChangeShapeType="1"/>
          </p:cNvSpPr>
          <p:nvPr/>
        </p:nvSpPr>
        <p:spPr bwMode="auto">
          <a:xfrm>
            <a:off x="789112" y="3339480"/>
            <a:ext cx="274320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Line 1089"/>
          <p:cNvSpPr>
            <a:spLocks noChangeShapeType="1"/>
          </p:cNvSpPr>
          <p:nvPr/>
        </p:nvSpPr>
        <p:spPr bwMode="auto">
          <a:xfrm flipV="1">
            <a:off x="4903912" y="394908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Oval 1092"/>
          <p:cNvSpPr>
            <a:spLocks noChangeArrowheads="1"/>
          </p:cNvSpPr>
          <p:nvPr/>
        </p:nvSpPr>
        <p:spPr bwMode="auto">
          <a:xfrm>
            <a:off x="3303712" y="2348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注册课程</a:t>
            </a:r>
          </a:p>
        </p:txBody>
      </p:sp>
      <p:sp>
        <p:nvSpPr>
          <p:cNvPr id="33" name="Oval 1094"/>
          <p:cNvSpPr>
            <a:spLocks noChangeArrowheads="1"/>
          </p:cNvSpPr>
          <p:nvPr/>
        </p:nvSpPr>
        <p:spPr bwMode="auto">
          <a:xfrm>
            <a:off x="3379912" y="3491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公布成绩</a:t>
            </a:r>
          </a:p>
        </p:txBody>
      </p:sp>
      <p:sp>
        <p:nvSpPr>
          <p:cNvPr id="34" name="Oval 1095"/>
          <p:cNvSpPr>
            <a:spLocks noChangeArrowheads="1"/>
          </p:cNvSpPr>
          <p:nvPr/>
        </p:nvSpPr>
        <p:spPr bwMode="auto">
          <a:xfrm>
            <a:off x="3379912" y="46348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查询成绩</a:t>
            </a:r>
          </a:p>
        </p:txBody>
      </p:sp>
      <p:sp>
        <p:nvSpPr>
          <p:cNvPr id="35" name="Oval 1096"/>
          <p:cNvSpPr>
            <a:spLocks noChangeArrowheads="1"/>
          </p:cNvSpPr>
          <p:nvPr/>
        </p:nvSpPr>
        <p:spPr bwMode="auto">
          <a:xfrm>
            <a:off x="3379912" y="5701680"/>
            <a:ext cx="1600200" cy="914400"/>
          </a:xfrm>
          <a:prstGeom prst="ellipse">
            <a:avLst/>
          </a:prstGeom>
          <a:solidFill>
            <a:schemeClr val="tx2"/>
          </a:solidFill>
          <a:ln w="12700">
            <a:solidFill>
              <a:schemeClr val="tx1"/>
            </a:solidFill>
            <a:round/>
            <a:headEnd type="none" w="sm" len="sm"/>
            <a:tailEnd type="none" w="sm" len="sm"/>
          </a:ln>
        </p:spPr>
        <p:txBody>
          <a:bodyPr wrap="none" anchor="ctr"/>
          <a:lstStyle/>
          <a:p>
            <a:pPr algn="ctr"/>
            <a:r>
              <a:rPr lang="zh-CN" altLang="en-US"/>
              <a:t>确定学生选修的课程</a:t>
            </a:r>
          </a:p>
        </p:txBody>
      </p:sp>
      <p:sp>
        <p:nvSpPr>
          <p:cNvPr id="36" name="Line 1097"/>
          <p:cNvSpPr>
            <a:spLocks noChangeShapeType="1"/>
          </p:cNvSpPr>
          <p:nvPr/>
        </p:nvSpPr>
        <p:spPr bwMode="auto">
          <a:xfrm>
            <a:off x="941512" y="3491880"/>
            <a:ext cx="2667000" cy="2438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1098"/>
          <p:cNvSpPr>
            <a:spLocks noChangeShapeType="1"/>
          </p:cNvSpPr>
          <p:nvPr/>
        </p:nvSpPr>
        <p:spPr bwMode="auto">
          <a:xfrm flipV="1">
            <a:off x="4980112" y="4025280"/>
            <a:ext cx="1676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Line 1099"/>
          <p:cNvSpPr>
            <a:spLocks noChangeShapeType="1"/>
          </p:cNvSpPr>
          <p:nvPr/>
        </p:nvSpPr>
        <p:spPr bwMode="auto">
          <a:xfrm flipV="1">
            <a:off x="4751512" y="4330080"/>
            <a:ext cx="17526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9" name="Line 1100"/>
          <p:cNvSpPr>
            <a:spLocks noChangeShapeType="1"/>
          </p:cNvSpPr>
          <p:nvPr/>
        </p:nvSpPr>
        <p:spPr bwMode="auto">
          <a:xfrm flipV="1">
            <a:off x="4903912" y="5625480"/>
            <a:ext cx="1600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18109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smtClean="0"/>
              <a:t>测试的代价</a:t>
            </a:r>
          </a:p>
        </p:txBody>
      </p:sp>
      <p:sp>
        <p:nvSpPr>
          <p:cNvPr id="121859" name="Rectangle 3"/>
          <p:cNvSpPr>
            <a:spLocks noGrp="1" noChangeArrowheads="1"/>
          </p:cNvSpPr>
          <p:nvPr>
            <p:ph type="body" idx="1"/>
          </p:nvPr>
        </p:nvSpPr>
        <p:spPr/>
        <p:txBody>
          <a:bodyPr/>
          <a:lstStyle/>
          <a:p>
            <a:r>
              <a:rPr lang="zh-CN" altLang="en-US" smtClean="0"/>
              <a:t>开发费用的40-60%, 甚至80% !!??</a:t>
            </a:r>
          </a:p>
          <a:p>
            <a:r>
              <a:rPr lang="zh-CN" altLang="en-US" smtClean="0"/>
              <a:t>为什么?</a:t>
            </a:r>
          </a:p>
          <a:p>
            <a:pPr lvl="1"/>
            <a:r>
              <a:rPr lang="zh-CN" altLang="en-US" smtClean="0"/>
              <a:t>有多少测试项?</a:t>
            </a:r>
          </a:p>
          <a:p>
            <a:pPr lvl="1"/>
            <a:r>
              <a:rPr lang="zh-CN" altLang="en-US" smtClean="0"/>
              <a:t>有多少运行平台? </a:t>
            </a:r>
          </a:p>
          <a:p>
            <a:pPr lvl="1"/>
            <a:r>
              <a:rPr lang="zh-CN" altLang="en-US" smtClean="0"/>
              <a:t>硬件/软件环境</a:t>
            </a:r>
          </a:p>
          <a:p>
            <a:pPr lvl="1"/>
            <a:r>
              <a:rPr lang="zh-CN" altLang="en-US" smtClean="0"/>
              <a:t>环境设置</a:t>
            </a:r>
          </a:p>
          <a:p>
            <a:pPr lvl="1"/>
            <a:r>
              <a:rPr lang="zh-CN" altLang="en-US" smtClean="0"/>
              <a:t>环境变化</a:t>
            </a:r>
          </a:p>
          <a:p>
            <a:pPr lvl="1"/>
            <a:r>
              <a:rPr lang="zh-CN" altLang="en-US" smtClean="0"/>
              <a:t>测试周期: 测试准备 测试实施 回归测试</a:t>
            </a:r>
          </a:p>
          <a:p>
            <a:pPr lvl="1"/>
            <a:r>
              <a:rPr lang="zh-CN" altLang="en-US" smtClean="0"/>
              <a:t>测试资源: 人力 设备 场地 消耗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mtClean="0"/>
              <a:t>测试的“心理”障碍</a:t>
            </a:r>
          </a:p>
        </p:txBody>
      </p:sp>
      <p:sp>
        <p:nvSpPr>
          <p:cNvPr id="122883" name="Rectangle 3"/>
          <p:cNvSpPr>
            <a:spLocks noGrp="1" noChangeArrowheads="1"/>
          </p:cNvSpPr>
          <p:nvPr>
            <p:ph type="body" idx="1"/>
          </p:nvPr>
        </p:nvSpPr>
        <p:spPr>
          <a:xfrm>
            <a:off x="609600" y="1447800"/>
            <a:ext cx="8299450" cy="4267200"/>
          </a:xfrm>
        </p:spPr>
        <p:txBody>
          <a:bodyPr/>
          <a:lstStyle/>
          <a:p>
            <a:r>
              <a:rPr lang="zh-CN" altLang="en-US" smtClean="0"/>
              <a:t>涉及的人</a:t>
            </a:r>
          </a:p>
          <a:p>
            <a:pPr lvl="1"/>
            <a:r>
              <a:rPr lang="zh-CN" altLang="en-US" smtClean="0"/>
              <a:t>测试人员(</a:t>
            </a:r>
            <a:r>
              <a:rPr lang="en-US" altLang="zh-CN" smtClean="0"/>
              <a:t>QE&amp;QA) </a:t>
            </a:r>
            <a:r>
              <a:rPr lang="zh-CN" altLang="en-US" smtClean="0"/>
              <a:t>开发人员 设计人员 管理人员</a:t>
            </a:r>
          </a:p>
          <a:p>
            <a:pPr lvl="1"/>
            <a:r>
              <a:rPr lang="zh-CN" altLang="en-US" smtClean="0"/>
              <a:t>用户</a:t>
            </a:r>
          </a:p>
          <a:p>
            <a:r>
              <a:rPr lang="zh-CN" altLang="en-US" smtClean="0"/>
              <a:t>不同人的心理</a:t>
            </a:r>
          </a:p>
          <a:p>
            <a:r>
              <a:rPr lang="zh-CN" altLang="en-US" smtClean="0"/>
              <a:t>不同人之间的交流和沟通中的主要障碍</a:t>
            </a:r>
          </a:p>
          <a:p>
            <a:pPr lvl="1"/>
            <a:r>
              <a:rPr lang="zh-CN" altLang="en-US" smtClean="0"/>
              <a:t>角色差异</a:t>
            </a:r>
          </a:p>
          <a:p>
            <a:pPr lvl="1"/>
            <a:r>
              <a:rPr lang="zh-CN" altLang="en-US" smtClean="0"/>
              <a:t>心理差异</a:t>
            </a:r>
          </a:p>
          <a:p>
            <a:pPr lvl="1"/>
            <a:r>
              <a:rPr lang="zh-CN" altLang="en-US" smtClean="0"/>
              <a:t>专业背景差异</a:t>
            </a:r>
          </a:p>
          <a:p>
            <a:pPr lvl="1"/>
            <a:r>
              <a:rPr lang="zh-CN" altLang="en-US" smtClean="0"/>
              <a:t>"文化"背景差异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软件测试过程与方法</a:t>
            </a:r>
          </a:p>
        </p:txBody>
      </p:sp>
      <p:sp>
        <p:nvSpPr>
          <p:cNvPr id="106499" name="Rectangle 3"/>
          <p:cNvSpPr>
            <a:spLocks noGrp="1" noChangeArrowheads="1"/>
          </p:cNvSpPr>
          <p:nvPr>
            <p:ph type="body" idx="1"/>
          </p:nvPr>
        </p:nvSpPr>
        <p:spPr/>
        <p:txBody>
          <a:bodyPr/>
          <a:lstStyle/>
          <a:p>
            <a:r>
              <a:rPr lang="zh-CN" altLang="en-US" smtClean="0"/>
              <a:t>软件质量问题</a:t>
            </a:r>
          </a:p>
          <a:p>
            <a:r>
              <a:rPr lang="zh-CN" altLang="en-US" smtClean="0"/>
              <a:t>软件测试的目的</a:t>
            </a:r>
          </a:p>
          <a:p>
            <a:r>
              <a:rPr lang="zh-CN" altLang="en-US" smtClean="0"/>
              <a:t>软件测试的手段</a:t>
            </a:r>
          </a:p>
          <a:p>
            <a:r>
              <a:rPr lang="zh-CN" altLang="en-US" smtClean="0"/>
              <a:t>软件测试的代价</a:t>
            </a:r>
          </a:p>
          <a:p>
            <a:r>
              <a:rPr lang="zh-CN" altLang="en-US" smtClean="0"/>
              <a:t>软件测试的"心理学"问题</a:t>
            </a:r>
          </a:p>
          <a:p>
            <a:r>
              <a:rPr lang="zh-CN" altLang="en-US" smtClean="0"/>
              <a:t>软件测试阶段性与过程性</a:t>
            </a:r>
          </a:p>
          <a:p>
            <a:r>
              <a:rPr lang="zh-CN" altLang="en-US" smtClean="0"/>
              <a:t>过程的控制与管理</a:t>
            </a:r>
          </a:p>
          <a:p>
            <a:r>
              <a:rPr lang="zh-CN" altLang="en-US" smtClean="0"/>
              <a:t>软件测试的自动化技术和工具</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mtClean="0"/>
              <a:t>软件测试的目的</a:t>
            </a:r>
          </a:p>
        </p:txBody>
      </p:sp>
      <p:sp>
        <p:nvSpPr>
          <p:cNvPr id="109571" name="Rectangle 3"/>
          <p:cNvSpPr>
            <a:spLocks noGrp="1" noChangeArrowheads="1"/>
          </p:cNvSpPr>
          <p:nvPr>
            <p:ph type="body" idx="1"/>
          </p:nvPr>
        </p:nvSpPr>
        <p:spPr/>
        <p:txBody>
          <a:bodyPr/>
          <a:lstStyle/>
          <a:p>
            <a:r>
              <a:rPr lang="zh-CN" altLang="en-US" smtClean="0"/>
              <a:t>证明程序的正确性 -- 除非仅处理有限种情况</a:t>
            </a:r>
          </a:p>
          <a:p>
            <a:r>
              <a:rPr lang="zh-CN" altLang="en-US" smtClean="0"/>
              <a:t>检查系统是否满足需求 -- 期望目标</a:t>
            </a:r>
          </a:p>
          <a:p>
            <a:r>
              <a:rPr lang="zh-CN" altLang="en-US" smtClean="0"/>
              <a:t>发现程序错误 -- 直接目标</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smtClean="0"/>
              <a:t>软件测试的基本原则</a:t>
            </a:r>
          </a:p>
        </p:txBody>
      </p:sp>
      <p:sp>
        <p:nvSpPr>
          <p:cNvPr id="123907" name="Rectangle 3"/>
          <p:cNvSpPr>
            <a:spLocks noGrp="1" noChangeArrowheads="1"/>
          </p:cNvSpPr>
          <p:nvPr>
            <p:ph type="body" idx="1"/>
          </p:nvPr>
        </p:nvSpPr>
        <p:spPr>
          <a:xfrm>
            <a:off x="457200" y="1143000"/>
            <a:ext cx="8299450" cy="4267200"/>
          </a:xfrm>
        </p:spPr>
        <p:txBody>
          <a:bodyPr/>
          <a:lstStyle/>
          <a:p>
            <a:r>
              <a:rPr lang="zh-CN" altLang="en-US" smtClean="0"/>
              <a:t>执行结果的可预见性(和可描述的)</a:t>
            </a:r>
          </a:p>
          <a:p>
            <a:r>
              <a:rPr lang="zh-CN" altLang="en-US" smtClean="0"/>
              <a:t>第三者测试原则: </a:t>
            </a:r>
            <a:r>
              <a:rPr lang="en-US" altLang="zh-CN" smtClean="0"/>
              <a:t>Users, Developpers, Testes(Quality Engineers)</a:t>
            </a:r>
          </a:p>
          <a:p>
            <a:pPr lvl="1">
              <a:lnSpc>
                <a:spcPct val="90000"/>
              </a:lnSpc>
            </a:pPr>
            <a:r>
              <a:rPr lang="en-US" altLang="zh-CN" sz="2000" smtClean="0"/>
              <a:t>programmers		&lt;--&gt;		testers</a:t>
            </a:r>
          </a:p>
          <a:p>
            <a:pPr lvl="1">
              <a:lnSpc>
                <a:spcPct val="90000"/>
              </a:lnSpc>
            </a:pPr>
            <a:r>
              <a:rPr lang="en-US" altLang="zh-CN" sz="2000" smtClean="0"/>
              <a:t>development units	&lt;--&gt;		QE(QA) units</a:t>
            </a:r>
          </a:p>
          <a:p>
            <a:r>
              <a:rPr lang="zh-CN" altLang="en-US" smtClean="0"/>
              <a:t>彻底检查每一个测试结果</a:t>
            </a:r>
          </a:p>
          <a:p>
            <a:r>
              <a:rPr lang="zh-CN" altLang="en-US" smtClean="0"/>
              <a:t>非法的和非预期的情况的测试</a:t>
            </a:r>
          </a:p>
          <a:p>
            <a:r>
              <a:rPr lang="zh-CN" altLang="en-US" smtClean="0"/>
              <a:t>做了该做的，没做不该做的</a:t>
            </a:r>
          </a:p>
          <a:p>
            <a:r>
              <a:rPr lang="zh-CN" altLang="en-US" smtClean="0"/>
              <a:t>测试用例的保存、积累和重用</a:t>
            </a:r>
          </a:p>
          <a:p>
            <a:r>
              <a:rPr lang="zh-CN" altLang="en-US" smtClean="0"/>
              <a:t>总假定程序是有错的</a:t>
            </a:r>
          </a:p>
          <a:p>
            <a:r>
              <a:rPr lang="zh-CN" altLang="en-US" smtClean="0"/>
              <a:t>一段程序中存在的错误数与其中已发现的错误数成正比</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smtClean="0"/>
              <a:t>软件测试的基本任务与时机</a:t>
            </a:r>
          </a:p>
        </p:txBody>
      </p:sp>
      <p:sp>
        <p:nvSpPr>
          <p:cNvPr id="124931" name="Rectangle 3"/>
          <p:cNvSpPr>
            <a:spLocks noGrp="1" noChangeArrowheads="1"/>
          </p:cNvSpPr>
          <p:nvPr>
            <p:ph type="body" idx="1"/>
          </p:nvPr>
        </p:nvSpPr>
        <p:spPr/>
        <p:txBody>
          <a:bodyPr/>
          <a:lstStyle/>
          <a:p>
            <a:r>
              <a:rPr lang="zh-CN" altLang="en-US" smtClean="0"/>
              <a:t>测试的任务</a:t>
            </a:r>
          </a:p>
          <a:p>
            <a:pPr lvl="1"/>
            <a:r>
              <a:rPr lang="zh-CN" altLang="en-US" smtClean="0"/>
              <a:t>运行环境? 程序执行? 测试用例? 测试步骤? 结果采集和记录? 结果分析? 错误报告? 错误定位? </a:t>
            </a:r>
          </a:p>
          <a:p>
            <a:endParaRPr lang="zh-CN" altLang="en-US" smtClean="0"/>
          </a:p>
          <a:p>
            <a:r>
              <a:rPr lang="zh-CN" altLang="en-US" smtClean="0"/>
              <a:t>测试的时机</a:t>
            </a:r>
          </a:p>
          <a:p>
            <a:pPr lvl="1"/>
            <a:r>
              <a:rPr lang="zh-CN" altLang="en-US" smtClean="0"/>
              <a:t>编程之后 </a:t>
            </a:r>
          </a:p>
          <a:p>
            <a:pPr lvl="1"/>
            <a:r>
              <a:rPr lang="zh-CN" altLang="en-US" smtClean="0"/>
              <a:t>编程期间 ?</a:t>
            </a:r>
          </a:p>
          <a:p>
            <a:pPr lvl="1"/>
            <a:r>
              <a:rPr lang="zh-CN" altLang="en-US" smtClean="0"/>
              <a:t>编程之前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smtClean="0"/>
              <a:t>软件测试的阶段性</a:t>
            </a:r>
          </a:p>
        </p:txBody>
      </p:sp>
      <p:sp>
        <p:nvSpPr>
          <p:cNvPr id="125955" name="Rectangle 4"/>
          <p:cNvSpPr>
            <a:spLocks noChangeArrowheads="1"/>
          </p:cNvSpPr>
          <p:nvPr/>
        </p:nvSpPr>
        <p:spPr bwMode="auto">
          <a:xfrm>
            <a:off x="838200" y="16764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需求分析</a:t>
            </a:r>
          </a:p>
        </p:txBody>
      </p:sp>
      <p:sp>
        <p:nvSpPr>
          <p:cNvPr id="125956" name="Rectangle 6"/>
          <p:cNvSpPr>
            <a:spLocks noChangeArrowheads="1"/>
          </p:cNvSpPr>
          <p:nvPr/>
        </p:nvSpPr>
        <p:spPr bwMode="auto">
          <a:xfrm>
            <a:off x="2209800" y="25146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设计</a:t>
            </a:r>
          </a:p>
        </p:txBody>
      </p:sp>
      <p:sp>
        <p:nvSpPr>
          <p:cNvPr id="125957" name="Rectangle 7"/>
          <p:cNvSpPr>
            <a:spLocks noChangeArrowheads="1"/>
          </p:cNvSpPr>
          <p:nvPr/>
        </p:nvSpPr>
        <p:spPr bwMode="auto">
          <a:xfrm>
            <a:off x="3657600" y="33528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实现</a:t>
            </a:r>
          </a:p>
        </p:txBody>
      </p:sp>
      <p:sp>
        <p:nvSpPr>
          <p:cNvPr id="125958" name="Rectangle 8"/>
          <p:cNvSpPr>
            <a:spLocks noChangeArrowheads="1"/>
          </p:cNvSpPr>
          <p:nvPr/>
        </p:nvSpPr>
        <p:spPr bwMode="auto">
          <a:xfrm>
            <a:off x="5105400" y="4191000"/>
            <a:ext cx="1828800" cy="609600"/>
          </a:xfrm>
          <a:prstGeom prst="rect">
            <a:avLst/>
          </a:prstGeom>
          <a:noFill/>
          <a:ln w="12700">
            <a:solidFill>
              <a:schemeClr val="accent2"/>
            </a:solidFill>
            <a:miter lim="800000"/>
            <a:headEnd type="none" w="sm" len="sm"/>
            <a:tailEnd type="none" w="sm" len="sm"/>
          </a:ln>
        </p:spPr>
        <p:txBody>
          <a:bodyPr wrap="none" anchor="ctr"/>
          <a:lstStyle/>
          <a:p>
            <a:pPr algn="ctr" eaLnBrk="1" hangingPunct="1"/>
            <a:r>
              <a:rPr kumimoji="1" lang="zh-CN" altLang="en-US" sz="3600">
                <a:solidFill>
                  <a:srgbClr val="333399"/>
                </a:solidFill>
              </a:rPr>
              <a:t>测试</a:t>
            </a:r>
          </a:p>
        </p:txBody>
      </p:sp>
      <p:sp>
        <p:nvSpPr>
          <p:cNvPr id="125959" name="AutoShape 9"/>
          <p:cNvSpPr>
            <a:spLocks noChangeArrowheads="1"/>
          </p:cNvSpPr>
          <p:nvPr/>
        </p:nvSpPr>
        <p:spPr bwMode="auto">
          <a:xfrm>
            <a:off x="4114800" y="4419600"/>
            <a:ext cx="914400" cy="228600"/>
          </a:xfrm>
          <a:prstGeom prst="rightArrow">
            <a:avLst>
              <a:gd name="adj1" fmla="val 50000"/>
              <a:gd name="adj2" fmla="val 100000"/>
            </a:avLst>
          </a:prstGeom>
          <a:solidFill>
            <a:srgbClr val="333399"/>
          </a:solidFill>
          <a:ln w="12700">
            <a:solidFill>
              <a:schemeClr val="accent2"/>
            </a:solidFill>
            <a:miter lim="800000"/>
            <a:headEnd type="none" w="sm" len="sm"/>
            <a:tailEnd type="none" w="sm" len="sm"/>
          </a:ln>
        </p:spPr>
        <p:txBody>
          <a:bodyPr wrap="none" anchor="ctr"/>
          <a:lstStyle/>
          <a:p>
            <a:endParaRPr lang="zh-CN" altLang="en-US"/>
          </a:p>
        </p:txBody>
      </p:sp>
      <p:sp>
        <p:nvSpPr>
          <p:cNvPr id="125960" name="AutoShape 11"/>
          <p:cNvSpPr>
            <a:spLocks noChangeArrowheads="1"/>
          </p:cNvSpPr>
          <p:nvPr/>
        </p:nvSpPr>
        <p:spPr bwMode="auto">
          <a:xfrm>
            <a:off x="7010400" y="4419600"/>
            <a:ext cx="914400" cy="228600"/>
          </a:xfrm>
          <a:prstGeom prst="rightArrow">
            <a:avLst>
              <a:gd name="adj1" fmla="val 50000"/>
              <a:gd name="adj2" fmla="val 100000"/>
            </a:avLst>
          </a:prstGeom>
          <a:solidFill>
            <a:srgbClr val="333399"/>
          </a:solidFill>
          <a:ln w="12700">
            <a:solidFill>
              <a:schemeClr val="accent2"/>
            </a:solidFill>
            <a:miter lim="800000"/>
            <a:headEnd type="none" w="sm" len="sm"/>
            <a:tailEnd type="none" w="sm" len="sm"/>
          </a:ln>
        </p:spPr>
        <p:txBody>
          <a:bodyPr wrap="none" anchor="ctr"/>
          <a:lstStyle/>
          <a:p>
            <a:endParaRPr lang="zh-CN" altLang="en-US"/>
          </a:p>
        </p:txBody>
      </p:sp>
      <p:sp>
        <p:nvSpPr>
          <p:cNvPr id="125961" name="AutoShape 12"/>
          <p:cNvSpPr>
            <a:spLocks noChangeArrowheads="1"/>
          </p:cNvSpPr>
          <p:nvPr/>
        </p:nvSpPr>
        <p:spPr bwMode="auto">
          <a:xfrm>
            <a:off x="5943600" y="4800600"/>
            <a:ext cx="228600" cy="381000"/>
          </a:xfrm>
          <a:prstGeom prst="upArrow">
            <a:avLst>
              <a:gd name="adj1" fmla="val 50000"/>
              <a:gd name="adj2" fmla="val 41667"/>
            </a:avLst>
          </a:prstGeom>
          <a:solidFill>
            <a:srgbClr val="333399"/>
          </a:solidFill>
          <a:ln w="12700">
            <a:solidFill>
              <a:schemeClr val="accent2"/>
            </a:solidFill>
            <a:miter lim="800000"/>
            <a:headEnd type="none" w="sm" len="sm"/>
            <a:tailEnd type="none" w="sm" len="sm"/>
          </a:ln>
        </p:spPr>
        <p:txBody>
          <a:bodyPr vert="eaVert" wrap="none" anchor="ctr"/>
          <a:lstStyle/>
          <a:p>
            <a:endParaRPr lang="zh-CN" altLang="en-US"/>
          </a:p>
        </p:txBody>
      </p:sp>
      <p:sp>
        <p:nvSpPr>
          <p:cNvPr id="125962" name="Line 13"/>
          <p:cNvSpPr>
            <a:spLocks noChangeShapeType="1"/>
          </p:cNvSpPr>
          <p:nvPr/>
        </p:nvSpPr>
        <p:spPr bwMode="auto">
          <a:xfrm>
            <a:off x="2667000" y="22860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3" name="Line 14"/>
          <p:cNvSpPr>
            <a:spLocks noChangeShapeType="1"/>
          </p:cNvSpPr>
          <p:nvPr/>
        </p:nvSpPr>
        <p:spPr bwMode="auto">
          <a:xfrm>
            <a:off x="5486400" y="39624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4" name="Line 15"/>
          <p:cNvSpPr>
            <a:spLocks noChangeShapeType="1"/>
          </p:cNvSpPr>
          <p:nvPr/>
        </p:nvSpPr>
        <p:spPr bwMode="auto">
          <a:xfrm>
            <a:off x="4038600" y="3124200"/>
            <a:ext cx="533400" cy="2286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5965" name="Text Box 16"/>
          <p:cNvSpPr txBox="1">
            <a:spLocks noChangeArrowheads="1"/>
          </p:cNvSpPr>
          <p:nvPr/>
        </p:nvSpPr>
        <p:spPr bwMode="auto">
          <a:xfrm>
            <a:off x="2819400" y="4724400"/>
            <a:ext cx="19621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测试什么？</a:t>
            </a:r>
          </a:p>
        </p:txBody>
      </p:sp>
      <p:sp>
        <p:nvSpPr>
          <p:cNvPr id="125966" name="Text Box 17"/>
          <p:cNvSpPr txBox="1">
            <a:spLocks noChangeArrowheads="1"/>
          </p:cNvSpPr>
          <p:nvPr/>
        </p:nvSpPr>
        <p:spPr bwMode="auto">
          <a:xfrm>
            <a:off x="5181600" y="5362575"/>
            <a:ext cx="16065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怎么测？</a:t>
            </a:r>
            <a:endParaRPr kumimoji="1" lang="zh-CN" altLang="en-US" sz="2800">
              <a:solidFill>
                <a:srgbClr val="333399"/>
              </a:solidFill>
            </a:endParaRPr>
          </a:p>
        </p:txBody>
      </p:sp>
      <p:sp>
        <p:nvSpPr>
          <p:cNvPr id="125967" name="Text Box 18"/>
          <p:cNvSpPr txBox="1">
            <a:spLocks noChangeArrowheads="1"/>
          </p:cNvSpPr>
          <p:nvPr/>
        </p:nvSpPr>
        <p:spPr bwMode="auto">
          <a:xfrm>
            <a:off x="6934200" y="4829175"/>
            <a:ext cx="1606550"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i="1">
                <a:solidFill>
                  <a:srgbClr val="333399"/>
                </a:solidFill>
              </a:rPr>
              <a:t>何时了？</a:t>
            </a:r>
            <a:endParaRPr kumimoji="1" lang="zh-CN" altLang="en-US" sz="2800">
              <a:solidFill>
                <a:srgbClr val="333399"/>
              </a:solidFill>
            </a:endParaRPr>
          </a:p>
        </p:txBody>
      </p:sp>
      <p:sp>
        <p:nvSpPr>
          <p:cNvPr id="125968" name="Text Box 19"/>
          <p:cNvSpPr txBox="1">
            <a:spLocks noChangeArrowheads="1"/>
          </p:cNvSpPr>
          <p:nvPr/>
        </p:nvSpPr>
        <p:spPr bwMode="auto">
          <a:xfrm>
            <a:off x="6400800" y="1219200"/>
            <a:ext cx="2266950" cy="2282825"/>
          </a:xfrm>
          <a:prstGeom prst="rect">
            <a:avLst/>
          </a:prstGeom>
          <a:noFill/>
          <a:ln w="12700">
            <a:noFill/>
            <a:miter lim="800000"/>
            <a:headEnd type="none" w="sm" len="sm"/>
            <a:tailEnd type="none" w="sm" len="sm"/>
          </a:ln>
        </p:spPr>
        <p:txBody>
          <a:bodyPr wrap="none">
            <a:spAutoFit/>
          </a:bodyPr>
          <a:lstStyle/>
          <a:p>
            <a:r>
              <a:rPr lang="zh-CN" altLang="en-US">
                <a:solidFill>
                  <a:srgbClr val="333399"/>
                </a:solidFill>
              </a:rPr>
              <a:t>问题:</a:t>
            </a:r>
          </a:p>
          <a:p>
            <a:r>
              <a:rPr lang="zh-CN" altLang="en-US">
                <a:solidFill>
                  <a:srgbClr val="333399"/>
                </a:solidFill>
              </a:rPr>
              <a:t>- 缺乏计划</a:t>
            </a:r>
          </a:p>
          <a:p>
            <a:r>
              <a:rPr lang="zh-CN" altLang="en-US">
                <a:solidFill>
                  <a:srgbClr val="333399"/>
                </a:solidFill>
              </a:rPr>
              <a:t>- 缺乏依据 准则</a:t>
            </a:r>
          </a:p>
          <a:p>
            <a:r>
              <a:rPr lang="zh-CN" altLang="en-US">
                <a:solidFill>
                  <a:srgbClr val="333399"/>
                </a:solidFill>
              </a:rPr>
              <a:t>- 随机性大 </a:t>
            </a:r>
          </a:p>
          <a:p>
            <a:r>
              <a:rPr lang="zh-CN" altLang="en-US">
                <a:solidFill>
                  <a:srgbClr val="333399"/>
                </a:solidFill>
              </a:rPr>
              <a:t>- 可重复性差</a:t>
            </a:r>
          </a:p>
          <a:p>
            <a:r>
              <a:rPr lang="zh-CN" altLang="en-US">
                <a:solidFill>
                  <a:srgbClr val="333399"/>
                </a:solidFill>
              </a:rPr>
              <a:t>- 不可重用</a:t>
            </a:r>
          </a:p>
        </p:txBody>
      </p:sp>
      <p:sp>
        <p:nvSpPr>
          <p:cNvPr id="125969" name="AutoShape 20"/>
          <p:cNvSpPr>
            <a:spLocks noChangeArrowheads="1"/>
          </p:cNvSpPr>
          <p:nvPr/>
        </p:nvSpPr>
        <p:spPr bwMode="auto">
          <a:xfrm>
            <a:off x="6400800" y="1219200"/>
            <a:ext cx="2209800" cy="2286000"/>
          </a:xfrm>
          <a:prstGeom prst="foldedCorner">
            <a:avLst>
              <a:gd name="adj" fmla="val 12500"/>
            </a:avLst>
          </a:prstGeom>
          <a:noFill/>
          <a:ln w="12700">
            <a:solidFill>
              <a:srgbClr val="333399"/>
            </a:solidFill>
            <a:round/>
            <a:headEnd type="none" w="sm" len="sm"/>
            <a:tailEnd type="none" w="sm" len="sm"/>
          </a:ln>
        </p:spPr>
        <p:txBody>
          <a:bodyPr wrap="none" anchor="ctr"/>
          <a:lstStyle/>
          <a:p>
            <a:pPr algn="ctr"/>
            <a:endParaRPr lang="zh-CN" altLang="en-US">
              <a:solidFill>
                <a:srgbClr val="333399"/>
              </a:solidFill>
            </a:endParaRPr>
          </a:p>
        </p:txBody>
      </p:sp>
      <p:sp>
        <p:nvSpPr>
          <p:cNvPr id="125970" name="Freeform 22"/>
          <p:cNvSpPr>
            <a:spLocks/>
          </p:cNvSpPr>
          <p:nvPr/>
        </p:nvSpPr>
        <p:spPr bwMode="auto">
          <a:xfrm>
            <a:off x="2667000" y="19812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1" name="Freeform 23"/>
          <p:cNvSpPr>
            <a:spLocks/>
          </p:cNvSpPr>
          <p:nvPr/>
        </p:nvSpPr>
        <p:spPr bwMode="auto">
          <a:xfrm>
            <a:off x="5486400" y="36576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2" name="Freeform 24"/>
          <p:cNvSpPr>
            <a:spLocks/>
          </p:cNvSpPr>
          <p:nvPr/>
        </p:nvSpPr>
        <p:spPr bwMode="auto">
          <a:xfrm>
            <a:off x="4038600" y="2819400"/>
            <a:ext cx="914400" cy="533400"/>
          </a:xfrm>
          <a:custGeom>
            <a:avLst/>
            <a:gdLst>
              <a:gd name="T0" fmla="*/ 2147483647 w 576"/>
              <a:gd name="T1" fmla="*/ 2147483647 h 336"/>
              <a:gd name="T2" fmla="*/ 2147483647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336"/>
                </a:moveTo>
                <a:lnTo>
                  <a:pt x="576" y="0"/>
                </a:lnTo>
                <a:lnTo>
                  <a:pt x="0" y="0"/>
                </a:lnTo>
              </a:path>
            </a:pathLst>
          </a:custGeom>
          <a:noFill/>
          <a:ln w="38100">
            <a:solidFill>
              <a:srgbClr val="333399"/>
            </a:solidFill>
            <a:prstDash val="dash"/>
            <a:round/>
            <a:headEnd type="none" w="sm" len="sm"/>
            <a:tailEnd type="arrow" w="med" len="med"/>
          </a:ln>
        </p:spPr>
        <p:txBody>
          <a:bodyPr wrap="none" anchor="ctr"/>
          <a:lstStyle/>
          <a:p>
            <a:endParaRPr lang="zh-CN" altLang="en-US"/>
          </a:p>
        </p:txBody>
      </p:sp>
      <p:sp>
        <p:nvSpPr>
          <p:cNvPr id="125973" name="Text Box 25"/>
          <p:cNvSpPr txBox="1">
            <a:spLocks noChangeArrowheads="1"/>
          </p:cNvSpPr>
          <p:nvPr/>
        </p:nvSpPr>
        <p:spPr bwMode="auto">
          <a:xfrm>
            <a:off x="3352800" y="1400175"/>
            <a:ext cx="2327275" cy="5191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2800" b="1" i="1">
                <a:solidFill>
                  <a:srgbClr val="333399"/>
                </a:solidFill>
              </a:rPr>
              <a:t>评审的依据？</a:t>
            </a:r>
            <a:endParaRPr kumimoji="1" lang="zh-CN" altLang="en-US" sz="3600">
              <a:solidFill>
                <a:srgbClr val="33339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smtClean="0"/>
              <a:t>软件测试过程</a:t>
            </a:r>
          </a:p>
        </p:txBody>
      </p:sp>
      <p:sp>
        <p:nvSpPr>
          <p:cNvPr id="126979" name="Rectangle 3"/>
          <p:cNvSpPr>
            <a:spLocks noGrp="1" noChangeArrowheads="1"/>
          </p:cNvSpPr>
          <p:nvPr>
            <p:ph type="body" idx="1"/>
          </p:nvPr>
        </p:nvSpPr>
        <p:spPr>
          <a:xfrm>
            <a:off x="457200" y="1219200"/>
            <a:ext cx="8299450" cy="4267200"/>
          </a:xfrm>
        </p:spPr>
        <p:txBody>
          <a:bodyPr/>
          <a:lstStyle/>
          <a:p>
            <a:r>
              <a:rPr lang="zh-CN" altLang="en-US" smtClean="0"/>
              <a:t>一种简单实用的软件测试过程模型</a:t>
            </a:r>
            <a:r>
              <a:rPr lang="en-US" altLang="zh-CN" smtClean="0"/>
              <a:t>POCERM</a:t>
            </a:r>
          </a:p>
          <a:p>
            <a:r>
              <a:rPr lang="zh-CN" altLang="en-US" smtClean="0"/>
              <a:t>测试过程中必需的基本测试活动及其产生的结果</a:t>
            </a:r>
          </a:p>
          <a:p>
            <a:pPr lvl="1">
              <a:lnSpc>
                <a:spcPct val="90000"/>
              </a:lnSpc>
            </a:pPr>
            <a:r>
              <a:rPr lang="zh-CN" altLang="en-US" smtClean="0"/>
              <a:t>拟定软件测试计划(</a:t>
            </a:r>
            <a:r>
              <a:rPr lang="en-US" altLang="zh-CN" smtClean="0"/>
              <a:t>Plans)</a:t>
            </a:r>
          </a:p>
          <a:p>
            <a:pPr lvl="1">
              <a:lnSpc>
                <a:spcPct val="90000"/>
              </a:lnSpc>
            </a:pPr>
            <a:r>
              <a:rPr lang="zh-CN" altLang="en-US" smtClean="0"/>
              <a:t>编制软件测试大纲(</a:t>
            </a:r>
            <a:r>
              <a:rPr lang="en-US" altLang="zh-CN" smtClean="0"/>
              <a:t>Outlines)</a:t>
            </a:r>
          </a:p>
          <a:p>
            <a:pPr lvl="1">
              <a:lnSpc>
                <a:spcPct val="90000"/>
              </a:lnSpc>
            </a:pPr>
            <a:r>
              <a:rPr lang="zh-CN" altLang="en-US" smtClean="0"/>
              <a:t>设计和生成测试用例(</a:t>
            </a:r>
            <a:r>
              <a:rPr lang="en-US" altLang="zh-CN" smtClean="0"/>
              <a:t>test Case generation)</a:t>
            </a:r>
          </a:p>
          <a:p>
            <a:pPr lvl="1">
              <a:lnSpc>
                <a:spcPct val="90000"/>
              </a:lnSpc>
            </a:pPr>
            <a:r>
              <a:rPr lang="zh-CN" altLang="en-US" smtClean="0"/>
              <a:t>实施测试(</a:t>
            </a:r>
            <a:r>
              <a:rPr lang="en-US" altLang="zh-CN" smtClean="0"/>
              <a:t>Execution)</a:t>
            </a:r>
          </a:p>
          <a:p>
            <a:pPr lvl="1">
              <a:lnSpc>
                <a:spcPct val="90000"/>
              </a:lnSpc>
            </a:pPr>
            <a:r>
              <a:rPr lang="zh-CN" altLang="en-US" smtClean="0"/>
              <a:t>生成软件测试报告(</a:t>
            </a:r>
            <a:r>
              <a:rPr lang="en-US" altLang="zh-CN" smtClean="0"/>
              <a:t>software testing Reports)</a:t>
            </a:r>
          </a:p>
          <a:p>
            <a:pPr lvl="1">
              <a:lnSpc>
                <a:spcPct val="90000"/>
              </a:lnSpc>
            </a:pPr>
            <a:r>
              <a:rPr lang="zh-CN" altLang="en-US" smtClean="0"/>
              <a:t>软件问题报告</a:t>
            </a:r>
            <a:r>
              <a:rPr lang="en-US" altLang="zh-CN" smtClean="0"/>
              <a:t>SPR(Software Problem Report)</a:t>
            </a:r>
          </a:p>
          <a:p>
            <a:pPr lvl="1">
              <a:lnSpc>
                <a:spcPct val="90000"/>
              </a:lnSpc>
            </a:pPr>
            <a:r>
              <a:rPr lang="zh-CN" altLang="en-US" smtClean="0"/>
              <a:t>测试结果报告(</a:t>
            </a:r>
            <a:r>
              <a:rPr lang="en-US" altLang="zh-CN" smtClean="0"/>
              <a:t>test result Reports)</a:t>
            </a:r>
          </a:p>
          <a:p>
            <a:pPr lvl="1">
              <a:lnSpc>
                <a:spcPct val="90000"/>
              </a:lnSpc>
            </a:pPr>
            <a:r>
              <a:rPr lang="zh-CN" altLang="en-US" smtClean="0"/>
              <a:t>对整个测试过程进行有效的管理(</a:t>
            </a:r>
            <a:r>
              <a:rPr lang="en-US" altLang="zh-CN" smtClean="0"/>
              <a:t>Management)</a:t>
            </a:r>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US" smtClean="0"/>
              <a:t>软件开发与软件测试间的协同</a:t>
            </a:r>
          </a:p>
        </p:txBody>
      </p:sp>
      <p:grpSp>
        <p:nvGrpSpPr>
          <p:cNvPr id="128003" name="组合 88"/>
          <p:cNvGrpSpPr>
            <a:grpSpLocks/>
          </p:cNvGrpSpPr>
          <p:nvPr/>
        </p:nvGrpSpPr>
        <p:grpSpPr bwMode="auto">
          <a:xfrm>
            <a:off x="142875" y="1357313"/>
            <a:ext cx="8786813" cy="5072062"/>
            <a:chOff x="142844" y="1357298"/>
            <a:chExt cx="8786874" cy="5072119"/>
          </a:xfrm>
        </p:grpSpPr>
        <p:sp>
          <p:nvSpPr>
            <p:cNvPr id="128004" name="Line 1059"/>
            <p:cNvSpPr>
              <a:spLocks noChangeShapeType="1"/>
            </p:cNvSpPr>
            <p:nvPr/>
          </p:nvSpPr>
          <p:spPr bwMode="auto">
            <a:xfrm>
              <a:off x="285720" y="2965676"/>
              <a:ext cx="8534400" cy="0"/>
            </a:xfrm>
            <a:prstGeom prst="line">
              <a:avLst/>
            </a:prstGeom>
            <a:noFill/>
            <a:ln w="38100">
              <a:solidFill>
                <a:srgbClr val="333399"/>
              </a:solidFill>
              <a:round/>
              <a:headEnd type="none" w="sm" len="sm"/>
              <a:tailEnd type="none" w="sm" len="sm"/>
            </a:ln>
          </p:spPr>
          <p:txBody>
            <a:bodyPr wrap="none" anchor="ctr"/>
            <a:lstStyle/>
            <a:p>
              <a:endParaRPr lang="zh-CN" altLang="en-US"/>
            </a:p>
          </p:txBody>
        </p:sp>
        <p:sp>
          <p:nvSpPr>
            <p:cNvPr id="128005" name="Text Box 1060"/>
            <p:cNvSpPr txBox="1">
              <a:spLocks noChangeArrowheads="1"/>
            </p:cNvSpPr>
            <p:nvPr/>
          </p:nvSpPr>
          <p:spPr bwMode="auto">
            <a:xfrm>
              <a:off x="228600" y="1357298"/>
              <a:ext cx="381000" cy="1190625"/>
            </a:xfrm>
            <a:prstGeom prst="rect">
              <a:avLst/>
            </a:prstGeom>
            <a:noFill/>
            <a:ln w="12700">
              <a:noFill/>
              <a:miter lim="800000"/>
              <a:headEnd type="none" w="sm" len="sm"/>
              <a:tailEnd type="none" w="sm" len="sm"/>
            </a:ln>
          </p:spPr>
          <p:txBody>
            <a:bodyPr>
              <a:spAutoFit/>
            </a:bodyPr>
            <a:lstStyle/>
            <a:p>
              <a:pPr eaLnBrk="1" hangingPunct="1"/>
              <a:r>
                <a:rPr kumimoji="1" lang="zh-CN" altLang="en-US" sz="1800">
                  <a:solidFill>
                    <a:srgbClr val="333399"/>
                  </a:solidFill>
                </a:rPr>
                <a:t>开发过程</a:t>
              </a:r>
            </a:p>
          </p:txBody>
        </p:sp>
        <p:sp>
          <p:nvSpPr>
            <p:cNvPr id="128006" name="Text Box 1061"/>
            <p:cNvSpPr txBox="1">
              <a:spLocks noChangeArrowheads="1"/>
            </p:cNvSpPr>
            <p:nvPr/>
          </p:nvSpPr>
          <p:spPr bwMode="auto">
            <a:xfrm>
              <a:off x="228600" y="3733800"/>
              <a:ext cx="457200" cy="1190625"/>
            </a:xfrm>
            <a:prstGeom prst="rect">
              <a:avLst/>
            </a:prstGeom>
            <a:noFill/>
            <a:ln w="12700">
              <a:noFill/>
              <a:miter lim="800000"/>
              <a:headEnd type="none" w="sm" len="sm"/>
              <a:tailEnd type="none" w="sm" len="sm"/>
            </a:ln>
          </p:spPr>
          <p:txBody>
            <a:bodyPr>
              <a:spAutoFit/>
            </a:bodyPr>
            <a:lstStyle/>
            <a:p>
              <a:pPr eaLnBrk="1" hangingPunct="1"/>
              <a:r>
                <a:rPr kumimoji="1" lang="zh-CN" altLang="en-US" sz="1800">
                  <a:solidFill>
                    <a:srgbClr val="333399"/>
                  </a:solidFill>
                </a:rPr>
                <a:t>测试过程</a:t>
              </a:r>
            </a:p>
          </p:txBody>
        </p:sp>
        <p:grpSp>
          <p:nvGrpSpPr>
            <p:cNvPr id="128007" name="组合 70"/>
            <p:cNvGrpSpPr>
              <a:grpSpLocks/>
            </p:cNvGrpSpPr>
            <p:nvPr/>
          </p:nvGrpSpPr>
          <p:grpSpPr bwMode="auto">
            <a:xfrm>
              <a:off x="714349" y="4059242"/>
              <a:ext cx="8215369" cy="2370175"/>
              <a:chOff x="714349" y="4059242"/>
              <a:chExt cx="8215369" cy="2370175"/>
            </a:xfrm>
          </p:grpSpPr>
          <p:sp>
            <p:nvSpPr>
              <p:cNvPr id="5" name="圆角矩形 4"/>
              <p:cNvSpPr/>
              <p:nvPr/>
            </p:nvSpPr>
            <p:spPr bwMode="auto">
              <a:xfrm>
                <a:off x="5238754" y="4059253"/>
                <a:ext cx="3262336" cy="2071711"/>
              </a:xfrm>
              <a:prstGeom prst="round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endParaRPr lang="zh-CN" altLang="en-US">
                  <a:solidFill>
                    <a:schemeClr val="tx1">
                      <a:lumMod val="50000"/>
                    </a:schemeClr>
                  </a:solidFill>
                  <a:latin typeface="Times New Roman" pitchFamily="18" charset="0"/>
                </a:endParaRPr>
              </a:p>
            </p:txBody>
          </p:sp>
          <p:sp>
            <p:nvSpPr>
              <p:cNvPr id="6" name="圆角矩形 5"/>
              <p:cNvSpPr/>
              <p:nvPr/>
            </p:nvSpPr>
            <p:spPr bwMode="auto">
              <a:xfrm>
                <a:off x="1595417" y="4059253"/>
                <a:ext cx="3357585" cy="2071711"/>
              </a:xfrm>
              <a:prstGeom prst="round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a:lstStyle/>
              <a:p>
                <a:pPr>
                  <a:defRPr/>
                </a:pPr>
                <a:r>
                  <a:rPr kumimoji="1" lang="zh-CN" altLang="en-US" dirty="0">
                    <a:solidFill>
                      <a:schemeClr val="tx1">
                        <a:lumMod val="50000"/>
                      </a:schemeClr>
                    </a:solidFill>
                  </a:rPr>
                  <a:t>测</a:t>
                </a:r>
                <a:endParaRPr lang="zh-CN" altLang="en-US" dirty="0">
                  <a:solidFill>
                    <a:schemeClr val="tx1">
                      <a:lumMod val="50000"/>
                    </a:schemeClr>
                  </a:solidFill>
                  <a:latin typeface="Times New Roman" pitchFamily="18" charset="0"/>
                </a:endParaRPr>
              </a:p>
            </p:txBody>
          </p:sp>
          <p:sp>
            <p:nvSpPr>
              <p:cNvPr id="12" name="AutoShape 1035"/>
              <p:cNvSpPr>
                <a:spLocks noChangeArrowheads="1"/>
              </p:cNvSpPr>
              <p:nvPr/>
            </p:nvSpPr>
            <p:spPr bwMode="auto">
              <a:xfrm rot="5400000">
                <a:off x="76958" y="4834756"/>
                <a:ext cx="1862159" cy="587379"/>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测试需求分析与</a:t>
                </a:r>
                <a:endParaRPr kumimoji="1" lang="en-US" altLang="zh-CN" sz="1800" dirty="0">
                  <a:solidFill>
                    <a:schemeClr val="tx1">
                      <a:lumMod val="50000"/>
                    </a:schemeClr>
                  </a:solidFill>
                </a:endParaRPr>
              </a:p>
              <a:p>
                <a:pPr algn="ctr" eaLnBrk="1" hangingPunct="1">
                  <a:defRPr/>
                </a:pPr>
                <a:r>
                  <a:rPr kumimoji="1" lang="zh-CN" altLang="en-US" sz="1800" dirty="0">
                    <a:solidFill>
                      <a:schemeClr val="tx1">
                        <a:lumMod val="50000"/>
                      </a:schemeClr>
                    </a:solidFill>
                  </a:rPr>
                  <a:t>概要计划</a:t>
                </a:r>
                <a:endParaRPr kumimoji="1" lang="zh-CN" altLang="en-US" sz="3600" dirty="0">
                  <a:solidFill>
                    <a:schemeClr val="tx1">
                      <a:lumMod val="50000"/>
                    </a:schemeClr>
                  </a:solidFill>
                </a:endParaRPr>
              </a:p>
            </p:txBody>
          </p:sp>
          <p:sp>
            <p:nvSpPr>
              <p:cNvPr id="13" name="AutoShape 1037"/>
              <p:cNvSpPr>
                <a:spLocks noChangeArrowheads="1"/>
              </p:cNvSpPr>
              <p:nvPr/>
            </p:nvSpPr>
            <p:spPr bwMode="auto">
              <a:xfrm rot="5400000">
                <a:off x="1049309" y="4941913"/>
                <a:ext cx="1862159" cy="373066"/>
              </a:xfrm>
              <a:prstGeom prst="roundRect">
                <a:avLst>
                  <a:gd name="adj"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详细测试计划</a:t>
                </a:r>
                <a:endParaRPr kumimoji="1" lang="zh-CN" altLang="en-US" sz="3600">
                  <a:solidFill>
                    <a:schemeClr val="tx1">
                      <a:lumMod val="50000"/>
                    </a:schemeClr>
                  </a:solidFill>
                </a:endParaRPr>
              </a:p>
            </p:txBody>
          </p:sp>
          <p:sp>
            <p:nvSpPr>
              <p:cNvPr id="14" name="AutoShape 1038"/>
              <p:cNvSpPr>
                <a:spLocks noChangeArrowheads="1"/>
              </p:cNvSpPr>
              <p:nvPr/>
            </p:nvSpPr>
            <p:spPr bwMode="auto">
              <a:xfrm>
                <a:off x="2422510" y="4295793"/>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测试大纲设计</a:t>
                </a:r>
                <a:endParaRPr kumimoji="1" lang="zh-CN" altLang="en-US" sz="3600" dirty="0">
                  <a:solidFill>
                    <a:schemeClr val="tx1">
                      <a:lumMod val="50000"/>
                    </a:schemeClr>
                  </a:solidFill>
                </a:endParaRPr>
              </a:p>
            </p:txBody>
          </p:sp>
          <p:sp>
            <p:nvSpPr>
              <p:cNvPr id="15" name="AutoShape 1039"/>
              <p:cNvSpPr>
                <a:spLocks noChangeArrowheads="1"/>
              </p:cNvSpPr>
              <p:nvPr/>
            </p:nvSpPr>
            <p:spPr bwMode="auto">
              <a:xfrm>
                <a:off x="2701912" y="4884762"/>
                <a:ext cx="1773250" cy="390529"/>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测试用例生成</a:t>
                </a:r>
                <a:endParaRPr kumimoji="1" lang="zh-CN" altLang="en-US" sz="3600" dirty="0">
                  <a:solidFill>
                    <a:schemeClr val="tx1">
                      <a:lumMod val="50000"/>
                    </a:schemeClr>
                  </a:solidFill>
                </a:endParaRPr>
              </a:p>
            </p:txBody>
          </p:sp>
          <p:sp>
            <p:nvSpPr>
              <p:cNvPr id="16" name="AutoShape 1040"/>
              <p:cNvSpPr>
                <a:spLocks noChangeArrowheads="1"/>
              </p:cNvSpPr>
              <p:nvPr/>
            </p:nvSpPr>
            <p:spPr bwMode="auto">
              <a:xfrm>
                <a:off x="3095615" y="5472144"/>
                <a:ext cx="1773250"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测试实施计划</a:t>
                </a:r>
                <a:endParaRPr kumimoji="1" lang="zh-CN" altLang="en-US" sz="3600">
                  <a:solidFill>
                    <a:schemeClr val="tx1">
                      <a:lumMod val="50000"/>
                    </a:schemeClr>
                  </a:solidFill>
                </a:endParaRPr>
              </a:p>
            </p:txBody>
          </p:sp>
          <p:sp>
            <p:nvSpPr>
              <p:cNvPr id="17" name="AutoShape 1041"/>
              <p:cNvSpPr>
                <a:spLocks noChangeArrowheads="1"/>
              </p:cNvSpPr>
              <p:nvPr/>
            </p:nvSpPr>
            <p:spPr bwMode="auto">
              <a:xfrm>
                <a:off x="5316543" y="4884762"/>
                <a:ext cx="1306521" cy="390529"/>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实施测试</a:t>
                </a:r>
                <a:endParaRPr kumimoji="1" lang="zh-CN" altLang="en-US" sz="3600" dirty="0">
                  <a:solidFill>
                    <a:schemeClr val="tx1">
                      <a:lumMod val="50000"/>
                    </a:schemeClr>
                  </a:solidFill>
                </a:endParaRPr>
              </a:p>
            </p:txBody>
          </p:sp>
          <p:sp>
            <p:nvSpPr>
              <p:cNvPr id="18" name="AutoShape 1042"/>
              <p:cNvSpPr>
                <a:spLocks noChangeArrowheads="1"/>
              </p:cNvSpPr>
              <p:nvPr/>
            </p:nvSpPr>
            <p:spPr bwMode="auto">
              <a:xfrm>
                <a:off x="6156336" y="5667408"/>
                <a:ext cx="1306522"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a:solidFill>
                      <a:schemeClr val="tx1">
                        <a:lumMod val="50000"/>
                      </a:schemeClr>
                    </a:solidFill>
                  </a:rPr>
                  <a:t>结果分析</a:t>
                </a:r>
                <a:endParaRPr kumimoji="1" lang="zh-CN" altLang="en-US" sz="3600">
                  <a:solidFill>
                    <a:schemeClr val="tx1">
                      <a:lumMod val="50000"/>
                    </a:schemeClr>
                  </a:solidFill>
                </a:endParaRPr>
              </a:p>
            </p:txBody>
          </p:sp>
          <p:sp>
            <p:nvSpPr>
              <p:cNvPr id="19" name="AutoShape 1044"/>
              <p:cNvSpPr>
                <a:spLocks noChangeArrowheads="1"/>
              </p:cNvSpPr>
              <p:nvPr/>
            </p:nvSpPr>
            <p:spPr bwMode="auto">
              <a:xfrm>
                <a:off x="7072330" y="4773636"/>
                <a:ext cx="1323984" cy="57150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质量与进度</a:t>
                </a:r>
                <a:endParaRPr kumimoji="1" lang="en-US" altLang="zh-CN" sz="1800" dirty="0">
                  <a:solidFill>
                    <a:schemeClr val="tx1">
                      <a:lumMod val="50000"/>
                    </a:schemeClr>
                  </a:solidFill>
                </a:endParaRPr>
              </a:p>
              <a:p>
                <a:pPr algn="ctr" eaLnBrk="1" hangingPunct="1">
                  <a:defRPr/>
                </a:pPr>
                <a:r>
                  <a:rPr kumimoji="1" lang="zh-CN" altLang="en-US" sz="1800" dirty="0">
                    <a:solidFill>
                      <a:schemeClr val="tx1">
                        <a:lumMod val="50000"/>
                      </a:schemeClr>
                    </a:solidFill>
                  </a:rPr>
                  <a:t>评估</a:t>
                </a:r>
                <a:endParaRPr kumimoji="1" lang="zh-CN" altLang="en-US" sz="3600" dirty="0">
                  <a:solidFill>
                    <a:schemeClr val="tx1">
                      <a:lumMod val="50000"/>
                    </a:schemeClr>
                  </a:solidFill>
                </a:endParaRPr>
              </a:p>
            </p:txBody>
          </p:sp>
          <p:sp>
            <p:nvSpPr>
              <p:cNvPr id="20" name="AutoShape 1045"/>
              <p:cNvSpPr>
                <a:spLocks noChangeArrowheads="1"/>
              </p:cNvSpPr>
              <p:nvPr/>
            </p:nvSpPr>
            <p:spPr bwMode="auto">
              <a:xfrm>
                <a:off x="6156336" y="4130691"/>
                <a:ext cx="1306522"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缺陷报告</a:t>
                </a:r>
                <a:endParaRPr kumimoji="1" lang="zh-CN" altLang="en-US" sz="3600" dirty="0">
                  <a:solidFill>
                    <a:schemeClr val="tx1">
                      <a:lumMod val="50000"/>
                    </a:schemeClr>
                  </a:solidFill>
                </a:endParaRPr>
              </a:p>
            </p:txBody>
          </p:sp>
          <p:sp>
            <p:nvSpPr>
              <p:cNvPr id="128039" name="Line 1046"/>
              <p:cNvSpPr>
                <a:spLocks noChangeShapeType="1"/>
              </p:cNvSpPr>
              <p:nvPr/>
            </p:nvSpPr>
            <p:spPr bwMode="auto">
              <a:xfrm flipV="1">
                <a:off x="1302098" y="5034615"/>
                <a:ext cx="29334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0" name="Line 1048"/>
              <p:cNvSpPr>
                <a:spLocks noChangeShapeType="1"/>
              </p:cNvSpPr>
              <p:nvPr/>
            </p:nvSpPr>
            <p:spPr bwMode="auto">
              <a:xfrm flipV="1">
                <a:off x="2166950" y="5668159"/>
                <a:ext cx="928694"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1" name="Line 1049"/>
              <p:cNvSpPr>
                <a:spLocks noChangeShapeType="1"/>
              </p:cNvSpPr>
              <p:nvPr/>
            </p:nvSpPr>
            <p:spPr bwMode="auto">
              <a:xfrm>
                <a:off x="2166950" y="4446786"/>
                <a:ext cx="25528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2" name="Line 1050"/>
              <p:cNvSpPr>
                <a:spLocks noChangeShapeType="1"/>
              </p:cNvSpPr>
              <p:nvPr/>
            </p:nvSpPr>
            <p:spPr bwMode="auto">
              <a:xfrm>
                <a:off x="3168998" y="4688448"/>
                <a:ext cx="466725" cy="195943"/>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25" name="Line 1051"/>
              <p:cNvSpPr>
                <a:spLocks noChangeShapeType="1"/>
              </p:cNvSpPr>
              <p:nvPr/>
            </p:nvSpPr>
            <p:spPr bwMode="auto">
              <a:xfrm flipV="1">
                <a:off x="4953002" y="5033989"/>
                <a:ext cx="285752" cy="0"/>
              </a:xfrm>
              <a:prstGeom prst="line">
                <a:avLst/>
              </a:prstGeom>
              <a:noFill/>
              <a:ln w="38100">
                <a:solidFill>
                  <a:schemeClr val="tx1">
                    <a:lumMod val="50000"/>
                  </a:schemeClr>
                </a:solidFill>
                <a:round/>
                <a:headEnd type="none" w="sm" len="sm"/>
                <a:tailEnd type="stealth" w="lg" len="lg"/>
              </a:ln>
              <a:effectLst/>
            </p:spPr>
            <p:txBody>
              <a:bodyPr wrap="none" anchor="ctr"/>
              <a:lstStyle/>
              <a:p>
                <a:pPr>
                  <a:defRPr/>
                </a:pPr>
                <a:endParaRPr lang="zh-CN" altLang="en-US"/>
              </a:p>
            </p:txBody>
          </p:sp>
          <p:sp>
            <p:nvSpPr>
              <p:cNvPr id="128044" name="Line 1054"/>
              <p:cNvSpPr>
                <a:spLocks noChangeShapeType="1"/>
              </p:cNvSpPr>
              <p:nvPr/>
            </p:nvSpPr>
            <p:spPr bwMode="auto">
              <a:xfrm>
                <a:off x="5969348" y="5276293"/>
                <a:ext cx="466725" cy="391886"/>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5" name="Line 1055"/>
              <p:cNvSpPr>
                <a:spLocks noChangeShapeType="1"/>
              </p:cNvSpPr>
              <p:nvPr/>
            </p:nvSpPr>
            <p:spPr bwMode="auto">
              <a:xfrm flipV="1">
                <a:off x="7182833" y="5345683"/>
                <a:ext cx="532439" cy="322495"/>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6" name="Line 1056"/>
              <p:cNvSpPr>
                <a:spLocks noChangeShapeType="1"/>
              </p:cNvSpPr>
              <p:nvPr/>
            </p:nvSpPr>
            <p:spPr bwMode="auto">
              <a:xfrm flipH="1" flipV="1">
                <a:off x="7215205" y="4559866"/>
                <a:ext cx="500065" cy="214314"/>
              </a:xfrm>
              <a:prstGeom prst="line">
                <a:avLst/>
              </a:prstGeom>
              <a:noFill/>
              <a:ln w="38100">
                <a:solidFill>
                  <a:srgbClr val="333399"/>
                </a:solidFill>
                <a:round/>
                <a:headEnd type="stealth" w="lg" len="lg"/>
                <a:tailEnd type="none" w="lg" len="lg"/>
              </a:ln>
            </p:spPr>
            <p:txBody>
              <a:bodyPr wrap="none" anchor="ctr"/>
              <a:lstStyle/>
              <a:p>
                <a:endParaRPr lang="zh-CN" altLang="en-US"/>
              </a:p>
            </p:txBody>
          </p:sp>
          <p:sp>
            <p:nvSpPr>
              <p:cNvPr id="128047" name="Line 1057"/>
              <p:cNvSpPr>
                <a:spLocks noChangeShapeType="1"/>
              </p:cNvSpPr>
              <p:nvPr/>
            </p:nvSpPr>
            <p:spPr bwMode="auto">
              <a:xfrm flipH="1">
                <a:off x="5969348" y="4559866"/>
                <a:ext cx="460040" cy="324541"/>
              </a:xfrm>
              <a:prstGeom prst="line">
                <a:avLst/>
              </a:prstGeom>
              <a:noFill/>
              <a:ln w="38100">
                <a:solidFill>
                  <a:srgbClr val="333399"/>
                </a:solidFill>
                <a:round/>
                <a:headEnd type="stealth" w="lg" len="lg"/>
                <a:tailEnd type="none" w="lg" len="lg"/>
              </a:ln>
            </p:spPr>
            <p:txBody>
              <a:bodyPr wrap="none" anchor="ctr"/>
              <a:lstStyle/>
              <a:p>
                <a:endParaRPr lang="zh-CN" altLang="en-US"/>
              </a:p>
            </p:txBody>
          </p:sp>
          <p:sp>
            <p:nvSpPr>
              <p:cNvPr id="128048" name="Line 1062"/>
              <p:cNvSpPr>
                <a:spLocks noChangeShapeType="1"/>
              </p:cNvSpPr>
              <p:nvPr/>
            </p:nvSpPr>
            <p:spPr bwMode="auto">
              <a:xfrm flipV="1">
                <a:off x="8501090" y="5036806"/>
                <a:ext cx="428628" cy="0"/>
              </a:xfrm>
              <a:prstGeom prst="line">
                <a:avLst/>
              </a:prstGeom>
              <a:noFill/>
              <a:ln w="38100">
                <a:solidFill>
                  <a:srgbClr val="333399"/>
                </a:solidFill>
                <a:round/>
                <a:headEnd type="none" w="sm" len="sm"/>
                <a:tailEnd type="stealth" w="lg" len="lg"/>
              </a:ln>
            </p:spPr>
            <p:txBody>
              <a:bodyPr wrap="none" anchor="ctr"/>
              <a:lstStyle/>
              <a:p>
                <a:endParaRPr lang="zh-CN" altLang="en-US"/>
              </a:p>
            </p:txBody>
          </p:sp>
          <p:sp>
            <p:nvSpPr>
              <p:cNvPr id="128049" name="Line 1050"/>
              <p:cNvSpPr>
                <a:spLocks noChangeShapeType="1"/>
              </p:cNvSpPr>
              <p:nvPr/>
            </p:nvSpPr>
            <p:spPr bwMode="auto">
              <a:xfrm>
                <a:off x="3524272" y="5274246"/>
                <a:ext cx="466725" cy="195943"/>
              </a:xfrm>
              <a:prstGeom prst="line">
                <a:avLst/>
              </a:prstGeom>
              <a:noFill/>
              <a:ln w="38100">
                <a:solidFill>
                  <a:srgbClr val="333399"/>
                </a:solidFill>
                <a:round/>
                <a:headEnd type="none" w="sm" len="sm"/>
                <a:tailEnd type="stealth" w="lg" len="lg"/>
              </a:ln>
            </p:spPr>
            <p:txBody>
              <a:bodyPr wrap="none" anchor="ctr"/>
              <a:lstStyle/>
              <a:p>
                <a:endParaRPr lang="zh-CN" altLang="en-US"/>
              </a:p>
            </p:txBody>
          </p:sp>
          <p:cxnSp>
            <p:nvCxnSpPr>
              <p:cNvPr id="128050" name="肘形连接符 34"/>
              <p:cNvCxnSpPr>
                <a:cxnSpLocks noChangeShapeType="1"/>
              </p:cNvCxnSpPr>
              <p:nvPr/>
            </p:nvCxnSpPr>
            <p:spPr bwMode="auto">
              <a:xfrm rot="10800000" flipV="1">
                <a:off x="4857756" y="6000786"/>
                <a:ext cx="428630" cy="4"/>
              </a:xfrm>
              <a:prstGeom prst="bentConnector3">
                <a:avLst>
                  <a:gd name="adj1" fmla="val 50000"/>
                </a:avLst>
              </a:prstGeom>
              <a:noFill/>
              <a:ln w="38100" algn="ctr">
                <a:solidFill>
                  <a:srgbClr val="CC3300"/>
                </a:solidFill>
                <a:prstDash val="sysDash"/>
                <a:round/>
                <a:headEnd type="none" w="sm" len="sm"/>
                <a:tailEnd type="arrow" w="med" len="med"/>
              </a:ln>
            </p:spPr>
          </p:cxnSp>
          <p:sp>
            <p:nvSpPr>
              <p:cNvPr id="128051" name="TextBox 35"/>
              <p:cNvSpPr txBox="1">
                <a:spLocks noChangeArrowheads="1"/>
              </p:cNvSpPr>
              <p:nvPr/>
            </p:nvSpPr>
            <p:spPr bwMode="auto">
              <a:xfrm>
                <a:off x="4786315" y="6060085"/>
                <a:ext cx="646331" cy="369332"/>
              </a:xfrm>
              <a:prstGeom prst="rect">
                <a:avLst/>
              </a:prstGeom>
              <a:noFill/>
              <a:ln w="9525">
                <a:noFill/>
                <a:miter lim="800000"/>
                <a:headEnd/>
                <a:tailEnd/>
              </a:ln>
            </p:spPr>
            <p:txBody>
              <a:bodyPr wrap="none">
                <a:spAutoFit/>
              </a:bodyPr>
              <a:lstStyle/>
              <a:p>
                <a:r>
                  <a:rPr lang="zh-CN" altLang="en-US" sz="1800">
                    <a:solidFill>
                      <a:srgbClr val="C00000"/>
                    </a:solidFill>
                  </a:rPr>
                  <a:t>反馈</a:t>
                </a:r>
              </a:p>
            </p:txBody>
          </p:sp>
        </p:grpSp>
        <p:sp>
          <p:nvSpPr>
            <p:cNvPr id="40" name="AutoShape 1038"/>
            <p:cNvSpPr>
              <a:spLocks noChangeArrowheads="1"/>
            </p:cNvSpPr>
            <p:nvPr/>
          </p:nvSpPr>
          <p:spPr bwMode="auto">
            <a:xfrm>
              <a:off x="714348"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需求分析</a:t>
              </a:r>
              <a:endParaRPr kumimoji="1" lang="zh-CN" altLang="en-US" sz="3600" dirty="0">
                <a:solidFill>
                  <a:schemeClr val="tx1">
                    <a:lumMod val="50000"/>
                  </a:schemeClr>
                </a:solidFill>
              </a:endParaRPr>
            </a:p>
          </p:txBody>
        </p:sp>
        <p:sp>
          <p:nvSpPr>
            <p:cNvPr id="41" name="AutoShape 1038"/>
            <p:cNvSpPr>
              <a:spLocks noChangeArrowheads="1"/>
            </p:cNvSpPr>
            <p:nvPr/>
          </p:nvSpPr>
          <p:spPr bwMode="auto">
            <a:xfrm>
              <a:off x="2357422" y="1463661"/>
              <a:ext cx="1493847"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概要设计</a:t>
              </a:r>
              <a:endParaRPr kumimoji="1" lang="zh-CN" altLang="en-US" sz="3600" dirty="0">
                <a:solidFill>
                  <a:schemeClr val="tx1">
                    <a:lumMod val="50000"/>
                  </a:schemeClr>
                </a:solidFill>
              </a:endParaRPr>
            </a:p>
          </p:txBody>
        </p:sp>
        <p:sp>
          <p:nvSpPr>
            <p:cNvPr id="42" name="AutoShape 1038"/>
            <p:cNvSpPr>
              <a:spLocks noChangeArrowheads="1"/>
            </p:cNvSpPr>
            <p:nvPr/>
          </p:nvSpPr>
          <p:spPr bwMode="auto">
            <a:xfrm>
              <a:off x="4000496"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详细设计</a:t>
              </a:r>
              <a:endParaRPr kumimoji="1" lang="zh-CN" altLang="en-US" sz="3600" dirty="0">
                <a:solidFill>
                  <a:schemeClr val="tx1">
                    <a:lumMod val="50000"/>
                  </a:schemeClr>
                </a:solidFill>
              </a:endParaRPr>
            </a:p>
          </p:txBody>
        </p:sp>
        <p:sp>
          <p:nvSpPr>
            <p:cNvPr id="43" name="AutoShape 1038"/>
            <p:cNvSpPr>
              <a:spLocks noChangeArrowheads="1"/>
            </p:cNvSpPr>
            <p:nvPr/>
          </p:nvSpPr>
          <p:spPr bwMode="auto">
            <a:xfrm>
              <a:off x="5572132"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编码实现</a:t>
              </a:r>
              <a:endParaRPr kumimoji="1" lang="zh-CN" altLang="en-US" sz="3600" dirty="0">
                <a:solidFill>
                  <a:schemeClr val="tx1">
                    <a:lumMod val="50000"/>
                  </a:schemeClr>
                </a:solidFill>
              </a:endParaRPr>
            </a:p>
          </p:txBody>
        </p:sp>
        <p:sp>
          <p:nvSpPr>
            <p:cNvPr id="44" name="AutoShape 1038"/>
            <p:cNvSpPr>
              <a:spLocks noChangeArrowheads="1"/>
            </p:cNvSpPr>
            <p:nvPr/>
          </p:nvSpPr>
          <p:spPr bwMode="auto">
            <a:xfrm>
              <a:off x="6143636" y="2214558"/>
              <a:ext cx="2214578"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提交测试版</a:t>
              </a:r>
              <a:endParaRPr kumimoji="1" lang="zh-CN" altLang="en-US" sz="3600" dirty="0">
                <a:solidFill>
                  <a:schemeClr val="tx1">
                    <a:lumMod val="50000"/>
                  </a:schemeClr>
                </a:solidFill>
              </a:endParaRPr>
            </a:p>
          </p:txBody>
        </p:sp>
        <p:sp>
          <p:nvSpPr>
            <p:cNvPr id="45" name="AutoShape 1038"/>
            <p:cNvSpPr>
              <a:spLocks noChangeArrowheads="1"/>
            </p:cNvSpPr>
            <p:nvPr/>
          </p:nvSpPr>
          <p:spPr bwMode="auto">
            <a:xfrm>
              <a:off x="7150118" y="1463661"/>
              <a:ext cx="1493848" cy="392117"/>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缺陷修复</a:t>
              </a:r>
              <a:endParaRPr kumimoji="1" lang="zh-CN" altLang="en-US" sz="3600" dirty="0">
                <a:solidFill>
                  <a:schemeClr val="tx1">
                    <a:lumMod val="50000"/>
                  </a:schemeClr>
                </a:solidFill>
              </a:endParaRPr>
            </a:p>
          </p:txBody>
        </p:sp>
        <p:sp>
          <p:nvSpPr>
            <p:cNvPr id="46" name="AutoShape 1038"/>
            <p:cNvSpPr>
              <a:spLocks noChangeArrowheads="1"/>
            </p:cNvSpPr>
            <p:nvPr/>
          </p:nvSpPr>
          <p:spPr bwMode="auto">
            <a:xfrm>
              <a:off x="1142976" y="2214558"/>
              <a:ext cx="3857652" cy="428630"/>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提交或更新需求和设计制品</a:t>
              </a:r>
              <a:endParaRPr kumimoji="1" lang="zh-CN" altLang="en-US" sz="3600" dirty="0">
                <a:solidFill>
                  <a:schemeClr val="tx1">
                    <a:lumMod val="50000"/>
                  </a:schemeClr>
                </a:solidFill>
              </a:endParaRPr>
            </a:p>
          </p:txBody>
        </p:sp>
        <p:sp>
          <p:nvSpPr>
            <p:cNvPr id="47" name="AutoShape 1038"/>
            <p:cNvSpPr>
              <a:spLocks noChangeArrowheads="1"/>
            </p:cNvSpPr>
            <p:nvPr/>
          </p:nvSpPr>
          <p:spPr bwMode="auto">
            <a:xfrm>
              <a:off x="714348" y="3322645"/>
              <a:ext cx="7715304" cy="392116"/>
            </a:xfrm>
            <a:prstGeom prst="roundRect">
              <a:avLst>
                <a:gd name="adj" fmla="val 24481"/>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kumimoji="1" lang="zh-CN" altLang="en-US" sz="1800" dirty="0">
                  <a:solidFill>
                    <a:schemeClr val="tx1">
                      <a:lumMod val="50000"/>
                    </a:schemeClr>
                  </a:solidFill>
                </a:rPr>
                <a:t>提交软件问题（缺陷）报告</a:t>
              </a:r>
              <a:endParaRPr kumimoji="1" lang="zh-CN" altLang="en-US" sz="3600" dirty="0">
                <a:solidFill>
                  <a:schemeClr val="tx1">
                    <a:lumMod val="50000"/>
                  </a:schemeClr>
                </a:solidFill>
              </a:endParaRPr>
            </a:p>
          </p:txBody>
        </p:sp>
        <p:cxnSp>
          <p:nvCxnSpPr>
            <p:cNvPr id="51" name="直接箭头连接符 50"/>
            <p:cNvCxnSpPr/>
            <p:nvPr/>
          </p:nvCxnSpPr>
          <p:spPr bwMode="auto">
            <a:xfrm rot="16200000" flipH="1">
              <a:off x="1299344"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4" name="直接箭头连接符 53"/>
            <p:cNvCxnSpPr/>
            <p:nvPr/>
          </p:nvCxnSpPr>
          <p:spPr bwMode="auto">
            <a:xfrm rot="16200000" flipH="1">
              <a:off x="2910669"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5" name="直接箭头连接符 54"/>
            <p:cNvCxnSpPr/>
            <p:nvPr/>
          </p:nvCxnSpPr>
          <p:spPr bwMode="auto">
            <a:xfrm rot="16200000" flipH="1">
              <a:off x="4625180"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57" name="直接箭头连接符 56"/>
            <p:cNvCxnSpPr>
              <a:stCxn id="46" idx="2"/>
            </p:cNvCxnSpPr>
            <p:nvPr/>
          </p:nvCxnSpPr>
          <p:spPr bwMode="auto">
            <a:xfrm rot="5400000">
              <a:off x="2909876" y="2803526"/>
              <a:ext cx="322266" cy="1588"/>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6" name="直接箭头连接符 65"/>
            <p:cNvCxnSpPr/>
            <p:nvPr/>
          </p:nvCxnSpPr>
          <p:spPr bwMode="auto">
            <a:xfrm rot="16200000" flipH="1">
              <a:off x="6196816"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7" name="直接箭头连接符 66"/>
            <p:cNvCxnSpPr/>
            <p:nvPr/>
          </p:nvCxnSpPr>
          <p:spPr bwMode="auto">
            <a:xfrm rot="16200000" flipH="1">
              <a:off x="7911328" y="2053425"/>
              <a:ext cx="322267" cy="0"/>
            </a:xfrm>
            <a:prstGeom prst="straightConnector1">
              <a:avLst/>
            </a:prstGeom>
            <a:ln>
              <a:solidFill>
                <a:schemeClr val="tx1">
                  <a:lumMod val="75000"/>
                </a:schemeClr>
              </a:solidFill>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69" name="直接箭头连接符 68"/>
            <p:cNvCxnSpPr/>
            <p:nvPr/>
          </p:nvCxnSpPr>
          <p:spPr bwMode="auto">
            <a:xfrm rot="5400000">
              <a:off x="7037404" y="2786064"/>
              <a:ext cx="357191" cy="1587"/>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74" name="直接箭头连接符 73"/>
            <p:cNvCxnSpPr>
              <a:endCxn id="47" idx="0"/>
            </p:cNvCxnSpPr>
            <p:nvPr/>
          </p:nvCxnSpPr>
          <p:spPr bwMode="auto">
            <a:xfrm rot="5400000">
              <a:off x="4375149" y="3125792"/>
              <a:ext cx="393704" cy="3175"/>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sp>
          <p:nvSpPr>
            <p:cNvPr id="80" name="TextBox 79"/>
            <p:cNvSpPr txBox="1"/>
            <p:nvPr/>
          </p:nvSpPr>
          <p:spPr>
            <a:xfrm>
              <a:off x="142844" y="2928941"/>
              <a:ext cx="1108083" cy="369891"/>
            </a:xfrm>
            <a:prstGeom prst="rect">
              <a:avLst/>
            </a:prstGeom>
            <a:noFill/>
          </p:spPr>
          <p:txBody>
            <a:bodyPr wrap="none">
              <a:spAutoFit/>
            </a:bodyPr>
            <a:lstStyle/>
            <a:p>
              <a:pPr>
                <a:defRPr/>
              </a:pPr>
              <a:r>
                <a:rPr lang="zh-CN" altLang="en-US" sz="1800" dirty="0">
                  <a:solidFill>
                    <a:schemeClr val="tx1">
                      <a:lumMod val="50000"/>
                    </a:schemeClr>
                  </a:solidFill>
                </a:rPr>
                <a:t>协同管理</a:t>
              </a:r>
            </a:p>
          </p:txBody>
        </p:sp>
        <p:cxnSp>
          <p:nvCxnSpPr>
            <p:cNvPr id="81" name="直接箭头连接符 80"/>
            <p:cNvCxnSpPr/>
            <p:nvPr/>
          </p:nvCxnSpPr>
          <p:spPr bwMode="auto">
            <a:xfrm rot="5400000">
              <a:off x="6053941" y="3875894"/>
              <a:ext cx="322266" cy="3175"/>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cxnSp>
          <p:nvCxnSpPr>
            <p:cNvPr id="83" name="直接箭头连接符 82"/>
            <p:cNvCxnSpPr/>
            <p:nvPr/>
          </p:nvCxnSpPr>
          <p:spPr bwMode="auto">
            <a:xfrm rot="5400000">
              <a:off x="3911594" y="3875101"/>
              <a:ext cx="322267" cy="1587"/>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cxnSp>
          <p:nvCxnSpPr>
            <p:cNvPr id="87" name="直接箭头连接符 86"/>
            <p:cNvCxnSpPr>
              <a:endCxn id="12" idx="1"/>
            </p:cNvCxnSpPr>
            <p:nvPr/>
          </p:nvCxnSpPr>
          <p:spPr bwMode="auto">
            <a:xfrm rot="16200000" flipH="1">
              <a:off x="762766" y="3953683"/>
              <a:ext cx="484193" cy="6350"/>
            </a:xfrm>
            <a:prstGeom prst="straightConnector1">
              <a:avLst/>
            </a:prstGeom>
            <a:ln>
              <a:headEnd type="stealth" w="lg" len="lg"/>
              <a:tailEnd type="none"/>
            </a:ln>
          </p:spPr>
          <p:style>
            <a:lnRef idx="3">
              <a:schemeClr val="accent4"/>
            </a:lnRef>
            <a:fillRef idx="0">
              <a:schemeClr val="accent4"/>
            </a:fillRef>
            <a:effectRef idx="2">
              <a:schemeClr val="accent4"/>
            </a:effectRef>
            <a:fontRef idx="minor">
              <a:schemeClr val="tx1"/>
            </a:fontRef>
          </p:style>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mtClean="0"/>
              <a:t>常见的测试过程</a:t>
            </a:r>
          </a:p>
        </p:txBody>
      </p:sp>
      <p:sp>
        <p:nvSpPr>
          <p:cNvPr id="129027" name="AutoShape 4"/>
          <p:cNvSpPr>
            <a:spLocks noChangeArrowheads="1"/>
          </p:cNvSpPr>
          <p:nvPr/>
        </p:nvSpPr>
        <p:spPr bwMode="auto">
          <a:xfrm>
            <a:off x="3810000" y="1752600"/>
            <a:ext cx="12954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改错</a:t>
            </a:r>
            <a:endParaRPr kumimoji="1" lang="zh-CN" altLang="en-US" sz="3600">
              <a:solidFill>
                <a:srgbClr val="333399"/>
              </a:solidFill>
            </a:endParaRPr>
          </a:p>
        </p:txBody>
      </p:sp>
      <p:sp>
        <p:nvSpPr>
          <p:cNvPr id="129028" name="AutoShape 6"/>
          <p:cNvSpPr>
            <a:spLocks noChangeArrowheads="1"/>
          </p:cNvSpPr>
          <p:nvPr/>
        </p:nvSpPr>
        <p:spPr bwMode="auto">
          <a:xfrm>
            <a:off x="2286000" y="3505200"/>
            <a:ext cx="13716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找用例</a:t>
            </a:r>
          </a:p>
        </p:txBody>
      </p:sp>
      <p:sp>
        <p:nvSpPr>
          <p:cNvPr id="129029" name="AutoShape 7"/>
          <p:cNvSpPr>
            <a:spLocks noChangeArrowheads="1"/>
          </p:cNvSpPr>
          <p:nvPr/>
        </p:nvSpPr>
        <p:spPr bwMode="auto">
          <a:xfrm>
            <a:off x="5334000" y="3505200"/>
            <a:ext cx="1295400" cy="609600"/>
          </a:xfrm>
          <a:prstGeom prst="roundRect">
            <a:avLst>
              <a:gd name="adj" fmla="val 16667"/>
            </a:avLst>
          </a:prstGeom>
          <a:noFill/>
          <a:ln w="12700">
            <a:solidFill>
              <a:schemeClr val="accent2"/>
            </a:solidFill>
            <a:round/>
            <a:headEnd type="none" w="sm" len="sm"/>
            <a:tailEnd type="none" w="sm" len="sm"/>
          </a:ln>
        </p:spPr>
        <p:txBody>
          <a:bodyPr wrap="none" anchor="ctr"/>
          <a:lstStyle/>
          <a:p>
            <a:pPr algn="ctr" eaLnBrk="1" hangingPunct="1"/>
            <a:r>
              <a:rPr kumimoji="1" lang="zh-CN" altLang="en-US">
                <a:solidFill>
                  <a:srgbClr val="333399"/>
                </a:solidFill>
              </a:rPr>
              <a:t>测试</a:t>
            </a:r>
          </a:p>
        </p:txBody>
      </p:sp>
      <p:sp>
        <p:nvSpPr>
          <p:cNvPr id="129030" name="Line 8"/>
          <p:cNvSpPr>
            <a:spLocks noChangeShapeType="1"/>
          </p:cNvSpPr>
          <p:nvPr/>
        </p:nvSpPr>
        <p:spPr bwMode="auto">
          <a:xfrm flipH="1">
            <a:off x="2971800" y="2362200"/>
            <a:ext cx="990600" cy="11430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1" name="Line 9"/>
          <p:cNvSpPr>
            <a:spLocks noChangeShapeType="1"/>
          </p:cNvSpPr>
          <p:nvPr/>
        </p:nvSpPr>
        <p:spPr bwMode="auto">
          <a:xfrm>
            <a:off x="3657600" y="3810000"/>
            <a:ext cx="16764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2" name="Line 10"/>
          <p:cNvSpPr>
            <a:spLocks noChangeShapeType="1"/>
          </p:cNvSpPr>
          <p:nvPr/>
        </p:nvSpPr>
        <p:spPr bwMode="auto">
          <a:xfrm flipH="1" flipV="1">
            <a:off x="4876800" y="2362200"/>
            <a:ext cx="1143000" cy="11430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3" name="Line 11"/>
          <p:cNvSpPr>
            <a:spLocks noChangeShapeType="1"/>
          </p:cNvSpPr>
          <p:nvPr/>
        </p:nvSpPr>
        <p:spPr bwMode="auto">
          <a:xfrm>
            <a:off x="1600200" y="3810000"/>
            <a:ext cx="6858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4" name="Line 12"/>
          <p:cNvSpPr>
            <a:spLocks noChangeShapeType="1"/>
          </p:cNvSpPr>
          <p:nvPr/>
        </p:nvSpPr>
        <p:spPr bwMode="auto">
          <a:xfrm>
            <a:off x="6629400" y="3810000"/>
            <a:ext cx="685800" cy="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29035" name="Text Box 13"/>
          <p:cNvSpPr txBox="1">
            <a:spLocks noChangeArrowheads="1"/>
          </p:cNvSpPr>
          <p:nvPr/>
        </p:nvSpPr>
        <p:spPr bwMode="auto">
          <a:xfrm>
            <a:off x="609600" y="3124200"/>
            <a:ext cx="1403350" cy="457200"/>
          </a:xfrm>
          <a:prstGeom prst="rect">
            <a:avLst/>
          </a:prstGeom>
          <a:noFill/>
          <a:ln w="12700">
            <a:noFill/>
            <a:miter lim="800000"/>
            <a:headEnd type="none" w="sm" len="sm"/>
            <a:tailEnd type="none" w="sm" len="sm"/>
          </a:ln>
        </p:spPr>
        <p:txBody>
          <a:bodyPr wrap="none">
            <a:spAutoFit/>
          </a:bodyPr>
          <a:lstStyle/>
          <a:p>
            <a:pPr eaLnBrk="1" hangingPunct="1"/>
            <a:r>
              <a:rPr kumimoji="1" lang="zh-CN" altLang="en-US">
                <a:solidFill>
                  <a:srgbClr val="333399"/>
                </a:solidFill>
              </a:rPr>
              <a:t>软件开发</a:t>
            </a:r>
            <a:endParaRPr kumimoji="1" lang="zh-CN" altLang="en-US" sz="3600">
              <a:solidFill>
                <a:srgbClr val="333399"/>
              </a:solidFill>
            </a:endParaRPr>
          </a:p>
        </p:txBody>
      </p:sp>
      <p:sp>
        <p:nvSpPr>
          <p:cNvPr id="129036" name="Text Box 14"/>
          <p:cNvSpPr txBox="1">
            <a:spLocks noChangeArrowheads="1"/>
          </p:cNvSpPr>
          <p:nvPr/>
        </p:nvSpPr>
        <p:spPr bwMode="auto">
          <a:xfrm>
            <a:off x="7086600" y="3200400"/>
            <a:ext cx="1098550" cy="457200"/>
          </a:xfrm>
          <a:prstGeom prst="rect">
            <a:avLst/>
          </a:prstGeom>
          <a:noFill/>
          <a:ln w="12700">
            <a:noFill/>
            <a:miter lim="800000"/>
            <a:headEnd type="none" w="sm" len="sm"/>
            <a:tailEnd type="none" w="sm" len="sm"/>
          </a:ln>
        </p:spPr>
        <p:txBody>
          <a:bodyPr wrap="none">
            <a:spAutoFit/>
          </a:bodyPr>
          <a:lstStyle/>
          <a:p>
            <a:pPr eaLnBrk="1" hangingPunct="1"/>
            <a:r>
              <a:rPr kumimoji="1" lang="zh-CN" altLang="en-US">
                <a:solidFill>
                  <a:srgbClr val="333399"/>
                </a:solidFill>
              </a:rPr>
              <a:t>？出厂</a:t>
            </a:r>
            <a:endParaRPr kumimoji="1" lang="zh-CN" altLang="en-US" sz="3600">
              <a:solidFill>
                <a:srgbClr val="3333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smtClean="0"/>
              <a:t>基本特性</a:t>
            </a:r>
          </a:p>
        </p:txBody>
      </p:sp>
      <p:sp>
        <p:nvSpPr>
          <p:cNvPr id="130051" name="Rectangle 3"/>
          <p:cNvSpPr>
            <a:spLocks noGrp="1" noChangeArrowheads="1"/>
          </p:cNvSpPr>
          <p:nvPr>
            <p:ph type="body" idx="1"/>
          </p:nvPr>
        </p:nvSpPr>
        <p:spPr>
          <a:xfrm>
            <a:off x="533400" y="1447800"/>
            <a:ext cx="8299450" cy="4267200"/>
          </a:xfrm>
        </p:spPr>
        <p:txBody>
          <a:bodyPr/>
          <a:lstStyle/>
          <a:p>
            <a:pPr marL="0" indent="0"/>
            <a:r>
              <a:rPr lang="zh-CN" altLang="en-US" smtClean="0"/>
              <a:t>计划性：任务 人员 设备 时间 相关...</a:t>
            </a:r>
          </a:p>
          <a:p>
            <a:pPr marL="0" indent="0"/>
            <a:r>
              <a:rPr lang="zh-CN" altLang="en-US" smtClean="0"/>
              <a:t>平行性：开发 编码 || 测试 再测试</a:t>
            </a:r>
          </a:p>
          <a:p>
            <a:pPr marL="0" indent="0"/>
            <a:r>
              <a:rPr lang="zh-CN" altLang="en-US" smtClean="0"/>
              <a:t>完整性：计划+大纲+用例+</a:t>
            </a:r>
            <a:r>
              <a:rPr lang="en-US" altLang="zh-CN" smtClean="0"/>
              <a:t>SPRs+...</a:t>
            </a:r>
          </a:p>
          <a:p>
            <a:pPr marL="0" indent="0"/>
            <a:r>
              <a:rPr lang="zh-CN" altLang="en-US" smtClean="0"/>
              <a:t>重用性：测试 再测试 回归测试 升级 多平台..</a:t>
            </a:r>
          </a:p>
          <a:p>
            <a:pPr marL="0" indent="0"/>
            <a:r>
              <a:rPr lang="zh-CN" altLang="en-US" smtClean="0"/>
              <a:t>可重复性：</a:t>
            </a:r>
            <a:r>
              <a:rPr lang="en-US" altLang="zh-CN" smtClean="0"/>
              <a:t>SPRs </a:t>
            </a:r>
            <a:r>
              <a:rPr lang="zh-CN" altLang="en-US" smtClean="0"/>
              <a:t>用例 大纲 -&gt; 再现</a:t>
            </a:r>
            <a:r>
              <a:rPr lang="en-US" altLang="zh-CN" smtClean="0"/>
              <a:t>BUGs</a:t>
            </a:r>
          </a:p>
          <a:p>
            <a:pPr marL="0" indent="0"/>
            <a:r>
              <a:rPr lang="zh-CN" altLang="en-US" smtClean="0"/>
              <a:t>周期性：</a:t>
            </a:r>
            <a:r>
              <a:rPr lang="en-US" altLang="zh-CN" smtClean="0"/>
              <a:t>test cycles, regression, update</a:t>
            </a:r>
          </a:p>
          <a:p>
            <a:pPr marL="0" indent="0"/>
            <a:r>
              <a:rPr lang="zh-CN" altLang="en-US" smtClean="0"/>
              <a:t>可管理性：</a:t>
            </a:r>
          </a:p>
          <a:p>
            <a:pPr marL="0" indent="0">
              <a:buFontTx/>
              <a:buNone/>
            </a:pPr>
            <a:endParaRPr lang="zh-CN" altLang="zh-CN" smtClean="0"/>
          </a:p>
          <a:p>
            <a:pPr marL="0" indent="0">
              <a:buFontTx/>
              <a:buNone/>
            </a:pPr>
            <a:r>
              <a:rPr lang="en-US" altLang="zh-CN" smtClean="0"/>
              <a:t>well structured and organized QE group + well planned and prepared task</a:t>
            </a:r>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smtClean="0"/>
              <a:t>软件质量工程</a:t>
            </a:r>
          </a:p>
        </p:txBody>
      </p:sp>
      <p:sp>
        <p:nvSpPr>
          <p:cNvPr id="131075" name="Rectangle 3"/>
          <p:cNvSpPr>
            <a:spLocks noGrp="1" noChangeArrowheads="1"/>
          </p:cNvSpPr>
          <p:nvPr>
            <p:ph type="body" idx="1"/>
          </p:nvPr>
        </p:nvSpPr>
        <p:spPr>
          <a:xfrm>
            <a:off x="533400" y="1295400"/>
            <a:ext cx="8299450" cy="4267200"/>
          </a:xfrm>
        </p:spPr>
        <p:txBody>
          <a:bodyPr/>
          <a:lstStyle/>
          <a:p>
            <a:r>
              <a:rPr lang="zh-CN" altLang="en-US" smtClean="0"/>
              <a:t>软件开发是一项集体的 工程性的工作</a:t>
            </a:r>
          </a:p>
          <a:p>
            <a:pPr lvl="1"/>
            <a:r>
              <a:rPr lang="zh-CN" altLang="en-US" smtClean="0"/>
              <a:t>人 设备 场地 资金 进度等</a:t>
            </a:r>
          </a:p>
          <a:p>
            <a:r>
              <a:rPr lang="zh-CN" altLang="en-US" smtClean="0"/>
              <a:t>沟通(</a:t>
            </a:r>
            <a:r>
              <a:rPr lang="en-US" altLang="zh-CN" smtClean="0"/>
              <a:t>Communication)</a:t>
            </a:r>
            <a:r>
              <a:rPr lang="zh-CN" altLang="en-US" smtClean="0"/>
              <a:t>与协同工作</a:t>
            </a:r>
          </a:p>
          <a:p>
            <a:pPr lvl="1"/>
            <a:r>
              <a:rPr lang="zh-CN" altLang="en-US" smtClean="0"/>
              <a:t>人与人 部门与部门之间</a:t>
            </a:r>
          </a:p>
          <a:p>
            <a:pPr lvl="1"/>
            <a:r>
              <a:rPr lang="zh-CN" altLang="en-US" smtClean="0"/>
              <a:t>及时交流情况</a:t>
            </a:r>
          </a:p>
          <a:p>
            <a:pPr lvl="1"/>
            <a:r>
              <a:rPr lang="zh-CN" altLang="en-US" smtClean="0"/>
              <a:t>确认理解一致</a:t>
            </a:r>
          </a:p>
          <a:p>
            <a:pPr lvl="1"/>
            <a:r>
              <a:rPr lang="zh-CN" altLang="en-US" smtClean="0"/>
              <a:t>充分研讨 "问题"</a:t>
            </a:r>
          </a:p>
          <a:p>
            <a:pPr lvl="1"/>
            <a:r>
              <a:rPr lang="zh-CN" altLang="en-US" smtClean="0"/>
              <a:t>问题记录与追踪</a:t>
            </a:r>
          </a:p>
          <a:p>
            <a:r>
              <a:rPr lang="zh-CN" altLang="en-US" smtClean="0"/>
              <a:t>软件测试是软件开发的一部分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smtClean="0"/>
              <a:t>软件测试过程控制与管理</a:t>
            </a:r>
            <a:br>
              <a:rPr lang="zh-CN" altLang="en-US" smtClean="0"/>
            </a:br>
            <a:r>
              <a:rPr lang="zh-CN" altLang="en-US" smtClean="0"/>
              <a:t>                        </a:t>
            </a:r>
            <a:r>
              <a:rPr lang="zh-CN" altLang="en-US" sz="2800" smtClean="0"/>
              <a:t>--</a:t>
            </a:r>
            <a:r>
              <a:rPr lang="zh-CN" altLang="en-US" sz="2400" smtClean="0"/>
              <a:t>软件测试的一些基本原则(补充)</a:t>
            </a:r>
            <a:endParaRPr lang="zh-CN" altLang="en-US" smtClean="0"/>
          </a:p>
        </p:txBody>
      </p:sp>
      <p:sp>
        <p:nvSpPr>
          <p:cNvPr id="132099" name="Rectangle 3"/>
          <p:cNvSpPr>
            <a:spLocks noGrp="1" noChangeArrowheads="1"/>
          </p:cNvSpPr>
          <p:nvPr>
            <p:ph type="body" idx="1"/>
          </p:nvPr>
        </p:nvSpPr>
        <p:spPr/>
        <p:txBody>
          <a:bodyPr/>
          <a:lstStyle/>
          <a:p>
            <a:pPr marL="0" indent="0"/>
            <a:r>
              <a:rPr lang="zh-CN" altLang="en-US" smtClean="0"/>
              <a:t> 测试必须是有计划的: 任务、时间、人员、设备、经费、方法与工具、问题等</a:t>
            </a:r>
          </a:p>
          <a:p>
            <a:pPr marL="0" indent="0"/>
            <a:r>
              <a:rPr lang="zh-CN" altLang="en-US" smtClean="0"/>
              <a:t> 测试必须是有组织的</a:t>
            </a:r>
          </a:p>
          <a:p>
            <a:pPr marL="0" indent="0"/>
            <a:r>
              <a:rPr lang="zh-CN" altLang="en-US" smtClean="0"/>
              <a:t> 测试必须是有准备的</a:t>
            </a:r>
          </a:p>
          <a:p>
            <a:pPr marL="0" indent="0"/>
            <a:r>
              <a:rPr lang="zh-CN" altLang="en-US" smtClean="0"/>
              <a:t> 测试必须是有记录的</a:t>
            </a:r>
          </a:p>
          <a:p>
            <a:pPr marL="0" indent="0"/>
            <a:endParaRPr lang="zh-CN" altLang="en-US" smtClean="0"/>
          </a:p>
          <a:p>
            <a:pPr marL="0" indent="0">
              <a:buFontTx/>
              <a:buNone/>
            </a:pPr>
            <a:r>
              <a:rPr lang="zh-CN" altLang="en-US" smtClean="0"/>
              <a:t>测试是一项非常复杂的、创造性的和需要高度智慧的挑战性任务。</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smtClean="0"/>
              <a:t>软件测试阶段性</a:t>
            </a:r>
          </a:p>
        </p:txBody>
      </p:sp>
      <p:sp>
        <p:nvSpPr>
          <p:cNvPr id="133123" name="Rectangle 3"/>
          <p:cNvSpPr>
            <a:spLocks noGrp="1" noChangeArrowheads="1"/>
          </p:cNvSpPr>
          <p:nvPr>
            <p:ph type="body" idx="1"/>
          </p:nvPr>
        </p:nvSpPr>
        <p:spPr>
          <a:xfrm>
            <a:off x="457200" y="1295400"/>
            <a:ext cx="8299450" cy="4267200"/>
          </a:xfrm>
        </p:spPr>
        <p:txBody>
          <a:bodyPr/>
          <a:lstStyle/>
          <a:p>
            <a:r>
              <a:rPr lang="zh-CN" altLang="en-US" smtClean="0"/>
              <a:t>单元测试:</a:t>
            </a:r>
          </a:p>
          <a:p>
            <a:pPr lvl="1"/>
            <a:r>
              <a:rPr lang="zh-CN" altLang="en-US" sz="2000" smtClean="0"/>
              <a:t>静态分析: 结构分析  复杂度分析 代码走查</a:t>
            </a:r>
          </a:p>
          <a:p>
            <a:pPr lvl="1"/>
            <a:r>
              <a:rPr lang="zh-CN" altLang="en-US" sz="2000" smtClean="0"/>
              <a:t>白盒子测试:语句覆盖 分支覆盖 ...</a:t>
            </a:r>
          </a:p>
          <a:p>
            <a:pPr lvl="1"/>
            <a:r>
              <a:rPr lang="zh-CN" altLang="en-US" sz="2000" smtClean="0"/>
              <a:t>黑盒子测试: 合法 非法 边界 极端 …</a:t>
            </a:r>
          </a:p>
          <a:p>
            <a:r>
              <a:rPr lang="zh-CN" altLang="en-US" smtClean="0"/>
              <a:t>组合测试: 功能 性能 界面/接口（黑盒子）</a:t>
            </a:r>
          </a:p>
          <a:p>
            <a:r>
              <a:rPr lang="zh-CN" altLang="en-US" smtClean="0"/>
              <a:t>集成测试: 功能 性能 界面 兼容 （黑盒子）</a:t>
            </a:r>
          </a:p>
          <a:p>
            <a:r>
              <a:rPr lang="zh-CN" altLang="en-US" smtClean="0"/>
              <a:t>系统测试: 嵌入式系统 ...（黑盒子）</a:t>
            </a:r>
          </a:p>
          <a:p>
            <a:r>
              <a:rPr lang="en-US" altLang="zh-CN" smtClean="0"/>
              <a:t>BETA</a:t>
            </a:r>
            <a:r>
              <a:rPr lang="zh-CN" altLang="en-US" smtClean="0"/>
              <a:t>测试: 用户测试及试用（黑盒子）</a:t>
            </a:r>
          </a:p>
          <a:p>
            <a:r>
              <a:rPr lang="zh-CN" altLang="en-US" smtClean="0"/>
              <a:t>验收测试: 对软件质量保证无直接贡献</a:t>
            </a:r>
          </a:p>
          <a:p>
            <a:r>
              <a:rPr lang="zh-CN" altLang="en-US" smtClean="0"/>
              <a:t>测试的验收: 过程 方法 内容 结果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smtClean="0"/>
              <a:t>软件测试的重要性</a:t>
            </a:r>
          </a:p>
        </p:txBody>
      </p:sp>
      <p:sp>
        <p:nvSpPr>
          <p:cNvPr id="107523" name="Rectangle 3"/>
          <p:cNvSpPr>
            <a:spLocks noGrp="1" noChangeArrowheads="1"/>
          </p:cNvSpPr>
          <p:nvPr>
            <p:ph type="body" idx="1"/>
          </p:nvPr>
        </p:nvSpPr>
        <p:spPr>
          <a:xfrm>
            <a:off x="533400" y="1066800"/>
            <a:ext cx="8299450" cy="2743200"/>
          </a:xfrm>
        </p:spPr>
        <p:txBody>
          <a:bodyPr/>
          <a:lstStyle/>
          <a:p>
            <a:r>
              <a:rPr lang="zh-CN" altLang="en-US" smtClean="0"/>
              <a:t>软件质量的重要性 -- 不言而喻</a:t>
            </a:r>
          </a:p>
          <a:p>
            <a:r>
              <a:rPr lang="zh-CN" altLang="en-US" smtClean="0"/>
              <a:t>软件质量保证的难度 -- 众所周知</a:t>
            </a:r>
          </a:p>
          <a:p>
            <a:r>
              <a:rPr lang="zh-CN" altLang="en-US" smtClean="0"/>
              <a:t>现实问题  工程问题  理论问题</a:t>
            </a:r>
          </a:p>
          <a:p>
            <a:r>
              <a:rPr lang="zh-CN" altLang="en-US" smtClean="0"/>
              <a:t>保证和提高软件质量 -- 两种途径</a:t>
            </a:r>
          </a:p>
          <a:p>
            <a:r>
              <a:rPr lang="zh-CN" altLang="en-US" smtClean="0"/>
              <a:t>尽量在开发期间减少错误</a:t>
            </a:r>
          </a:p>
          <a:p>
            <a:r>
              <a:rPr lang="zh-CN" altLang="en-US" smtClean="0"/>
              <a:t>通过分析和测试发现和纠正错误</a:t>
            </a:r>
          </a:p>
        </p:txBody>
      </p:sp>
      <p:grpSp>
        <p:nvGrpSpPr>
          <p:cNvPr id="107524" name="Group 37"/>
          <p:cNvGrpSpPr>
            <a:grpSpLocks/>
          </p:cNvGrpSpPr>
          <p:nvPr/>
        </p:nvGrpSpPr>
        <p:grpSpPr bwMode="auto">
          <a:xfrm>
            <a:off x="995363" y="3810000"/>
            <a:ext cx="7891462" cy="2117725"/>
            <a:chOff x="627" y="2400"/>
            <a:chExt cx="4971" cy="1334"/>
          </a:xfrm>
        </p:grpSpPr>
        <p:grpSp>
          <p:nvGrpSpPr>
            <p:cNvPr id="107526" name="Group 36"/>
            <p:cNvGrpSpPr>
              <a:grpSpLocks/>
            </p:cNvGrpSpPr>
            <p:nvPr/>
          </p:nvGrpSpPr>
          <p:grpSpPr bwMode="auto">
            <a:xfrm>
              <a:off x="627" y="2410"/>
              <a:ext cx="4356" cy="1069"/>
              <a:chOff x="627" y="2410"/>
              <a:chExt cx="4356" cy="1069"/>
            </a:xfrm>
          </p:grpSpPr>
          <p:sp>
            <p:nvSpPr>
              <p:cNvPr id="107553" name="Line 8"/>
              <p:cNvSpPr>
                <a:spLocks noChangeShapeType="1"/>
              </p:cNvSpPr>
              <p:nvPr/>
            </p:nvSpPr>
            <p:spPr bwMode="auto">
              <a:xfrm>
                <a:off x="675" y="3448"/>
                <a:ext cx="4293" cy="1"/>
              </a:xfrm>
              <a:prstGeom prst="line">
                <a:avLst/>
              </a:prstGeom>
              <a:noFill/>
              <a:ln w="12700">
                <a:solidFill>
                  <a:srgbClr val="333399"/>
                </a:solidFill>
                <a:round/>
                <a:headEnd/>
                <a:tailEnd/>
              </a:ln>
            </p:spPr>
            <p:txBody>
              <a:bodyPr/>
              <a:lstStyle/>
              <a:p>
                <a:endParaRPr lang="zh-CN" altLang="en-US"/>
              </a:p>
            </p:txBody>
          </p:sp>
          <p:sp>
            <p:nvSpPr>
              <p:cNvPr id="107554" name="Freeform 9"/>
              <p:cNvSpPr>
                <a:spLocks/>
              </p:cNvSpPr>
              <p:nvPr/>
            </p:nvSpPr>
            <p:spPr bwMode="auto">
              <a:xfrm>
                <a:off x="4829" y="3417"/>
                <a:ext cx="154" cy="62"/>
              </a:xfrm>
              <a:custGeom>
                <a:avLst/>
                <a:gdLst>
                  <a:gd name="T0" fmla="*/ 0 w 310"/>
                  <a:gd name="T1" fmla="*/ 0 h 125"/>
                  <a:gd name="T2" fmla="*/ 0 w 310"/>
                  <a:gd name="T3" fmla="*/ 0 h 125"/>
                  <a:gd name="T4" fmla="*/ 0 w 310"/>
                  <a:gd name="T5" fmla="*/ 0 h 125"/>
                  <a:gd name="T6" fmla="*/ 0 w 310"/>
                  <a:gd name="T7" fmla="*/ 0 h 125"/>
                  <a:gd name="T8" fmla="*/ 0 60000 65536"/>
                  <a:gd name="T9" fmla="*/ 0 60000 65536"/>
                  <a:gd name="T10" fmla="*/ 0 60000 65536"/>
                  <a:gd name="T11" fmla="*/ 0 60000 65536"/>
                  <a:gd name="T12" fmla="*/ 0 w 310"/>
                  <a:gd name="T13" fmla="*/ 0 h 125"/>
                  <a:gd name="T14" fmla="*/ 310 w 310"/>
                  <a:gd name="T15" fmla="*/ 125 h 125"/>
                </a:gdLst>
                <a:ahLst/>
                <a:cxnLst>
                  <a:cxn ang="T8">
                    <a:pos x="T0" y="T1"/>
                  </a:cxn>
                  <a:cxn ang="T9">
                    <a:pos x="T2" y="T3"/>
                  </a:cxn>
                  <a:cxn ang="T10">
                    <a:pos x="T4" y="T5"/>
                  </a:cxn>
                  <a:cxn ang="T11">
                    <a:pos x="T6" y="T7"/>
                  </a:cxn>
                </a:cxnLst>
                <a:rect l="T12" t="T13" r="T14" b="T15"/>
                <a:pathLst>
                  <a:path w="310" h="125">
                    <a:moveTo>
                      <a:pt x="0" y="0"/>
                    </a:moveTo>
                    <a:lnTo>
                      <a:pt x="310" y="62"/>
                    </a:lnTo>
                    <a:lnTo>
                      <a:pt x="0" y="125"/>
                    </a:lnTo>
                    <a:lnTo>
                      <a:pt x="0" y="0"/>
                    </a:lnTo>
                    <a:close/>
                  </a:path>
                </a:pathLst>
              </a:custGeom>
              <a:solidFill>
                <a:srgbClr val="333399"/>
              </a:solidFill>
              <a:ln w="12700">
                <a:solidFill>
                  <a:srgbClr val="333399"/>
                </a:solidFill>
                <a:round/>
                <a:headEnd/>
                <a:tailEnd/>
              </a:ln>
            </p:spPr>
            <p:txBody>
              <a:bodyPr/>
              <a:lstStyle/>
              <a:p>
                <a:endParaRPr lang="zh-CN" altLang="en-US"/>
              </a:p>
            </p:txBody>
          </p:sp>
          <p:sp>
            <p:nvSpPr>
              <p:cNvPr id="107555" name="Line 10"/>
              <p:cNvSpPr>
                <a:spLocks noChangeShapeType="1"/>
              </p:cNvSpPr>
              <p:nvPr/>
            </p:nvSpPr>
            <p:spPr bwMode="auto">
              <a:xfrm flipV="1">
                <a:off x="666" y="2422"/>
                <a:ext cx="1" cy="1026"/>
              </a:xfrm>
              <a:prstGeom prst="line">
                <a:avLst/>
              </a:prstGeom>
              <a:noFill/>
              <a:ln w="12700">
                <a:solidFill>
                  <a:srgbClr val="333399"/>
                </a:solidFill>
                <a:round/>
                <a:headEnd/>
                <a:tailEnd/>
              </a:ln>
            </p:spPr>
            <p:txBody>
              <a:bodyPr/>
              <a:lstStyle/>
              <a:p>
                <a:endParaRPr lang="zh-CN" altLang="en-US"/>
              </a:p>
            </p:txBody>
          </p:sp>
          <p:sp>
            <p:nvSpPr>
              <p:cNvPr id="107556" name="Freeform 11"/>
              <p:cNvSpPr>
                <a:spLocks/>
              </p:cNvSpPr>
              <p:nvPr/>
            </p:nvSpPr>
            <p:spPr bwMode="auto">
              <a:xfrm>
                <a:off x="627" y="2410"/>
                <a:ext cx="78" cy="125"/>
              </a:xfrm>
              <a:custGeom>
                <a:avLst/>
                <a:gdLst>
                  <a:gd name="T0" fmla="*/ 0 w 155"/>
                  <a:gd name="T1" fmla="*/ 1 h 249"/>
                  <a:gd name="T2" fmla="*/ 1 w 155"/>
                  <a:gd name="T3" fmla="*/ 0 h 249"/>
                  <a:gd name="T4" fmla="*/ 1 w 155"/>
                  <a:gd name="T5" fmla="*/ 1 h 249"/>
                  <a:gd name="T6" fmla="*/ 0 w 155"/>
                  <a:gd name="T7" fmla="*/ 1 h 249"/>
                  <a:gd name="T8" fmla="*/ 0 60000 65536"/>
                  <a:gd name="T9" fmla="*/ 0 60000 65536"/>
                  <a:gd name="T10" fmla="*/ 0 60000 65536"/>
                  <a:gd name="T11" fmla="*/ 0 60000 65536"/>
                  <a:gd name="T12" fmla="*/ 0 w 155"/>
                  <a:gd name="T13" fmla="*/ 0 h 249"/>
                  <a:gd name="T14" fmla="*/ 155 w 155"/>
                  <a:gd name="T15" fmla="*/ 249 h 249"/>
                </a:gdLst>
                <a:ahLst/>
                <a:cxnLst>
                  <a:cxn ang="T8">
                    <a:pos x="T0" y="T1"/>
                  </a:cxn>
                  <a:cxn ang="T9">
                    <a:pos x="T2" y="T3"/>
                  </a:cxn>
                  <a:cxn ang="T10">
                    <a:pos x="T4" y="T5"/>
                  </a:cxn>
                  <a:cxn ang="T11">
                    <a:pos x="T6" y="T7"/>
                  </a:cxn>
                </a:cxnLst>
                <a:rect l="T12" t="T13" r="T14" b="T15"/>
                <a:pathLst>
                  <a:path w="155" h="249">
                    <a:moveTo>
                      <a:pt x="0" y="249"/>
                    </a:moveTo>
                    <a:lnTo>
                      <a:pt x="77" y="0"/>
                    </a:lnTo>
                    <a:lnTo>
                      <a:pt x="155" y="249"/>
                    </a:lnTo>
                    <a:lnTo>
                      <a:pt x="0" y="249"/>
                    </a:lnTo>
                    <a:close/>
                  </a:path>
                </a:pathLst>
              </a:custGeom>
              <a:solidFill>
                <a:srgbClr val="333399"/>
              </a:solidFill>
              <a:ln w="12700">
                <a:solidFill>
                  <a:srgbClr val="333399"/>
                </a:solidFill>
                <a:round/>
                <a:headEnd/>
                <a:tailEnd/>
              </a:ln>
            </p:spPr>
            <p:txBody>
              <a:bodyPr/>
              <a:lstStyle/>
              <a:p>
                <a:endParaRPr lang="zh-CN" altLang="en-US"/>
              </a:p>
            </p:txBody>
          </p:sp>
        </p:grpSp>
        <p:sp>
          <p:nvSpPr>
            <p:cNvPr id="107527" name="Rectangle 12"/>
            <p:cNvSpPr>
              <a:spLocks noChangeArrowheads="1"/>
            </p:cNvSpPr>
            <p:nvPr/>
          </p:nvSpPr>
          <p:spPr bwMode="auto">
            <a:xfrm>
              <a:off x="721" y="2427"/>
              <a:ext cx="550" cy="201"/>
            </a:xfrm>
            <a:prstGeom prst="rect">
              <a:avLst/>
            </a:prstGeom>
            <a:noFill/>
            <a:ln w="9525">
              <a:noFill/>
              <a:miter lim="800000"/>
              <a:headEnd/>
              <a:tailEnd/>
            </a:ln>
          </p:spPr>
          <p:txBody>
            <a:bodyPr wrap="none" lIns="0" tIns="0" rIns="0" bIns="0">
              <a:spAutoFit/>
            </a:bodyPr>
            <a:lstStyle/>
            <a:p>
              <a:r>
                <a:rPr lang="zh-CN" altLang="en-US" sz="2200" b="1">
                  <a:solidFill>
                    <a:srgbClr val="FFFFFF"/>
                  </a:solidFill>
                  <a:latin typeface="宋体" pitchFamily="2" charset="-122"/>
                </a:rPr>
                <a:t>错误</a:t>
              </a:r>
              <a:endParaRPr lang="zh-CN" altLang="en-US"/>
            </a:p>
          </p:txBody>
        </p:sp>
        <p:sp>
          <p:nvSpPr>
            <p:cNvPr id="107528" name="Freeform 13"/>
            <p:cNvSpPr>
              <a:spLocks/>
            </p:cNvSpPr>
            <p:nvPr/>
          </p:nvSpPr>
          <p:spPr bwMode="auto">
            <a:xfrm>
              <a:off x="704" y="3115"/>
              <a:ext cx="1713" cy="254"/>
            </a:xfrm>
            <a:custGeom>
              <a:avLst/>
              <a:gdLst>
                <a:gd name="T0" fmla="*/ 2 w 3426"/>
                <a:gd name="T1" fmla="*/ 1 h 508"/>
                <a:gd name="T2" fmla="*/ 2 w 3426"/>
                <a:gd name="T3" fmla="*/ 1 h 508"/>
                <a:gd name="T4" fmla="*/ 2 w 3426"/>
                <a:gd name="T5" fmla="*/ 0 h 508"/>
                <a:gd name="T6" fmla="*/ 2 w 3426"/>
                <a:gd name="T7" fmla="*/ 0 h 508"/>
                <a:gd name="T8" fmla="*/ 2 w 3426"/>
                <a:gd name="T9" fmla="*/ 1 h 508"/>
                <a:gd name="T10" fmla="*/ 1 w 3426"/>
                <a:gd name="T11" fmla="*/ 1 h 508"/>
                <a:gd name="T12" fmla="*/ 1 w 3426"/>
                <a:gd name="T13" fmla="*/ 1 h 508"/>
                <a:gd name="T14" fmla="*/ 1 w 3426"/>
                <a:gd name="T15" fmla="*/ 1 h 508"/>
                <a:gd name="T16" fmla="*/ 1 w 3426"/>
                <a:gd name="T17" fmla="*/ 1 h 508"/>
                <a:gd name="T18" fmla="*/ 1 w 3426"/>
                <a:gd name="T19" fmla="*/ 1 h 508"/>
                <a:gd name="T20" fmla="*/ 0 w 3426"/>
                <a:gd name="T21" fmla="*/ 1 h 5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26"/>
                <a:gd name="T34" fmla="*/ 0 h 508"/>
                <a:gd name="T35" fmla="*/ 3426 w 3426"/>
                <a:gd name="T36" fmla="*/ 508 h 5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26" h="508">
                  <a:moveTo>
                    <a:pt x="3426" y="36"/>
                  </a:moveTo>
                  <a:lnTo>
                    <a:pt x="2960" y="6"/>
                  </a:lnTo>
                  <a:lnTo>
                    <a:pt x="2728" y="0"/>
                  </a:lnTo>
                  <a:lnTo>
                    <a:pt x="2612" y="0"/>
                  </a:lnTo>
                  <a:lnTo>
                    <a:pt x="2493" y="1"/>
                  </a:lnTo>
                  <a:lnTo>
                    <a:pt x="2033" y="22"/>
                  </a:lnTo>
                  <a:lnTo>
                    <a:pt x="1581" y="72"/>
                  </a:lnTo>
                  <a:lnTo>
                    <a:pt x="1150" y="144"/>
                  </a:lnTo>
                  <a:lnTo>
                    <a:pt x="738" y="243"/>
                  </a:lnTo>
                  <a:lnTo>
                    <a:pt x="354" y="364"/>
                  </a:lnTo>
                  <a:lnTo>
                    <a:pt x="0" y="508"/>
                  </a:lnTo>
                </a:path>
              </a:pathLst>
            </a:custGeom>
            <a:noFill/>
            <a:ln w="12700">
              <a:solidFill>
                <a:srgbClr val="000000"/>
              </a:solidFill>
              <a:round/>
              <a:headEnd/>
              <a:tailEnd/>
            </a:ln>
          </p:spPr>
          <p:txBody>
            <a:bodyPr/>
            <a:lstStyle/>
            <a:p>
              <a:endParaRPr lang="zh-CN" altLang="en-US"/>
            </a:p>
          </p:txBody>
        </p:sp>
        <p:sp>
          <p:nvSpPr>
            <p:cNvPr id="107529" name="Line 14"/>
            <p:cNvSpPr>
              <a:spLocks noChangeShapeType="1"/>
            </p:cNvSpPr>
            <p:nvPr/>
          </p:nvSpPr>
          <p:spPr bwMode="auto">
            <a:xfrm>
              <a:off x="2369" y="2774"/>
              <a:ext cx="1" cy="216"/>
            </a:xfrm>
            <a:prstGeom prst="line">
              <a:avLst/>
            </a:prstGeom>
            <a:noFill/>
            <a:ln w="84138">
              <a:solidFill>
                <a:srgbClr val="003400"/>
              </a:solidFill>
              <a:round/>
              <a:headEnd/>
              <a:tailEnd/>
            </a:ln>
          </p:spPr>
          <p:txBody>
            <a:bodyPr/>
            <a:lstStyle/>
            <a:p>
              <a:endParaRPr lang="zh-CN" altLang="en-US"/>
            </a:p>
          </p:txBody>
        </p:sp>
        <p:sp>
          <p:nvSpPr>
            <p:cNvPr id="107530" name="Freeform 15"/>
            <p:cNvSpPr>
              <a:spLocks/>
            </p:cNvSpPr>
            <p:nvPr/>
          </p:nvSpPr>
          <p:spPr bwMode="auto">
            <a:xfrm>
              <a:off x="2285" y="2804"/>
              <a:ext cx="168" cy="272"/>
            </a:xfrm>
            <a:custGeom>
              <a:avLst/>
              <a:gdLst>
                <a:gd name="T0" fmla="*/ 0 w 337"/>
                <a:gd name="T1" fmla="*/ 0 h 543"/>
                <a:gd name="T2" fmla="*/ 0 w 337"/>
                <a:gd name="T3" fmla="*/ 1 h 543"/>
                <a:gd name="T4" fmla="*/ 0 w 337"/>
                <a:gd name="T5" fmla="*/ 0 h 543"/>
                <a:gd name="T6" fmla="*/ 0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8"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1" name="Rectangle 16"/>
            <p:cNvSpPr>
              <a:spLocks noChangeArrowheads="1"/>
            </p:cNvSpPr>
            <p:nvPr/>
          </p:nvSpPr>
          <p:spPr bwMode="auto">
            <a:xfrm>
              <a:off x="858" y="3065"/>
              <a:ext cx="1696" cy="42"/>
            </a:xfrm>
            <a:prstGeom prst="rect">
              <a:avLst/>
            </a:prstGeom>
            <a:solidFill>
              <a:srgbClr val="003400"/>
            </a:solidFill>
            <a:ln w="12700">
              <a:solidFill>
                <a:srgbClr val="003400"/>
              </a:solidFill>
              <a:miter lim="800000"/>
              <a:headEnd/>
              <a:tailEnd/>
            </a:ln>
          </p:spPr>
          <p:txBody>
            <a:bodyPr/>
            <a:lstStyle/>
            <a:p>
              <a:endParaRPr lang="zh-CN" altLang="en-US"/>
            </a:p>
          </p:txBody>
        </p:sp>
        <p:sp>
          <p:nvSpPr>
            <p:cNvPr id="107532" name="Line 17"/>
            <p:cNvSpPr>
              <a:spLocks noChangeShapeType="1"/>
            </p:cNvSpPr>
            <p:nvPr/>
          </p:nvSpPr>
          <p:spPr bwMode="auto">
            <a:xfrm>
              <a:off x="1700" y="2742"/>
              <a:ext cx="1" cy="215"/>
            </a:xfrm>
            <a:prstGeom prst="line">
              <a:avLst/>
            </a:prstGeom>
            <a:noFill/>
            <a:ln w="84138">
              <a:solidFill>
                <a:srgbClr val="003400"/>
              </a:solidFill>
              <a:round/>
              <a:headEnd/>
              <a:tailEnd/>
            </a:ln>
          </p:spPr>
          <p:txBody>
            <a:bodyPr/>
            <a:lstStyle/>
            <a:p>
              <a:endParaRPr lang="zh-CN" altLang="en-US"/>
            </a:p>
          </p:txBody>
        </p:sp>
        <p:sp>
          <p:nvSpPr>
            <p:cNvPr id="107533" name="Freeform 18"/>
            <p:cNvSpPr>
              <a:spLocks/>
            </p:cNvSpPr>
            <p:nvPr/>
          </p:nvSpPr>
          <p:spPr bwMode="auto">
            <a:xfrm>
              <a:off x="1616" y="2771"/>
              <a:ext cx="169" cy="272"/>
            </a:xfrm>
            <a:custGeom>
              <a:avLst/>
              <a:gdLst>
                <a:gd name="T0" fmla="*/ 1 w 337"/>
                <a:gd name="T1" fmla="*/ 0 h 543"/>
                <a:gd name="T2" fmla="*/ 1 w 337"/>
                <a:gd name="T3" fmla="*/ 1 h 543"/>
                <a:gd name="T4" fmla="*/ 0 w 337"/>
                <a:gd name="T5" fmla="*/ 0 h 543"/>
                <a:gd name="T6" fmla="*/ 1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9"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4" name="Line 19"/>
            <p:cNvSpPr>
              <a:spLocks noChangeShapeType="1"/>
            </p:cNvSpPr>
            <p:nvPr/>
          </p:nvSpPr>
          <p:spPr bwMode="auto">
            <a:xfrm>
              <a:off x="1095" y="2766"/>
              <a:ext cx="1" cy="216"/>
            </a:xfrm>
            <a:prstGeom prst="line">
              <a:avLst/>
            </a:prstGeom>
            <a:noFill/>
            <a:ln w="84138">
              <a:solidFill>
                <a:srgbClr val="003400"/>
              </a:solidFill>
              <a:round/>
              <a:headEnd/>
              <a:tailEnd/>
            </a:ln>
          </p:spPr>
          <p:txBody>
            <a:bodyPr/>
            <a:lstStyle/>
            <a:p>
              <a:endParaRPr lang="zh-CN" altLang="en-US"/>
            </a:p>
          </p:txBody>
        </p:sp>
        <p:sp>
          <p:nvSpPr>
            <p:cNvPr id="107535" name="Freeform 20"/>
            <p:cNvSpPr>
              <a:spLocks/>
            </p:cNvSpPr>
            <p:nvPr/>
          </p:nvSpPr>
          <p:spPr bwMode="auto">
            <a:xfrm>
              <a:off x="1011" y="2796"/>
              <a:ext cx="168" cy="272"/>
            </a:xfrm>
            <a:custGeom>
              <a:avLst/>
              <a:gdLst>
                <a:gd name="T0" fmla="*/ 0 w 337"/>
                <a:gd name="T1" fmla="*/ 0 h 543"/>
                <a:gd name="T2" fmla="*/ 0 w 337"/>
                <a:gd name="T3" fmla="*/ 1 h 543"/>
                <a:gd name="T4" fmla="*/ 0 w 337"/>
                <a:gd name="T5" fmla="*/ 0 h 543"/>
                <a:gd name="T6" fmla="*/ 0 w 337"/>
                <a:gd name="T7" fmla="*/ 0 h 543"/>
                <a:gd name="T8" fmla="*/ 0 60000 65536"/>
                <a:gd name="T9" fmla="*/ 0 60000 65536"/>
                <a:gd name="T10" fmla="*/ 0 60000 65536"/>
                <a:gd name="T11" fmla="*/ 0 60000 65536"/>
                <a:gd name="T12" fmla="*/ 0 w 337"/>
                <a:gd name="T13" fmla="*/ 0 h 543"/>
                <a:gd name="T14" fmla="*/ 337 w 337"/>
                <a:gd name="T15" fmla="*/ 543 h 543"/>
              </a:gdLst>
              <a:ahLst/>
              <a:cxnLst>
                <a:cxn ang="T8">
                  <a:pos x="T0" y="T1"/>
                </a:cxn>
                <a:cxn ang="T9">
                  <a:pos x="T2" y="T3"/>
                </a:cxn>
                <a:cxn ang="T10">
                  <a:pos x="T4" y="T5"/>
                </a:cxn>
                <a:cxn ang="T11">
                  <a:pos x="T6" y="T7"/>
                </a:cxn>
              </a:cxnLst>
              <a:rect l="T12" t="T13" r="T14" b="T15"/>
              <a:pathLst>
                <a:path w="337" h="543">
                  <a:moveTo>
                    <a:pt x="337" y="0"/>
                  </a:moveTo>
                  <a:lnTo>
                    <a:pt x="168" y="543"/>
                  </a:lnTo>
                  <a:lnTo>
                    <a:pt x="0" y="0"/>
                  </a:lnTo>
                  <a:lnTo>
                    <a:pt x="337" y="0"/>
                  </a:lnTo>
                  <a:close/>
                </a:path>
              </a:pathLst>
            </a:custGeom>
            <a:solidFill>
              <a:srgbClr val="003400"/>
            </a:solidFill>
            <a:ln w="84138">
              <a:solidFill>
                <a:srgbClr val="003400"/>
              </a:solidFill>
              <a:round/>
              <a:headEnd/>
              <a:tailEnd/>
            </a:ln>
          </p:spPr>
          <p:txBody>
            <a:bodyPr/>
            <a:lstStyle/>
            <a:p>
              <a:endParaRPr lang="zh-CN" altLang="en-US"/>
            </a:p>
          </p:txBody>
        </p:sp>
        <p:sp>
          <p:nvSpPr>
            <p:cNvPr id="107536" name="Freeform 21"/>
            <p:cNvSpPr>
              <a:spLocks/>
            </p:cNvSpPr>
            <p:nvPr/>
          </p:nvSpPr>
          <p:spPr bwMode="auto">
            <a:xfrm>
              <a:off x="2398" y="3106"/>
              <a:ext cx="2052" cy="264"/>
            </a:xfrm>
            <a:custGeom>
              <a:avLst/>
              <a:gdLst>
                <a:gd name="T0" fmla="*/ 2 w 4104"/>
                <a:gd name="T1" fmla="*/ 1 h 527"/>
                <a:gd name="T2" fmla="*/ 1 w 4104"/>
                <a:gd name="T3" fmla="*/ 1 h 527"/>
                <a:gd name="T4" fmla="*/ 1 w 4104"/>
                <a:gd name="T5" fmla="*/ 1 h 527"/>
                <a:gd name="T6" fmla="*/ 1 w 4104"/>
                <a:gd name="T7" fmla="*/ 1 h 527"/>
                <a:gd name="T8" fmla="*/ 1 w 4104"/>
                <a:gd name="T9" fmla="*/ 1 h 527"/>
                <a:gd name="T10" fmla="*/ 1 w 4104"/>
                <a:gd name="T11" fmla="*/ 1 h 527"/>
                <a:gd name="T12" fmla="*/ 1 w 4104"/>
                <a:gd name="T13" fmla="*/ 0 h 527"/>
                <a:gd name="T14" fmla="*/ 1 w 4104"/>
                <a:gd name="T15" fmla="*/ 0 h 527"/>
                <a:gd name="T16" fmla="*/ 1 w 4104"/>
                <a:gd name="T17" fmla="*/ 1 h 527"/>
                <a:gd name="T18" fmla="*/ 1 w 4104"/>
                <a:gd name="T19" fmla="*/ 1 h 527"/>
                <a:gd name="T20" fmla="*/ 0 w 4104"/>
                <a:gd name="T21" fmla="*/ 1 h 5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04"/>
                <a:gd name="T34" fmla="*/ 0 h 527"/>
                <a:gd name="T35" fmla="*/ 4104 w 4104"/>
                <a:gd name="T36" fmla="*/ 527 h 5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04" h="527">
                  <a:moveTo>
                    <a:pt x="4104" y="527"/>
                  </a:moveTo>
                  <a:lnTo>
                    <a:pt x="3616" y="371"/>
                  </a:lnTo>
                  <a:lnTo>
                    <a:pt x="3116" y="241"/>
                  </a:lnTo>
                  <a:lnTo>
                    <a:pt x="2610" y="139"/>
                  </a:lnTo>
                  <a:lnTo>
                    <a:pt x="2094" y="64"/>
                  </a:lnTo>
                  <a:lnTo>
                    <a:pt x="1575" y="19"/>
                  </a:lnTo>
                  <a:lnTo>
                    <a:pt x="1052" y="0"/>
                  </a:lnTo>
                  <a:lnTo>
                    <a:pt x="923" y="0"/>
                  </a:lnTo>
                  <a:lnTo>
                    <a:pt x="791" y="1"/>
                  </a:lnTo>
                  <a:lnTo>
                    <a:pt x="527" y="11"/>
                  </a:lnTo>
                  <a:lnTo>
                    <a:pt x="0" y="53"/>
                  </a:lnTo>
                </a:path>
              </a:pathLst>
            </a:custGeom>
            <a:noFill/>
            <a:ln w="12700">
              <a:solidFill>
                <a:srgbClr val="000000"/>
              </a:solidFill>
              <a:round/>
              <a:headEnd/>
              <a:tailEnd/>
            </a:ln>
          </p:spPr>
          <p:txBody>
            <a:bodyPr/>
            <a:lstStyle/>
            <a:p>
              <a:endParaRPr lang="zh-CN" altLang="en-US"/>
            </a:p>
          </p:txBody>
        </p:sp>
        <p:sp>
          <p:nvSpPr>
            <p:cNvPr id="107537" name="Oval 22"/>
            <p:cNvSpPr>
              <a:spLocks noChangeArrowheads="1"/>
            </p:cNvSpPr>
            <p:nvPr/>
          </p:nvSpPr>
          <p:spPr bwMode="auto">
            <a:xfrm>
              <a:off x="2699" y="2887"/>
              <a:ext cx="1589" cy="582"/>
            </a:xfrm>
            <a:prstGeom prst="ellipse">
              <a:avLst/>
            </a:prstGeom>
            <a:solidFill>
              <a:srgbClr val="280078"/>
            </a:solidFill>
            <a:ln w="9525">
              <a:noFill/>
              <a:round/>
              <a:headEnd/>
              <a:tailEnd/>
            </a:ln>
          </p:spPr>
          <p:txBody>
            <a:bodyPr/>
            <a:lstStyle/>
            <a:p>
              <a:endParaRPr lang="zh-CN" altLang="en-US"/>
            </a:p>
          </p:txBody>
        </p:sp>
        <p:sp>
          <p:nvSpPr>
            <p:cNvPr id="107538" name="Oval 23"/>
            <p:cNvSpPr>
              <a:spLocks noChangeArrowheads="1"/>
            </p:cNvSpPr>
            <p:nvPr/>
          </p:nvSpPr>
          <p:spPr bwMode="auto">
            <a:xfrm>
              <a:off x="2656" y="2857"/>
              <a:ext cx="1537" cy="530"/>
            </a:xfrm>
            <a:prstGeom prst="ellipse">
              <a:avLst/>
            </a:prstGeom>
            <a:solidFill>
              <a:srgbClr val="FFFFFF"/>
            </a:solidFill>
            <a:ln w="84138">
              <a:solidFill>
                <a:srgbClr val="003400"/>
              </a:solidFill>
              <a:round/>
              <a:headEnd/>
              <a:tailEnd/>
            </a:ln>
          </p:spPr>
          <p:txBody>
            <a:bodyPr/>
            <a:lstStyle/>
            <a:p>
              <a:endParaRPr lang="zh-CN" altLang="en-US"/>
            </a:p>
          </p:txBody>
        </p:sp>
        <p:sp>
          <p:nvSpPr>
            <p:cNvPr id="107539" name="Freeform 24"/>
            <p:cNvSpPr>
              <a:spLocks/>
            </p:cNvSpPr>
            <p:nvPr/>
          </p:nvSpPr>
          <p:spPr bwMode="auto">
            <a:xfrm>
              <a:off x="2760" y="2994"/>
              <a:ext cx="1389" cy="246"/>
            </a:xfrm>
            <a:custGeom>
              <a:avLst/>
              <a:gdLst>
                <a:gd name="T0" fmla="*/ 1 w 2778"/>
                <a:gd name="T1" fmla="*/ 1 h 491"/>
                <a:gd name="T2" fmla="*/ 1 w 2778"/>
                <a:gd name="T3" fmla="*/ 1 h 491"/>
                <a:gd name="T4" fmla="*/ 1 w 2778"/>
                <a:gd name="T5" fmla="*/ 1 h 491"/>
                <a:gd name="T6" fmla="*/ 1 w 2778"/>
                <a:gd name="T7" fmla="*/ 1 h 491"/>
                <a:gd name="T8" fmla="*/ 1 w 2778"/>
                <a:gd name="T9" fmla="*/ 1 h 491"/>
                <a:gd name="T10" fmla="*/ 1 w 2778"/>
                <a:gd name="T11" fmla="*/ 1 h 491"/>
                <a:gd name="T12" fmla="*/ 1 w 2778"/>
                <a:gd name="T13" fmla="*/ 1 h 491"/>
                <a:gd name="T14" fmla="*/ 1 w 2778"/>
                <a:gd name="T15" fmla="*/ 1 h 491"/>
                <a:gd name="T16" fmla="*/ 1 w 2778"/>
                <a:gd name="T17" fmla="*/ 0 h 491"/>
                <a:gd name="T18" fmla="*/ 1 w 2778"/>
                <a:gd name="T19" fmla="*/ 1 h 491"/>
                <a:gd name="T20" fmla="*/ 1 w 2778"/>
                <a:gd name="T21" fmla="*/ 1 h 491"/>
                <a:gd name="T22" fmla="*/ 1 w 2778"/>
                <a:gd name="T23" fmla="*/ 1 h 491"/>
                <a:gd name="T24" fmla="*/ 0 w 2778"/>
                <a:gd name="T25" fmla="*/ 1 h 4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8"/>
                <a:gd name="T40" fmla="*/ 0 h 491"/>
                <a:gd name="T41" fmla="*/ 2778 w 2778"/>
                <a:gd name="T42" fmla="*/ 491 h 4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8" h="491">
                  <a:moveTo>
                    <a:pt x="2778" y="491"/>
                  </a:moveTo>
                  <a:lnTo>
                    <a:pt x="2638" y="392"/>
                  </a:lnTo>
                  <a:lnTo>
                    <a:pt x="2487" y="303"/>
                  </a:lnTo>
                  <a:lnTo>
                    <a:pt x="2330" y="227"/>
                  </a:lnTo>
                  <a:lnTo>
                    <a:pt x="2161" y="160"/>
                  </a:lnTo>
                  <a:lnTo>
                    <a:pt x="1812" y="62"/>
                  </a:lnTo>
                  <a:lnTo>
                    <a:pt x="1444" y="9"/>
                  </a:lnTo>
                  <a:lnTo>
                    <a:pt x="1259" y="1"/>
                  </a:lnTo>
                  <a:lnTo>
                    <a:pt x="1168" y="0"/>
                  </a:lnTo>
                  <a:lnTo>
                    <a:pt x="1072" y="3"/>
                  </a:lnTo>
                  <a:lnTo>
                    <a:pt x="701" y="44"/>
                  </a:lnTo>
                  <a:lnTo>
                    <a:pt x="342" y="134"/>
                  </a:lnTo>
                  <a:lnTo>
                    <a:pt x="0" y="276"/>
                  </a:lnTo>
                </a:path>
              </a:pathLst>
            </a:custGeom>
            <a:noFill/>
            <a:ln w="60325">
              <a:solidFill>
                <a:srgbClr val="280078"/>
              </a:solidFill>
              <a:round/>
              <a:headEnd/>
              <a:tailEnd/>
            </a:ln>
          </p:spPr>
          <p:txBody>
            <a:bodyPr/>
            <a:lstStyle/>
            <a:p>
              <a:endParaRPr lang="zh-CN" altLang="en-US"/>
            </a:p>
          </p:txBody>
        </p:sp>
        <p:sp>
          <p:nvSpPr>
            <p:cNvPr id="107540" name="Freeform 25"/>
            <p:cNvSpPr>
              <a:spLocks/>
            </p:cNvSpPr>
            <p:nvPr/>
          </p:nvSpPr>
          <p:spPr bwMode="auto">
            <a:xfrm>
              <a:off x="4030" y="3145"/>
              <a:ext cx="98" cy="78"/>
            </a:xfrm>
            <a:custGeom>
              <a:avLst/>
              <a:gdLst>
                <a:gd name="T0" fmla="*/ 1 w 196"/>
                <a:gd name="T1" fmla="*/ 0 h 158"/>
                <a:gd name="T2" fmla="*/ 1 w 196"/>
                <a:gd name="T3" fmla="*/ 0 h 158"/>
                <a:gd name="T4" fmla="*/ 1 w 196"/>
                <a:gd name="T5" fmla="*/ 0 h 158"/>
                <a:gd name="T6" fmla="*/ 1 w 196"/>
                <a:gd name="T7" fmla="*/ 0 h 158"/>
                <a:gd name="T8" fmla="*/ 1 w 196"/>
                <a:gd name="T9" fmla="*/ 0 h 158"/>
                <a:gd name="T10" fmla="*/ 1 w 196"/>
                <a:gd name="T11" fmla="*/ 0 h 158"/>
                <a:gd name="T12" fmla="*/ 1 w 196"/>
                <a:gd name="T13" fmla="*/ 0 h 158"/>
                <a:gd name="T14" fmla="*/ 1 w 196"/>
                <a:gd name="T15" fmla="*/ 0 h 158"/>
                <a:gd name="T16" fmla="*/ 0 w 196"/>
                <a:gd name="T17" fmla="*/ 0 h 158"/>
                <a:gd name="T18" fmla="*/ 1 w 196"/>
                <a:gd name="T19" fmla="*/ 0 h 158"/>
                <a:gd name="T20" fmla="*/ 0 w 196"/>
                <a:gd name="T21" fmla="*/ 0 h 158"/>
                <a:gd name="T22" fmla="*/ 1 w 196"/>
                <a:gd name="T23" fmla="*/ 0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30" y="40"/>
                  </a:lnTo>
                  <a:lnTo>
                    <a:pt x="196" y="40"/>
                  </a:lnTo>
                  <a:lnTo>
                    <a:pt x="163" y="79"/>
                  </a:lnTo>
                  <a:lnTo>
                    <a:pt x="196" y="118"/>
                  </a:lnTo>
                  <a:lnTo>
                    <a:pt x="130" y="118"/>
                  </a:lnTo>
                  <a:lnTo>
                    <a:pt x="98" y="158"/>
                  </a:lnTo>
                  <a:lnTo>
                    <a:pt x="66" y="118"/>
                  </a:lnTo>
                  <a:lnTo>
                    <a:pt x="0" y="118"/>
                  </a:lnTo>
                  <a:lnTo>
                    <a:pt x="33" y="79"/>
                  </a:lnTo>
                  <a:lnTo>
                    <a:pt x="0" y="40"/>
                  </a:lnTo>
                  <a:lnTo>
                    <a:pt x="66" y="40"/>
                  </a:lnTo>
                  <a:lnTo>
                    <a:pt x="98" y="0"/>
                  </a:lnTo>
                  <a:close/>
                </a:path>
              </a:pathLst>
            </a:custGeom>
            <a:solidFill>
              <a:srgbClr val="280078"/>
            </a:solidFill>
            <a:ln w="1588">
              <a:solidFill>
                <a:srgbClr val="280078"/>
              </a:solidFill>
              <a:round/>
              <a:headEnd/>
              <a:tailEnd/>
            </a:ln>
          </p:spPr>
          <p:txBody>
            <a:bodyPr/>
            <a:lstStyle/>
            <a:p>
              <a:endParaRPr lang="zh-CN" altLang="en-US"/>
            </a:p>
          </p:txBody>
        </p:sp>
        <p:sp>
          <p:nvSpPr>
            <p:cNvPr id="107541" name="Freeform 26"/>
            <p:cNvSpPr>
              <a:spLocks/>
            </p:cNvSpPr>
            <p:nvPr/>
          </p:nvSpPr>
          <p:spPr bwMode="auto">
            <a:xfrm>
              <a:off x="2641" y="3037"/>
              <a:ext cx="98" cy="79"/>
            </a:xfrm>
            <a:custGeom>
              <a:avLst/>
              <a:gdLst>
                <a:gd name="T0" fmla="*/ 1 w 196"/>
                <a:gd name="T1" fmla="*/ 0 h 158"/>
                <a:gd name="T2" fmla="*/ 1 w 196"/>
                <a:gd name="T3" fmla="*/ 1 h 158"/>
                <a:gd name="T4" fmla="*/ 1 w 196"/>
                <a:gd name="T5" fmla="*/ 1 h 158"/>
                <a:gd name="T6" fmla="*/ 1 w 196"/>
                <a:gd name="T7" fmla="*/ 1 h 158"/>
                <a:gd name="T8" fmla="*/ 1 w 196"/>
                <a:gd name="T9" fmla="*/ 1 h 158"/>
                <a:gd name="T10" fmla="*/ 1 w 196"/>
                <a:gd name="T11" fmla="*/ 1 h 158"/>
                <a:gd name="T12" fmla="*/ 1 w 196"/>
                <a:gd name="T13" fmla="*/ 1 h 158"/>
                <a:gd name="T14" fmla="*/ 1 w 196"/>
                <a:gd name="T15" fmla="*/ 1 h 158"/>
                <a:gd name="T16" fmla="*/ 0 w 196"/>
                <a:gd name="T17" fmla="*/ 1 h 158"/>
                <a:gd name="T18" fmla="*/ 1 w 196"/>
                <a:gd name="T19" fmla="*/ 1 h 158"/>
                <a:gd name="T20" fmla="*/ 0 w 196"/>
                <a:gd name="T21" fmla="*/ 1 h 158"/>
                <a:gd name="T22" fmla="*/ 1 w 196"/>
                <a:gd name="T23" fmla="*/ 1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29" y="40"/>
                  </a:lnTo>
                  <a:lnTo>
                    <a:pt x="196" y="40"/>
                  </a:lnTo>
                  <a:lnTo>
                    <a:pt x="163" y="79"/>
                  </a:lnTo>
                  <a:lnTo>
                    <a:pt x="196" y="118"/>
                  </a:lnTo>
                  <a:lnTo>
                    <a:pt x="129" y="118"/>
                  </a:lnTo>
                  <a:lnTo>
                    <a:pt x="98" y="158"/>
                  </a:lnTo>
                  <a:lnTo>
                    <a:pt x="66" y="118"/>
                  </a:lnTo>
                  <a:lnTo>
                    <a:pt x="0" y="118"/>
                  </a:lnTo>
                  <a:lnTo>
                    <a:pt x="33" y="79"/>
                  </a:lnTo>
                  <a:lnTo>
                    <a:pt x="0" y="40"/>
                  </a:lnTo>
                  <a:lnTo>
                    <a:pt x="66" y="40"/>
                  </a:lnTo>
                  <a:lnTo>
                    <a:pt x="98" y="0"/>
                  </a:lnTo>
                  <a:close/>
                </a:path>
              </a:pathLst>
            </a:custGeom>
            <a:solidFill>
              <a:srgbClr val="280078"/>
            </a:solidFill>
            <a:ln w="1588">
              <a:solidFill>
                <a:srgbClr val="280078"/>
              </a:solidFill>
              <a:round/>
              <a:headEnd/>
              <a:tailEnd/>
            </a:ln>
          </p:spPr>
          <p:txBody>
            <a:bodyPr/>
            <a:lstStyle/>
            <a:p>
              <a:endParaRPr lang="zh-CN" altLang="en-US"/>
            </a:p>
          </p:txBody>
        </p:sp>
        <p:sp>
          <p:nvSpPr>
            <p:cNvPr id="107542" name="Freeform 27"/>
            <p:cNvSpPr>
              <a:spLocks/>
            </p:cNvSpPr>
            <p:nvPr/>
          </p:nvSpPr>
          <p:spPr bwMode="auto">
            <a:xfrm>
              <a:off x="2690" y="2938"/>
              <a:ext cx="1389" cy="246"/>
            </a:xfrm>
            <a:custGeom>
              <a:avLst/>
              <a:gdLst>
                <a:gd name="T0" fmla="*/ 2 w 2777"/>
                <a:gd name="T1" fmla="*/ 1 h 492"/>
                <a:gd name="T2" fmla="*/ 2 w 2777"/>
                <a:gd name="T3" fmla="*/ 1 h 492"/>
                <a:gd name="T4" fmla="*/ 2 w 2777"/>
                <a:gd name="T5" fmla="*/ 1 h 492"/>
                <a:gd name="T6" fmla="*/ 2 w 2777"/>
                <a:gd name="T7" fmla="*/ 1 h 492"/>
                <a:gd name="T8" fmla="*/ 2 w 2777"/>
                <a:gd name="T9" fmla="*/ 1 h 492"/>
                <a:gd name="T10" fmla="*/ 1 w 2777"/>
                <a:gd name="T11" fmla="*/ 1 h 492"/>
                <a:gd name="T12" fmla="*/ 1 w 2777"/>
                <a:gd name="T13" fmla="*/ 1 h 492"/>
                <a:gd name="T14" fmla="*/ 1 w 2777"/>
                <a:gd name="T15" fmla="*/ 1 h 492"/>
                <a:gd name="T16" fmla="*/ 1 w 2777"/>
                <a:gd name="T17" fmla="*/ 0 h 492"/>
                <a:gd name="T18" fmla="*/ 1 w 2777"/>
                <a:gd name="T19" fmla="*/ 1 h 492"/>
                <a:gd name="T20" fmla="*/ 1 w 2777"/>
                <a:gd name="T21" fmla="*/ 1 h 492"/>
                <a:gd name="T22" fmla="*/ 1 w 2777"/>
                <a:gd name="T23" fmla="*/ 1 h 492"/>
                <a:gd name="T24" fmla="*/ 0 w 2777"/>
                <a:gd name="T25" fmla="*/ 1 h 4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7"/>
                <a:gd name="T40" fmla="*/ 0 h 492"/>
                <a:gd name="T41" fmla="*/ 2777 w 2777"/>
                <a:gd name="T42" fmla="*/ 492 h 4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7" h="492">
                  <a:moveTo>
                    <a:pt x="2777" y="492"/>
                  </a:moveTo>
                  <a:lnTo>
                    <a:pt x="2637" y="393"/>
                  </a:lnTo>
                  <a:lnTo>
                    <a:pt x="2487" y="304"/>
                  </a:lnTo>
                  <a:lnTo>
                    <a:pt x="2329" y="227"/>
                  </a:lnTo>
                  <a:lnTo>
                    <a:pt x="2161" y="161"/>
                  </a:lnTo>
                  <a:lnTo>
                    <a:pt x="1811" y="63"/>
                  </a:lnTo>
                  <a:lnTo>
                    <a:pt x="1444" y="9"/>
                  </a:lnTo>
                  <a:lnTo>
                    <a:pt x="1258" y="2"/>
                  </a:lnTo>
                  <a:lnTo>
                    <a:pt x="1167" y="0"/>
                  </a:lnTo>
                  <a:lnTo>
                    <a:pt x="1072" y="4"/>
                  </a:lnTo>
                  <a:lnTo>
                    <a:pt x="700" y="45"/>
                  </a:lnTo>
                  <a:lnTo>
                    <a:pt x="341" y="135"/>
                  </a:lnTo>
                  <a:lnTo>
                    <a:pt x="0" y="276"/>
                  </a:lnTo>
                </a:path>
              </a:pathLst>
            </a:custGeom>
            <a:noFill/>
            <a:ln w="60325">
              <a:solidFill>
                <a:srgbClr val="FF0000"/>
              </a:solidFill>
              <a:round/>
              <a:headEnd/>
              <a:tailEnd/>
            </a:ln>
          </p:spPr>
          <p:txBody>
            <a:bodyPr/>
            <a:lstStyle/>
            <a:p>
              <a:endParaRPr lang="zh-CN" altLang="en-US"/>
            </a:p>
          </p:txBody>
        </p:sp>
        <p:sp>
          <p:nvSpPr>
            <p:cNvPr id="107543" name="Freeform 28"/>
            <p:cNvSpPr>
              <a:spLocks/>
            </p:cNvSpPr>
            <p:nvPr/>
          </p:nvSpPr>
          <p:spPr bwMode="auto">
            <a:xfrm>
              <a:off x="4030" y="3145"/>
              <a:ext cx="98" cy="78"/>
            </a:xfrm>
            <a:custGeom>
              <a:avLst/>
              <a:gdLst>
                <a:gd name="T0" fmla="*/ 1 w 196"/>
                <a:gd name="T1" fmla="*/ 0 h 158"/>
                <a:gd name="T2" fmla="*/ 1 w 196"/>
                <a:gd name="T3" fmla="*/ 0 h 158"/>
                <a:gd name="T4" fmla="*/ 1 w 196"/>
                <a:gd name="T5" fmla="*/ 0 h 158"/>
                <a:gd name="T6" fmla="*/ 1 w 196"/>
                <a:gd name="T7" fmla="*/ 0 h 158"/>
                <a:gd name="T8" fmla="*/ 1 w 196"/>
                <a:gd name="T9" fmla="*/ 0 h 158"/>
                <a:gd name="T10" fmla="*/ 1 w 196"/>
                <a:gd name="T11" fmla="*/ 0 h 158"/>
                <a:gd name="T12" fmla="*/ 1 w 196"/>
                <a:gd name="T13" fmla="*/ 0 h 158"/>
                <a:gd name="T14" fmla="*/ 1 w 196"/>
                <a:gd name="T15" fmla="*/ 0 h 158"/>
                <a:gd name="T16" fmla="*/ 0 w 196"/>
                <a:gd name="T17" fmla="*/ 0 h 158"/>
                <a:gd name="T18" fmla="*/ 1 w 196"/>
                <a:gd name="T19" fmla="*/ 0 h 158"/>
                <a:gd name="T20" fmla="*/ 0 w 196"/>
                <a:gd name="T21" fmla="*/ 0 h 158"/>
                <a:gd name="T22" fmla="*/ 1 w 196"/>
                <a:gd name="T23" fmla="*/ 0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30" y="40"/>
                  </a:lnTo>
                  <a:lnTo>
                    <a:pt x="196" y="40"/>
                  </a:lnTo>
                  <a:lnTo>
                    <a:pt x="163" y="79"/>
                  </a:lnTo>
                  <a:lnTo>
                    <a:pt x="196" y="118"/>
                  </a:lnTo>
                  <a:lnTo>
                    <a:pt x="130" y="118"/>
                  </a:lnTo>
                  <a:lnTo>
                    <a:pt x="98" y="158"/>
                  </a:lnTo>
                  <a:lnTo>
                    <a:pt x="66" y="118"/>
                  </a:lnTo>
                  <a:lnTo>
                    <a:pt x="0" y="118"/>
                  </a:lnTo>
                  <a:lnTo>
                    <a:pt x="33" y="79"/>
                  </a:lnTo>
                  <a:lnTo>
                    <a:pt x="0" y="40"/>
                  </a:lnTo>
                  <a:lnTo>
                    <a:pt x="66" y="40"/>
                  </a:lnTo>
                  <a:lnTo>
                    <a:pt x="98" y="0"/>
                  </a:lnTo>
                  <a:close/>
                </a:path>
              </a:pathLst>
            </a:custGeom>
            <a:solidFill>
              <a:srgbClr val="FF0000"/>
            </a:solidFill>
            <a:ln w="1588">
              <a:solidFill>
                <a:srgbClr val="FF0000"/>
              </a:solidFill>
              <a:round/>
              <a:headEnd/>
              <a:tailEnd/>
            </a:ln>
          </p:spPr>
          <p:txBody>
            <a:bodyPr/>
            <a:lstStyle/>
            <a:p>
              <a:endParaRPr lang="zh-CN" altLang="en-US"/>
            </a:p>
          </p:txBody>
        </p:sp>
        <p:sp>
          <p:nvSpPr>
            <p:cNvPr id="107544" name="Freeform 29"/>
            <p:cNvSpPr>
              <a:spLocks/>
            </p:cNvSpPr>
            <p:nvPr/>
          </p:nvSpPr>
          <p:spPr bwMode="auto">
            <a:xfrm>
              <a:off x="2641" y="3037"/>
              <a:ext cx="98" cy="79"/>
            </a:xfrm>
            <a:custGeom>
              <a:avLst/>
              <a:gdLst>
                <a:gd name="T0" fmla="*/ 1 w 196"/>
                <a:gd name="T1" fmla="*/ 0 h 158"/>
                <a:gd name="T2" fmla="*/ 1 w 196"/>
                <a:gd name="T3" fmla="*/ 1 h 158"/>
                <a:gd name="T4" fmla="*/ 1 w 196"/>
                <a:gd name="T5" fmla="*/ 1 h 158"/>
                <a:gd name="T6" fmla="*/ 1 w 196"/>
                <a:gd name="T7" fmla="*/ 1 h 158"/>
                <a:gd name="T8" fmla="*/ 1 w 196"/>
                <a:gd name="T9" fmla="*/ 1 h 158"/>
                <a:gd name="T10" fmla="*/ 1 w 196"/>
                <a:gd name="T11" fmla="*/ 1 h 158"/>
                <a:gd name="T12" fmla="*/ 1 w 196"/>
                <a:gd name="T13" fmla="*/ 1 h 158"/>
                <a:gd name="T14" fmla="*/ 1 w 196"/>
                <a:gd name="T15" fmla="*/ 1 h 158"/>
                <a:gd name="T16" fmla="*/ 0 w 196"/>
                <a:gd name="T17" fmla="*/ 1 h 158"/>
                <a:gd name="T18" fmla="*/ 1 w 196"/>
                <a:gd name="T19" fmla="*/ 1 h 158"/>
                <a:gd name="T20" fmla="*/ 0 w 196"/>
                <a:gd name="T21" fmla="*/ 1 h 158"/>
                <a:gd name="T22" fmla="*/ 1 w 196"/>
                <a:gd name="T23" fmla="*/ 1 h 158"/>
                <a:gd name="T24" fmla="*/ 1 w 196"/>
                <a:gd name="T25" fmla="*/ 0 h 1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6"/>
                <a:gd name="T40" fmla="*/ 0 h 158"/>
                <a:gd name="T41" fmla="*/ 196 w 196"/>
                <a:gd name="T42" fmla="*/ 158 h 1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6" h="158">
                  <a:moveTo>
                    <a:pt x="98" y="0"/>
                  </a:moveTo>
                  <a:lnTo>
                    <a:pt x="129" y="40"/>
                  </a:lnTo>
                  <a:lnTo>
                    <a:pt x="196" y="40"/>
                  </a:lnTo>
                  <a:lnTo>
                    <a:pt x="163" y="79"/>
                  </a:lnTo>
                  <a:lnTo>
                    <a:pt x="196" y="118"/>
                  </a:lnTo>
                  <a:lnTo>
                    <a:pt x="129" y="118"/>
                  </a:lnTo>
                  <a:lnTo>
                    <a:pt x="98" y="158"/>
                  </a:lnTo>
                  <a:lnTo>
                    <a:pt x="66" y="118"/>
                  </a:lnTo>
                  <a:lnTo>
                    <a:pt x="0" y="118"/>
                  </a:lnTo>
                  <a:lnTo>
                    <a:pt x="33" y="79"/>
                  </a:lnTo>
                  <a:lnTo>
                    <a:pt x="0" y="40"/>
                  </a:lnTo>
                  <a:lnTo>
                    <a:pt x="66" y="40"/>
                  </a:lnTo>
                  <a:lnTo>
                    <a:pt x="98" y="0"/>
                  </a:lnTo>
                  <a:close/>
                </a:path>
              </a:pathLst>
            </a:custGeom>
            <a:solidFill>
              <a:srgbClr val="FF0000"/>
            </a:solidFill>
            <a:ln w="1588">
              <a:solidFill>
                <a:srgbClr val="FF0000"/>
              </a:solidFill>
              <a:round/>
              <a:headEnd/>
              <a:tailEnd/>
            </a:ln>
          </p:spPr>
          <p:txBody>
            <a:bodyPr/>
            <a:lstStyle/>
            <a:p>
              <a:endParaRPr lang="zh-CN" altLang="en-US"/>
            </a:p>
          </p:txBody>
        </p:sp>
        <p:sp>
          <p:nvSpPr>
            <p:cNvPr id="107545" name="AutoShape 30"/>
            <p:cNvSpPr>
              <a:spLocks noChangeArrowheads="1"/>
            </p:cNvSpPr>
            <p:nvPr/>
          </p:nvSpPr>
          <p:spPr bwMode="auto">
            <a:xfrm>
              <a:off x="4279" y="3146"/>
              <a:ext cx="456" cy="93"/>
            </a:xfrm>
            <a:prstGeom prst="roundRect">
              <a:avLst>
                <a:gd name="adj" fmla="val 119046"/>
              </a:avLst>
            </a:prstGeom>
            <a:solidFill>
              <a:srgbClr val="280078"/>
            </a:solidFill>
            <a:ln w="9525">
              <a:noFill/>
              <a:round/>
              <a:headEnd/>
              <a:tailEnd/>
            </a:ln>
          </p:spPr>
          <p:txBody>
            <a:bodyPr/>
            <a:lstStyle/>
            <a:p>
              <a:endParaRPr lang="zh-CN" altLang="en-US"/>
            </a:p>
          </p:txBody>
        </p:sp>
        <p:sp>
          <p:nvSpPr>
            <p:cNvPr id="107546" name="AutoShape 31"/>
            <p:cNvSpPr>
              <a:spLocks noChangeArrowheads="1"/>
            </p:cNvSpPr>
            <p:nvPr/>
          </p:nvSpPr>
          <p:spPr bwMode="auto">
            <a:xfrm>
              <a:off x="4214" y="3093"/>
              <a:ext cx="447" cy="86"/>
            </a:xfrm>
            <a:prstGeom prst="roundRect">
              <a:avLst>
                <a:gd name="adj" fmla="val 119046"/>
              </a:avLst>
            </a:prstGeom>
            <a:solidFill>
              <a:srgbClr val="003400"/>
            </a:solidFill>
            <a:ln w="12700">
              <a:solidFill>
                <a:srgbClr val="003400"/>
              </a:solidFill>
              <a:round/>
              <a:headEnd/>
              <a:tailEnd/>
            </a:ln>
          </p:spPr>
          <p:txBody>
            <a:bodyPr/>
            <a:lstStyle/>
            <a:p>
              <a:endParaRPr lang="zh-CN" altLang="en-US"/>
            </a:p>
          </p:txBody>
        </p:sp>
        <p:sp>
          <p:nvSpPr>
            <p:cNvPr id="107547" name="Line 32"/>
            <p:cNvSpPr>
              <a:spLocks noChangeShapeType="1"/>
            </p:cNvSpPr>
            <p:nvPr/>
          </p:nvSpPr>
          <p:spPr bwMode="auto">
            <a:xfrm>
              <a:off x="3236" y="3068"/>
              <a:ext cx="330" cy="64"/>
            </a:xfrm>
            <a:prstGeom prst="line">
              <a:avLst/>
            </a:prstGeom>
            <a:noFill/>
            <a:ln w="12700">
              <a:solidFill>
                <a:srgbClr val="A0A0A0"/>
              </a:solidFill>
              <a:round/>
              <a:headEnd/>
              <a:tailEnd/>
            </a:ln>
          </p:spPr>
          <p:txBody>
            <a:bodyPr/>
            <a:lstStyle/>
            <a:p>
              <a:endParaRPr lang="zh-CN" altLang="en-US"/>
            </a:p>
          </p:txBody>
        </p:sp>
        <p:sp>
          <p:nvSpPr>
            <p:cNvPr id="107548" name="Line 33"/>
            <p:cNvSpPr>
              <a:spLocks noChangeShapeType="1"/>
            </p:cNvSpPr>
            <p:nvPr/>
          </p:nvSpPr>
          <p:spPr bwMode="auto">
            <a:xfrm>
              <a:off x="3219" y="3211"/>
              <a:ext cx="330" cy="65"/>
            </a:xfrm>
            <a:prstGeom prst="line">
              <a:avLst/>
            </a:prstGeom>
            <a:noFill/>
            <a:ln w="12700">
              <a:solidFill>
                <a:srgbClr val="A0A0A0"/>
              </a:solidFill>
              <a:round/>
              <a:headEnd/>
              <a:tailEnd/>
            </a:ln>
          </p:spPr>
          <p:txBody>
            <a:bodyPr/>
            <a:lstStyle/>
            <a:p>
              <a:endParaRPr lang="zh-CN" altLang="en-US"/>
            </a:p>
          </p:txBody>
        </p:sp>
        <p:sp>
          <p:nvSpPr>
            <p:cNvPr id="107549" name="Line 34"/>
            <p:cNvSpPr>
              <a:spLocks noChangeShapeType="1"/>
            </p:cNvSpPr>
            <p:nvPr/>
          </p:nvSpPr>
          <p:spPr bwMode="auto">
            <a:xfrm>
              <a:off x="3236" y="3139"/>
              <a:ext cx="330" cy="65"/>
            </a:xfrm>
            <a:prstGeom prst="line">
              <a:avLst/>
            </a:prstGeom>
            <a:noFill/>
            <a:ln w="12700">
              <a:solidFill>
                <a:srgbClr val="A0A0A0"/>
              </a:solidFill>
              <a:round/>
              <a:headEnd/>
              <a:tailEnd/>
            </a:ln>
          </p:spPr>
          <p:txBody>
            <a:bodyPr/>
            <a:lstStyle/>
            <a:p>
              <a:endParaRPr lang="zh-CN" altLang="en-US"/>
            </a:p>
          </p:txBody>
        </p:sp>
        <p:sp>
          <p:nvSpPr>
            <p:cNvPr id="107550" name="Rectangle 35"/>
            <p:cNvSpPr>
              <a:spLocks noChangeArrowheads="1"/>
            </p:cNvSpPr>
            <p:nvPr/>
          </p:nvSpPr>
          <p:spPr bwMode="auto">
            <a:xfrm>
              <a:off x="4241" y="3533"/>
              <a:ext cx="989" cy="201"/>
            </a:xfrm>
            <a:prstGeom prst="rect">
              <a:avLst/>
            </a:prstGeom>
            <a:noFill/>
            <a:ln w="9525">
              <a:noFill/>
              <a:miter lim="800000"/>
              <a:headEnd/>
              <a:tailEnd/>
            </a:ln>
          </p:spPr>
          <p:txBody>
            <a:bodyPr wrap="none" lIns="0" tIns="0" rIns="0" bIns="0">
              <a:spAutoFit/>
            </a:bodyPr>
            <a:lstStyle/>
            <a:p>
              <a:r>
                <a:rPr lang="zh-CN" altLang="en-US" sz="2200" b="1">
                  <a:solidFill>
                    <a:srgbClr val="FFFFFF"/>
                  </a:solidFill>
                  <a:latin typeface="宋体" pitchFamily="2" charset="-122"/>
                </a:rPr>
                <a:t>开发过程</a:t>
              </a:r>
              <a:endParaRPr lang="zh-CN" altLang="en-US"/>
            </a:p>
          </p:txBody>
        </p:sp>
        <p:sp>
          <p:nvSpPr>
            <p:cNvPr id="107551" name="Text Box 5"/>
            <p:cNvSpPr txBox="1">
              <a:spLocks noChangeArrowheads="1"/>
            </p:cNvSpPr>
            <p:nvPr/>
          </p:nvSpPr>
          <p:spPr bwMode="auto">
            <a:xfrm>
              <a:off x="1056" y="2400"/>
              <a:ext cx="2612" cy="288"/>
            </a:xfrm>
            <a:prstGeom prst="rect">
              <a:avLst/>
            </a:prstGeom>
            <a:noFill/>
            <a:ln w="12700">
              <a:noFill/>
              <a:miter lim="800000"/>
              <a:headEnd type="none" w="sm" len="sm"/>
              <a:tailEnd type="none" w="sm" len="sm"/>
            </a:ln>
          </p:spPr>
          <p:txBody>
            <a:bodyPr wrap="none">
              <a:spAutoFit/>
            </a:bodyPr>
            <a:lstStyle/>
            <a:p>
              <a:r>
                <a:rPr lang="zh-CN" altLang="en-US" i="1">
                  <a:solidFill>
                    <a:srgbClr val="333399"/>
                  </a:solidFill>
                  <a:latin typeface="楷体_GB2312" pitchFamily="49" charset="-122"/>
                  <a:ea typeface="楷体_GB2312" pitchFamily="49" charset="-122"/>
                </a:rPr>
                <a:t>好的开发方法和技术 -- 关键</a:t>
              </a:r>
              <a:endParaRPr lang="zh-CN" altLang="en-US">
                <a:solidFill>
                  <a:srgbClr val="333399"/>
                </a:solidFill>
              </a:endParaRPr>
            </a:p>
          </p:txBody>
        </p:sp>
        <p:sp>
          <p:nvSpPr>
            <p:cNvPr id="107552" name="Text Box 6"/>
            <p:cNvSpPr txBox="1">
              <a:spLocks noChangeArrowheads="1"/>
            </p:cNvSpPr>
            <p:nvPr/>
          </p:nvSpPr>
          <p:spPr bwMode="auto">
            <a:xfrm>
              <a:off x="3936" y="2483"/>
              <a:ext cx="1662" cy="288"/>
            </a:xfrm>
            <a:prstGeom prst="rect">
              <a:avLst/>
            </a:prstGeom>
            <a:noFill/>
            <a:ln w="12700">
              <a:noFill/>
              <a:miter lim="800000"/>
              <a:headEnd type="none" w="sm" len="sm"/>
              <a:tailEnd type="none" w="sm" len="sm"/>
            </a:ln>
          </p:spPr>
          <p:txBody>
            <a:bodyPr wrap="none">
              <a:spAutoFit/>
            </a:bodyPr>
            <a:lstStyle/>
            <a:p>
              <a:pPr eaLnBrk="1" hangingPunct="1"/>
              <a:r>
                <a:rPr lang="zh-CN" altLang="en-US" b="1" i="1">
                  <a:solidFill>
                    <a:srgbClr val="333399"/>
                  </a:solidFill>
                  <a:latin typeface="楷体_GB2312" pitchFamily="49" charset="-122"/>
                  <a:ea typeface="楷体_GB2312" pitchFamily="49" charset="-122"/>
                </a:rPr>
                <a:t>测试 -- 不可缺少</a:t>
              </a:r>
              <a:endParaRPr lang="zh-CN" altLang="en-US">
                <a:solidFill>
                  <a:srgbClr val="333399"/>
                </a:solidFill>
              </a:endParaRPr>
            </a:p>
          </p:txBody>
        </p:sp>
      </p:grpSp>
      <p:sp>
        <p:nvSpPr>
          <p:cNvPr id="107525" name="Line 7"/>
          <p:cNvSpPr>
            <a:spLocks noChangeShapeType="1"/>
          </p:cNvSpPr>
          <p:nvPr/>
        </p:nvSpPr>
        <p:spPr bwMode="auto">
          <a:xfrm>
            <a:off x="228600" y="3733800"/>
            <a:ext cx="8382000" cy="0"/>
          </a:xfrm>
          <a:prstGeom prst="line">
            <a:avLst/>
          </a:prstGeom>
          <a:noFill/>
          <a:ln w="57150" cmpd="thickThin">
            <a:solidFill>
              <a:srgbClr val="33CC33"/>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smtClean="0"/>
              <a:t>软件测试的周期性</a:t>
            </a:r>
          </a:p>
        </p:txBody>
      </p:sp>
      <p:sp>
        <p:nvSpPr>
          <p:cNvPr id="134147" name="AutoShape 4"/>
          <p:cNvSpPr>
            <a:spLocks noChangeArrowheads="1"/>
          </p:cNvSpPr>
          <p:nvPr/>
        </p:nvSpPr>
        <p:spPr bwMode="auto">
          <a:xfrm>
            <a:off x="16764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a:t>
            </a:r>
          </a:p>
        </p:txBody>
      </p:sp>
      <p:sp>
        <p:nvSpPr>
          <p:cNvPr id="134148" name="AutoShape 6"/>
          <p:cNvSpPr>
            <a:spLocks noChangeArrowheads="1"/>
          </p:cNvSpPr>
          <p:nvPr/>
        </p:nvSpPr>
        <p:spPr bwMode="auto">
          <a:xfrm>
            <a:off x="20574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49" name="AutoShape 7"/>
          <p:cNvSpPr>
            <a:spLocks noChangeArrowheads="1"/>
          </p:cNvSpPr>
          <p:nvPr/>
        </p:nvSpPr>
        <p:spPr bwMode="auto">
          <a:xfrm>
            <a:off x="57150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改错</a:t>
            </a:r>
          </a:p>
        </p:txBody>
      </p:sp>
      <p:sp>
        <p:nvSpPr>
          <p:cNvPr id="134150" name="AutoShape 8"/>
          <p:cNvSpPr>
            <a:spLocks noChangeArrowheads="1"/>
          </p:cNvSpPr>
          <p:nvPr/>
        </p:nvSpPr>
        <p:spPr bwMode="auto">
          <a:xfrm>
            <a:off x="44196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a:t>
            </a:r>
          </a:p>
        </p:txBody>
      </p:sp>
      <p:sp>
        <p:nvSpPr>
          <p:cNvPr id="134151" name="AutoShape 9"/>
          <p:cNvSpPr>
            <a:spLocks noChangeArrowheads="1"/>
          </p:cNvSpPr>
          <p:nvPr/>
        </p:nvSpPr>
        <p:spPr bwMode="auto">
          <a:xfrm>
            <a:off x="3048000" y="1905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改错</a:t>
            </a:r>
          </a:p>
        </p:txBody>
      </p:sp>
      <p:sp>
        <p:nvSpPr>
          <p:cNvPr id="134152" name="Text Box 10"/>
          <p:cNvSpPr txBox="1">
            <a:spLocks noChangeArrowheads="1"/>
          </p:cNvSpPr>
          <p:nvPr/>
        </p:nvSpPr>
        <p:spPr bwMode="auto">
          <a:xfrm>
            <a:off x="288925" y="1851025"/>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开发者：</a:t>
            </a:r>
          </a:p>
        </p:txBody>
      </p:sp>
      <p:sp>
        <p:nvSpPr>
          <p:cNvPr id="134153" name="Text Box 11"/>
          <p:cNvSpPr txBox="1">
            <a:spLocks noChangeArrowheads="1"/>
          </p:cNvSpPr>
          <p:nvPr/>
        </p:nvSpPr>
        <p:spPr bwMode="auto">
          <a:xfrm>
            <a:off x="7086600" y="1920875"/>
            <a:ext cx="69850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  ...</a:t>
            </a:r>
          </a:p>
        </p:txBody>
      </p:sp>
      <p:sp>
        <p:nvSpPr>
          <p:cNvPr id="134154" name="Text Box 12"/>
          <p:cNvSpPr txBox="1">
            <a:spLocks noChangeArrowheads="1"/>
          </p:cNvSpPr>
          <p:nvPr/>
        </p:nvSpPr>
        <p:spPr bwMode="auto">
          <a:xfrm>
            <a:off x="457200" y="32766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开发者：</a:t>
            </a:r>
          </a:p>
        </p:txBody>
      </p:sp>
      <p:sp>
        <p:nvSpPr>
          <p:cNvPr id="134155" name="Text Box 13"/>
          <p:cNvSpPr txBox="1">
            <a:spLocks noChangeArrowheads="1"/>
          </p:cNvSpPr>
          <p:nvPr/>
        </p:nvSpPr>
        <p:spPr bwMode="auto">
          <a:xfrm>
            <a:off x="533400" y="12954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串行方式：</a:t>
            </a:r>
          </a:p>
        </p:txBody>
      </p:sp>
      <p:sp>
        <p:nvSpPr>
          <p:cNvPr id="134156" name="Text Box 14"/>
          <p:cNvSpPr txBox="1">
            <a:spLocks noChangeArrowheads="1"/>
          </p:cNvSpPr>
          <p:nvPr/>
        </p:nvSpPr>
        <p:spPr bwMode="auto">
          <a:xfrm>
            <a:off x="533400" y="27432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并行方式：</a:t>
            </a:r>
          </a:p>
        </p:txBody>
      </p:sp>
      <p:sp>
        <p:nvSpPr>
          <p:cNvPr id="134157" name="Text Box 15"/>
          <p:cNvSpPr txBox="1">
            <a:spLocks noChangeArrowheads="1"/>
          </p:cNvSpPr>
          <p:nvPr/>
        </p:nvSpPr>
        <p:spPr bwMode="auto">
          <a:xfrm>
            <a:off x="533400" y="45720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测试者：</a:t>
            </a:r>
          </a:p>
        </p:txBody>
      </p:sp>
      <p:sp>
        <p:nvSpPr>
          <p:cNvPr id="134158" name="AutoShape 16"/>
          <p:cNvSpPr>
            <a:spLocks noChangeArrowheads="1"/>
          </p:cNvSpPr>
          <p:nvPr/>
        </p:nvSpPr>
        <p:spPr bwMode="auto">
          <a:xfrm>
            <a:off x="48768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59" name="AutoShape 17"/>
          <p:cNvSpPr>
            <a:spLocks noChangeArrowheads="1"/>
          </p:cNvSpPr>
          <p:nvPr/>
        </p:nvSpPr>
        <p:spPr bwMode="auto">
          <a:xfrm>
            <a:off x="3276600" y="32766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开发/改错</a:t>
            </a:r>
          </a:p>
        </p:txBody>
      </p:sp>
      <p:sp>
        <p:nvSpPr>
          <p:cNvPr id="134160" name="AutoShape 18"/>
          <p:cNvSpPr>
            <a:spLocks noChangeArrowheads="1"/>
          </p:cNvSpPr>
          <p:nvPr/>
        </p:nvSpPr>
        <p:spPr bwMode="auto">
          <a:xfrm>
            <a:off x="6629400" y="4572000"/>
            <a:ext cx="13716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最终回归测试</a:t>
            </a:r>
          </a:p>
        </p:txBody>
      </p:sp>
      <p:sp>
        <p:nvSpPr>
          <p:cNvPr id="134161" name="AutoShape 19"/>
          <p:cNvSpPr>
            <a:spLocks noChangeArrowheads="1"/>
          </p:cNvSpPr>
          <p:nvPr/>
        </p:nvSpPr>
        <p:spPr bwMode="auto">
          <a:xfrm>
            <a:off x="45720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回归测试1</a:t>
            </a:r>
          </a:p>
        </p:txBody>
      </p:sp>
      <p:sp>
        <p:nvSpPr>
          <p:cNvPr id="134162" name="AutoShape 20"/>
          <p:cNvSpPr>
            <a:spLocks noChangeArrowheads="1"/>
          </p:cNvSpPr>
          <p:nvPr/>
        </p:nvSpPr>
        <p:spPr bwMode="auto">
          <a:xfrm>
            <a:off x="28956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测试周期2</a:t>
            </a:r>
          </a:p>
        </p:txBody>
      </p:sp>
      <p:sp>
        <p:nvSpPr>
          <p:cNvPr id="134163" name="AutoShape 21"/>
          <p:cNvSpPr>
            <a:spLocks noChangeArrowheads="1"/>
          </p:cNvSpPr>
          <p:nvPr/>
        </p:nvSpPr>
        <p:spPr bwMode="auto">
          <a:xfrm>
            <a:off x="1676400" y="4572000"/>
            <a:ext cx="1143000" cy="304800"/>
          </a:xfrm>
          <a:prstGeom prst="roundRect">
            <a:avLst>
              <a:gd name="adj" fmla="val 16667"/>
            </a:avLst>
          </a:prstGeom>
          <a:solidFill>
            <a:schemeClr val="accent1"/>
          </a:solidFill>
          <a:ln w="12700">
            <a:solidFill>
              <a:schemeClr val="accent2"/>
            </a:solidFill>
            <a:round/>
            <a:headEnd type="none" w="sm" len="sm"/>
            <a:tailEnd type="none" w="sm" len="sm"/>
          </a:ln>
        </p:spPr>
        <p:txBody>
          <a:bodyPr wrap="none" anchor="ctr"/>
          <a:lstStyle/>
          <a:p>
            <a:pPr algn="ctr" eaLnBrk="1" hangingPunct="1"/>
            <a:r>
              <a:rPr kumimoji="1" lang="zh-CN" altLang="en-US" sz="1800">
                <a:solidFill>
                  <a:srgbClr val="FFFF00"/>
                </a:solidFill>
              </a:rPr>
              <a:t>测试周期1</a:t>
            </a:r>
          </a:p>
        </p:txBody>
      </p:sp>
      <p:sp>
        <p:nvSpPr>
          <p:cNvPr id="134164" name="Text Box 22"/>
          <p:cNvSpPr txBox="1">
            <a:spLocks noChangeArrowheads="1"/>
          </p:cNvSpPr>
          <p:nvPr/>
        </p:nvSpPr>
        <p:spPr bwMode="auto">
          <a:xfrm>
            <a:off x="4114800" y="4572000"/>
            <a:ext cx="4127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a:t>
            </a:r>
          </a:p>
        </p:txBody>
      </p:sp>
      <p:sp>
        <p:nvSpPr>
          <p:cNvPr id="134165" name="Text Box 23"/>
          <p:cNvSpPr txBox="1">
            <a:spLocks noChangeArrowheads="1"/>
          </p:cNvSpPr>
          <p:nvPr/>
        </p:nvSpPr>
        <p:spPr bwMode="auto">
          <a:xfrm>
            <a:off x="5791200" y="4495800"/>
            <a:ext cx="69850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FFFF00"/>
                </a:solidFill>
              </a:rPr>
              <a:t>…  ...</a:t>
            </a:r>
          </a:p>
        </p:txBody>
      </p:sp>
      <p:sp>
        <p:nvSpPr>
          <p:cNvPr id="134166" name="Line 24"/>
          <p:cNvSpPr>
            <a:spLocks noChangeShapeType="1"/>
          </p:cNvSpPr>
          <p:nvPr/>
        </p:nvSpPr>
        <p:spPr bwMode="auto">
          <a:xfrm flipV="1">
            <a:off x="21336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67" name="Line 25"/>
          <p:cNvSpPr>
            <a:spLocks noChangeShapeType="1"/>
          </p:cNvSpPr>
          <p:nvPr/>
        </p:nvSpPr>
        <p:spPr bwMode="auto">
          <a:xfrm>
            <a:off x="27432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68" name="Line 26"/>
          <p:cNvSpPr>
            <a:spLocks noChangeShapeType="1"/>
          </p:cNvSpPr>
          <p:nvPr/>
        </p:nvSpPr>
        <p:spPr bwMode="auto">
          <a:xfrm flipV="1">
            <a:off x="35814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69" name="Line 27"/>
          <p:cNvSpPr>
            <a:spLocks noChangeShapeType="1"/>
          </p:cNvSpPr>
          <p:nvPr/>
        </p:nvSpPr>
        <p:spPr bwMode="auto">
          <a:xfrm>
            <a:off x="41910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70" name="Line 28"/>
          <p:cNvSpPr>
            <a:spLocks noChangeShapeType="1"/>
          </p:cNvSpPr>
          <p:nvPr/>
        </p:nvSpPr>
        <p:spPr bwMode="auto">
          <a:xfrm flipV="1">
            <a:off x="5257800" y="3581400"/>
            <a:ext cx="457200" cy="914400"/>
          </a:xfrm>
          <a:prstGeom prst="line">
            <a:avLst/>
          </a:prstGeom>
          <a:noFill/>
          <a:ln w="38100">
            <a:solidFill>
              <a:srgbClr val="333399"/>
            </a:solidFill>
            <a:round/>
            <a:headEnd type="none" w="sm" len="sm"/>
            <a:tailEnd type="arrow" w="med" len="med"/>
          </a:ln>
        </p:spPr>
        <p:txBody>
          <a:bodyPr wrap="none" anchor="ctr"/>
          <a:lstStyle/>
          <a:p>
            <a:endParaRPr lang="zh-CN" altLang="en-US"/>
          </a:p>
        </p:txBody>
      </p:sp>
      <p:sp>
        <p:nvSpPr>
          <p:cNvPr id="134171" name="Line 29"/>
          <p:cNvSpPr>
            <a:spLocks noChangeShapeType="1"/>
          </p:cNvSpPr>
          <p:nvPr/>
        </p:nvSpPr>
        <p:spPr bwMode="auto">
          <a:xfrm>
            <a:off x="5867400" y="3657600"/>
            <a:ext cx="381000" cy="83820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34172" name="Line 30"/>
          <p:cNvSpPr>
            <a:spLocks noChangeShapeType="1"/>
          </p:cNvSpPr>
          <p:nvPr/>
        </p:nvSpPr>
        <p:spPr bwMode="auto">
          <a:xfrm>
            <a:off x="4495800" y="3048000"/>
            <a:ext cx="0" cy="2362200"/>
          </a:xfrm>
          <a:prstGeom prst="line">
            <a:avLst/>
          </a:prstGeom>
          <a:noFill/>
          <a:ln w="12700">
            <a:solidFill>
              <a:srgbClr val="333399"/>
            </a:solidFill>
            <a:round/>
            <a:headEnd type="none" w="sm" len="sm"/>
            <a:tailEnd type="none" w="sm" len="sm"/>
          </a:ln>
        </p:spPr>
        <p:txBody>
          <a:bodyPr wrap="none" anchor="ctr"/>
          <a:lstStyle/>
          <a:p>
            <a:endParaRPr lang="zh-CN" altLang="en-US"/>
          </a:p>
        </p:txBody>
      </p:sp>
      <p:sp>
        <p:nvSpPr>
          <p:cNvPr id="134173" name="Line 31"/>
          <p:cNvSpPr>
            <a:spLocks noChangeShapeType="1"/>
          </p:cNvSpPr>
          <p:nvPr/>
        </p:nvSpPr>
        <p:spPr bwMode="auto">
          <a:xfrm>
            <a:off x="8077200" y="3048000"/>
            <a:ext cx="0" cy="2362200"/>
          </a:xfrm>
          <a:prstGeom prst="line">
            <a:avLst/>
          </a:prstGeom>
          <a:noFill/>
          <a:ln w="12700">
            <a:solidFill>
              <a:srgbClr val="333399"/>
            </a:solidFill>
            <a:round/>
            <a:headEnd type="none" w="sm" len="sm"/>
            <a:tailEnd type="none" w="sm" len="sm"/>
          </a:ln>
        </p:spPr>
        <p:txBody>
          <a:bodyPr wrap="none" anchor="ctr"/>
          <a:lstStyle/>
          <a:p>
            <a:endParaRPr lang="zh-CN" altLang="en-US"/>
          </a:p>
        </p:txBody>
      </p:sp>
      <p:sp>
        <p:nvSpPr>
          <p:cNvPr id="134174" name="Text Box 32"/>
          <p:cNvSpPr txBox="1">
            <a:spLocks noChangeArrowheads="1"/>
          </p:cNvSpPr>
          <p:nvPr/>
        </p:nvSpPr>
        <p:spPr bwMode="auto">
          <a:xfrm>
            <a:off x="4038600" y="54864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功能冻结</a:t>
            </a:r>
          </a:p>
        </p:txBody>
      </p:sp>
      <p:sp>
        <p:nvSpPr>
          <p:cNvPr id="134175" name="Text Box 33"/>
          <p:cNvSpPr txBox="1">
            <a:spLocks noChangeArrowheads="1"/>
          </p:cNvSpPr>
          <p:nvPr/>
        </p:nvSpPr>
        <p:spPr bwMode="auto">
          <a:xfrm>
            <a:off x="7543800" y="5486400"/>
            <a:ext cx="10985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代码冻结</a:t>
            </a:r>
          </a:p>
        </p:txBody>
      </p:sp>
      <p:sp>
        <p:nvSpPr>
          <p:cNvPr id="134176" name="Line 34"/>
          <p:cNvSpPr>
            <a:spLocks noChangeShapeType="1"/>
          </p:cNvSpPr>
          <p:nvPr/>
        </p:nvSpPr>
        <p:spPr bwMode="auto">
          <a:xfrm>
            <a:off x="304800" y="2438400"/>
            <a:ext cx="8382000" cy="0"/>
          </a:xfrm>
          <a:prstGeom prst="line">
            <a:avLst/>
          </a:prstGeom>
          <a:noFill/>
          <a:ln w="12700">
            <a:solidFill>
              <a:srgbClr val="333399"/>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三个测试期和两个里程碑</a:t>
            </a:r>
          </a:p>
        </p:txBody>
      </p:sp>
      <p:graphicFrame>
        <p:nvGraphicFramePr>
          <p:cNvPr id="11266" name="Object 0"/>
          <p:cNvGraphicFramePr>
            <a:graphicFrameLocks noGrp="1" noChangeAspect="1"/>
          </p:cNvGraphicFramePr>
          <p:nvPr>
            <p:ph type="chart" idx="1"/>
          </p:nvPr>
        </p:nvGraphicFramePr>
        <p:xfrm>
          <a:off x="457200" y="1524000"/>
          <a:ext cx="8294688" cy="4267200"/>
        </p:xfrm>
        <a:graphic>
          <a:graphicData uri="http://schemas.openxmlformats.org/presentationml/2006/ole">
            <mc:AlternateContent xmlns:mc="http://schemas.openxmlformats.org/markup-compatibility/2006">
              <mc:Choice xmlns:v="urn:schemas-microsoft-com:vml" Requires="v">
                <p:oleObj spid="_x0000_s11294"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Line 4"/>
          <p:cNvSpPr>
            <a:spLocks noChangeShapeType="1"/>
          </p:cNvSpPr>
          <p:nvPr/>
        </p:nvSpPr>
        <p:spPr bwMode="auto">
          <a:xfrm>
            <a:off x="23622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69" name="Line 5"/>
          <p:cNvSpPr>
            <a:spLocks noChangeShapeType="1"/>
          </p:cNvSpPr>
          <p:nvPr/>
        </p:nvSpPr>
        <p:spPr bwMode="auto">
          <a:xfrm>
            <a:off x="58674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70" name="Line 6"/>
          <p:cNvSpPr>
            <a:spLocks noChangeShapeType="1"/>
          </p:cNvSpPr>
          <p:nvPr/>
        </p:nvSpPr>
        <p:spPr bwMode="auto">
          <a:xfrm>
            <a:off x="8305800" y="1600200"/>
            <a:ext cx="0" cy="3962400"/>
          </a:xfrm>
          <a:prstGeom prst="line">
            <a:avLst/>
          </a:prstGeom>
          <a:noFill/>
          <a:ln w="38100" cmpd="dbl">
            <a:solidFill>
              <a:srgbClr val="333399"/>
            </a:solidFill>
            <a:prstDash val="dash"/>
            <a:round/>
            <a:headEnd type="none" w="sm" len="sm"/>
            <a:tailEnd type="none" w="sm" len="sm"/>
          </a:ln>
        </p:spPr>
        <p:txBody>
          <a:bodyPr wrap="none" anchor="ctr"/>
          <a:lstStyle/>
          <a:p>
            <a:endParaRPr lang="zh-CN" altLang="en-US"/>
          </a:p>
        </p:txBody>
      </p:sp>
      <p:sp>
        <p:nvSpPr>
          <p:cNvPr id="11271" name="Text Box 7"/>
          <p:cNvSpPr txBox="1">
            <a:spLocks noChangeArrowheads="1"/>
          </p:cNvSpPr>
          <p:nvPr/>
        </p:nvSpPr>
        <p:spPr bwMode="auto">
          <a:xfrm>
            <a:off x="1143000" y="5562600"/>
            <a:ext cx="8699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初测期</a:t>
            </a:r>
          </a:p>
        </p:txBody>
      </p:sp>
      <p:sp>
        <p:nvSpPr>
          <p:cNvPr id="11272" name="Text Box 8"/>
          <p:cNvSpPr txBox="1">
            <a:spLocks noChangeArrowheads="1"/>
          </p:cNvSpPr>
          <p:nvPr/>
        </p:nvSpPr>
        <p:spPr bwMode="auto">
          <a:xfrm>
            <a:off x="5334000" y="5638800"/>
            <a:ext cx="1117600" cy="379413"/>
          </a:xfrm>
          <a:prstGeom prst="rect">
            <a:avLst/>
          </a:prstGeom>
          <a:solidFill>
            <a:srgbClr val="FFFF00"/>
          </a:solidFill>
          <a:ln w="12700">
            <a:solidFill>
              <a:srgbClr val="008000"/>
            </a:solidFill>
            <a:miter lim="800000"/>
            <a:headEnd type="none" w="sm" len="sm"/>
            <a:tailEnd type="none" w="sm" len="sm"/>
          </a:ln>
        </p:spPr>
        <p:txBody>
          <a:bodyPr wrap="none">
            <a:spAutoFit/>
          </a:bodyPr>
          <a:lstStyle/>
          <a:p>
            <a:pPr eaLnBrk="1" hangingPunct="1"/>
            <a:r>
              <a:rPr kumimoji="1" lang="zh-CN" altLang="en-US" sz="1800" b="1">
                <a:solidFill>
                  <a:srgbClr val="333399"/>
                </a:solidFill>
              </a:rPr>
              <a:t>功能冻结</a:t>
            </a:r>
            <a:endParaRPr kumimoji="1" lang="zh-CN" altLang="en-US" sz="1800">
              <a:solidFill>
                <a:srgbClr val="333399"/>
              </a:solidFill>
            </a:endParaRPr>
          </a:p>
        </p:txBody>
      </p:sp>
      <p:sp>
        <p:nvSpPr>
          <p:cNvPr id="11273" name="Text Box 9"/>
          <p:cNvSpPr txBox="1">
            <a:spLocks noChangeArrowheads="1"/>
          </p:cNvSpPr>
          <p:nvPr/>
        </p:nvSpPr>
        <p:spPr bwMode="auto">
          <a:xfrm>
            <a:off x="7772400" y="5638800"/>
            <a:ext cx="1117600" cy="379413"/>
          </a:xfrm>
          <a:prstGeom prst="rect">
            <a:avLst/>
          </a:prstGeom>
          <a:solidFill>
            <a:srgbClr val="FFFF00"/>
          </a:solidFill>
          <a:ln w="12700">
            <a:solidFill>
              <a:srgbClr val="008000"/>
            </a:solidFill>
            <a:miter lim="800000"/>
            <a:headEnd type="none" w="sm" len="sm"/>
            <a:tailEnd type="none" w="sm" len="sm"/>
          </a:ln>
        </p:spPr>
        <p:txBody>
          <a:bodyPr wrap="none">
            <a:spAutoFit/>
          </a:bodyPr>
          <a:lstStyle/>
          <a:p>
            <a:pPr eaLnBrk="1" hangingPunct="1"/>
            <a:r>
              <a:rPr kumimoji="1" lang="zh-CN" altLang="en-US" sz="1800" b="1">
                <a:solidFill>
                  <a:srgbClr val="333399"/>
                </a:solidFill>
              </a:rPr>
              <a:t>功能冻结</a:t>
            </a:r>
          </a:p>
        </p:txBody>
      </p:sp>
      <p:sp>
        <p:nvSpPr>
          <p:cNvPr id="11274" name="Text Box 10"/>
          <p:cNvSpPr txBox="1">
            <a:spLocks noChangeArrowheads="1"/>
          </p:cNvSpPr>
          <p:nvPr/>
        </p:nvSpPr>
        <p:spPr bwMode="auto">
          <a:xfrm>
            <a:off x="6400800" y="5562600"/>
            <a:ext cx="13271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回归测试期</a:t>
            </a:r>
          </a:p>
        </p:txBody>
      </p:sp>
      <p:sp>
        <p:nvSpPr>
          <p:cNvPr id="11275" name="Text Box 11"/>
          <p:cNvSpPr txBox="1">
            <a:spLocks noChangeArrowheads="1"/>
          </p:cNvSpPr>
          <p:nvPr/>
        </p:nvSpPr>
        <p:spPr bwMode="auto">
          <a:xfrm>
            <a:off x="3429000" y="5562600"/>
            <a:ext cx="869950" cy="366713"/>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细测期</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smtClean="0"/>
              <a:t>软件质量与测试</a:t>
            </a:r>
          </a:p>
        </p:txBody>
      </p:sp>
      <p:sp>
        <p:nvSpPr>
          <p:cNvPr id="135171" name="Rectangle 3"/>
          <p:cNvSpPr>
            <a:spLocks noGrp="1" noChangeArrowheads="1"/>
          </p:cNvSpPr>
          <p:nvPr>
            <p:ph type="body" idx="1"/>
          </p:nvPr>
        </p:nvSpPr>
        <p:spPr/>
        <p:txBody>
          <a:bodyPr/>
          <a:lstStyle/>
          <a:p>
            <a:pPr>
              <a:buFontTx/>
              <a:buNone/>
            </a:pPr>
            <a:r>
              <a:rPr lang="zh-CN" altLang="en-US" smtClean="0"/>
              <a:t>                              测试覆盖率</a:t>
            </a:r>
          </a:p>
          <a:p>
            <a:pPr>
              <a:buFontTx/>
              <a:buNone/>
            </a:pPr>
            <a:r>
              <a:rPr lang="zh-CN" altLang="en-US" smtClean="0"/>
              <a:t>软件质量 </a:t>
            </a:r>
          </a:p>
          <a:p>
            <a:pPr>
              <a:buFontTx/>
              <a:buNone/>
            </a:pPr>
            <a:r>
              <a:rPr lang="zh-CN" altLang="en-US" smtClean="0"/>
              <a:t>                              软件问题数</a:t>
            </a:r>
          </a:p>
        </p:txBody>
      </p:sp>
      <p:sp>
        <p:nvSpPr>
          <p:cNvPr id="135172" name="Freeform 4"/>
          <p:cNvSpPr>
            <a:spLocks/>
          </p:cNvSpPr>
          <p:nvPr/>
        </p:nvSpPr>
        <p:spPr bwMode="auto">
          <a:xfrm>
            <a:off x="2057400" y="2362200"/>
            <a:ext cx="685800" cy="152400"/>
          </a:xfrm>
          <a:custGeom>
            <a:avLst/>
            <a:gdLst>
              <a:gd name="T0" fmla="*/ 0 w 432"/>
              <a:gd name="T1" fmla="*/ 2147483647 h 96"/>
              <a:gd name="T2" fmla="*/ 2147483647 w 432"/>
              <a:gd name="T3" fmla="*/ 0 h 96"/>
              <a:gd name="T4" fmla="*/ 2147483647 w 432"/>
              <a:gd name="T5" fmla="*/ 2147483647 h 96"/>
              <a:gd name="T6" fmla="*/ 2147483647 w 432"/>
              <a:gd name="T7" fmla="*/ 2147483647 h 96"/>
              <a:gd name="T8" fmla="*/ 2147483647 w 432"/>
              <a:gd name="T9" fmla="*/ 2147483647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0" y="48"/>
                </a:moveTo>
                <a:cubicBezTo>
                  <a:pt x="32" y="24"/>
                  <a:pt x="64" y="0"/>
                  <a:pt x="96" y="0"/>
                </a:cubicBezTo>
                <a:cubicBezTo>
                  <a:pt x="128" y="0"/>
                  <a:pt x="160" y="32"/>
                  <a:pt x="192" y="48"/>
                </a:cubicBezTo>
                <a:cubicBezTo>
                  <a:pt x="224" y="64"/>
                  <a:pt x="248" y="96"/>
                  <a:pt x="288" y="96"/>
                </a:cubicBezTo>
                <a:cubicBezTo>
                  <a:pt x="328" y="96"/>
                  <a:pt x="380" y="72"/>
                  <a:pt x="432" y="48"/>
                </a:cubicBezTo>
              </a:path>
            </a:pathLst>
          </a:custGeom>
          <a:noFill/>
          <a:ln w="38100">
            <a:solidFill>
              <a:srgbClr val="333399"/>
            </a:solidFill>
            <a:round/>
            <a:headEnd type="none" w="sm" len="sm"/>
            <a:tailEnd type="none" w="sm" len="sm"/>
          </a:ln>
        </p:spPr>
        <p:txBody>
          <a:bodyPr wrap="none" anchor="ctr"/>
          <a:lstStyle/>
          <a:p>
            <a:endParaRPr lang="zh-CN" altLang="en-US"/>
          </a:p>
        </p:txBody>
      </p:sp>
      <p:sp>
        <p:nvSpPr>
          <p:cNvPr id="135173" name="Line 5"/>
          <p:cNvSpPr>
            <a:spLocks noChangeShapeType="1"/>
          </p:cNvSpPr>
          <p:nvPr/>
        </p:nvSpPr>
        <p:spPr bwMode="auto">
          <a:xfrm>
            <a:off x="3124200" y="2362200"/>
            <a:ext cx="1828800" cy="0"/>
          </a:xfrm>
          <a:prstGeom prst="line">
            <a:avLst/>
          </a:prstGeom>
          <a:noFill/>
          <a:ln w="38100">
            <a:solidFill>
              <a:srgbClr val="333399"/>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smtClean="0"/>
              <a:t>软件集成测试的三个阶段</a:t>
            </a:r>
          </a:p>
        </p:txBody>
      </p:sp>
      <p:sp>
        <p:nvSpPr>
          <p:cNvPr id="136195" name="Rectangle 3"/>
          <p:cNvSpPr>
            <a:spLocks noGrp="1" noChangeArrowheads="1"/>
          </p:cNvSpPr>
          <p:nvPr>
            <p:ph type="body" idx="1"/>
          </p:nvPr>
        </p:nvSpPr>
        <p:spPr>
          <a:xfrm>
            <a:off x="304800" y="1219200"/>
            <a:ext cx="8299450" cy="4724400"/>
          </a:xfrm>
        </p:spPr>
        <p:txBody>
          <a:bodyPr/>
          <a:lstStyle/>
          <a:p>
            <a:r>
              <a:rPr lang="zh-CN" altLang="en-US" smtClean="0"/>
              <a:t>初测期：</a:t>
            </a:r>
          </a:p>
          <a:p>
            <a:pPr lvl="1">
              <a:lnSpc>
                <a:spcPct val="90000"/>
              </a:lnSpc>
            </a:pPr>
            <a:r>
              <a:rPr lang="zh-CN" altLang="en-US" smtClean="0"/>
              <a:t>主要功能和关键的执行路径，排除主要障碍</a:t>
            </a:r>
          </a:p>
          <a:p>
            <a:r>
              <a:rPr lang="zh-CN" altLang="en-US" smtClean="0"/>
              <a:t>细测期: </a:t>
            </a:r>
          </a:p>
          <a:p>
            <a:pPr lvl="1">
              <a:lnSpc>
                <a:spcPct val="90000"/>
              </a:lnSpc>
            </a:pPr>
            <a:r>
              <a:rPr lang="zh-CN" altLang="en-US" smtClean="0"/>
              <a:t>依据测试计划和测试大纲</a:t>
            </a:r>
          </a:p>
          <a:p>
            <a:pPr lvl="1">
              <a:lnSpc>
                <a:spcPct val="90000"/>
              </a:lnSpc>
            </a:pPr>
            <a:r>
              <a:rPr lang="zh-CN" altLang="en-US" smtClean="0"/>
              <a:t>逐一测试大大小小的功能、方方面面的特性、性能、用户界面、兼容性、可用性等等</a:t>
            </a:r>
          </a:p>
          <a:p>
            <a:pPr lvl="1">
              <a:lnSpc>
                <a:spcPct val="90000"/>
              </a:lnSpc>
            </a:pPr>
            <a:r>
              <a:rPr lang="zh-CN" altLang="en-US" smtClean="0"/>
              <a:t>预期可发现大量不同性质、不同严重程度的错误和问题</a:t>
            </a:r>
          </a:p>
          <a:p>
            <a:r>
              <a:rPr lang="zh-CN" altLang="en-US" smtClean="0"/>
              <a:t>回归测试期: </a:t>
            </a:r>
          </a:p>
          <a:p>
            <a:pPr lvl="1">
              <a:lnSpc>
                <a:spcPct val="90000"/>
              </a:lnSpc>
            </a:pPr>
            <a:r>
              <a:rPr lang="zh-CN" altLang="en-US" smtClean="0"/>
              <a:t>系统已稳定，一轮测试中发现的错误已十分有限</a:t>
            </a:r>
          </a:p>
          <a:p>
            <a:pPr lvl="1">
              <a:lnSpc>
                <a:spcPct val="90000"/>
              </a:lnSpc>
            </a:pPr>
            <a:r>
              <a:rPr lang="zh-CN" altLang="en-US" smtClean="0"/>
              <a:t>复查已知错误的纠正情况，确认未引发任何新的错误</a:t>
            </a:r>
          </a:p>
          <a:p>
            <a:r>
              <a:rPr lang="zh-CN" altLang="en-US" smtClean="0"/>
              <a:t>终结回归测试(</a:t>
            </a:r>
            <a:r>
              <a:rPr lang="en-US" altLang="zh-CN" smtClean="0"/>
              <a:t>Final Regression)</a:t>
            </a:r>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smtClean="0"/>
              <a:t>软件集成测试的两个重要的里程碑</a:t>
            </a:r>
          </a:p>
        </p:txBody>
      </p:sp>
      <p:sp>
        <p:nvSpPr>
          <p:cNvPr id="137219" name="Rectangle 3"/>
          <p:cNvSpPr>
            <a:spLocks noGrp="1" noChangeArrowheads="1"/>
          </p:cNvSpPr>
          <p:nvPr>
            <p:ph type="body" idx="1"/>
          </p:nvPr>
        </p:nvSpPr>
        <p:spPr>
          <a:xfrm>
            <a:off x="533400" y="1371600"/>
            <a:ext cx="8299450" cy="4267200"/>
          </a:xfrm>
        </p:spPr>
        <p:txBody>
          <a:bodyPr/>
          <a:lstStyle/>
          <a:p>
            <a:r>
              <a:rPr lang="zh-CN" altLang="en-US" smtClean="0"/>
              <a:t>功能冻结(</a:t>
            </a:r>
            <a:r>
              <a:rPr lang="en-US" altLang="zh-CN" smtClean="0"/>
              <a:t>Function/Feature Freeze)：</a:t>
            </a:r>
            <a:r>
              <a:rPr lang="zh-CN" altLang="en-US" smtClean="0"/>
              <a:t>标志着整个系统的集成工作已经完成，系统的功能、性能、界面、兼容性等均已经过测试，符合设计要求，确认系统功能和其他特性均不再做任何改变；</a:t>
            </a:r>
          </a:p>
          <a:p>
            <a:r>
              <a:rPr lang="zh-CN" altLang="en-US" smtClean="0"/>
              <a:t>代码冻结(</a:t>
            </a:r>
            <a:r>
              <a:rPr lang="en-US" altLang="zh-CN" smtClean="0"/>
              <a:t>Code Freeze)：</a:t>
            </a:r>
          </a:p>
          <a:p>
            <a:pPr lvl="1"/>
            <a:r>
              <a:rPr lang="zh-CN" altLang="en-US" smtClean="0"/>
              <a:t>理论上，无错误时冻结程序代码</a:t>
            </a:r>
          </a:p>
          <a:p>
            <a:pPr lvl="1"/>
            <a:r>
              <a:rPr lang="zh-CN" altLang="en-US" smtClean="0"/>
              <a:t>实际上，代码冻结只是标志着系统的当前版本的质量已经达到预期的要求，冻结程序的源代码，不再对其做任何修改。显然，这个里程碑是设置在软件通过了终结回归测试之后。</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smtClean="0"/>
              <a:t>软件测试计划</a:t>
            </a:r>
          </a:p>
        </p:txBody>
      </p:sp>
      <p:sp>
        <p:nvSpPr>
          <p:cNvPr id="138243" name="Rectangle 3"/>
          <p:cNvSpPr>
            <a:spLocks noGrp="1" noChangeArrowheads="1"/>
          </p:cNvSpPr>
          <p:nvPr>
            <p:ph type="body" idx="1"/>
          </p:nvPr>
        </p:nvSpPr>
        <p:spPr/>
        <p:txBody>
          <a:bodyPr/>
          <a:lstStyle/>
          <a:p>
            <a:r>
              <a:rPr lang="zh-CN" altLang="en-US" smtClean="0"/>
              <a:t>概要测试计划</a:t>
            </a:r>
          </a:p>
          <a:p>
            <a:r>
              <a:rPr lang="zh-CN" altLang="en-US" smtClean="0"/>
              <a:t>详细测试计划</a:t>
            </a:r>
          </a:p>
          <a:p>
            <a:r>
              <a:rPr lang="zh-CN" altLang="en-US" smtClean="0"/>
              <a:t>测试实施计划</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smtClean="0"/>
              <a:t>概要测试计划</a:t>
            </a:r>
          </a:p>
        </p:txBody>
      </p:sp>
      <p:sp>
        <p:nvSpPr>
          <p:cNvPr id="139267" name="Rectangle 3"/>
          <p:cNvSpPr>
            <a:spLocks noGrp="1" noChangeArrowheads="1"/>
          </p:cNvSpPr>
          <p:nvPr>
            <p:ph type="body" idx="1"/>
          </p:nvPr>
        </p:nvSpPr>
        <p:spPr>
          <a:xfrm>
            <a:off x="533400" y="1143000"/>
            <a:ext cx="8299450" cy="4267200"/>
          </a:xfrm>
        </p:spPr>
        <p:txBody>
          <a:bodyPr/>
          <a:lstStyle/>
          <a:p>
            <a:r>
              <a:rPr lang="zh-CN" altLang="en-US" smtClean="0"/>
              <a:t>在软件开发初期，即需求分析阶段制定</a:t>
            </a:r>
          </a:p>
          <a:p>
            <a:r>
              <a:rPr lang="zh-CN" altLang="en-US" smtClean="0"/>
              <a:t>定义被测试对象和测试目标</a:t>
            </a:r>
          </a:p>
          <a:p>
            <a:r>
              <a:rPr lang="zh-CN" altLang="en-US" smtClean="0"/>
              <a:t>确定测试阶段和测试周期的划分</a:t>
            </a:r>
          </a:p>
          <a:p>
            <a:r>
              <a:rPr lang="zh-CN" altLang="en-US" smtClean="0"/>
              <a:t>制定测试人员、软硬件资源和测试进度等方面的计划, 任务与分配与责任划分</a:t>
            </a:r>
          </a:p>
          <a:p>
            <a:r>
              <a:rPr lang="zh-CN" altLang="en-US" smtClean="0"/>
              <a:t>规定软件测试方法、测试标准，比如，</a:t>
            </a:r>
          </a:p>
          <a:p>
            <a:pPr lvl="1">
              <a:lnSpc>
                <a:spcPct val="90000"/>
              </a:lnSpc>
            </a:pPr>
            <a:r>
              <a:rPr lang="zh-CN" altLang="en-US" sz="2000" smtClean="0"/>
              <a:t>语句覆盖率需达到95%</a:t>
            </a:r>
          </a:p>
          <a:p>
            <a:pPr lvl="1">
              <a:lnSpc>
                <a:spcPct val="90000"/>
              </a:lnSpc>
            </a:pPr>
            <a:r>
              <a:rPr lang="zh-CN" altLang="en-US" sz="2000" smtClean="0"/>
              <a:t>三级以上的错误改正率需95%</a:t>
            </a:r>
          </a:p>
          <a:p>
            <a:pPr lvl="1">
              <a:lnSpc>
                <a:spcPct val="90000"/>
              </a:lnSpc>
            </a:pPr>
            <a:r>
              <a:rPr lang="zh-CN" altLang="en-US" sz="2000" smtClean="0"/>
              <a:t>所有决定不改正的"轻微"错误都必须经过专门的质量评审委员会同意</a:t>
            </a:r>
          </a:p>
          <a:p>
            <a:r>
              <a:rPr lang="zh-CN" altLang="en-US" smtClean="0"/>
              <a:t>支持环境和测试工具等</a:t>
            </a:r>
          </a:p>
          <a:p>
            <a:r>
              <a:rPr lang="zh-CN" altLang="en-US" b="1" i="1" smtClean="0">
                <a:solidFill>
                  <a:srgbClr val="CC3300"/>
                </a:solidFill>
              </a:rPr>
              <a:t>待解决的问题等</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smtClean="0"/>
              <a:t>详细测试计划</a:t>
            </a:r>
          </a:p>
        </p:txBody>
      </p:sp>
      <p:sp>
        <p:nvSpPr>
          <p:cNvPr id="140291" name="Rectangle 3"/>
          <p:cNvSpPr>
            <a:spLocks noGrp="1" noChangeArrowheads="1"/>
          </p:cNvSpPr>
          <p:nvPr>
            <p:ph type="body" idx="1"/>
          </p:nvPr>
        </p:nvSpPr>
        <p:spPr/>
        <p:txBody>
          <a:bodyPr/>
          <a:lstStyle/>
          <a:p>
            <a:r>
              <a:rPr lang="zh-CN" altLang="en-US" smtClean="0"/>
              <a:t>针对子系统在特定的测试阶段所要进行的测试工作制定详细计划</a:t>
            </a:r>
          </a:p>
          <a:p>
            <a:r>
              <a:rPr lang="zh-CN" altLang="en-US" smtClean="0"/>
              <a:t>详细规定了测试小组的各项测试任务、测试策略、任务分配和进度安排等</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mtClean="0"/>
              <a:t>测试人员的测试实施计划</a:t>
            </a:r>
          </a:p>
        </p:txBody>
      </p:sp>
      <p:sp>
        <p:nvSpPr>
          <p:cNvPr id="141315" name="Rectangle 3"/>
          <p:cNvSpPr>
            <a:spLocks noGrp="1" noChangeArrowheads="1"/>
          </p:cNvSpPr>
          <p:nvPr>
            <p:ph type="body" idx="1"/>
          </p:nvPr>
        </p:nvSpPr>
        <p:spPr/>
        <p:txBody>
          <a:bodyPr/>
          <a:lstStyle/>
          <a:p>
            <a:r>
              <a:rPr lang="zh-CN" altLang="en-US" smtClean="0"/>
              <a:t>测试者或测试小组的具体的测试实施计划</a:t>
            </a:r>
          </a:p>
          <a:p>
            <a:r>
              <a:rPr lang="zh-CN" altLang="en-US" smtClean="0"/>
              <a:t>规定了测试者负责测试的内容、测试强度和工作进度</a:t>
            </a:r>
          </a:p>
          <a:p>
            <a:r>
              <a:rPr lang="zh-CN" altLang="en-US" smtClean="0"/>
              <a:t>整个软件测试计划的组成部分，是检查测试实际执行情况的重要依据</a:t>
            </a:r>
          </a:p>
          <a:p>
            <a:r>
              <a:rPr lang="zh-CN" altLang="en-US" smtClean="0"/>
              <a:t>主要内容:</a:t>
            </a:r>
          </a:p>
          <a:p>
            <a:pPr lvl="1"/>
            <a:r>
              <a:rPr lang="zh-CN" altLang="en-US" smtClean="0"/>
              <a:t>计划进度和实际进度对照表</a:t>
            </a:r>
          </a:p>
          <a:p>
            <a:pPr lvl="1"/>
            <a:r>
              <a:rPr lang="zh-CN" altLang="en-US" smtClean="0"/>
              <a:t>测试要点 测试策略 ...</a:t>
            </a:r>
          </a:p>
          <a:p>
            <a:pPr lvl="1"/>
            <a:r>
              <a:rPr lang="zh-CN" altLang="en-US" smtClean="0"/>
              <a:t>尚未解决的问题和障碍</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mtClean="0"/>
              <a:t>软件测试大纲</a:t>
            </a:r>
          </a:p>
        </p:txBody>
      </p:sp>
      <p:sp>
        <p:nvSpPr>
          <p:cNvPr id="142339" name="Rectangle 3"/>
          <p:cNvSpPr>
            <a:spLocks noGrp="1" noChangeArrowheads="1"/>
          </p:cNvSpPr>
          <p:nvPr>
            <p:ph type="body" idx="1"/>
          </p:nvPr>
        </p:nvSpPr>
        <p:spPr/>
        <p:txBody>
          <a:bodyPr/>
          <a:lstStyle/>
          <a:p>
            <a:r>
              <a:rPr lang="zh-CN" altLang="en-US" smtClean="0"/>
              <a:t>软件测试的依据</a:t>
            </a:r>
          </a:p>
          <a:p>
            <a:r>
              <a:rPr lang="zh-CN" altLang="en-US" smtClean="0"/>
              <a:t>测试项目</a:t>
            </a:r>
          </a:p>
          <a:p>
            <a:r>
              <a:rPr lang="zh-CN" altLang="en-US" smtClean="0"/>
              <a:t>测试步骤</a:t>
            </a:r>
          </a:p>
          <a:p>
            <a:r>
              <a:rPr lang="zh-CN" altLang="en-US" smtClean="0"/>
              <a:t>测试完成的标准</a:t>
            </a:r>
          </a:p>
          <a:p>
            <a:r>
              <a:rPr lang="zh-CN" altLang="en-US" smtClean="0"/>
              <a:t>无论是自动测试还是手动测试，都必须满足测试大纲的要求。</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smtClean="0"/>
              <a:t>软件测试的重要性</a:t>
            </a:r>
          </a:p>
        </p:txBody>
      </p:sp>
      <p:sp>
        <p:nvSpPr>
          <p:cNvPr id="108547" name="Rectangle 3"/>
          <p:cNvSpPr>
            <a:spLocks noGrp="1" noChangeArrowheads="1"/>
          </p:cNvSpPr>
          <p:nvPr>
            <p:ph type="body" idx="1"/>
          </p:nvPr>
        </p:nvSpPr>
        <p:spPr/>
        <p:txBody>
          <a:bodyPr/>
          <a:lstStyle/>
          <a:p>
            <a:r>
              <a:rPr lang="zh-CN" altLang="en-US" smtClean="0"/>
              <a:t>软件测试是保证软件质量和可靠性的关键技术手段</a:t>
            </a:r>
          </a:p>
          <a:p>
            <a:r>
              <a:rPr lang="zh-CN" altLang="en-US" smtClean="0"/>
              <a:t>在软件开发的瀑布模型中，软件测试被视为是紧随代码实现之后、揭示软件中的错误、保证和提高软件质量的重要阶段</a:t>
            </a:r>
          </a:p>
          <a:p>
            <a:r>
              <a:rPr lang="zh-CN" altLang="en-US" smtClean="0"/>
              <a:t>在其它各种软件工程开发模型中，如快速原型、螺旋模型、以及面向对象的软件开发模型等，也都明确确认了软件测试的重要性和不可取代的地位。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smtClean="0"/>
              <a:t>软件测试大纲的本质</a:t>
            </a:r>
          </a:p>
        </p:txBody>
      </p:sp>
      <p:sp>
        <p:nvSpPr>
          <p:cNvPr id="143363" name="Rectangle 3"/>
          <p:cNvSpPr>
            <a:spLocks noGrp="1" noChangeArrowheads="1"/>
          </p:cNvSpPr>
          <p:nvPr>
            <p:ph type="body" idx="1"/>
          </p:nvPr>
        </p:nvSpPr>
        <p:spPr>
          <a:xfrm>
            <a:off x="304800" y="1371600"/>
            <a:ext cx="8628063" cy="4572000"/>
          </a:xfrm>
        </p:spPr>
        <p:txBody>
          <a:bodyPr/>
          <a:lstStyle/>
          <a:p>
            <a:r>
              <a:rPr lang="zh-CN" altLang="en-US" smtClean="0"/>
              <a:t>从测试的角度对被测对象的功能和各种特性的细化和展开。比如，</a:t>
            </a:r>
          </a:p>
          <a:p>
            <a:pPr lvl="1"/>
            <a:r>
              <a:rPr lang="zh-CN" altLang="en-US" smtClean="0"/>
              <a:t>针对系统功能的测试大纲是基于软件质量保证人员对系统需求规格说明书中有关系统功能定义的理解，将其逐一细化展开后编制而成的。</a:t>
            </a:r>
          </a:p>
          <a:p>
            <a:pPr lvl="1"/>
            <a:r>
              <a:rPr lang="zh-CN" altLang="en-US" smtClean="0"/>
              <a:t>测试大纲不仅是软件开发后期测试的依据，而且在系统的需求分析阶段也是质量保证的重要文档和依据。</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mtClean="0"/>
              <a:t>软件测试用例</a:t>
            </a:r>
          </a:p>
        </p:txBody>
      </p:sp>
      <p:sp>
        <p:nvSpPr>
          <p:cNvPr id="144387" name="Rectangle 3"/>
          <p:cNvSpPr>
            <a:spLocks noGrp="1" noChangeArrowheads="1"/>
          </p:cNvSpPr>
          <p:nvPr>
            <p:ph type="body" idx="1"/>
          </p:nvPr>
        </p:nvSpPr>
        <p:spPr>
          <a:xfrm>
            <a:off x="381000" y="1371600"/>
            <a:ext cx="8551863" cy="4572000"/>
          </a:xfrm>
        </p:spPr>
        <p:txBody>
          <a:bodyPr/>
          <a:lstStyle/>
          <a:p>
            <a:r>
              <a:rPr lang="zh-CN" altLang="en-US" smtClean="0"/>
              <a:t>实施一次测试而向被测系统提供的输入数据、操作或各种环境设置</a:t>
            </a:r>
          </a:p>
          <a:p>
            <a:r>
              <a:rPr lang="zh-CN" altLang="en-US" smtClean="0"/>
              <a:t>对交互式系统，软件交互执行过程的控制也是一种测试用例</a:t>
            </a:r>
          </a:p>
          <a:p>
            <a:r>
              <a:rPr lang="zh-CN" altLang="en-US" smtClean="0"/>
              <a:t>测试用例的设计与生成是依据测试大纲对其中每个测试项目的进一步实例化。比如，</a:t>
            </a:r>
          </a:p>
          <a:p>
            <a:pPr lvl="1"/>
            <a:r>
              <a:rPr lang="zh-CN" altLang="en-US" smtClean="0"/>
              <a:t>对于一个输入项的测试，应当设计一组测试数据，包括合法的、边界的和非法的数据等。</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smtClean="0"/>
              <a:t>测试用例生成的基本原则</a:t>
            </a:r>
          </a:p>
        </p:txBody>
      </p:sp>
      <p:sp>
        <p:nvSpPr>
          <p:cNvPr id="145411" name="Rectangle 3"/>
          <p:cNvSpPr>
            <a:spLocks noGrp="1" noChangeArrowheads="1"/>
          </p:cNvSpPr>
          <p:nvPr>
            <p:ph type="body" idx="1"/>
          </p:nvPr>
        </p:nvSpPr>
        <p:spPr/>
        <p:txBody>
          <a:bodyPr/>
          <a:lstStyle/>
          <a:p>
            <a:r>
              <a:rPr lang="zh-CN" altLang="en-US" smtClean="0"/>
              <a:t>测试用例的代表性：能够代表并覆盖各种合理的和不合理、合法的和非法的、边界的和越界的、以及极限的输入数据、操作和环境设置等;</a:t>
            </a:r>
          </a:p>
          <a:p>
            <a:r>
              <a:rPr lang="zh-CN" altLang="en-US" smtClean="0"/>
              <a:t>测试结果的可判定性：即测试执行结果的正确性是可判定的;</a:t>
            </a:r>
          </a:p>
          <a:p>
            <a:r>
              <a:rPr lang="zh-CN" altLang="en-US" smtClean="0"/>
              <a:t>测试结果的可再现性：即对同样的测试用例，系统的执行结果应当是相同的。</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smtClean="0"/>
              <a:t>交互式软件的测试用例的生成</a:t>
            </a:r>
          </a:p>
        </p:txBody>
      </p:sp>
      <p:sp>
        <p:nvSpPr>
          <p:cNvPr id="146435" name="Rectangle 3"/>
          <p:cNvSpPr>
            <a:spLocks noGrp="1" noChangeArrowheads="1"/>
          </p:cNvSpPr>
          <p:nvPr>
            <p:ph type="body" idx="1"/>
          </p:nvPr>
        </p:nvSpPr>
        <p:spPr>
          <a:xfrm>
            <a:off x="533400" y="1371600"/>
            <a:ext cx="8299450" cy="4267200"/>
          </a:xfrm>
        </p:spPr>
        <p:txBody>
          <a:bodyPr/>
          <a:lstStyle/>
          <a:p>
            <a:pPr>
              <a:buFontTx/>
              <a:buNone/>
            </a:pPr>
            <a:r>
              <a:rPr lang="zh-CN" altLang="en-US" smtClean="0"/>
              <a:t>测试用例空间 </a:t>
            </a:r>
            <a:r>
              <a:rPr lang="en-US" altLang="zh-CN" smtClean="0"/>
              <a:t>T=D0xD1x(*(D2xD3)+D4)xD5xD6</a:t>
            </a:r>
            <a:endParaRPr lang="zh-CN" altLang="en-US" smtClean="0"/>
          </a:p>
        </p:txBody>
      </p:sp>
      <p:grpSp>
        <p:nvGrpSpPr>
          <p:cNvPr id="146436" name="Group 20"/>
          <p:cNvGrpSpPr>
            <a:grpSpLocks/>
          </p:cNvGrpSpPr>
          <p:nvPr/>
        </p:nvGrpSpPr>
        <p:grpSpPr bwMode="auto">
          <a:xfrm>
            <a:off x="2209800" y="2514600"/>
            <a:ext cx="4724400" cy="1600200"/>
            <a:chOff x="384" y="1824"/>
            <a:chExt cx="2976" cy="1008"/>
          </a:xfrm>
        </p:grpSpPr>
        <p:sp>
          <p:nvSpPr>
            <p:cNvPr id="146450" name="Oval 4"/>
            <p:cNvSpPr>
              <a:spLocks noChangeArrowheads="1"/>
            </p:cNvSpPr>
            <p:nvPr/>
          </p:nvSpPr>
          <p:spPr bwMode="auto">
            <a:xfrm>
              <a:off x="912" y="216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1" name="Oval 5"/>
            <p:cNvSpPr>
              <a:spLocks noChangeArrowheads="1"/>
            </p:cNvSpPr>
            <p:nvPr/>
          </p:nvSpPr>
          <p:spPr bwMode="auto">
            <a:xfrm>
              <a:off x="1680" y="1824"/>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2" name="Oval 6"/>
            <p:cNvSpPr>
              <a:spLocks noChangeArrowheads="1"/>
            </p:cNvSpPr>
            <p:nvPr/>
          </p:nvSpPr>
          <p:spPr bwMode="auto">
            <a:xfrm>
              <a:off x="2016" y="264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3" name="Oval 7"/>
            <p:cNvSpPr>
              <a:spLocks noChangeArrowheads="1"/>
            </p:cNvSpPr>
            <p:nvPr/>
          </p:nvSpPr>
          <p:spPr bwMode="auto">
            <a:xfrm>
              <a:off x="2448" y="2208"/>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4" name="Oval 8"/>
            <p:cNvSpPr>
              <a:spLocks noChangeArrowheads="1"/>
            </p:cNvSpPr>
            <p:nvPr/>
          </p:nvSpPr>
          <p:spPr bwMode="auto">
            <a:xfrm>
              <a:off x="1344" y="264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5" name="Oval 9"/>
            <p:cNvSpPr>
              <a:spLocks noChangeArrowheads="1"/>
            </p:cNvSpPr>
            <p:nvPr/>
          </p:nvSpPr>
          <p:spPr bwMode="auto">
            <a:xfrm>
              <a:off x="3168" y="2208"/>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6" name="Oval 10"/>
            <p:cNvSpPr>
              <a:spLocks noChangeArrowheads="1"/>
            </p:cNvSpPr>
            <p:nvPr/>
          </p:nvSpPr>
          <p:spPr bwMode="auto">
            <a:xfrm>
              <a:off x="384" y="2160"/>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57" name="Line 12"/>
            <p:cNvSpPr>
              <a:spLocks noChangeShapeType="1"/>
            </p:cNvSpPr>
            <p:nvPr/>
          </p:nvSpPr>
          <p:spPr bwMode="auto">
            <a:xfrm flipV="1">
              <a:off x="1104" y="1920"/>
              <a:ext cx="576" cy="288"/>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58" name="Line 13"/>
            <p:cNvSpPr>
              <a:spLocks noChangeShapeType="1"/>
            </p:cNvSpPr>
            <p:nvPr/>
          </p:nvSpPr>
          <p:spPr bwMode="auto">
            <a:xfrm>
              <a:off x="1872" y="1872"/>
              <a:ext cx="576" cy="384"/>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59" name="Line 14"/>
            <p:cNvSpPr>
              <a:spLocks noChangeShapeType="1"/>
            </p:cNvSpPr>
            <p:nvPr/>
          </p:nvSpPr>
          <p:spPr bwMode="auto">
            <a:xfrm>
              <a:off x="1104" y="2304"/>
              <a:ext cx="240" cy="384"/>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0" name="Line 15"/>
            <p:cNvSpPr>
              <a:spLocks noChangeShapeType="1"/>
            </p:cNvSpPr>
            <p:nvPr/>
          </p:nvSpPr>
          <p:spPr bwMode="auto">
            <a:xfrm flipH="1" flipV="1">
              <a:off x="1536" y="2784"/>
              <a:ext cx="480"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1" name="Line 16"/>
            <p:cNvSpPr>
              <a:spLocks noChangeShapeType="1"/>
            </p:cNvSpPr>
            <p:nvPr/>
          </p:nvSpPr>
          <p:spPr bwMode="auto">
            <a:xfrm flipV="1">
              <a:off x="1536" y="2688"/>
              <a:ext cx="480"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2" name="Line 17"/>
            <p:cNvSpPr>
              <a:spLocks noChangeShapeType="1"/>
            </p:cNvSpPr>
            <p:nvPr/>
          </p:nvSpPr>
          <p:spPr bwMode="auto">
            <a:xfrm flipV="1">
              <a:off x="2208" y="2400"/>
              <a:ext cx="288" cy="288"/>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3" name="Line 18"/>
            <p:cNvSpPr>
              <a:spLocks noChangeShapeType="1"/>
            </p:cNvSpPr>
            <p:nvPr/>
          </p:nvSpPr>
          <p:spPr bwMode="auto">
            <a:xfrm>
              <a:off x="2640" y="2304"/>
              <a:ext cx="528"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64" name="Line 19"/>
            <p:cNvSpPr>
              <a:spLocks noChangeShapeType="1"/>
            </p:cNvSpPr>
            <p:nvPr/>
          </p:nvSpPr>
          <p:spPr bwMode="auto">
            <a:xfrm>
              <a:off x="576" y="2256"/>
              <a:ext cx="336"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grpSp>
      <p:sp>
        <p:nvSpPr>
          <p:cNvPr id="146437" name="Text Box 21"/>
          <p:cNvSpPr txBox="1">
            <a:spLocks noChangeArrowheads="1"/>
          </p:cNvSpPr>
          <p:nvPr/>
        </p:nvSpPr>
        <p:spPr bwMode="auto">
          <a:xfrm>
            <a:off x="5867400" y="4114800"/>
            <a:ext cx="2540000" cy="366713"/>
          </a:xfrm>
          <a:prstGeom prst="rect">
            <a:avLst/>
          </a:prstGeom>
          <a:noFill/>
          <a:ln w="12700">
            <a:noFill/>
            <a:miter lim="800000"/>
            <a:headEnd type="none" w="sm" len="sm"/>
            <a:tailEnd type="none" w="sm" len="sm"/>
          </a:ln>
        </p:spPr>
        <p:txBody>
          <a:bodyPr wrap="none">
            <a:spAutoFit/>
          </a:bodyPr>
          <a:lstStyle/>
          <a:p>
            <a:pPr eaLnBrk="1" hangingPunct="1"/>
            <a:r>
              <a:rPr lang="en-US" altLang="zh-CN" sz="1800">
                <a:solidFill>
                  <a:srgbClr val="333399"/>
                </a:solidFill>
              </a:rPr>
              <a:t>t:d0 d1 d2 d3 d2 d3 d5 d6</a:t>
            </a:r>
            <a:endParaRPr lang="zh-CN" altLang="en-US" sz="1800">
              <a:solidFill>
                <a:srgbClr val="333399"/>
              </a:solidFill>
            </a:endParaRPr>
          </a:p>
        </p:txBody>
      </p:sp>
      <p:sp>
        <p:nvSpPr>
          <p:cNvPr id="146438" name="Text Box 22"/>
          <p:cNvSpPr txBox="1">
            <a:spLocks noChangeArrowheads="1"/>
          </p:cNvSpPr>
          <p:nvPr/>
        </p:nvSpPr>
        <p:spPr bwMode="auto">
          <a:xfrm>
            <a:off x="2117725" y="27051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D0</a:t>
            </a:r>
            <a:endParaRPr kumimoji="1" lang="en-US" altLang="zh-CN" sz="1800">
              <a:solidFill>
                <a:srgbClr val="333399"/>
              </a:solidFill>
            </a:endParaRPr>
          </a:p>
        </p:txBody>
      </p:sp>
      <p:sp>
        <p:nvSpPr>
          <p:cNvPr id="146439" name="Text Box 23"/>
          <p:cNvSpPr txBox="1">
            <a:spLocks noChangeArrowheads="1"/>
          </p:cNvSpPr>
          <p:nvPr/>
        </p:nvSpPr>
        <p:spPr bwMode="auto">
          <a:xfrm>
            <a:off x="2971800" y="2590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D1</a:t>
            </a:r>
            <a:endParaRPr kumimoji="1" lang="en-US" altLang="zh-CN" sz="1800">
              <a:solidFill>
                <a:srgbClr val="333399"/>
              </a:solidFill>
            </a:endParaRPr>
          </a:p>
        </p:txBody>
      </p:sp>
      <p:sp>
        <p:nvSpPr>
          <p:cNvPr id="146440" name="Text Box 24"/>
          <p:cNvSpPr txBox="1">
            <a:spLocks noChangeArrowheads="1"/>
          </p:cNvSpPr>
          <p:nvPr/>
        </p:nvSpPr>
        <p:spPr bwMode="auto">
          <a:xfrm>
            <a:off x="4724400" y="3352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D3</a:t>
            </a:r>
            <a:endParaRPr kumimoji="1" lang="en-US" altLang="zh-CN" sz="1800">
              <a:solidFill>
                <a:srgbClr val="333399"/>
              </a:solidFill>
            </a:endParaRPr>
          </a:p>
        </p:txBody>
      </p:sp>
      <p:sp>
        <p:nvSpPr>
          <p:cNvPr id="146441" name="Text Box 25"/>
          <p:cNvSpPr txBox="1">
            <a:spLocks noChangeArrowheads="1"/>
          </p:cNvSpPr>
          <p:nvPr/>
        </p:nvSpPr>
        <p:spPr bwMode="auto">
          <a:xfrm>
            <a:off x="3733800" y="33528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D2</a:t>
            </a:r>
            <a:endParaRPr kumimoji="1" lang="en-US" altLang="zh-CN" sz="1800">
              <a:solidFill>
                <a:srgbClr val="333399"/>
              </a:solidFill>
            </a:endParaRPr>
          </a:p>
        </p:txBody>
      </p:sp>
      <p:sp>
        <p:nvSpPr>
          <p:cNvPr id="146442" name="Text Box 26"/>
          <p:cNvSpPr txBox="1">
            <a:spLocks noChangeArrowheads="1"/>
          </p:cNvSpPr>
          <p:nvPr/>
        </p:nvSpPr>
        <p:spPr bwMode="auto">
          <a:xfrm>
            <a:off x="4191000" y="20574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D4</a:t>
            </a:r>
            <a:endParaRPr kumimoji="1" lang="en-US" altLang="zh-CN" sz="1800">
              <a:solidFill>
                <a:srgbClr val="333399"/>
              </a:solidFill>
            </a:endParaRPr>
          </a:p>
        </p:txBody>
      </p:sp>
      <p:sp>
        <p:nvSpPr>
          <p:cNvPr id="146443" name="Text Box 27"/>
          <p:cNvSpPr txBox="1">
            <a:spLocks noChangeArrowheads="1"/>
          </p:cNvSpPr>
          <p:nvPr/>
        </p:nvSpPr>
        <p:spPr bwMode="auto">
          <a:xfrm>
            <a:off x="5410200" y="26670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D5</a:t>
            </a:r>
            <a:endParaRPr kumimoji="1" lang="en-US" altLang="zh-CN" sz="1800">
              <a:solidFill>
                <a:srgbClr val="333399"/>
              </a:solidFill>
            </a:endParaRPr>
          </a:p>
        </p:txBody>
      </p:sp>
      <p:sp>
        <p:nvSpPr>
          <p:cNvPr id="146444" name="Text Box 28"/>
          <p:cNvSpPr txBox="1">
            <a:spLocks noChangeArrowheads="1"/>
          </p:cNvSpPr>
          <p:nvPr/>
        </p:nvSpPr>
        <p:spPr bwMode="auto">
          <a:xfrm>
            <a:off x="6553200" y="2667000"/>
            <a:ext cx="463550" cy="366713"/>
          </a:xfrm>
          <a:prstGeom prst="rect">
            <a:avLst/>
          </a:prstGeom>
          <a:noFill/>
          <a:ln w="12700">
            <a:noFill/>
            <a:miter lim="800000"/>
            <a:headEnd type="none" w="sm" len="sm"/>
            <a:tailEnd type="none" w="sm" len="sm"/>
          </a:ln>
        </p:spPr>
        <p:txBody>
          <a:bodyPr wrap="none">
            <a:spAutoFit/>
          </a:bodyPr>
          <a:lstStyle/>
          <a:p>
            <a:pPr eaLnBrk="1" hangingPunct="1"/>
            <a:r>
              <a:rPr kumimoji="1" lang="en-US" altLang="en-US" sz="1800">
                <a:solidFill>
                  <a:srgbClr val="333399"/>
                </a:solidFill>
              </a:rPr>
              <a:t>D6</a:t>
            </a:r>
            <a:endParaRPr kumimoji="1" lang="en-US" altLang="zh-CN" sz="1800">
              <a:solidFill>
                <a:srgbClr val="333399"/>
              </a:solidFill>
            </a:endParaRPr>
          </a:p>
        </p:txBody>
      </p:sp>
      <p:grpSp>
        <p:nvGrpSpPr>
          <p:cNvPr id="146445" name="Group 33"/>
          <p:cNvGrpSpPr>
            <a:grpSpLocks/>
          </p:cNvGrpSpPr>
          <p:nvPr/>
        </p:nvGrpSpPr>
        <p:grpSpPr bwMode="auto">
          <a:xfrm>
            <a:off x="1066800" y="4800600"/>
            <a:ext cx="2546350" cy="687388"/>
            <a:chOff x="672" y="3024"/>
            <a:chExt cx="1604" cy="433"/>
          </a:xfrm>
        </p:grpSpPr>
        <p:sp>
          <p:nvSpPr>
            <p:cNvPr id="146446" name="Oval 11"/>
            <p:cNvSpPr>
              <a:spLocks noChangeArrowheads="1"/>
            </p:cNvSpPr>
            <p:nvPr/>
          </p:nvSpPr>
          <p:spPr bwMode="auto">
            <a:xfrm>
              <a:off x="768" y="3034"/>
              <a:ext cx="192" cy="192"/>
            </a:xfrm>
            <a:prstGeom prst="ellipse">
              <a:avLst/>
            </a:prstGeom>
            <a:solidFill>
              <a:srgbClr val="333399"/>
            </a:solidFill>
            <a:ln w="12700">
              <a:solidFill>
                <a:srgbClr val="333399"/>
              </a:solidFill>
              <a:round/>
              <a:headEnd type="none" w="sm" len="sm"/>
              <a:tailEnd type="none" w="sm" len="sm"/>
            </a:ln>
          </p:spPr>
          <p:txBody>
            <a:bodyPr wrap="none" anchor="ctr"/>
            <a:lstStyle/>
            <a:p>
              <a:endParaRPr lang="zh-CN" altLang="en-US"/>
            </a:p>
          </p:txBody>
        </p:sp>
        <p:sp>
          <p:nvSpPr>
            <p:cNvPr id="146447" name="Text Box 29"/>
            <p:cNvSpPr txBox="1">
              <a:spLocks noChangeArrowheads="1"/>
            </p:cNvSpPr>
            <p:nvPr/>
          </p:nvSpPr>
          <p:spPr bwMode="auto">
            <a:xfrm>
              <a:off x="1152" y="3024"/>
              <a:ext cx="1124" cy="231"/>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控制点或输入点</a:t>
              </a:r>
            </a:p>
          </p:txBody>
        </p:sp>
        <p:sp>
          <p:nvSpPr>
            <p:cNvPr id="146448" name="Line 30"/>
            <p:cNvSpPr>
              <a:spLocks noChangeShapeType="1"/>
            </p:cNvSpPr>
            <p:nvPr/>
          </p:nvSpPr>
          <p:spPr bwMode="auto">
            <a:xfrm>
              <a:off x="672" y="3370"/>
              <a:ext cx="336" cy="0"/>
            </a:xfrm>
            <a:prstGeom prst="line">
              <a:avLst/>
            </a:prstGeom>
            <a:noFill/>
            <a:ln w="38100">
              <a:solidFill>
                <a:srgbClr val="333399"/>
              </a:solidFill>
              <a:round/>
              <a:headEnd type="none" w="sm" len="sm"/>
              <a:tailEnd type="triangle" w="sm" len="sm"/>
            </a:ln>
          </p:spPr>
          <p:txBody>
            <a:bodyPr wrap="none" anchor="ctr"/>
            <a:lstStyle/>
            <a:p>
              <a:endParaRPr lang="zh-CN" altLang="en-US"/>
            </a:p>
          </p:txBody>
        </p:sp>
        <p:sp>
          <p:nvSpPr>
            <p:cNvPr id="146449" name="Text Box 31"/>
            <p:cNvSpPr txBox="1">
              <a:spLocks noChangeArrowheads="1"/>
            </p:cNvSpPr>
            <p:nvPr/>
          </p:nvSpPr>
          <p:spPr bwMode="auto">
            <a:xfrm>
              <a:off x="1152" y="3226"/>
              <a:ext cx="692" cy="231"/>
            </a:xfrm>
            <a:prstGeom prst="rect">
              <a:avLst/>
            </a:prstGeom>
            <a:noFill/>
            <a:ln w="12700">
              <a:noFill/>
              <a:miter lim="800000"/>
              <a:headEnd type="none" w="sm" len="sm"/>
              <a:tailEnd type="none" w="sm" len="sm"/>
            </a:ln>
          </p:spPr>
          <p:txBody>
            <a:bodyPr wrap="none">
              <a:spAutoFit/>
            </a:bodyPr>
            <a:lstStyle/>
            <a:p>
              <a:pPr eaLnBrk="1" hangingPunct="1"/>
              <a:r>
                <a:rPr kumimoji="1" lang="zh-CN" altLang="en-US" sz="1800">
                  <a:solidFill>
                    <a:srgbClr val="333399"/>
                  </a:solidFill>
                </a:rPr>
                <a:t>控制转移</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smtClean="0"/>
              <a:t>交互式软件的测试用例的生成</a:t>
            </a:r>
          </a:p>
        </p:txBody>
      </p:sp>
      <p:sp>
        <p:nvSpPr>
          <p:cNvPr id="147459" name="Rectangle 3"/>
          <p:cNvSpPr>
            <a:spLocks noGrp="1" noChangeArrowheads="1"/>
          </p:cNvSpPr>
          <p:nvPr>
            <p:ph type="body" idx="1"/>
          </p:nvPr>
        </p:nvSpPr>
        <p:spPr/>
        <p:txBody>
          <a:bodyPr/>
          <a:lstStyle/>
          <a:p>
            <a:r>
              <a:rPr lang="zh-CN" altLang="en-US" smtClean="0"/>
              <a:t>测试用例</a:t>
            </a:r>
          </a:p>
          <a:p>
            <a:pPr lvl="1"/>
            <a:r>
              <a:rPr lang="zh-CN" altLang="en-US" smtClean="0"/>
              <a:t>测试步骤: 控制点的序列 (测试大纲)</a:t>
            </a:r>
          </a:p>
          <a:p>
            <a:pPr lvl="1"/>
            <a:r>
              <a:rPr lang="zh-CN" altLang="en-US" smtClean="0"/>
              <a:t>代表值: 每个控制点上的每一项输入或操作(测试数据)</a:t>
            </a:r>
          </a:p>
          <a:p>
            <a:r>
              <a:rPr lang="zh-CN" altLang="en-US" smtClean="0"/>
              <a:t>覆盖准则</a:t>
            </a:r>
          </a:p>
          <a:p>
            <a:pPr lvl="1"/>
            <a:r>
              <a:rPr lang="zh-CN" altLang="en-US" smtClean="0"/>
              <a:t>准则1: 控制点覆盖</a:t>
            </a:r>
          </a:p>
          <a:p>
            <a:pPr lvl="1"/>
            <a:r>
              <a:rPr lang="zh-CN" altLang="en-US" smtClean="0"/>
              <a:t>准则2: 转移边覆盖</a:t>
            </a:r>
          </a:p>
          <a:p>
            <a:pPr lvl="1"/>
            <a:r>
              <a:rPr lang="zh-CN" altLang="en-US" smtClean="0"/>
              <a:t>准则3: 典型路径覆盖</a:t>
            </a:r>
          </a:p>
          <a:p>
            <a:pPr lvl="1"/>
            <a:r>
              <a:rPr lang="zh-CN" altLang="en-US" smtClean="0"/>
              <a:t>准则4: 代表值覆盖</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smtClean="0"/>
              <a:t>测试的实施</a:t>
            </a:r>
          </a:p>
        </p:txBody>
      </p:sp>
      <p:sp>
        <p:nvSpPr>
          <p:cNvPr id="148483" name="Rectangle 3"/>
          <p:cNvSpPr>
            <a:spLocks noGrp="1" noChangeArrowheads="1"/>
          </p:cNvSpPr>
          <p:nvPr>
            <p:ph type="body" idx="1"/>
          </p:nvPr>
        </p:nvSpPr>
        <p:spPr/>
        <p:txBody>
          <a:bodyPr/>
          <a:lstStyle/>
          <a:p>
            <a:r>
              <a:rPr lang="zh-CN" altLang="en-US" smtClean="0"/>
              <a:t>手工测试与自动测试</a:t>
            </a:r>
          </a:p>
          <a:p>
            <a:r>
              <a:rPr lang="zh-CN" altLang="en-US" smtClean="0"/>
              <a:t>测试优先级</a:t>
            </a:r>
          </a:p>
          <a:p>
            <a:r>
              <a:rPr lang="zh-CN" altLang="en-US" smtClean="0"/>
              <a:t>软件问题报告</a:t>
            </a:r>
            <a:r>
              <a:rPr lang="en-US" altLang="zh-CN" smtClean="0"/>
              <a:t>SPR</a:t>
            </a:r>
          </a:p>
          <a:p>
            <a:pPr lvl="1"/>
            <a:r>
              <a:rPr lang="en-US" altLang="zh-CN" smtClean="0"/>
              <a:t>SPR</a:t>
            </a:r>
            <a:r>
              <a:rPr lang="zh-CN" altLang="en-US" smtClean="0"/>
              <a:t>的生存周期:</a:t>
            </a:r>
          </a:p>
          <a:p>
            <a:pPr lvl="2"/>
            <a:r>
              <a:rPr lang="zh-CN" altLang="en-US" smtClean="0"/>
              <a:t>状态:</a:t>
            </a:r>
            <a:r>
              <a:rPr lang="en-US" altLang="zh-CN" smtClean="0"/>
              <a:t>new,open,pending,close,...</a:t>
            </a:r>
          </a:p>
          <a:p>
            <a:pPr lvl="2"/>
            <a:r>
              <a:rPr lang="zh-CN" altLang="en-US" smtClean="0"/>
              <a:t>子状态：</a:t>
            </a:r>
            <a:r>
              <a:rPr lang="en-US" altLang="zh-CN" smtClean="0"/>
              <a:t>fix,defer,NPTF,Not a Bog, Transfer,...</a:t>
            </a:r>
          </a:p>
          <a:p>
            <a:r>
              <a:rPr lang="zh-CN" altLang="en-US" smtClean="0"/>
              <a:t>测试状态报告</a:t>
            </a:r>
          </a:p>
          <a:p>
            <a:pPr lvl="1"/>
            <a:r>
              <a:rPr lang="zh-CN" altLang="en-US" smtClean="0"/>
              <a:t>进度 问题 调整 ...</a:t>
            </a:r>
          </a:p>
          <a:p>
            <a:r>
              <a:rPr lang="en-US" altLang="zh-CN" smtClean="0"/>
              <a:t>QE</a:t>
            </a:r>
            <a:r>
              <a:rPr lang="zh-CN" altLang="en-US" smtClean="0"/>
              <a:t>与</a:t>
            </a:r>
            <a:r>
              <a:rPr lang="en-US" altLang="zh-CN" smtClean="0"/>
              <a:t>Developers</a:t>
            </a:r>
            <a:r>
              <a:rPr lang="zh-CN" altLang="en-US" smtClean="0"/>
              <a:t>之间的通讯</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28600"/>
            <a:ext cx="8330952" cy="838200"/>
          </a:xfrm>
        </p:spPr>
        <p:txBody>
          <a:bodyPr/>
          <a:lstStyle/>
          <a:p>
            <a:r>
              <a:rPr lang="zh-CN" altLang="en-US" dirty="0" smtClean="0"/>
              <a:t>测试过程：测试方法</a:t>
            </a:r>
            <a:r>
              <a:rPr lang="en-US" altLang="zh-CN" dirty="0" smtClean="0">
                <a:sym typeface="Wingdings" panose="05000000000000000000" pitchFamily="2" charset="2"/>
              </a:rPr>
              <a:t></a:t>
            </a:r>
            <a:r>
              <a:rPr lang="zh-CN" altLang="en-US" dirty="0" smtClean="0"/>
              <a:t>测试特征 </a:t>
            </a:r>
            <a:r>
              <a:rPr lang="en-US" altLang="zh-CN" dirty="0" smtClean="0">
                <a:sym typeface="Wingdings" panose="05000000000000000000" pitchFamily="2" charset="2"/>
              </a:rPr>
              <a:t> </a:t>
            </a:r>
            <a:r>
              <a:rPr lang="zh-CN" altLang="en-US" dirty="0" smtClean="0">
                <a:sym typeface="Wingdings" panose="05000000000000000000" pitchFamily="2" charset="2"/>
              </a:rPr>
              <a:t>测试证据</a:t>
            </a:r>
            <a:endParaRPr lang="zh-CN" altLang="en-US" dirty="0"/>
          </a:p>
        </p:txBody>
      </p:sp>
      <p:cxnSp>
        <p:nvCxnSpPr>
          <p:cNvPr id="5" name="直接箭头连接符 4"/>
          <p:cNvCxnSpPr/>
          <p:nvPr/>
        </p:nvCxnSpPr>
        <p:spPr bwMode="auto">
          <a:xfrm flipV="1">
            <a:off x="2771800" y="4293096"/>
            <a:ext cx="5328592" cy="72008"/>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cxnSp>
        <p:nvCxnSpPr>
          <p:cNvPr id="6" name="直接箭头连接符 5"/>
          <p:cNvCxnSpPr/>
          <p:nvPr/>
        </p:nvCxnSpPr>
        <p:spPr bwMode="auto">
          <a:xfrm flipH="1" flipV="1">
            <a:off x="2731331" y="1194780"/>
            <a:ext cx="80937" cy="3181908"/>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cxnSp>
        <p:nvCxnSpPr>
          <p:cNvPr id="7" name="直接箭头连接符 6"/>
          <p:cNvCxnSpPr/>
          <p:nvPr/>
        </p:nvCxnSpPr>
        <p:spPr bwMode="auto">
          <a:xfrm flipH="1">
            <a:off x="649834" y="4344380"/>
            <a:ext cx="2177008" cy="1639416"/>
          </a:xfrm>
          <a:prstGeom prst="straightConnector1">
            <a:avLst/>
          </a:prstGeom>
          <a:solidFill>
            <a:schemeClr val="accent1"/>
          </a:solidFill>
          <a:ln w="38100" cap="flat" cmpd="sng" algn="ctr">
            <a:solidFill>
              <a:schemeClr val="tx1"/>
            </a:solidFill>
            <a:prstDash val="solid"/>
            <a:round/>
            <a:headEnd type="none" w="sm" len="sm"/>
            <a:tailEnd type="triangle"/>
          </a:ln>
          <a:effectLst/>
        </p:spPr>
      </p:cxnSp>
      <p:sp>
        <p:nvSpPr>
          <p:cNvPr id="10" name="文本框 9"/>
          <p:cNvSpPr txBox="1"/>
          <p:nvPr/>
        </p:nvSpPr>
        <p:spPr>
          <a:xfrm>
            <a:off x="5862096" y="3791235"/>
            <a:ext cx="3262432" cy="461665"/>
          </a:xfrm>
          <a:prstGeom prst="rect">
            <a:avLst/>
          </a:prstGeom>
          <a:noFill/>
        </p:spPr>
        <p:txBody>
          <a:bodyPr wrap="none" rtlCol="0">
            <a:spAutoFit/>
          </a:bodyPr>
          <a:lstStyle/>
          <a:p>
            <a:r>
              <a:rPr lang="zh-CN" altLang="en-US" dirty="0" smtClean="0"/>
              <a:t>测试阶段（被测对象）</a:t>
            </a:r>
            <a:endParaRPr lang="zh-CN" altLang="en-US" dirty="0"/>
          </a:p>
        </p:txBody>
      </p:sp>
      <p:sp>
        <p:nvSpPr>
          <p:cNvPr id="11" name="文本框 10"/>
          <p:cNvSpPr txBox="1"/>
          <p:nvPr/>
        </p:nvSpPr>
        <p:spPr>
          <a:xfrm>
            <a:off x="395536" y="5983796"/>
            <a:ext cx="1415772" cy="461665"/>
          </a:xfrm>
          <a:prstGeom prst="rect">
            <a:avLst/>
          </a:prstGeom>
          <a:noFill/>
        </p:spPr>
        <p:txBody>
          <a:bodyPr wrap="none" rtlCol="0">
            <a:spAutoFit/>
          </a:bodyPr>
          <a:lstStyle/>
          <a:p>
            <a:r>
              <a:rPr lang="zh-CN" altLang="en-US" dirty="0" smtClean="0"/>
              <a:t>测试方法</a:t>
            </a:r>
            <a:endParaRPr lang="zh-CN" altLang="en-US" dirty="0"/>
          </a:p>
        </p:txBody>
      </p:sp>
      <p:sp>
        <p:nvSpPr>
          <p:cNvPr id="12" name="文本框 11"/>
          <p:cNvSpPr txBox="1"/>
          <p:nvPr/>
        </p:nvSpPr>
        <p:spPr>
          <a:xfrm>
            <a:off x="2835611" y="1189831"/>
            <a:ext cx="1415772" cy="461665"/>
          </a:xfrm>
          <a:prstGeom prst="rect">
            <a:avLst/>
          </a:prstGeom>
          <a:noFill/>
        </p:spPr>
        <p:txBody>
          <a:bodyPr wrap="none" rtlCol="0">
            <a:spAutoFit/>
          </a:bodyPr>
          <a:lstStyle/>
          <a:p>
            <a:r>
              <a:rPr lang="zh-CN" altLang="en-US" dirty="0" smtClean="0"/>
              <a:t>测试特征</a:t>
            </a:r>
            <a:endParaRPr lang="zh-CN" altLang="en-US" dirty="0"/>
          </a:p>
        </p:txBody>
      </p:sp>
      <p:sp>
        <p:nvSpPr>
          <p:cNvPr id="13" name="文本框 12"/>
          <p:cNvSpPr txBox="1"/>
          <p:nvPr/>
        </p:nvSpPr>
        <p:spPr>
          <a:xfrm>
            <a:off x="3081140" y="4513039"/>
            <a:ext cx="800219" cy="461665"/>
          </a:xfrm>
          <a:prstGeom prst="rect">
            <a:avLst/>
          </a:prstGeom>
          <a:noFill/>
        </p:spPr>
        <p:txBody>
          <a:bodyPr wrap="none" rtlCol="0">
            <a:spAutoFit/>
          </a:bodyPr>
          <a:lstStyle/>
          <a:p>
            <a:r>
              <a:rPr lang="zh-CN" altLang="en-US" dirty="0" smtClean="0"/>
              <a:t>单元</a:t>
            </a:r>
            <a:endParaRPr lang="zh-CN" altLang="en-US" dirty="0"/>
          </a:p>
        </p:txBody>
      </p:sp>
      <p:cxnSp>
        <p:nvCxnSpPr>
          <p:cNvPr id="15" name="直接连接符 14"/>
          <p:cNvCxnSpPr/>
          <p:nvPr/>
        </p:nvCxnSpPr>
        <p:spPr bwMode="auto">
          <a:xfrm>
            <a:off x="3543497" y="4221088"/>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17" name="直接连接符 16"/>
          <p:cNvCxnSpPr/>
          <p:nvPr/>
        </p:nvCxnSpPr>
        <p:spPr bwMode="auto">
          <a:xfrm>
            <a:off x="4783335" y="4187800"/>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18" name="文本框 17"/>
          <p:cNvSpPr txBox="1"/>
          <p:nvPr/>
        </p:nvSpPr>
        <p:spPr>
          <a:xfrm>
            <a:off x="4419853" y="4488135"/>
            <a:ext cx="800219" cy="461665"/>
          </a:xfrm>
          <a:prstGeom prst="rect">
            <a:avLst/>
          </a:prstGeom>
          <a:noFill/>
        </p:spPr>
        <p:txBody>
          <a:bodyPr wrap="none" rtlCol="0">
            <a:spAutoFit/>
          </a:bodyPr>
          <a:lstStyle/>
          <a:p>
            <a:r>
              <a:rPr lang="zh-CN" altLang="en-US" dirty="0" smtClean="0"/>
              <a:t>集成</a:t>
            </a:r>
            <a:endParaRPr lang="zh-CN" altLang="en-US" dirty="0"/>
          </a:p>
        </p:txBody>
      </p:sp>
      <p:cxnSp>
        <p:nvCxnSpPr>
          <p:cNvPr id="19" name="直接连接符 18"/>
          <p:cNvCxnSpPr/>
          <p:nvPr/>
        </p:nvCxnSpPr>
        <p:spPr bwMode="auto">
          <a:xfrm>
            <a:off x="4139952" y="4212704"/>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20" name="直接连接符 19"/>
          <p:cNvCxnSpPr/>
          <p:nvPr/>
        </p:nvCxnSpPr>
        <p:spPr bwMode="auto">
          <a:xfrm>
            <a:off x="5448993" y="4181388"/>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21" name="直接连接符 20"/>
          <p:cNvCxnSpPr/>
          <p:nvPr/>
        </p:nvCxnSpPr>
        <p:spPr bwMode="auto">
          <a:xfrm>
            <a:off x="6012160" y="4187800"/>
            <a:ext cx="0" cy="152400"/>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22" name="文本框 21"/>
          <p:cNvSpPr txBox="1"/>
          <p:nvPr/>
        </p:nvSpPr>
        <p:spPr>
          <a:xfrm>
            <a:off x="5084279" y="4476812"/>
            <a:ext cx="800219" cy="461665"/>
          </a:xfrm>
          <a:prstGeom prst="rect">
            <a:avLst/>
          </a:prstGeom>
          <a:noFill/>
        </p:spPr>
        <p:txBody>
          <a:bodyPr wrap="none" rtlCol="0">
            <a:spAutoFit/>
          </a:bodyPr>
          <a:lstStyle/>
          <a:p>
            <a:r>
              <a:rPr lang="zh-CN" altLang="en-US" dirty="0" smtClean="0"/>
              <a:t>系统</a:t>
            </a:r>
            <a:endParaRPr lang="zh-CN" altLang="en-US" dirty="0"/>
          </a:p>
        </p:txBody>
      </p:sp>
      <p:sp>
        <p:nvSpPr>
          <p:cNvPr id="23" name="文本框 22"/>
          <p:cNvSpPr txBox="1"/>
          <p:nvPr/>
        </p:nvSpPr>
        <p:spPr>
          <a:xfrm>
            <a:off x="1488503" y="4321931"/>
            <a:ext cx="800219" cy="461665"/>
          </a:xfrm>
          <a:prstGeom prst="rect">
            <a:avLst/>
          </a:prstGeom>
          <a:noFill/>
        </p:spPr>
        <p:txBody>
          <a:bodyPr wrap="none" rtlCol="0">
            <a:spAutoFit/>
          </a:bodyPr>
          <a:lstStyle/>
          <a:p>
            <a:r>
              <a:rPr lang="zh-CN" altLang="en-US" dirty="0" smtClean="0"/>
              <a:t>白盒</a:t>
            </a:r>
            <a:endParaRPr lang="zh-CN" altLang="en-US" dirty="0"/>
          </a:p>
        </p:txBody>
      </p:sp>
      <p:cxnSp>
        <p:nvCxnSpPr>
          <p:cNvPr id="24" name="直接连接符 23"/>
          <p:cNvCxnSpPr/>
          <p:nvPr/>
        </p:nvCxnSpPr>
        <p:spPr bwMode="auto">
          <a:xfrm flipV="1">
            <a:off x="2371515" y="4552763"/>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28" name="文本框 27"/>
          <p:cNvSpPr txBox="1"/>
          <p:nvPr/>
        </p:nvSpPr>
        <p:spPr>
          <a:xfrm>
            <a:off x="1035477" y="4653136"/>
            <a:ext cx="800219" cy="461665"/>
          </a:xfrm>
          <a:prstGeom prst="rect">
            <a:avLst/>
          </a:prstGeom>
          <a:noFill/>
        </p:spPr>
        <p:txBody>
          <a:bodyPr wrap="none" rtlCol="0">
            <a:spAutoFit/>
          </a:bodyPr>
          <a:lstStyle/>
          <a:p>
            <a:r>
              <a:rPr lang="zh-CN" altLang="en-US" dirty="0" smtClean="0"/>
              <a:t>黑盒</a:t>
            </a:r>
            <a:endParaRPr lang="zh-CN" altLang="en-US" dirty="0"/>
          </a:p>
        </p:txBody>
      </p:sp>
      <p:cxnSp>
        <p:nvCxnSpPr>
          <p:cNvPr id="29" name="直接连接符 28"/>
          <p:cNvCxnSpPr/>
          <p:nvPr/>
        </p:nvCxnSpPr>
        <p:spPr bwMode="auto">
          <a:xfrm flipV="1">
            <a:off x="1912566" y="4896003"/>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30" name="直接连接符 29"/>
          <p:cNvCxnSpPr/>
          <p:nvPr/>
        </p:nvCxnSpPr>
        <p:spPr bwMode="auto">
          <a:xfrm flipV="1">
            <a:off x="1507419" y="5212502"/>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cxnSp>
        <p:nvCxnSpPr>
          <p:cNvPr id="31" name="直接连接符 30"/>
          <p:cNvCxnSpPr/>
          <p:nvPr/>
        </p:nvCxnSpPr>
        <p:spPr bwMode="auto">
          <a:xfrm flipV="1">
            <a:off x="1075371" y="5509868"/>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2" name="文本框 31"/>
          <p:cNvSpPr txBox="1"/>
          <p:nvPr/>
        </p:nvSpPr>
        <p:spPr>
          <a:xfrm>
            <a:off x="649917" y="4991107"/>
            <a:ext cx="800219" cy="461665"/>
          </a:xfrm>
          <a:prstGeom prst="rect">
            <a:avLst/>
          </a:prstGeom>
          <a:noFill/>
        </p:spPr>
        <p:txBody>
          <a:bodyPr wrap="none" rtlCol="0">
            <a:spAutoFit/>
          </a:bodyPr>
          <a:lstStyle/>
          <a:p>
            <a:r>
              <a:rPr lang="zh-CN" altLang="en-US" dirty="0" smtClean="0"/>
              <a:t>接口</a:t>
            </a:r>
            <a:endParaRPr lang="zh-CN" altLang="en-US" dirty="0"/>
          </a:p>
        </p:txBody>
      </p:sp>
      <p:sp>
        <p:nvSpPr>
          <p:cNvPr id="33" name="文本框 32"/>
          <p:cNvSpPr txBox="1"/>
          <p:nvPr/>
        </p:nvSpPr>
        <p:spPr>
          <a:xfrm>
            <a:off x="1709807" y="2998134"/>
            <a:ext cx="800219" cy="461665"/>
          </a:xfrm>
          <a:prstGeom prst="rect">
            <a:avLst/>
          </a:prstGeom>
          <a:noFill/>
        </p:spPr>
        <p:txBody>
          <a:bodyPr wrap="none" rtlCol="0">
            <a:spAutoFit/>
          </a:bodyPr>
          <a:lstStyle/>
          <a:p>
            <a:r>
              <a:rPr lang="zh-CN" altLang="en-US" dirty="0" smtClean="0"/>
              <a:t>功能</a:t>
            </a:r>
            <a:endParaRPr lang="zh-CN" altLang="en-US" dirty="0"/>
          </a:p>
        </p:txBody>
      </p:sp>
      <p:cxnSp>
        <p:nvCxnSpPr>
          <p:cNvPr id="34" name="直接连接符 33"/>
          <p:cNvCxnSpPr/>
          <p:nvPr/>
        </p:nvCxnSpPr>
        <p:spPr bwMode="auto">
          <a:xfrm flipV="1">
            <a:off x="2627784" y="3805460"/>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5" name="文本框 34"/>
          <p:cNvSpPr txBox="1"/>
          <p:nvPr/>
        </p:nvSpPr>
        <p:spPr>
          <a:xfrm>
            <a:off x="1738338" y="2401582"/>
            <a:ext cx="800219" cy="461665"/>
          </a:xfrm>
          <a:prstGeom prst="rect">
            <a:avLst/>
          </a:prstGeom>
          <a:noFill/>
        </p:spPr>
        <p:txBody>
          <a:bodyPr wrap="none" rtlCol="0">
            <a:spAutoFit/>
          </a:bodyPr>
          <a:lstStyle/>
          <a:p>
            <a:r>
              <a:rPr lang="zh-CN" altLang="en-US" dirty="0" smtClean="0"/>
              <a:t>性能</a:t>
            </a:r>
            <a:endParaRPr lang="zh-CN" altLang="en-US" dirty="0"/>
          </a:p>
        </p:txBody>
      </p:sp>
      <p:cxnSp>
        <p:nvCxnSpPr>
          <p:cNvPr id="36" name="直接连接符 35"/>
          <p:cNvCxnSpPr/>
          <p:nvPr/>
        </p:nvCxnSpPr>
        <p:spPr bwMode="auto">
          <a:xfrm flipV="1">
            <a:off x="2623227" y="3215480"/>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37" name="文本框 36"/>
          <p:cNvSpPr txBox="1"/>
          <p:nvPr/>
        </p:nvSpPr>
        <p:spPr>
          <a:xfrm>
            <a:off x="217869" y="5254222"/>
            <a:ext cx="800219" cy="461665"/>
          </a:xfrm>
          <a:prstGeom prst="rect">
            <a:avLst/>
          </a:prstGeom>
          <a:noFill/>
        </p:spPr>
        <p:txBody>
          <a:bodyPr wrap="none" rtlCol="0">
            <a:spAutoFit/>
          </a:bodyPr>
          <a:lstStyle/>
          <a:p>
            <a:r>
              <a:rPr lang="zh-CN" altLang="en-US" dirty="0" smtClean="0"/>
              <a:t>性能</a:t>
            </a:r>
            <a:endParaRPr lang="zh-CN" altLang="en-US" dirty="0"/>
          </a:p>
        </p:txBody>
      </p:sp>
      <p:sp>
        <p:nvSpPr>
          <p:cNvPr id="38" name="文本框 37"/>
          <p:cNvSpPr txBox="1"/>
          <p:nvPr/>
        </p:nvSpPr>
        <p:spPr>
          <a:xfrm>
            <a:off x="3713263" y="4488134"/>
            <a:ext cx="800219" cy="461665"/>
          </a:xfrm>
          <a:prstGeom prst="rect">
            <a:avLst/>
          </a:prstGeom>
          <a:noFill/>
        </p:spPr>
        <p:txBody>
          <a:bodyPr wrap="none" rtlCol="0">
            <a:spAutoFit/>
          </a:bodyPr>
          <a:lstStyle/>
          <a:p>
            <a:r>
              <a:rPr lang="zh-CN" altLang="en-US" dirty="0"/>
              <a:t>构件</a:t>
            </a:r>
          </a:p>
        </p:txBody>
      </p:sp>
      <p:sp>
        <p:nvSpPr>
          <p:cNvPr id="41" name="文本框 40"/>
          <p:cNvSpPr txBox="1"/>
          <p:nvPr/>
        </p:nvSpPr>
        <p:spPr>
          <a:xfrm>
            <a:off x="1696717" y="1772816"/>
            <a:ext cx="800219" cy="461665"/>
          </a:xfrm>
          <a:prstGeom prst="rect">
            <a:avLst/>
          </a:prstGeom>
          <a:noFill/>
        </p:spPr>
        <p:txBody>
          <a:bodyPr wrap="none" rtlCol="0">
            <a:spAutoFit/>
          </a:bodyPr>
          <a:lstStyle/>
          <a:p>
            <a:r>
              <a:rPr lang="zh-CN" altLang="en-US" dirty="0" smtClean="0"/>
              <a:t>安全</a:t>
            </a:r>
            <a:endParaRPr lang="zh-CN" altLang="en-US" dirty="0"/>
          </a:p>
        </p:txBody>
      </p:sp>
      <p:cxnSp>
        <p:nvCxnSpPr>
          <p:cNvPr id="48" name="直接连接符 47"/>
          <p:cNvCxnSpPr/>
          <p:nvPr/>
        </p:nvCxnSpPr>
        <p:spPr bwMode="auto">
          <a:xfrm flipV="1">
            <a:off x="2587539" y="2572021"/>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49" name="矩形 48"/>
          <p:cNvSpPr/>
          <p:nvPr/>
        </p:nvSpPr>
        <p:spPr bwMode="auto">
          <a:xfrm>
            <a:off x="2005688" y="1723505"/>
            <a:ext cx="5203668" cy="3205572"/>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2" name="直接连接符 51"/>
          <p:cNvCxnSpPr/>
          <p:nvPr/>
        </p:nvCxnSpPr>
        <p:spPr bwMode="auto">
          <a:xfrm flipV="1">
            <a:off x="3212402" y="4365104"/>
            <a:ext cx="923255" cy="84739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4" name="直接连接符 53"/>
          <p:cNvCxnSpPr/>
          <p:nvPr/>
        </p:nvCxnSpPr>
        <p:spPr bwMode="auto">
          <a:xfrm flipV="1">
            <a:off x="4499992" y="4381802"/>
            <a:ext cx="923255" cy="84739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6" name="直接连接符 55"/>
          <p:cNvCxnSpPr/>
          <p:nvPr/>
        </p:nvCxnSpPr>
        <p:spPr bwMode="auto">
          <a:xfrm flipV="1">
            <a:off x="2574797" y="1988695"/>
            <a:ext cx="184261" cy="18876"/>
          </a:xfrm>
          <a:prstGeom prst="line">
            <a:avLst/>
          </a:prstGeom>
          <a:solidFill>
            <a:schemeClr val="accent1"/>
          </a:solidFill>
          <a:ln w="38100" cap="flat" cmpd="sng" algn="ctr">
            <a:solidFill>
              <a:schemeClr val="tx1"/>
            </a:solidFill>
            <a:prstDash val="solid"/>
            <a:round/>
            <a:headEnd type="none" w="sm" len="sm"/>
            <a:tailEnd type="none" w="sm" len="sm"/>
          </a:ln>
          <a:effectLst/>
        </p:spPr>
      </p:cxnSp>
      <p:sp>
        <p:nvSpPr>
          <p:cNvPr id="57" name="文本框 56"/>
          <p:cNvSpPr txBox="1"/>
          <p:nvPr/>
        </p:nvSpPr>
        <p:spPr>
          <a:xfrm>
            <a:off x="1734982" y="3544744"/>
            <a:ext cx="800219" cy="461665"/>
          </a:xfrm>
          <a:prstGeom prst="rect">
            <a:avLst/>
          </a:prstGeom>
          <a:noFill/>
        </p:spPr>
        <p:txBody>
          <a:bodyPr wrap="none" rtlCol="0">
            <a:spAutoFit/>
          </a:bodyPr>
          <a:lstStyle/>
          <a:p>
            <a:r>
              <a:rPr lang="zh-CN" altLang="en-US" dirty="0"/>
              <a:t>结构</a:t>
            </a:r>
          </a:p>
        </p:txBody>
      </p:sp>
      <p:sp>
        <p:nvSpPr>
          <p:cNvPr id="58" name="椭圆 57"/>
          <p:cNvSpPr/>
          <p:nvPr/>
        </p:nvSpPr>
        <p:spPr bwMode="auto">
          <a:xfrm>
            <a:off x="3059832" y="3925956"/>
            <a:ext cx="249758" cy="230832"/>
          </a:xfrm>
          <a:prstGeom prst="ellips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0" name="直接连接符 59"/>
          <p:cNvCxnSpPr/>
          <p:nvPr/>
        </p:nvCxnSpPr>
        <p:spPr bwMode="auto">
          <a:xfrm flipV="1">
            <a:off x="2574797" y="4552763"/>
            <a:ext cx="674306" cy="943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直接连接符 60"/>
          <p:cNvCxnSpPr/>
          <p:nvPr/>
        </p:nvCxnSpPr>
        <p:spPr bwMode="auto">
          <a:xfrm flipH="1">
            <a:off x="3216272" y="4302100"/>
            <a:ext cx="329132" cy="269539"/>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6" name="直接连接符 65"/>
          <p:cNvCxnSpPr/>
          <p:nvPr/>
        </p:nvCxnSpPr>
        <p:spPr bwMode="auto">
          <a:xfrm>
            <a:off x="3177023" y="3925956"/>
            <a:ext cx="26825" cy="67001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3" name="直接连接符 72"/>
          <p:cNvCxnSpPr>
            <a:endCxn id="58" idx="1"/>
          </p:cNvCxnSpPr>
          <p:nvPr/>
        </p:nvCxnSpPr>
        <p:spPr bwMode="auto">
          <a:xfrm>
            <a:off x="2814987" y="3800673"/>
            <a:ext cx="281421" cy="15908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0" name="矩形 49"/>
          <p:cNvSpPr/>
          <p:nvPr/>
        </p:nvSpPr>
        <p:spPr bwMode="auto">
          <a:xfrm>
            <a:off x="3212402" y="2344893"/>
            <a:ext cx="1308711" cy="2888951"/>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5" name="矩形 54"/>
          <p:cNvSpPr/>
          <p:nvPr/>
        </p:nvSpPr>
        <p:spPr bwMode="auto">
          <a:xfrm>
            <a:off x="3009113" y="2676189"/>
            <a:ext cx="2075166" cy="2888951"/>
          </a:xfrm>
          <a:prstGeom prst="rect">
            <a:avLst/>
          </a:prstGeom>
          <a:solidFill>
            <a:schemeClr val="tx1">
              <a:lumMod val="40000"/>
              <a:lumOff val="60000"/>
              <a:alpha val="2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98376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smtClean="0"/>
              <a:t>北航软件工程研究所</a:t>
            </a:r>
          </a:p>
        </p:txBody>
      </p:sp>
      <p:sp>
        <p:nvSpPr>
          <p:cNvPr id="149507" name="Rectangle 3"/>
          <p:cNvSpPr>
            <a:spLocks noGrp="1" noChangeArrowheads="1"/>
          </p:cNvSpPr>
          <p:nvPr>
            <p:ph type="body" idx="1"/>
          </p:nvPr>
        </p:nvSpPr>
        <p:spPr>
          <a:xfrm>
            <a:off x="381000" y="1219200"/>
            <a:ext cx="8299450" cy="4648200"/>
          </a:xfrm>
        </p:spPr>
        <p:txBody>
          <a:bodyPr/>
          <a:lstStyle/>
          <a:p>
            <a:r>
              <a:rPr lang="zh-CN" altLang="en-US" smtClean="0"/>
              <a:t>软件测试过程管理平台</a:t>
            </a:r>
            <a:r>
              <a:rPr lang="en-US" altLang="zh-CN" smtClean="0"/>
              <a:t>QESuite</a:t>
            </a:r>
          </a:p>
          <a:p>
            <a:pPr lvl="1"/>
            <a:r>
              <a:rPr lang="zh-CN" altLang="en-US" smtClean="0"/>
              <a:t>异地群组协同工作平台</a:t>
            </a:r>
          </a:p>
          <a:p>
            <a:pPr lvl="1"/>
            <a:r>
              <a:rPr lang="zh-CN" altLang="en-US" smtClean="0"/>
              <a:t>软件测试计划、测试大纲和测试用例的管理</a:t>
            </a:r>
          </a:p>
          <a:p>
            <a:pPr lvl="1"/>
            <a:r>
              <a:rPr lang="zh-CN" altLang="en-US" smtClean="0"/>
              <a:t>软件问题报告的记录、追踪与控制</a:t>
            </a:r>
          </a:p>
          <a:p>
            <a:pPr lvl="1"/>
            <a:r>
              <a:rPr lang="zh-CN" altLang="en-US" smtClean="0"/>
              <a:t>软件测试过程的控制与管理</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endParaRPr lang="zh-CN" altLang="en-US" smtClean="0"/>
          </a:p>
        </p:txBody>
      </p:sp>
      <p:sp>
        <p:nvSpPr>
          <p:cNvPr id="150531" name="Rectangle 3"/>
          <p:cNvSpPr>
            <a:spLocks noGrp="1" noChangeArrowheads="1"/>
          </p:cNvSpPr>
          <p:nvPr>
            <p:ph type="body" idx="1"/>
          </p:nvPr>
        </p:nvSpPr>
        <p:spPr/>
        <p:txBody>
          <a:bodyPr/>
          <a:lstStyle/>
          <a:p>
            <a:endParaRPr lang="zh-CN" altLang="en-US" smtClean="0"/>
          </a:p>
        </p:txBody>
      </p:sp>
      <p:pic>
        <p:nvPicPr>
          <p:cNvPr id="585732"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85732"/>
                                        </p:tgtEl>
                                        <p:attrNameLst>
                                          <p:attrName>style.visibility</p:attrName>
                                        </p:attrNameLst>
                                      </p:cBhvr>
                                      <p:to>
                                        <p:strVal val="visible"/>
                                      </p:to>
                                    </p:set>
                                    <p:anim to="" calcmode="lin" valueType="num">
                                      <p:cBhvr>
                                        <p:cTn id="7" dur="1" fill="hold"/>
                                        <p:tgtEl>
                                          <p:spTgt spid="5857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mtClean="0">
                <a:solidFill>
                  <a:srgbClr val="000066"/>
                </a:solidFill>
              </a:rPr>
              <a:t>软件测试过程（</a:t>
            </a:r>
            <a:r>
              <a:rPr lang="en-US" altLang="zh-CN" smtClean="0">
                <a:solidFill>
                  <a:srgbClr val="000066"/>
                </a:solidFill>
              </a:rPr>
              <a:t>POCERM-II）</a:t>
            </a:r>
            <a:endParaRPr lang="zh-CN" altLang="en-US" smtClean="0">
              <a:solidFill>
                <a:srgbClr val="000066"/>
              </a:solidFill>
            </a:endParaRPr>
          </a:p>
        </p:txBody>
      </p:sp>
      <p:graphicFrame>
        <p:nvGraphicFramePr>
          <p:cNvPr id="12290" name="Object 3"/>
          <p:cNvGraphicFramePr>
            <a:graphicFrameLocks noChangeAspect="1"/>
          </p:cNvGraphicFramePr>
          <p:nvPr/>
        </p:nvGraphicFramePr>
        <p:xfrm>
          <a:off x="152400" y="1143000"/>
          <a:ext cx="8991600" cy="4911725"/>
        </p:xfrm>
        <a:graphic>
          <a:graphicData uri="http://schemas.openxmlformats.org/presentationml/2006/ole">
            <mc:AlternateContent xmlns:mc="http://schemas.openxmlformats.org/markup-compatibility/2006">
              <mc:Choice xmlns:v="urn:schemas-microsoft-com:vml" Requires="v">
                <p:oleObj spid="_x0000_s12318" r:id="rId4" imgW="6419048" imgH="2809524" progId="PBrush">
                  <p:embed/>
                </p:oleObj>
              </mc:Choice>
              <mc:Fallback>
                <p:oleObj r:id="rId4" imgW="6419048" imgH="2809524"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143000"/>
                        <a:ext cx="8991600" cy="491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mtClean="0"/>
              <a:t>测试用例</a:t>
            </a:r>
          </a:p>
        </p:txBody>
      </p:sp>
      <p:sp>
        <p:nvSpPr>
          <p:cNvPr id="110595" name="Rectangle 3"/>
          <p:cNvSpPr>
            <a:spLocks noGrp="1" noChangeArrowheads="1"/>
          </p:cNvSpPr>
          <p:nvPr>
            <p:ph type="body" idx="1"/>
          </p:nvPr>
        </p:nvSpPr>
        <p:spPr/>
        <p:txBody>
          <a:bodyPr/>
          <a:lstStyle/>
          <a:p>
            <a:r>
              <a:rPr lang="zh-CN" altLang="en-US" smtClean="0"/>
              <a:t>发现错误可能性大的输入数据/操作</a:t>
            </a:r>
          </a:p>
          <a:p>
            <a:r>
              <a:rPr lang="zh-CN" altLang="en-US" smtClean="0"/>
              <a:t>结果是可判定的</a:t>
            </a:r>
          </a:p>
          <a:p>
            <a:r>
              <a:rPr lang="zh-CN" altLang="en-US" smtClean="0"/>
              <a:t>测试的执行过程和结果是可再现的</a:t>
            </a:r>
          </a:p>
          <a:p>
            <a:r>
              <a:rPr lang="zh-CN" altLang="en-US" smtClean="0"/>
              <a:t>一个好的测试用例在于能够发现至今尚未发现的错误</a:t>
            </a:r>
          </a:p>
          <a:p>
            <a:r>
              <a:rPr lang="zh-CN" altLang="en-US" smtClean="0"/>
              <a:t>一个成功的测试是发现了至今为发现的错误的测试</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p:txBody>
          <a:bodyPr/>
          <a:lstStyle/>
          <a:p>
            <a:r>
              <a:rPr lang="zh-CN" altLang="en-US" smtClean="0"/>
              <a:t>软件团队异地协同工作模式</a:t>
            </a:r>
          </a:p>
        </p:txBody>
      </p:sp>
      <p:pic>
        <p:nvPicPr>
          <p:cNvPr id="13316" name="Picture 1027" descr="BMP_product"/>
          <p:cNvPicPr>
            <a:picLocks noChangeAspect="1" noChangeArrowheads="1"/>
          </p:cNvPicPr>
          <p:nvPr/>
        </p:nvPicPr>
        <p:blipFill>
          <a:blip r:embed="rId4" cstate="print"/>
          <a:srcRect/>
          <a:stretch>
            <a:fillRect/>
          </a:stretch>
        </p:blipFill>
        <p:spPr bwMode="auto">
          <a:xfrm>
            <a:off x="3733800" y="1905000"/>
            <a:ext cx="5105400" cy="4748213"/>
          </a:xfrm>
          <a:prstGeom prst="rect">
            <a:avLst/>
          </a:prstGeom>
          <a:noFill/>
          <a:ln w="9525">
            <a:noFill/>
            <a:miter lim="800000"/>
            <a:headEnd/>
            <a:tailEnd/>
          </a:ln>
        </p:spPr>
      </p:pic>
      <p:graphicFrame>
        <p:nvGraphicFramePr>
          <p:cNvPr id="13314" name="Object 1028"/>
          <p:cNvGraphicFramePr>
            <a:graphicFrameLocks noChangeAspect="1"/>
          </p:cNvGraphicFramePr>
          <p:nvPr/>
        </p:nvGraphicFramePr>
        <p:xfrm>
          <a:off x="228600" y="1295400"/>
          <a:ext cx="2838450" cy="2781300"/>
        </p:xfrm>
        <a:graphic>
          <a:graphicData uri="http://schemas.openxmlformats.org/presentationml/2006/ole">
            <mc:AlternateContent xmlns:mc="http://schemas.openxmlformats.org/markup-compatibility/2006">
              <mc:Choice xmlns:v="urn:schemas-microsoft-com:vml" Requires="v">
                <p:oleObj spid="_x0000_s13342" r:id="rId5" imgW="2838095" imgH="2780952" progId="">
                  <p:embed/>
                </p:oleObj>
              </mc:Choice>
              <mc:Fallback>
                <p:oleObj r:id="rId5" imgW="2838095" imgH="2780952" progId="">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295400"/>
                        <a:ext cx="283845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1029"/>
          <p:cNvSpPr>
            <a:spLocks noGrp="1" noChangeArrowheads="1"/>
          </p:cNvSpPr>
          <p:nvPr>
            <p:ph type="body" idx="1"/>
          </p:nvPr>
        </p:nvSpPr>
        <p:spPr>
          <a:xfrm>
            <a:off x="228600" y="4114800"/>
            <a:ext cx="3200400" cy="762000"/>
          </a:xfrm>
          <a:noFill/>
        </p:spPr>
        <p:txBody>
          <a:bodyPr/>
          <a:lstStyle/>
          <a:p>
            <a:pPr algn="ctr">
              <a:lnSpc>
                <a:spcPct val="100000"/>
              </a:lnSpc>
              <a:buClrTx/>
              <a:buSzTx/>
              <a:buFontTx/>
              <a:buNone/>
            </a:pPr>
            <a:r>
              <a:rPr lang="zh-CN" altLang="en-US" sz="3600" smtClean="0">
                <a:latin typeface="Times New Roman" pitchFamily="18" charset="0"/>
              </a:rPr>
              <a:t>异地协同</a:t>
            </a:r>
            <a:endParaRPr lang="zh-CN" altLang="en-US" sz="3600" smtClean="0">
              <a:solidFill>
                <a:schemeClr val="tx1"/>
              </a:solidFill>
              <a:latin typeface="Times New Roman" pitchFamily="18" charset="0"/>
            </a:endParaRPr>
          </a:p>
        </p:txBody>
      </p:sp>
      <p:sp>
        <p:nvSpPr>
          <p:cNvPr id="13318" name="Text Box 1030"/>
          <p:cNvSpPr txBox="1">
            <a:spLocks noChangeArrowheads="1"/>
          </p:cNvSpPr>
          <p:nvPr/>
        </p:nvSpPr>
        <p:spPr bwMode="auto">
          <a:xfrm>
            <a:off x="5105400" y="1295400"/>
            <a:ext cx="3200400" cy="762000"/>
          </a:xfrm>
          <a:prstGeom prst="rect">
            <a:avLst/>
          </a:prstGeom>
          <a:noFill/>
          <a:ln w="12700">
            <a:noFill/>
            <a:miter lim="800000"/>
            <a:headEnd type="none" w="sm" len="sm"/>
            <a:tailEnd type="none" w="sm" len="sm"/>
          </a:ln>
        </p:spPr>
        <p:txBody>
          <a:bodyPr lIns="92075" tIns="46038" rIns="92075" bIns="46038"/>
          <a:lstStyle/>
          <a:p>
            <a:pPr marL="377825" indent="-377825" algn="ctr" defTabSz="762000"/>
            <a:r>
              <a:rPr lang="zh-CN" altLang="en-US" sz="3600">
                <a:solidFill>
                  <a:srgbClr val="000099"/>
                </a:solidFill>
              </a:rPr>
              <a:t>团队协作</a:t>
            </a:r>
            <a:endParaRPr lang="zh-CN" altLang="en-US" sz="3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b="1" smtClean="0"/>
              <a:t>QESuite</a:t>
            </a:r>
            <a:r>
              <a:rPr lang="zh-CN" altLang="en-US" b="1" smtClean="0"/>
              <a:t>的功能架构</a:t>
            </a:r>
          </a:p>
        </p:txBody>
      </p:sp>
      <p:grpSp>
        <p:nvGrpSpPr>
          <p:cNvPr id="151555" name="Group 3"/>
          <p:cNvGrpSpPr>
            <a:grpSpLocks/>
          </p:cNvGrpSpPr>
          <p:nvPr/>
        </p:nvGrpSpPr>
        <p:grpSpPr bwMode="auto">
          <a:xfrm>
            <a:off x="304800" y="1295400"/>
            <a:ext cx="8586788" cy="5410200"/>
            <a:chOff x="192" y="816"/>
            <a:chExt cx="5409" cy="3022"/>
          </a:xfrm>
        </p:grpSpPr>
        <p:sp>
          <p:nvSpPr>
            <p:cNvPr id="151556" name="Rectangle 4"/>
            <p:cNvSpPr>
              <a:spLocks noChangeArrowheads="1"/>
            </p:cNvSpPr>
            <p:nvPr/>
          </p:nvSpPr>
          <p:spPr bwMode="auto">
            <a:xfrm>
              <a:off x="1238" y="816"/>
              <a:ext cx="1637" cy="1928"/>
            </a:xfrm>
            <a:prstGeom prst="rect">
              <a:avLst/>
            </a:prstGeom>
            <a:noFill/>
            <a:ln w="9525">
              <a:solidFill>
                <a:schemeClr val="tx1"/>
              </a:solidFill>
              <a:miter lim="800000"/>
              <a:headEnd/>
              <a:tailEnd/>
            </a:ln>
          </p:spPr>
          <p:txBody>
            <a:bodyPr wrap="none" anchor="ctr"/>
            <a:lstStyle/>
            <a:p>
              <a:endParaRPr lang="zh-CN" altLang="en-US"/>
            </a:p>
          </p:txBody>
        </p:sp>
        <p:sp>
          <p:nvSpPr>
            <p:cNvPr id="151557" name="Rectangle 5"/>
            <p:cNvSpPr>
              <a:spLocks noChangeArrowheads="1"/>
            </p:cNvSpPr>
            <p:nvPr/>
          </p:nvSpPr>
          <p:spPr bwMode="auto">
            <a:xfrm>
              <a:off x="3101" y="816"/>
              <a:ext cx="1364" cy="1042"/>
            </a:xfrm>
            <a:prstGeom prst="rect">
              <a:avLst/>
            </a:prstGeom>
            <a:noFill/>
            <a:ln w="9525">
              <a:solidFill>
                <a:schemeClr val="tx1"/>
              </a:solidFill>
              <a:miter lim="800000"/>
              <a:headEnd/>
              <a:tailEnd/>
            </a:ln>
          </p:spPr>
          <p:txBody>
            <a:bodyPr wrap="none" anchor="ctr"/>
            <a:lstStyle/>
            <a:p>
              <a:endParaRPr lang="zh-CN" altLang="en-US"/>
            </a:p>
          </p:txBody>
        </p:sp>
        <p:sp>
          <p:nvSpPr>
            <p:cNvPr id="151558" name="Rectangle 6"/>
            <p:cNvSpPr>
              <a:spLocks noChangeArrowheads="1"/>
            </p:cNvSpPr>
            <p:nvPr/>
          </p:nvSpPr>
          <p:spPr bwMode="auto">
            <a:xfrm>
              <a:off x="1237" y="2900"/>
              <a:ext cx="3228" cy="938"/>
            </a:xfrm>
            <a:prstGeom prst="rect">
              <a:avLst/>
            </a:prstGeom>
            <a:noFill/>
            <a:ln w="9525">
              <a:solidFill>
                <a:schemeClr val="tx1"/>
              </a:solidFill>
              <a:miter lim="800000"/>
              <a:headEnd/>
              <a:tailEnd/>
            </a:ln>
          </p:spPr>
          <p:txBody>
            <a:bodyPr wrap="none" anchor="ctr"/>
            <a:lstStyle/>
            <a:p>
              <a:endParaRPr lang="zh-CN" altLang="en-US"/>
            </a:p>
          </p:txBody>
        </p:sp>
        <p:sp>
          <p:nvSpPr>
            <p:cNvPr id="151559" name="Rectangle 7"/>
            <p:cNvSpPr>
              <a:spLocks noChangeArrowheads="1"/>
            </p:cNvSpPr>
            <p:nvPr/>
          </p:nvSpPr>
          <p:spPr bwMode="auto">
            <a:xfrm>
              <a:off x="1330" y="921"/>
              <a:ext cx="1455" cy="260"/>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测试用例存储</a:t>
              </a:r>
            </a:p>
          </p:txBody>
        </p:sp>
        <p:sp>
          <p:nvSpPr>
            <p:cNvPr id="151560" name="Rectangle 8"/>
            <p:cNvSpPr>
              <a:spLocks noChangeArrowheads="1"/>
            </p:cNvSpPr>
            <p:nvPr/>
          </p:nvSpPr>
          <p:spPr bwMode="auto">
            <a:xfrm>
              <a:off x="1329" y="2327"/>
              <a:ext cx="1455" cy="314"/>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测试执行结果跟踪</a:t>
              </a:r>
            </a:p>
          </p:txBody>
        </p:sp>
        <p:sp>
          <p:nvSpPr>
            <p:cNvPr id="151561" name="Rectangle 9"/>
            <p:cNvSpPr>
              <a:spLocks noChangeArrowheads="1"/>
            </p:cNvSpPr>
            <p:nvPr/>
          </p:nvSpPr>
          <p:spPr bwMode="auto">
            <a:xfrm>
              <a:off x="3193" y="2327"/>
              <a:ext cx="1181" cy="313"/>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测试环境配置管理</a:t>
              </a:r>
            </a:p>
          </p:txBody>
        </p:sp>
        <p:sp>
          <p:nvSpPr>
            <p:cNvPr id="151562" name="Rectangle 10"/>
            <p:cNvSpPr>
              <a:spLocks noChangeArrowheads="1"/>
            </p:cNvSpPr>
            <p:nvPr/>
          </p:nvSpPr>
          <p:spPr bwMode="auto">
            <a:xfrm>
              <a:off x="3193" y="1962"/>
              <a:ext cx="1181" cy="312"/>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测试任务管理</a:t>
              </a:r>
            </a:p>
          </p:txBody>
        </p:sp>
        <p:sp>
          <p:nvSpPr>
            <p:cNvPr id="151563" name="Rectangle 11"/>
            <p:cNvSpPr>
              <a:spLocks noChangeArrowheads="1"/>
            </p:cNvSpPr>
            <p:nvPr/>
          </p:nvSpPr>
          <p:spPr bwMode="auto">
            <a:xfrm>
              <a:off x="1329" y="3213"/>
              <a:ext cx="1226" cy="261"/>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人员分配</a:t>
              </a:r>
            </a:p>
          </p:txBody>
        </p:sp>
        <p:sp>
          <p:nvSpPr>
            <p:cNvPr id="151564" name="Rectangle 12"/>
            <p:cNvSpPr>
              <a:spLocks noChangeArrowheads="1"/>
            </p:cNvSpPr>
            <p:nvPr/>
          </p:nvSpPr>
          <p:spPr bwMode="auto">
            <a:xfrm>
              <a:off x="3193" y="921"/>
              <a:ext cx="1181" cy="259"/>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存储</a:t>
              </a:r>
            </a:p>
          </p:txBody>
        </p:sp>
        <p:sp>
          <p:nvSpPr>
            <p:cNvPr id="151565" name="Rectangle 13"/>
            <p:cNvSpPr>
              <a:spLocks noChangeArrowheads="1"/>
            </p:cNvSpPr>
            <p:nvPr/>
          </p:nvSpPr>
          <p:spPr bwMode="auto">
            <a:xfrm>
              <a:off x="3193" y="1232"/>
              <a:ext cx="1181" cy="261"/>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处理工作流</a:t>
              </a:r>
            </a:p>
          </p:txBody>
        </p:sp>
        <p:sp>
          <p:nvSpPr>
            <p:cNvPr id="151566" name="Rectangle 14"/>
            <p:cNvSpPr>
              <a:spLocks noChangeArrowheads="1"/>
            </p:cNvSpPr>
            <p:nvPr/>
          </p:nvSpPr>
          <p:spPr bwMode="auto">
            <a:xfrm>
              <a:off x="3193" y="1544"/>
              <a:ext cx="1181" cy="261"/>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处理动作追踪</a:t>
              </a:r>
            </a:p>
          </p:txBody>
        </p:sp>
        <p:sp>
          <p:nvSpPr>
            <p:cNvPr id="151567" name="Rectangle 15"/>
            <p:cNvSpPr>
              <a:spLocks noChangeArrowheads="1"/>
            </p:cNvSpPr>
            <p:nvPr/>
          </p:nvSpPr>
          <p:spPr bwMode="auto">
            <a:xfrm>
              <a:off x="2555" y="3213"/>
              <a:ext cx="1819" cy="261"/>
            </a:xfrm>
            <a:prstGeom prst="rect">
              <a:avLst/>
            </a:prstGeom>
            <a:solidFill>
              <a:srgbClr val="FF9900"/>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待测试系统划分管理</a:t>
              </a:r>
            </a:p>
          </p:txBody>
        </p:sp>
        <p:sp>
          <p:nvSpPr>
            <p:cNvPr id="151568" name="Rectangle 16"/>
            <p:cNvSpPr>
              <a:spLocks noChangeArrowheads="1"/>
            </p:cNvSpPr>
            <p:nvPr/>
          </p:nvSpPr>
          <p:spPr bwMode="auto">
            <a:xfrm>
              <a:off x="1329" y="1388"/>
              <a:ext cx="1455" cy="260"/>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测试用例评审</a:t>
              </a:r>
            </a:p>
          </p:txBody>
        </p:sp>
        <p:sp>
          <p:nvSpPr>
            <p:cNvPr id="151569" name="Rectangle 17"/>
            <p:cNvSpPr>
              <a:spLocks noChangeArrowheads="1"/>
            </p:cNvSpPr>
            <p:nvPr/>
          </p:nvSpPr>
          <p:spPr bwMode="auto">
            <a:xfrm>
              <a:off x="1329" y="2952"/>
              <a:ext cx="1953" cy="262"/>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用例执行/</a:t>
              </a:r>
              <a:r>
                <a:rPr kumimoji="1" lang="en-US" altLang="zh-CN" sz="1800" b="1">
                  <a:solidFill>
                    <a:schemeClr val="bg2"/>
                  </a:solidFill>
                  <a:latin typeface="Tahoma" pitchFamily="34" charset="0"/>
                </a:rPr>
                <a:t>SPRs </a:t>
              </a:r>
              <a:r>
                <a:rPr kumimoji="1" lang="zh-CN" altLang="en-US" sz="1800" b="1">
                  <a:solidFill>
                    <a:schemeClr val="bg2"/>
                  </a:solidFill>
                  <a:latin typeface="Tahoma" pitchFamily="34" charset="0"/>
                </a:rPr>
                <a:t>统计/图表</a:t>
              </a:r>
            </a:p>
          </p:txBody>
        </p:sp>
        <p:sp>
          <p:nvSpPr>
            <p:cNvPr id="151570" name="Rectangle 18"/>
            <p:cNvSpPr>
              <a:spLocks noChangeArrowheads="1"/>
            </p:cNvSpPr>
            <p:nvPr/>
          </p:nvSpPr>
          <p:spPr bwMode="auto">
            <a:xfrm>
              <a:off x="1329" y="3474"/>
              <a:ext cx="1726" cy="259"/>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en-US" altLang="zh-CN" sz="1800" b="1">
                  <a:solidFill>
                    <a:schemeClr val="bg2"/>
                  </a:solidFill>
                  <a:latin typeface="Tahoma" pitchFamily="34" charset="0"/>
                </a:rPr>
                <a:t>Cases/SPRs </a:t>
              </a:r>
              <a:r>
                <a:rPr kumimoji="1" lang="zh-CN" altLang="en-US" sz="1800" b="1">
                  <a:solidFill>
                    <a:schemeClr val="bg2"/>
                  </a:solidFill>
                  <a:latin typeface="Tahoma" pitchFamily="34" charset="0"/>
                </a:rPr>
                <a:t>双向转换</a:t>
              </a:r>
            </a:p>
          </p:txBody>
        </p:sp>
        <p:sp>
          <p:nvSpPr>
            <p:cNvPr id="151571" name="Rectangle 19"/>
            <p:cNvSpPr>
              <a:spLocks noChangeArrowheads="1"/>
            </p:cNvSpPr>
            <p:nvPr/>
          </p:nvSpPr>
          <p:spPr bwMode="auto">
            <a:xfrm>
              <a:off x="1329" y="1858"/>
              <a:ext cx="1454" cy="261"/>
            </a:xfrm>
            <a:prstGeom prst="rect">
              <a:avLst/>
            </a:prstGeom>
            <a:solidFill>
              <a:srgbClr val="66FF33"/>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测试用例执行工作流</a:t>
              </a:r>
            </a:p>
          </p:txBody>
        </p:sp>
        <p:sp>
          <p:nvSpPr>
            <p:cNvPr id="151572" name="Rectangle 20"/>
            <p:cNvSpPr>
              <a:spLocks noChangeArrowheads="1"/>
            </p:cNvSpPr>
            <p:nvPr/>
          </p:nvSpPr>
          <p:spPr bwMode="auto">
            <a:xfrm>
              <a:off x="3055" y="3474"/>
              <a:ext cx="1319" cy="259"/>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公共信息管理</a:t>
              </a:r>
            </a:p>
          </p:txBody>
        </p:sp>
        <p:sp>
          <p:nvSpPr>
            <p:cNvPr id="151573" name="AutoShape 21"/>
            <p:cNvSpPr>
              <a:spLocks noChangeArrowheads="1"/>
            </p:cNvSpPr>
            <p:nvPr/>
          </p:nvSpPr>
          <p:spPr bwMode="auto">
            <a:xfrm>
              <a:off x="4647" y="1024"/>
              <a:ext cx="954" cy="520"/>
            </a:xfrm>
            <a:prstGeom prst="wedgeRectCallout">
              <a:avLst>
                <a:gd name="adj1" fmla="val -66384"/>
                <a:gd name="adj2" fmla="val 79579"/>
              </a:avLst>
            </a:prstGeom>
            <a:solidFill>
              <a:schemeClr val="hlink"/>
            </a:solidFill>
            <a:ln w="9525">
              <a:solidFill>
                <a:schemeClr val="tx1"/>
              </a:solidFill>
              <a:miter lim="800000"/>
              <a:headEnd/>
              <a:tailEnd/>
            </a:ln>
          </p:spPr>
          <p:txBody>
            <a:bodyPr/>
            <a:lstStyle/>
            <a:p>
              <a:pPr algn="ctr" eaLnBrk="1" hangingPunct="1"/>
              <a:r>
                <a:rPr kumimoji="1" lang="en-US" altLang="zh-CN" sz="1800" b="1">
                  <a:solidFill>
                    <a:schemeClr val="bg2"/>
                  </a:solidFill>
                  <a:latin typeface="Tahoma" pitchFamily="34" charset="0"/>
                </a:rPr>
                <a:t>SPR</a:t>
              </a:r>
              <a:r>
                <a:rPr kumimoji="1" lang="zh-CN" altLang="en-US" sz="1800" b="1">
                  <a:solidFill>
                    <a:schemeClr val="bg2"/>
                  </a:solidFill>
                  <a:latin typeface="Tahoma" pitchFamily="34" charset="0"/>
                </a:rPr>
                <a:t>管理模块</a:t>
              </a:r>
            </a:p>
          </p:txBody>
        </p:sp>
        <p:sp>
          <p:nvSpPr>
            <p:cNvPr id="151574" name="AutoShape 22"/>
            <p:cNvSpPr>
              <a:spLocks noChangeArrowheads="1"/>
            </p:cNvSpPr>
            <p:nvPr/>
          </p:nvSpPr>
          <p:spPr bwMode="auto">
            <a:xfrm>
              <a:off x="192" y="1024"/>
              <a:ext cx="954" cy="520"/>
            </a:xfrm>
            <a:prstGeom prst="wedgeRectCallout">
              <a:avLst>
                <a:gd name="adj1" fmla="val 64917"/>
                <a:gd name="adj2" fmla="val 75829"/>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测试用例</a:t>
              </a:r>
            </a:p>
            <a:p>
              <a:pPr algn="ctr" eaLnBrk="1" hangingPunct="1"/>
              <a:r>
                <a:rPr kumimoji="1" lang="zh-CN" altLang="en-US" sz="1800" b="1">
                  <a:solidFill>
                    <a:schemeClr val="bg2"/>
                  </a:solidFill>
                  <a:latin typeface="Tahoma" pitchFamily="34" charset="0"/>
                </a:rPr>
                <a:t>管理模块</a:t>
              </a:r>
            </a:p>
          </p:txBody>
        </p:sp>
        <p:sp>
          <p:nvSpPr>
            <p:cNvPr id="151575" name="AutoShape 23"/>
            <p:cNvSpPr>
              <a:spLocks noChangeArrowheads="1"/>
            </p:cNvSpPr>
            <p:nvPr/>
          </p:nvSpPr>
          <p:spPr bwMode="auto">
            <a:xfrm>
              <a:off x="237" y="2796"/>
              <a:ext cx="954" cy="520"/>
            </a:xfrm>
            <a:prstGeom prst="wedgeRectCallout">
              <a:avLst>
                <a:gd name="adj1" fmla="val 48528"/>
                <a:gd name="adj2" fmla="val 90838"/>
              </a:avLst>
            </a:prstGeom>
            <a:solidFill>
              <a:schemeClr val="hlink"/>
            </a:solidFill>
            <a:ln w="9525">
              <a:solidFill>
                <a:schemeClr val="tx1"/>
              </a:solidFill>
              <a:miter lim="800000"/>
              <a:headEnd/>
              <a:tailEnd/>
            </a:ln>
          </p:spPr>
          <p:txBody>
            <a:bodyPr/>
            <a:lstStyle/>
            <a:p>
              <a:pPr algn="ctr" eaLnBrk="1" hangingPunct="1"/>
              <a:endParaRPr kumimoji="1" lang="zh-CN" altLang="en-US" sz="1800" b="1">
                <a:solidFill>
                  <a:schemeClr val="bg2"/>
                </a:solidFill>
                <a:latin typeface="Tahoma" pitchFamily="34" charset="0"/>
              </a:endParaRPr>
            </a:p>
            <a:p>
              <a:pPr algn="ctr" eaLnBrk="1" hangingPunct="1"/>
              <a:r>
                <a:rPr kumimoji="1" lang="zh-CN" altLang="en-US" sz="1800" b="1">
                  <a:solidFill>
                    <a:schemeClr val="bg2"/>
                  </a:solidFill>
                  <a:latin typeface="Tahoma" pitchFamily="34" charset="0"/>
                </a:rPr>
                <a:t>公共模块</a:t>
              </a:r>
            </a:p>
          </p:txBody>
        </p:sp>
        <p:sp>
          <p:nvSpPr>
            <p:cNvPr id="151576" name="Rectangle 24"/>
            <p:cNvSpPr>
              <a:spLocks noChangeArrowheads="1"/>
            </p:cNvSpPr>
            <p:nvPr/>
          </p:nvSpPr>
          <p:spPr bwMode="auto">
            <a:xfrm>
              <a:off x="3282" y="2952"/>
              <a:ext cx="1091" cy="262"/>
            </a:xfrm>
            <a:prstGeom prst="rect">
              <a:avLst/>
            </a:prstGeom>
            <a:solidFill>
              <a:srgbClr val="F7BA9B"/>
            </a:solidFill>
            <a:ln w="9525">
              <a:solidFill>
                <a:schemeClr val="tx1"/>
              </a:solidFill>
              <a:miter lim="800000"/>
              <a:headEnd/>
              <a:tailEnd/>
            </a:ln>
          </p:spPr>
          <p:txBody>
            <a:bodyPr wrap="none" anchor="ctr"/>
            <a:lstStyle/>
            <a:p>
              <a:pPr algn="ctr" eaLnBrk="1" hangingPunct="1"/>
              <a:r>
                <a:rPr kumimoji="1" lang="zh-CN" altLang="en-US" sz="1800" b="1">
                  <a:solidFill>
                    <a:schemeClr val="bg2"/>
                  </a:solidFill>
                  <a:latin typeface="Tahoma" pitchFamily="34" charset="0"/>
                </a:rPr>
                <a:t>存档</a:t>
              </a:r>
            </a:p>
          </p:txBody>
        </p:sp>
        <p:sp>
          <p:nvSpPr>
            <p:cNvPr id="151577" name="Rectangle 25"/>
            <p:cNvSpPr>
              <a:spLocks noChangeArrowheads="1"/>
            </p:cNvSpPr>
            <p:nvPr/>
          </p:nvSpPr>
          <p:spPr bwMode="auto">
            <a:xfrm>
              <a:off x="3101" y="1910"/>
              <a:ext cx="1363" cy="834"/>
            </a:xfrm>
            <a:prstGeom prst="rect">
              <a:avLst/>
            </a:prstGeom>
            <a:noFill/>
            <a:ln w="9525">
              <a:solidFill>
                <a:schemeClr val="tx1"/>
              </a:solidFill>
              <a:miter lim="800000"/>
              <a:headEnd/>
              <a:tailEnd/>
            </a:ln>
          </p:spPr>
          <p:txBody>
            <a:bodyPr wrap="none" anchor="ctr"/>
            <a:lstStyle/>
            <a:p>
              <a:endParaRPr lang="zh-CN" altLang="en-US"/>
            </a:p>
          </p:txBody>
        </p:sp>
        <p:sp>
          <p:nvSpPr>
            <p:cNvPr id="151578" name="AutoShape 26"/>
            <p:cNvSpPr>
              <a:spLocks noChangeArrowheads="1"/>
            </p:cNvSpPr>
            <p:nvPr/>
          </p:nvSpPr>
          <p:spPr bwMode="auto">
            <a:xfrm>
              <a:off x="4647" y="1805"/>
              <a:ext cx="954" cy="521"/>
            </a:xfrm>
            <a:prstGeom prst="wedgeRectCallout">
              <a:avLst>
                <a:gd name="adj1" fmla="val -66384"/>
                <a:gd name="adj2" fmla="val 79579"/>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测试任务</a:t>
              </a:r>
            </a:p>
            <a:p>
              <a:pPr algn="ctr" eaLnBrk="1" hangingPunct="1"/>
              <a:r>
                <a:rPr kumimoji="1" lang="zh-CN" altLang="en-US" sz="1800" b="1">
                  <a:solidFill>
                    <a:schemeClr val="bg2"/>
                  </a:solidFill>
                  <a:latin typeface="Tahoma" pitchFamily="34" charset="0"/>
                </a:rPr>
                <a:t>管理模块</a:t>
              </a:r>
            </a:p>
          </p:txBody>
        </p:sp>
        <p:sp>
          <p:nvSpPr>
            <p:cNvPr id="151579" name="AutoShape 27"/>
            <p:cNvSpPr>
              <a:spLocks noChangeArrowheads="1"/>
            </p:cNvSpPr>
            <p:nvPr/>
          </p:nvSpPr>
          <p:spPr bwMode="auto">
            <a:xfrm>
              <a:off x="4647" y="2744"/>
              <a:ext cx="954" cy="521"/>
            </a:xfrm>
            <a:prstGeom prst="wedgeRectCallout">
              <a:avLst>
                <a:gd name="adj1" fmla="val -95167"/>
                <a:gd name="adj2" fmla="val 66778"/>
              </a:avLst>
            </a:prstGeom>
            <a:solidFill>
              <a:schemeClr val="hlink"/>
            </a:solidFill>
            <a:ln w="9525">
              <a:solidFill>
                <a:schemeClr val="tx1"/>
              </a:solidFill>
              <a:miter lim="800000"/>
              <a:headEnd/>
              <a:tailEnd/>
            </a:ln>
          </p:spPr>
          <p:txBody>
            <a:bodyPr/>
            <a:lstStyle/>
            <a:p>
              <a:pPr algn="ctr" eaLnBrk="1" hangingPunct="1"/>
              <a:r>
                <a:rPr kumimoji="1" lang="zh-CN" altLang="en-US" sz="1800" b="1">
                  <a:solidFill>
                    <a:schemeClr val="bg2"/>
                  </a:solidFill>
                  <a:latin typeface="Tahoma" pitchFamily="34" charset="0"/>
                </a:rPr>
                <a:t>测试计划</a:t>
              </a:r>
            </a:p>
            <a:p>
              <a:pPr algn="ctr" eaLnBrk="1" hangingPunct="1"/>
              <a:r>
                <a:rPr kumimoji="1" lang="zh-CN" altLang="en-US" sz="1800" b="1">
                  <a:solidFill>
                    <a:schemeClr val="bg2"/>
                  </a:solidFill>
                  <a:latin typeface="Tahoma" pitchFamily="34" charset="0"/>
                </a:rPr>
                <a:t>管理模块</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b="1" smtClean="0"/>
              <a:t>基于功能域分解的测试用例库管理</a:t>
            </a:r>
          </a:p>
        </p:txBody>
      </p:sp>
      <p:sp>
        <p:nvSpPr>
          <p:cNvPr id="152579" name="Rectangle 3"/>
          <p:cNvSpPr>
            <a:spLocks noGrp="1" noChangeArrowheads="1"/>
          </p:cNvSpPr>
          <p:nvPr>
            <p:ph type="body" idx="1"/>
          </p:nvPr>
        </p:nvSpPr>
        <p:spPr>
          <a:xfrm>
            <a:off x="533400" y="1295400"/>
            <a:ext cx="8299450" cy="4267200"/>
          </a:xfrm>
        </p:spPr>
        <p:txBody>
          <a:bodyPr/>
          <a:lstStyle/>
          <a:p>
            <a:r>
              <a:rPr lang="zh-CN" altLang="en-US" sz="2000" b="1" smtClean="0">
                <a:solidFill>
                  <a:schemeClr val="bg2"/>
                </a:solidFill>
              </a:rPr>
              <a:t>树状结构的功能分类管理可以满足大型软件的测试要求。</a:t>
            </a:r>
          </a:p>
        </p:txBody>
      </p:sp>
      <p:grpSp>
        <p:nvGrpSpPr>
          <p:cNvPr id="152580" name="Group 4"/>
          <p:cNvGrpSpPr>
            <a:grpSpLocks/>
          </p:cNvGrpSpPr>
          <p:nvPr/>
        </p:nvGrpSpPr>
        <p:grpSpPr bwMode="auto">
          <a:xfrm>
            <a:off x="152400" y="1905000"/>
            <a:ext cx="7915275" cy="4403725"/>
            <a:chOff x="567" y="1344"/>
            <a:chExt cx="4899" cy="2630"/>
          </a:xfrm>
        </p:grpSpPr>
        <p:pic>
          <p:nvPicPr>
            <p:cNvPr id="152581" name="Picture 5" descr="Treelike"/>
            <p:cNvPicPr>
              <a:picLocks noChangeAspect="1" noChangeArrowheads="1"/>
            </p:cNvPicPr>
            <p:nvPr/>
          </p:nvPicPr>
          <p:blipFill>
            <a:blip r:embed="rId3" cstate="print"/>
            <a:srcRect/>
            <a:stretch>
              <a:fillRect/>
            </a:stretch>
          </p:blipFill>
          <p:spPr bwMode="auto">
            <a:xfrm>
              <a:off x="2018" y="1344"/>
              <a:ext cx="3379" cy="2523"/>
            </a:xfrm>
            <a:prstGeom prst="rect">
              <a:avLst/>
            </a:prstGeom>
            <a:noFill/>
            <a:ln w="9525">
              <a:noFill/>
              <a:miter lim="800000"/>
              <a:headEnd/>
              <a:tailEnd/>
            </a:ln>
          </p:spPr>
        </p:pic>
        <p:sp>
          <p:nvSpPr>
            <p:cNvPr id="152582" name="AutoShape 6"/>
            <p:cNvSpPr>
              <a:spLocks noChangeArrowheads="1"/>
            </p:cNvSpPr>
            <p:nvPr/>
          </p:nvSpPr>
          <p:spPr bwMode="auto">
            <a:xfrm>
              <a:off x="2517" y="1525"/>
              <a:ext cx="816" cy="2404"/>
            </a:xfrm>
            <a:prstGeom prst="roundRect">
              <a:avLst>
                <a:gd name="adj" fmla="val 16667"/>
              </a:avLst>
            </a:prstGeom>
            <a:noFill/>
            <a:ln w="28575">
              <a:solidFill>
                <a:schemeClr val="hlink"/>
              </a:solidFill>
              <a:round/>
              <a:headEnd/>
              <a:tailEnd/>
            </a:ln>
          </p:spPr>
          <p:txBody>
            <a:bodyPr wrap="none" anchor="ctr"/>
            <a:lstStyle/>
            <a:p>
              <a:endParaRPr lang="zh-CN" altLang="en-US"/>
            </a:p>
          </p:txBody>
        </p:sp>
        <p:sp>
          <p:nvSpPr>
            <p:cNvPr id="152583" name="AutoShape 7"/>
            <p:cNvSpPr>
              <a:spLocks noChangeArrowheads="1"/>
            </p:cNvSpPr>
            <p:nvPr/>
          </p:nvSpPr>
          <p:spPr bwMode="auto">
            <a:xfrm>
              <a:off x="3379" y="2432"/>
              <a:ext cx="1905" cy="1542"/>
            </a:xfrm>
            <a:prstGeom prst="roundRect">
              <a:avLst>
                <a:gd name="adj" fmla="val 16667"/>
              </a:avLst>
            </a:prstGeom>
            <a:noFill/>
            <a:ln w="28575">
              <a:solidFill>
                <a:schemeClr val="hlink"/>
              </a:solidFill>
              <a:round/>
              <a:headEnd/>
              <a:tailEnd/>
            </a:ln>
          </p:spPr>
          <p:txBody>
            <a:bodyPr wrap="none" anchor="ctr"/>
            <a:lstStyle/>
            <a:p>
              <a:endParaRPr lang="zh-CN" altLang="en-US"/>
            </a:p>
          </p:txBody>
        </p:sp>
        <p:sp>
          <p:nvSpPr>
            <p:cNvPr id="152584" name="AutoShape 8"/>
            <p:cNvSpPr>
              <a:spLocks noChangeArrowheads="1"/>
            </p:cNvSpPr>
            <p:nvPr/>
          </p:nvSpPr>
          <p:spPr bwMode="auto">
            <a:xfrm>
              <a:off x="3606" y="1525"/>
              <a:ext cx="1860" cy="499"/>
            </a:xfrm>
            <a:prstGeom prst="wedgeRoundRectCallout">
              <a:avLst>
                <a:gd name="adj1" fmla="val -53926"/>
                <a:gd name="adj2" fmla="val 150403"/>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可以方便地为功能分类指派相关的开发与测试人员</a:t>
              </a:r>
            </a:p>
          </p:txBody>
        </p:sp>
        <p:sp>
          <p:nvSpPr>
            <p:cNvPr id="152585" name="AutoShape 9"/>
            <p:cNvSpPr>
              <a:spLocks noChangeArrowheads="1"/>
            </p:cNvSpPr>
            <p:nvPr/>
          </p:nvSpPr>
          <p:spPr bwMode="auto">
            <a:xfrm>
              <a:off x="567" y="2704"/>
              <a:ext cx="1860" cy="635"/>
            </a:xfrm>
            <a:prstGeom prst="wedgeRoundRectCallout">
              <a:avLst>
                <a:gd name="adj1" fmla="val 60056"/>
                <a:gd name="adj2" fmla="val 83069"/>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树状结构的功能分类树可以轻松表示大型软件的系统划分</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b="1" smtClean="0"/>
              <a:t>测试用例存储管理</a:t>
            </a:r>
          </a:p>
        </p:txBody>
      </p:sp>
      <p:grpSp>
        <p:nvGrpSpPr>
          <p:cNvPr id="153603" name="Group 3"/>
          <p:cNvGrpSpPr>
            <a:grpSpLocks/>
          </p:cNvGrpSpPr>
          <p:nvPr/>
        </p:nvGrpSpPr>
        <p:grpSpPr bwMode="auto">
          <a:xfrm>
            <a:off x="179388" y="1322388"/>
            <a:ext cx="8583612" cy="5438775"/>
            <a:chOff x="113" y="833"/>
            <a:chExt cx="5407" cy="3426"/>
          </a:xfrm>
        </p:grpSpPr>
        <p:pic>
          <p:nvPicPr>
            <p:cNvPr id="153604" name="Picture 4" descr="UI02"/>
            <p:cNvPicPr>
              <a:picLocks noChangeAspect="1" noChangeArrowheads="1"/>
            </p:cNvPicPr>
            <p:nvPr/>
          </p:nvPicPr>
          <p:blipFill>
            <a:blip r:embed="rId3" cstate="print"/>
            <a:srcRect/>
            <a:stretch>
              <a:fillRect/>
            </a:stretch>
          </p:blipFill>
          <p:spPr bwMode="auto">
            <a:xfrm>
              <a:off x="192" y="833"/>
              <a:ext cx="5328" cy="3426"/>
            </a:xfrm>
            <a:prstGeom prst="rect">
              <a:avLst/>
            </a:prstGeom>
            <a:noFill/>
            <a:ln w="9525">
              <a:noFill/>
              <a:miter lim="800000"/>
              <a:headEnd/>
              <a:tailEnd/>
            </a:ln>
          </p:spPr>
        </p:pic>
        <p:sp>
          <p:nvSpPr>
            <p:cNvPr id="153605" name="AutoShape 5"/>
            <p:cNvSpPr>
              <a:spLocks noChangeArrowheads="1"/>
            </p:cNvSpPr>
            <p:nvPr/>
          </p:nvSpPr>
          <p:spPr bwMode="auto">
            <a:xfrm>
              <a:off x="384" y="1488"/>
              <a:ext cx="864" cy="2064"/>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153606" name="AutoShape 6"/>
            <p:cNvSpPr>
              <a:spLocks noChangeArrowheads="1"/>
            </p:cNvSpPr>
            <p:nvPr/>
          </p:nvSpPr>
          <p:spPr bwMode="auto">
            <a:xfrm>
              <a:off x="1680" y="1680"/>
              <a:ext cx="2515" cy="2022"/>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3607" name="AutoShape 7"/>
            <p:cNvSpPr>
              <a:spLocks noChangeArrowheads="1"/>
            </p:cNvSpPr>
            <p:nvPr/>
          </p:nvSpPr>
          <p:spPr bwMode="auto">
            <a:xfrm>
              <a:off x="3470" y="1026"/>
              <a:ext cx="2041" cy="771"/>
            </a:xfrm>
            <a:prstGeom prst="wedgeRoundRectCallout">
              <a:avLst>
                <a:gd name="adj1" fmla="val -48630"/>
                <a:gd name="adj2" fmla="val 80352"/>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测试用例的数据库存储方式使企业脱离了传统的纸张和电子文档方式，便于测试用例的共享和交流与管理。</a:t>
              </a:r>
            </a:p>
          </p:txBody>
        </p:sp>
        <p:sp>
          <p:nvSpPr>
            <p:cNvPr id="153608" name="AutoShape 8"/>
            <p:cNvSpPr>
              <a:spLocks noChangeArrowheads="1"/>
            </p:cNvSpPr>
            <p:nvPr/>
          </p:nvSpPr>
          <p:spPr bwMode="auto">
            <a:xfrm>
              <a:off x="113" y="3612"/>
              <a:ext cx="1860" cy="453"/>
            </a:xfrm>
            <a:prstGeom prst="wedgeRoundRectCallout">
              <a:avLst>
                <a:gd name="adj1" fmla="val 1130"/>
                <a:gd name="adj2" fmla="val -140727"/>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为测试用例的存储管理提供了丰富的视图</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b="1" smtClean="0"/>
              <a:t>测试用例执行状态监控</a:t>
            </a:r>
          </a:p>
        </p:txBody>
      </p:sp>
      <p:grpSp>
        <p:nvGrpSpPr>
          <p:cNvPr id="154627" name="Group 3"/>
          <p:cNvGrpSpPr>
            <a:grpSpLocks/>
          </p:cNvGrpSpPr>
          <p:nvPr/>
        </p:nvGrpSpPr>
        <p:grpSpPr bwMode="auto">
          <a:xfrm>
            <a:off x="0" y="1160463"/>
            <a:ext cx="8915400" cy="5673725"/>
            <a:chOff x="0" y="731"/>
            <a:chExt cx="5616" cy="3574"/>
          </a:xfrm>
        </p:grpSpPr>
        <p:pic>
          <p:nvPicPr>
            <p:cNvPr id="154628" name="Picture 4" descr="UI01"/>
            <p:cNvPicPr>
              <a:picLocks noChangeAspect="1" noChangeArrowheads="1"/>
            </p:cNvPicPr>
            <p:nvPr/>
          </p:nvPicPr>
          <p:blipFill>
            <a:blip r:embed="rId3" cstate="print"/>
            <a:srcRect/>
            <a:stretch>
              <a:fillRect/>
            </a:stretch>
          </p:blipFill>
          <p:spPr bwMode="auto">
            <a:xfrm>
              <a:off x="0" y="731"/>
              <a:ext cx="5616" cy="3574"/>
            </a:xfrm>
            <a:prstGeom prst="rect">
              <a:avLst/>
            </a:prstGeom>
            <a:noFill/>
            <a:ln w="9525">
              <a:noFill/>
              <a:miter lim="800000"/>
              <a:headEnd/>
              <a:tailEnd/>
            </a:ln>
          </p:spPr>
        </p:pic>
        <p:sp>
          <p:nvSpPr>
            <p:cNvPr id="154629" name="AutoShape 5"/>
            <p:cNvSpPr>
              <a:spLocks noChangeArrowheads="1"/>
            </p:cNvSpPr>
            <p:nvPr/>
          </p:nvSpPr>
          <p:spPr bwMode="auto">
            <a:xfrm>
              <a:off x="1344" y="1584"/>
              <a:ext cx="3078" cy="2209"/>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4630" name="AutoShape 6"/>
            <p:cNvSpPr>
              <a:spLocks noChangeArrowheads="1"/>
            </p:cNvSpPr>
            <p:nvPr/>
          </p:nvSpPr>
          <p:spPr bwMode="auto">
            <a:xfrm>
              <a:off x="3470" y="1026"/>
              <a:ext cx="2041" cy="771"/>
            </a:xfrm>
            <a:prstGeom prst="wedgeRoundRectCallout">
              <a:avLst>
                <a:gd name="adj1" fmla="val -48630"/>
                <a:gd name="adj2" fmla="val 80352"/>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可以对测试用例在各种不同的环境配置，不同的测试版本与测试阶段下的执行结果进行跟踪和管理。</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smtClean="0"/>
              <a:t>软件问题报告生命周期管理</a:t>
            </a:r>
          </a:p>
        </p:txBody>
      </p:sp>
      <p:grpSp>
        <p:nvGrpSpPr>
          <p:cNvPr id="155651" name="Group 3"/>
          <p:cNvGrpSpPr>
            <a:grpSpLocks/>
          </p:cNvGrpSpPr>
          <p:nvPr/>
        </p:nvGrpSpPr>
        <p:grpSpPr bwMode="auto">
          <a:xfrm>
            <a:off x="0" y="1163638"/>
            <a:ext cx="8915400" cy="5651500"/>
            <a:chOff x="0" y="733"/>
            <a:chExt cx="5616" cy="3560"/>
          </a:xfrm>
        </p:grpSpPr>
        <p:pic>
          <p:nvPicPr>
            <p:cNvPr id="155652" name="Picture 4" descr="BUGMang"/>
            <p:cNvPicPr>
              <a:picLocks noChangeAspect="1" noChangeArrowheads="1"/>
            </p:cNvPicPr>
            <p:nvPr/>
          </p:nvPicPr>
          <p:blipFill>
            <a:blip r:embed="rId3" cstate="print"/>
            <a:srcRect/>
            <a:stretch>
              <a:fillRect/>
            </a:stretch>
          </p:blipFill>
          <p:spPr bwMode="auto">
            <a:xfrm>
              <a:off x="48" y="733"/>
              <a:ext cx="5472" cy="3560"/>
            </a:xfrm>
            <a:prstGeom prst="rect">
              <a:avLst/>
            </a:prstGeom>
            <a:noFill/>
            <a:ln w="9525">
              <a:noFill/>
              <a:miter lim="800000"/>
              <a:headEnd/>
              <a:tailEnd/>
            </a:ln>
          </p:spPr>
        </p:pic>
        <p:sp>
          <p:nvSpPr>
            <p:cNvPr id="155653" name="AutoShape 5"/>
            <p:cNvSpPr>
              <a:spLocks noChangeArrowheads="1"/>
            </p:cNvSpPr>
            <p:nvPr/>
          </p:nvSpPr>
          <p:spPr bwMode="auto">
            <a:xfrm>
              <a:off x="288" y="1584"/>
              <a:ext cx="960" cy="1536"/>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155654" name="AutoShape 6"/>
            <p:cNvSpPr>
              <a:spLocks noChangeArrowheads="1"/>
            </p:cNvSpPr>
            <p:nvPr/>
          </p:nvSpPr>
          <p:spPr bwMode="auto">
            <a:xfrm>
              <a:off x="1536" y="1344"/>
              <a:ext cx="4080" cy="2784"/>
            </a:xfrm>
            <a:prstGeom prst="roundRect">
              <a:avLst>
                <a:gd name="adj" fmla="val 16667"/>
              </a:avLst>
            </a:prstGeom>
            <a:noFill/>
            <a:ln w="28575">
              <a:solidFill>
                <a:srgbClr val="FF9933"/>
              </a:solidFill>
              <a:round/>
              <a:headEnd/>
              <a:tailEnd/>
            </a:ln>
          </p:spPr>
          <p:txBody>
            <a:bodyPr wrap="none" anchor="ctr"/>
            <a:lstStyle/>
            <a:p>
              <a:endParaRPr lang="zh-CN" altLang="en-US"/>
            </a:p>
          </p:txBody>
        </p:sp>
        <p:sp>
          <p:nvSpPr>
            <p:cNvPr id="155655" name="AutoShape 7"/>
            <p:cNvSpPr>
              <a:spLocks noChangeArrowheads="1"/>
            </p:cNvSpPr>
            <p:nvPr/>
          </p:nvSpPr>
          <p:spPr bwMode="auto">
            <a:xfrm>
              <a:off x="3515" y="1162"/>
              <a:ext cx="2041" cy="816"/>
            </a:xfrm>
            <a:prstGeom prst="wedgeRoundRectCallout">
              <a:avLst>
                <a:gd name="adj1" fmla="val -54509"/>
                <a:gd name="adj2" fmla="val 85907"/>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各种不同类型的人员可以从不同的视图中得到软件问题报告的不同分类信息，方便了软件问题的处理！</a:t>
              </a:r>
            </a:p>
          </p:txBody>
        </p:sp>
        <p:sp>
          <p:nvSpPr>
            <p:cNvPr id="155656" name="AutoShape 8"/>
            <p:cNvSpPr>
              <a:spLocks noChangeArrowheads="1"/>
            </p:cNvSpPr>
            <p:nvPr/>
          </p:nvSpPr>
          <p:spPr bwMode="auto">
            <a:xfrm>
              <a:off x="0" y="3203"/>
              <a:ext cx="1950" cy="816"/>
            </a:xfrm>
            <a:prstGeom prst="wedgeRoundRectCallout">
              <a:avLst>
                <a:gd name="adj1" fmla="val -565"/>
                <a:gd name="adj2" fmla="val -96444"/>
                <a:gd name="adj3" fmla="val 16667"/>
              </a:avLst>
            </a:prstGeom>
            <a:solidFill>
              <a:srgbClr val="FFFF66"/>
            </a:solidFill>
            <a:ln w="9525">
              <a:solidFill>
                <a:schemeClr val="tx1"/>
              </a:solidFill>
              <a:miter lim="800000"/>
              <a:headEnd/>
              <a:tailEnd/>
            </a:ln>
          </p:spPr>
          <p:txBody>
            <a:bodyPr/>
            <a:lstStyle/>
            <a:p>
              <a:pPr algn="ctr" eaLnBrk="1" hangingPunct="1"/>
              <a:r>
                <a:rPr lang="en-US" altLang="zh-CN" sz="1800">
                  <a:latin typeface="Tahoma" pitchFamily="34" charset="0"/>
                </a:rPr>
                <a:t>QESuite</a:t>
              </a:r>
              <a:r>
                <a:rPr lang="zh-CN" altLang="en-US" sz="1800">
                  <a:latin typeface="Tahoma" pitchFamily="34" charset="0"/>
                </a:rPr>
                <a:t>全力支持开发和测试部门的协同工作，可实现开发测试部门工作分配的流程化，方便快捷！</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smtClean="0"/>
              <a:t>软件问题报告</a:t>
            </a:r>
          </a:p>
        </p:txBody>
      </p:sp>
      <p:pic>
        <p:nvPicPr>
          <p:cNvPr id="591875" name="Picture 3" descr="BUG"/>
          <p:cNvPicPr>
            <a:picLocks noChangeAspect="1" noChangeArrowheads="1"/>
          </p:cNvPicPr>
          <p:nvPr/>
        </p:nvPicPr>
        <p:blipFill>
          <a:blip r:embed="rId3" cstate="print"/>
          <a:srcRect/>
          <a:stretch>
            <a:fillRect/>
          </a:stretch>
        </p:blipFill>
        <p:spPr bwMode="auto">
          <a:xfrm>
            <a:off x="0" y="1087438"/>
            <a:ext cx="9144000" cy="5770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91875"/>
                                        </p:tgtEl>
                                        <p:attrNameLst>
                                          <p:attrName>style.visibility</p:attrName>
                                        </p:attrNameLst>
                                      </p:cBhvr>
                                      <p:to>
                                        <p:strVal val="visible"/>
                                      </p:to>
                                    </p:set>
                                    <p:anim to="" calcmode="lin" valueType="num">
                                      <p:cBhvr>
                                        <p:cTn id="7" dur="1" fill="hold"/>
                                        <p:tgtEl>
                                          <p:spTgt spid="5918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p:txBody>
          <a:bodyPr/>
          <a:lstStyle/>
          <a:p>
            <a:r>
              <a:rPr lang="zh-CN" altLang="en-US" smtClean="0"/>
              <a:t>软件问题报告的生命周期</a:t>
            </a:r>
          </a:p>
        </p:txBody>
      </p:sp>
      <p:grpSp>
        <p:nvGrpSpPr>
          <p:cNvPr id="14340" name="Group 1027"/>
          <p:cNvGrpSpPr>
            <a:grpSpLocks/>
          </p:cNvGrpSpPr>
          <p:nvPr/>
        </p:nvGrpSpPr>
        <p:grpSpPr bwMode="auto">
          <a:xfrm>
            <a:off x="395288" y="1268413"/>
            <a:ext cx="8443912" cy="5503862"/>
            <a:chOff x="249" y="799"/>
            <a:chExt cx="5319" cy="3467"/>
          </a:xfrm>
        </p:grpSpPr>
        <p:graphicFrame>
          <p:nvGraphicFramePr>
            <p:cNvPr id="14338" name="Object 1024"/>
            <p:cNvGraphicFramePr>
              <a:graphicFrameLocks noChangeAspect="1"/>
            </p:cNvGraphicFramePr>
            <p:nvPr/>
          </p:nvGraphicFramePr>
          <p:xfrm>
            <a:off x="249" y="799"/>
            <a:ext cx="5319" cy="3467"/>
          </p:xfrm>
          <a:graphic>
            <a:graphicData uri="http://schemas.openxmlformats.org/presentationml/2006/ole">
              <mc:AlternateContent xmlns:mc="http://schemas.openxmlformats.org/markup-compatibility/2006">
                <mc:Choice xmlns:v="urn:schemas-microsoft-com:vml" Requires="v">
                  <p:oleObj spid="_x0000_s14366" name="位图图像" r:id="rId4" imgW="6866667" imgH="4476190" progId="PBrush">
                    <p:embed/>
                  </p:oleObj>
                </mc:Choice>
                <mc:Fallback>
                  <p:oleObj name="位图图像" r:id="rId4" imgW="6866667" imgH="4476190" progId="PBrush">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799"/>
                          <a:ext cx="5319" cy="3467"/>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AutoShape 1029"/>
            <p:cNvSpPr>
              <a:spLocks noChangeArrowheads="1"/>
            </p:cNvSpPr>
            <p:nvPr/>
          </p:nvSpPr>
          <p:spPr bwMode="auto">
            <a:xfrm>
              <a:off x="1104" y="1776"/>
              <a:ext cx="624" cy="240"/>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2" name="AutoShape 1030"/>
            <p:cNvSpPr>
              <a:spLocks noChangeArrowheads="1"/>
            </p:cNvSpPr>
            <p:nvPr/>
          </p:nvSpPr>
          <p:spPr bwMode="auto">
            <a:xfrm>
              <a:off x="1056" y="2640"/>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3" name="AutoShape 1031"/>
            <p:cNvSpPr>
              <a:spLocks noChangeArrowheads="1"/>
            </p:cNvSpPr>
            <p:nvPr/>
          </p:nvSpPr>
          <p:spPr bwMode="auto">
            <a:xfrm>
              <a:off x="4608" y="1728"/>
              <a:ext cx="624" cy="336"/>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4" name="AutoShape 1032"/>
            <p:cNvSpPr>
              <a:spLocks noChangeArrowheads="1"/>
            </p:cNvSpPr>
            <p:nvPr/>
          </p:nvSpPr>
          <p:spPr bwMode="auto">
            <a:xfrm>
              <a:off x="3552" y="2640"/>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sp>
          <p:nvSpPr>
            <p:cNvPr id="14345" name="AutoShape 1033"/>
            <p:cNvSpPr>
              <a:spLocks noChangeArrowheads="1"/>
            </p:cNvSpPr>
            <p:nvPr/>
          </p:nvSpPr>
          <p:spPr bwMode="auto">
            <a:xfrm>
              <a:off x="4560" y="3792"/>
              <a:ext cx="720" cy="432"/>
            </a:xfrm>
            <a:prstGeom prst="roundRect">
              <a:avLst>
                <a:gd name="adj" fmla="val 16667"/>
              </a:avLst>
            </a:prstGeom>
            <a:noFill/>
            <a:ln w="38100">
              <a:solidFill>
                <a:srgbClr val="333399"/>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b="1" smtClean="0"/>
              <a:t>测试执行报告及测试结果的追踪</a:t>
            </a:r>
          </a:p>
        </p:txBody>
      </p:sp>
      <p:pic>
        <p:nvPicPr>
          <p:cNvPr id="592899" name="Picture 3" descr="Tracking"/>
          <p:cNvPicPr>
            <a:picLocks noGrp="1" noChangeAspect="1" noChangeArrowheads="1"/>
          </p:cNvPicPr>
          <p:nvPr>
            <p:ph sz="half" idx="1"/>
          </p:nvPr>
        </p:nvPicPr>
        <p:blipFill>
          <a:blip r:embed="rId3" cstate="print"/>
          <a:srcRect/>
          <a:stretch>
            <a:fillRect/>
          </a:stretch>
        </p:blipFill>
        <p:spPr>
          <a:xfrm>
            <a:off x="152400" y="1192213"/>
            <a:ext cx="8229600" cy="2732087"/>
          </a:xfrm>
          <a:noFill/>
          <a:ln w="38100">
            <a:solidFill>
              <a:srgbClr val="00FF00"/>
            </a:solidFill>
          </a:ln>
        </p:spPr>
      </p:pic>
      <p:pic>
        <p:nvPicPr>
          <p:cNvPr id="592900" name="Picture 4" descr="Tracking2"/>
          <p:cNvPicPr>
            <a:picLocks noGrp="1" noChangeAspect="1" noChangeArrowheads="1"/>
          </p:cNvPicPr>
          <p:nvPr>
            <p:ph sz="half" idx="4294967295"/>
          </p:nvPr>
        </p:nvPicPr>
        <p:blipFill>
          <a:blip r:embed="rId4" cstate="print"/>
          <a:srcRect/>
          <a:stretch>
            <a:fillRect/>
          </a:stretch>
        </p:blipFill>
        <p:spPr>
          <a:xfrm>
            <a:off x="457200" y="3733800"/>
            <a:ext cx="8610600" cy="2994025"/>
          </a:xfrm>
          <a:noFill/>
          <a:ln w="38100">
            <a:solidFill>
              <a:srgbClr val="00FF00"/>
            </a:solidFill>
          </a:ln>
        </p:spPr>
      </p:pic>
      <p:sp>
        <p:nvSpPr>
          <p:cNvPr id="592901" name="AutoShape 5"/>
          <p:cNvSpPr>
            <a:spLocks noChangeArrowheads="1"/>
          </p:cNvSpPr>
          <p:nvPr/>
        </p:nvSpPr>
        <p:spPr bwMode="auto">
          <a:xfrm>
            <a:off x="152400" y="2789238"/>
            <a:ext cx="4133850" cy="792162"/>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592902" name="AutoShape 6"/>
          <p:cNvSpPr>
            <a:spLocks noChangeArrowheads="1"/>
          </p:cNvSpPr>
          <p:nvPr/>
        </p:nvSpPr>
        <p:spPr bwMode="auto">
          <a:xfrm>
            <a:off x="457200" y="5029200"/>
            <a:ext cx="3962400" cy="1600200"/>
          </a:xfrm>
          <a:prstGeom prst="roundRect">
            <a:avLst>
              <a:gd name="adj" fmla="val 16667"/>
            </a:avLst>
          </a:prstGeom>
          <a:noFill/>
          <a:ln w="38100">
            <a:solidFill>
              <a:srgbClr val="FF9933"/>
            </a:solidFill>
            <a:round/>
            <a:headEnd/>
            <a:tailEnd/>
          </a:ln>
        </p:spPr>
        <p:txBody>
          <a:bodyPr wrap="none" anchor="ctr"/>
          <a:lstStyle/>
          <a:p>
            <a:endParaRPr lang="zh-CN" altLang="en-US"/>
          </a:p>
        </p:txBody>
      </p:sp>
      <p:sp>
        <p:nvSpPr>
          <p:cNvPr id="592903" name="AutoShape 7"/>
          <p:cNvSpPr>
            <a:spLocks noChangeArrowheads="1"/>
          </p:cNvSpPr>
          <p:nvPr/>
        </p:nvSpPr>
        <p:spPr bwMode="auto">
          <a:xfrm>
            <a:off x="4953000" y="2514600"/>
            <a:ext cx="3240088" cy="1008063"/>
          </a:xfrm>
          <a:prstGeom prst="wedgeRoundRectCallout">
            <a:avLst>
              <a:gd name="adj1" fmla="val -55829"/>
              <a:gd name="adj2" fmla="val 128269"/>
              <a:gd name="adj3" fmla="val 16667"/>
            </a:avLst>
          </a:prstGeom>
          <a:solidFill>
            <a:srgbClr val="FFFF66"/>
          </a:solidFill>
          <a:ln w="9525">
            <a:solidFill>
              <a:schemeClr val="tx1"/>
            </a:solidFill>
            <a:miter lim="800000"/>
            <a:headEnd/>
            <a:tailEnd/>
          </a:ln>
        </p:spPr>
        <p:txBody>
          <a:bodyPr/>
          <a:lstStyle/>
          <a:p>
            <a:pPr algn="ctr" eaLnBrk="1" hangingPunct="1"/>
            <a:r>
              <a:rPr lang="zh-CN" altLang="en-US" sz="1800">
                <a:latin typeface="Tahoma" pitchFamily="34" charset="0"/>
              </a:rPr>
              <a:t>测试用例的历次执行结果和发现的问题都可以方便地进行查看与追踪！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592899"/>
                                        </p:tgtEl>
                                        <p:attrNameLst>
                                          <p:attrName>style.visibility</p:attrName>
                                        </p:attrNameLst>
                                      </p:cBhvr>
                                      <p:to>
                                        <p:strVal val="visible"/>
                                      </p:to>
                                    </p:set>
                                    <p:anim to="" calcmode="lin" valueType="num">
                                      <p:cBhvr>
                                        <p:cTn id="7" dur="1" fill="hold"/>
                                        <p:tgtEl>
                                          <p:spTgt spid="592899"/>
                                        </p:tgtEl>
                                        <p:attrNameLst>
                                          <p:attrName/>
                                        </p:attrNameLst>
                                      </p:cBhvr>
                                    </p:anim>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499"/>
                                          </p:stCondLst>
                                        </p:cTn>
                                        <p:tgtEl>
                                          <p:spTgt spid="592900"/>
                                        </p:tgtEl>
                                        <p:attrNameLst>
                                          <p:attrName>style.visibility</p:attrName>
                                        </p:attrNameLst>
                                      </p:cBhvr>
                                      <p:to>
                                        <p:strVal val="visible"/>
                                      </p:to>
                                    </p:set>
                                    <p:anim to="" calcmode="lin" valueType="num">
                                      <p:cBhvr>
                                        <p:cTn id="11" dur="1" fill="hold"/>
                                        <p:tgtEl>
                                          <p:spTgt spid="592900"/>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592901"/>
                                        </p:tgtEl>
                                        <p:attrNameLst>
                                          <p:attrName>style.visibility</p:attrName>
                                        </p:attrNameLst>
                                      </p:cBhvr>
                                      <p:to>
                                        <p:strVal val="visible"/>
                                      </p:to>
                                    </p:set>
                                    <p:animEffect transition="in" filter="wedge">
                                      <p:cBhvr>
                                        <p:cTn id="16" dur="500"/>
                                        <p:tgtEl>
                                          <p:spTgt spid="592901"/>
                                        </p:tgtEl>
                                      </p:cBhvr>
                                    </p:animEffect>
                                  </p:childTnLst>
                                </p:cTn>
                              </p:par>
                            </p:childTnLst>
                          </p:cTn>
                        </p:par>
                        <p:par>
                          <p:cTn id="17" fill="hold">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592902"/>
                                        </p:tgtEl>
                                        <p:attrNameLst>
                                          <p:attrName>style.visibility</p:attrName>
                                        </p:attrNameLst>
                                      </p:cBhvr>
                                      <p:to>
                                        <p:strVal val="visible"/>
                                      </p:to>
                                    </p:set>
                                    <p:animEffect transition="in" filter="wedge">
                                      <p:cBhvr>
                                        <p:cTn id="20" dur="500"/>
                                        <p:tgtEl>
                                          <p:spTgt spid="592902"/>
                                        </p:tgtEl>
                                      </p:cBhvr>
                                    </p:animEffect>
                                  </p:childTnLst>
                                </p:cTn>
                              </p:par>
                            </p:childTnLst>
                          </p:cTn>
                        </p:par>
                        <p:par>
                          <p:cTn id="21" fill="hold">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592903"/>
                                        </p:tgtEl>
                                        <p:attrNameLst>
                                          <p:attrName>style.visibility</p:attrName>
                                        </p:attrNameLst>
                                      </p:cBhvr>
                                      <p:to>
                                        <p:strVal val="visible"/>
                                      </p:to>
                                    </p:set>
                                    <p:animEffect transition="in" filter="wedge">
                                      <p:cBhvr>
                                        <p:cTn id="24" dur="500"/>
                                        <p:tgtEl>
                                          <p:spTgt spid="59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p:bldP spid="592902" grpId="0" animBg="1"/>
      <p:bldP spid="59290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smtClean="0">
                <a:solidFill>
                  <a:srgbClr val="000066"/>
                </a:solidFill>
              </a:rPr>
              <a:t>测试用例及其关联性</a:t>
            </a:r>
          </a:p>
        </p:txBody>
      </p:sp>
      <p:grpSp>
        <p:nvGrpSpPr>
          <p:cNvPr id="158723" name="Group 3"/>
          <p:cNvGrpSpPr>
            <a:grpSpLocks/>
          </p:cNvGrpSpPr>
          <p:nvPr/>
        </p:nvGrpSpPr>
        <p:grpSpPr bwMode="auto">
          <a:xfrm>
            <a:off x="998538" y="2438400"/>
            <a:ext cx="7146925" cy="3268663"/>
            <a:chOff x="662" y="925"/>
            <a:chExt cx="4502" cy="2059"/>
          </a:xfrm>
        </p:grpSpPr>
        <p:sp>
          <p:nvSpPr>
            <p:cNvPr id="158731" name="Text Box 4"/>
            <p:cNvSpPr txBox="1">
              <a:spLocks noChangeArrowheads="1"/>
            </p:cNvSpPr>
            <p:nvPr/>
          </p:nvSpPr>
          <p:spPr bwMode="auto">
            <a:xfrm>
              <a:off x="662" y="925"/>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测试需求</a:t>
              </a:r>
            </a:p>
          </p:txBody>
        </p:sp>
        <p:sp>
          <p:nvSpPr>
            <p:cNvPr id="158732" name="Text Box 5"/>
            <p:cNvSpPr txBox="1">
              <a:spLocks noChangeArrowheads="1"/>
            </p:cNvSpPr>
            <p:nvPr/>
          </p:nvSpPr>
          <p:spPr bwMode="auto">
            <a:xfrm>
              <a:off x="1824" y="1536"/>
              <a:ext cx="700"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功能域</a:t>
              </a:r>
            </a:p>
          </p:txBody>
        </p:sp>
        <p:sp>
          <p:nvSpPr>
            <p:cNvPr id="158733" name="Text Box 6"/>
            <p:cNvSpPr txBox="1">
              <a:spLocks noChangeArrowheads="1"/>
            </p:cNvSpPr>
            <p:nvPr/>
          </p:nvSpPr>
          <p:spPr bwMode="auto">
            <a:xfrm>
              <a:off x="3024" y="1536"/>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测试用例</a:t>
              </a:r>
            </a:p>
          </p:txBody>
        </p:sp>
        <p:sp>
          <p:nvSpPr>
            <p:cNvPr id="158734" name="Text Box 7"/>
            <p:cNvSpPr txBox="1">
              <a:spLocks noChangeArrowheads="1"/>
            </p:cNvSpPr>
            <p:nvPr/>
          </p:nvSpPr>
          <p:spPr bwMode="auto">
            <a:xfrm>
              <a:off x="3024" y="2112"/>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测试任务</a:t>
              </a:r>
            </a:p>
          </p:txBody>
        </p:sp>
        <p:sp>
          <p:nvSpPr>
            <p:cNvPr id="158735" name="Text Box 8"/>
            <p:cNvSpPr txBox="1">
              <a:spLocks noChangeArrowheads="1"/>
            </p:cNvSpPr>
            <p:nvPr/>
          </p:nvSpPr>
          <p:spPr bwMode="auto">
            <a:xfrm>
              <a:off x="1440" y="2112"/>
              <a:ext cx="1276"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被测软件配置</a:t>
              </a:r>
            </a:p>
          </p:txBody>
        </p:sp>
        <p:sp>
          <p:nvSpPr>
            <p:cNvPr id="158736" name="Freeform 9"/>
            <p:cNvSpPr>
              <a:spLocks/>
            </p:cNvSpPr>
            <p:nvPr/>
          </p:nvSpPr>
          <p:spPr bwMode="auto">
            <a:xfrm>
              <a:off x="1104" y="1248"/>
              <a:ext cx="720" cy="432"/>
            </a:xfrm>
            <a:custGeom>
              <a:avLst/>
              <a:gdLst>
                <a:gd name="T0" fmla="*/ 0 w 336"/>
                <a:gd name="T1" fmla="*/ 0 h 1056"/>
                <a:gd name="T2" fmla="*/ 0 w 336"/>
                <a:gd name="T3" fmla="*/ 0 h 1056"/>
                <a:gd name="T4" fmla="*/ 1469728 w 336"/>
                <a:gd name="T5" fmla="*/ 0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37" name="Freeform 10"/>
            <p:cNvSpPr>
              <a:spLocks/>
            </p:cNvSpPr>
            <p:nvPr/>
          </p:nvSpPr>
          <p:spPr bwMode="auto">
            <a:xfrm>
              <a:off x="1104" y="1680"/>
              <a:ext cx="336" cy="576"/>
            </a:xfrm>
            <a:custGeom>
              <a:avLst/>
              <a:gdLst>
                <a:gd name="T0" fmla="*/ 0 w 336"/>
                <a:gd name="T1" fmla="*/ 0 h 1056"/>
                <a:gd name="T2" fmla="*/ 0 w 336"/>
                <a:gd name="T3" fmla="*/ 1 h 1056"/>
                <a:gd name="T4" fmla="*/ 336 w 336"/>
                <a:gd name="T5" fmla="*/ 1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38" name="Line 11"/>
            <p:cNvSpPr>
              <a:spLocks noChangeShapeType="1"/>
            </p:cNvSpPr>
            <p:nvPr/>
          </p:nvSpPr>
          <p:spPr bwMode="auto">
            <a:xfrm>
              <a:off x="2544" y="1680"/>
              <a:ext cx="480"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39" name="Text Box 12"/>
            <p:cNvSpPr txBox="1">
              <a:spLocks noChangeArrowheads="1"/>
            </p:cNvSpPr>
            <p:nvPr/>
          </p:nvSpPr>
          <p:spPr bwMode="auto">
            <a:xfrm>
              <a:off x="1152" y="1488"/>
              <a:ext cx="723" cy="212"/>
            </a:xfrm>
            <a:prstGeom prst="rect">
              <a:avLst/>
            </a:prstGeom>
            <a:noFill/>
            <a:ln w="12700">
              <a:noFill/>
              <a:miter lim="800000"/>
              <a:headEnd type="none" w="sm" len="sm"/>
              <a:tailEnd type="none" w="sm" len="sm"/>
            </a:ln>
          </p:spPr>
          <p:txBody>
            <a:bodyPr wrap="none">
              <a:spAutoFit/>
            </a:bodyPr>
            <a:lstStyle/>
            <a:p>
              <a:r>
                <a:rPr lang="zh-CN" altLang="en-US" sz="1600">
                  <a:solidFill>
                    <a:srgbClr val="000066"/>
                  </a:solidFill>
                </a:rPr>
                <a:t>{</a:t>
              </a:r>
              <a:r>
                <a:rPr lang="en-US" altLang="zh-CN" sz="1600">
                  <a:solidFill>
                    <a:srgbClr val="000066"/>
                  </a:solidFill>
                </a:rPr>
                <a:t>hierarchy}</a:t>
              </a:r>
            </a:p>
          </p:txBody>
        </p:sp>
        <p:sp>
          <p:nvSpPr>
            <p:cNvPr id="158740" name="Text Box 13"/>
            <p:cNvSpPr txBox="1">
              <a:spLocks noChangeArrowheads="1"/>
            </p:cNvSpPr>
            <p:nvPr/>
          </p:nvSpPr>
          <p:spPr bwMode="auto">
            <a:xfrm>
              <a:off x="2544"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grpSp>
          <p:nvGrpSpPr>
            <p:cNvPr id="158741" name="Group 14"/>
            <p:cNvGrpSpPr>
              <a:grpSpLocks/>
            </p:cNvGrpSpPr>
            <p:nvPr/>
          </p:nvGrpSpPr>
          <p:grpSpPr bwMode="auto">
            <a:xfrm>
              <a:off x="3408" y="1824"/>
              <a:ext cx="96" cy="288"/>
              <a:chOff x="3408" y="1824"/>
              <a:chExt cx="96" cy="288"/>
            </a:xfrm>
          </p:grpSpPr>
          <p:sp>
            <p:nvSpPr>
              <p:cNvPr id="158756" name="AutoShape 15"/>
              <p:cNvSpPr>
                <a:spLocks noChangeArrowheads="1"/>
              </p:cNvSpPr>
              <p:nvPr/>
            </p:nvSpPr>
            <p:spPr bwMode="auto">
              <a:xfrm rot="-5400000">
                <a:off x="3384" y="1992"/>
                <a:ext cx="144" cy="96"/>
              </a:xfrm>
              <a:prstGeom prst="diamond">
                <a:avLst/>
              </a:prstGeom>
              <a:noFill/>
              <a:ln w="12700">
                <a:solidFill>
                  <a:srgbClr val="000066"/>
                </a:solidFill>
                <a:miter lim="800000"/>
                <a:headEnd type="none" w="sm" len="sm"/>
                <a:tailEnd type="none" w="sm" len="sm"/>
              </a:ln>
            </p:spPr>
            <p:txBody>
              <a:bodyPr wrap="none" anchor="ctr"/>
              <a:lstStyle/>
              <a:p>
                <a:endParaRPr lang="zh-CN" altLang="en-US"/>
              </a:p>
            </p:txBody>
          </p:sp>
          <p:sp>
            <p:nvSpPr>
              <p:cNvPr id="158757" name="Line 16"/>
              <p:cNvSpPr>
                <a:spLocks noChangeShapeType="1"/>
              </p:cNvSpPr>
              <p:nvPr/>
            </p:nvSpPr>
            <p:spPr bwMode="auto">
              <a:xfrm>
                <a:off x="3456" y="1824"/>
                <a:ext cx="0" cy="192"/>
              </a:xfrm>
              <a:prstGeom prst="line">
                <a:avLst/>
              </a:prstGeom>
              <a:noFill/>
              <a:ln w="12700">
                <a:solidFill>
                  <a:srgbClr val="000066"/>
                </a:solidFill>
                <a:round/>
                <a:headEnd type="none" w="sm" len="sm"/>
                <a:tailEnd type="none" w="sm" len="sm"/>
              </a:ln>
            </p:spPr>
            <p:txBody>
              <a:bodyPr/>
              <a:lstStyle/>
              <a:p>
                <a:endParaRPr lang="zh-CN" altLang="en-US"/>
              </a:p>
            </p:txBody>
          </p:sp>
        </p:grpSp>
        <p:sp>
          <p:nvSpPr>
            <p:cNvPr id="158742" name="Line 17"/>
            <p:cNvSpPr>
              <a:spLocks noChangeShapeType="1"/>
            </p:cNvSpPr>
            <p:nvPr/>
          </p:nvSpPr>
          <p:spPr bwMode="auto">
            <a:xfrm>
              <a:off x="2688" y="2256"/>
              <a:ext cx="336"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43" name="Text Box 18"/>
            <p:cNvSpPr txBox="1">
              <a:spLocks noChangeArrowheads="1"/>
            </p:cNvSpPr>
            <p:nvPr/>
          </p:nvSpPr>
          <p:spPr bwMode="auto">
            <a:xfrm>
              <a:off x="4272" y="2688"/>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执行报告</a:t>
              </a:r>
            </a:p>
          </p:txBody>
        </p:sp>
        <p:sp>
          <p:nvSpPr>
            <p:cNvPr id="158744" name="Text Box 19"/>
            <p:cNvSpPr txBox="1">
              <a:spLocks noChangeArrowheads="1"/>
            </p:cNvSpPr>
            <p:nvPr/>
          </p:nvSpPr>
          <p:spPr bwMode="auto">
            <a:xfrm>
              <a:off x="4272" y="2112"/>
              <a:ext cx="892" cy="296"/>
            </a:xfrm>
            <a:prstGeom prst="rect">
              <a:avLst/>
            </a:prstGeom>
            <a:noFill/>
            <a:ln w="12700">
              <a:solidFill>
                <a:srgbClr val="000066"/>
              </a:solidFill>
              <a:miter lim="800000"/>
              <a:headEnd type="none" w="sm" len="sm"/>
              <a:tailEnd type="none" w="sm" len="sm"/>
            </a:ln>
          </p:spPr>
          <p:txBody>
            <a:bodyPr wrap="none">
              <a:spAutoFit/>
            </a:bodyPr>
            <a:lstStyle/>
            <a:p>
              <a:r>
                <a:rPr lang="zh-CN" altLang="en-US">
                  <a:solidFill>
                    <a:srgbClr val="000066"/>
                  </a:solidFill>
                </a:rPr>
                <a:t>问题报告</a:t>
              </a:r>
            </a:p>
          </p:txBody>
        </p:sp>
        <p:sp>
          <p:nvSpPr>
            <p:cNvPr id="158745" name="Line 20"/>
            <p:cNvSpPr>
              <a:spLocks noChangeShapeType="1"/>
            </p:cNvSpPr>
            <p:nvPr/>
          </p:nvSpPr>
          <p:spPr bwMode="auto">
            <a:xfrm>
              <a:off x="3936" y="2256"/>
              <a:ext cx="336" cy="0"/>
            </a:xfrm>
            <a:prstGeom prst="line">
              <a:avLst/>
            </a:prstGeom>
            <a:noFill/>
            <a:ln w="12700">
              <a:solidFill>
                <a:srgbClr val="000066"/>
              </a:solidFill>
              <a:round/>
              <a:headEnd type="none" w="sm" len="sm"/>
              <a:tailEnd type="none" w="sm" len="sm"/>
            </a:ln>
          </p:spPr>
          <p:txBody>
            <a:bodyPr/>
            <a:lstStyle/>
            <a:p>
              <a:endParaRPr lang="zh-CN" altLang="en-US"/>
            </a:p>
          </p:txBody>
        </p:sp>
        <p:sp>
          <p:nvSpPr>
            <p:cNvPr id="158746" name="Freeform 21"/>
            <p:cNvSpPr>
              <a:spLocks/>
            </p:cNvSpPr>
            <p:nvPr/>
          </p:nvSpPr>
          <p:spPr bwMode="auto">
            <a:xfrm>
              <a:off x="3456" y="2400"/>
              <a:ext cx="816" cy="432"/>
            </a:xfrm>
            <a:custGeom>
              <a:avLst/>
              <a:gdLst>
                <a:gd name="T0" fmla="*/ 0 w 336"/>
                <a:gd name="T1" fmla="*/ 0 h 1056"/>
                <a:gd name="T2" fmla="*/ 0 w 336"/>
                <a:gd name="T3" fmla="*/ 0 h 1056"/>
                <a:gd name="T4" fmla="*/ 5824239 w 336"/>
                <a:gd name="T5" fmla="*/ 0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0"/>
                  </a:moveTo>
                  <a:lnTo>
                    <a:pt x="0" y="1056"/>
                  </a:lnTo>
                  <a:lnTo>
                    <a:pt x="336" y="1056"/>
                  </a:lnTo>
                </a:path>
              </a:pathLst>
            </a:custGeom>
            <a:noFill/>
            <a:ln w="12700">
              <a:solidFill>
                <a:srgbClr val="000066"/>
              </a:solidFill>
              <a:round/>
              <a:headEnd type="none" w="sm" len="sm"/>
              <a:tailEnd type="none" w="sm" len="sm"/>
            </a:ln>
          </p:spPr>
          <p:txBody>
            <a:bodyPr/>
            <a:lstStyle/>
            <a:p>
              <a:endParaRPr lang="zh-CN" altLang="en-US"/>
            </a:p>
          </p:txBody>
        </p:sp>
        <p:sp>
          <p:nvSpPr>
            <p:cNvPr id="158747" name="Line 22"/>
            <p:cNvSpPr>
              <a:spLocks noChangeShapeType="1"/>
            </p:cNvSpPr>
            <p:nvPr/>
          </p:nvSpPr>
          <p:spPr bwMode="auto">
            <a:xfrm>
              <a:off x="4704" y="2400"/>
              <a:ext cx="0" cy="288"/>
            </a:xfrm>
            <a:prstGeom prst="line">
              <a:avLst/>
            </a:prstGeom>
            <a:noFill/>
            <a:ln w="12700">
              <a:solidFill>
                <a:srgbClr val="000066"/>
              </a:solidFill>
              <a:round/>
              <a:headEnd type="none" w="sm" len="sm"/>
              <a:tailEnd type="none" w="sm" len="sm"/>
            </a:ln>
          </p:spPr>
          <p:txBody>
            <a:bodyPr/>
            <a:lstStyle/>
            <a:p>
              <a:endParaRPr lang="zh-CN" altLang="en-US"/>
            </a:p>
          </p:txBody>
        </p:sp>
        <p:sp>
          <p:nvSpPr>
            <p:cNvPr id="158748" name="Freeform 23"/>
            <p:cNvSpPr>
              <a:spLocks/>
            </p:cNvSpPr>
            <p:nvPr/>
          </p:nvSpPr>
          <p:spPr bwMode="auto">
            <a:xfrm>
              <a:off x="3936" y="1680"/>
              <a:ext cx="768" cy="432"/>
            </a:xfrm>
            <a:custGeom>
              <a:avLst/>
              <a:gdLst>
                <a:gd name="T0" fmla="*/ 0 w 720"/>
                <a:gd name="T1" fmla="*/ 0 h 432"/>
                <a:gd name="T2" fmla="*/ 1463 w 720"/>
                <a:gd name="T3" fmla="*/ 0 h 432"/>
                <a:gd name="T4" fmla="*/ 1463 w 720"/>
                <a:gd name="T5" fmla="*/ 432 h 432"/>
                <a:gd name="T6" fmla="*/ 0 60000 65536"/>
                <a:gd name="T7" fmla="*/ 0 60000 65536"/>
                <a:gd name="T8" fmla="*/ 0 60000 65536"/>
                <a:gd name="T9" fmla="*/ 0 w 720"/>
                <a:gd name="T10" fmla="*/ 0 h 432"/>
                <a:gd name="T11" fmla="*/ 720 w 720"/>
                <a:gd name="T12" fmla="*/ 432 h 432"/>
              </a:gdLst>
              <a:ahLst/>
              <a:cxnLst>
                <a:cxn ang="T6">
                  <a:pos x="T0" y="T1"/>
                </a:cxn>
                <a:cxn ang="T7">
                  <a:pos x="T2" y="T3"/>
                </a:cxn>
                <a:cxn ang="T8">
                  <a:pos x="T4" y="T5"/>
                </a:cxn>
              </a:cxnLst>
              <a:rect l="T9" t="T10" r="T11" b="T12"/>
              <a:pathLst>
                <a:path w="720" h="432">
                  <a:moveTo>
                    <a:pt x="0" y="0"/>
                  </a:moveTo>
                  <a:lnTo>
                    <a:pt x="720" y="0"/>
                  </a:lnTo>
                  <a:lnTo>
                    <a:pt x="720" y="432"/>
                  </a:lnTo>
                </a:path>
              </a:pathLst>
            </a:custGeom>
            <a:noFill/>
            <a:ln w="12700">
              <a:solidFill>
                <a:srgbClr val="000066"/>
              </a:solidFill>
              <a:round/>
              <a:headEnd type="none" w="sm" len="sm"/>
              <a:tailEnd type="none" w="sm" len="sm"/>
            </a:ln>
          </p:spPr>
          <p:txBody>
            <a:bodyPr/>
            <a:lstStyle/>
            <a:p>
              <a:endParaRPr lang="zh-CN" altLang="en-US"/>
            </a:p>
          </p:txBody>
        </p:sp>
        <p:sp>
          <p:nvSpPr>
            <p:cNvPr id="158749" name="Text Box 24"/>
            <p:cNvSpPr txBox="1">
              <a:spLocks noChangeArrowheads="1"/>
            </p:cNvSpPr>
            <p:nvPr/>
          </p:nvSpPr>
          <p:spPr bwMode="auto">
            <a:xfrm>
              <a:off x="2832"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0" name="Text Box 25"/>
            <p:cNvSpPr txBox="1">
              <a:spLocks noChangeArrowheads="1"/>
            </p:cNvSpPr>
            <p:nvPr/>
          </p:nvSpPr>
          <p:spPr bwMode="auto">
            <a:xfrm>
              <a:off x="3936" y="1488"/>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1" name="Text Box 26"/>
            <p:cNvSpPr txBox="1">
              <a:spLocks noChangeArrowheads="1"/>
            </p:cNvSpPr>
            <p:nvPr/>
          </p:nvSpPr>
          <p:spPr bwMode="auto">
            <a:xfrm>
              <a:off x="4704" y="187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2" name="Text Box 27"/>
            <p:cNvSpPr txBox="1">
              <a:spLocks noChangeArrowheads="1"/>
            </p:cNvSpPr>
            <p:nvPr/>
          </p:nvSpPr>
          <p:spPr bwMode="auto">
            <a:xfrm>
              <a:off x="4752" y="2400"/>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3" name="Text Box 28"/>
            <p:cNvSpPr txBox="1">
              <a:spLocks noChangeArrowheads="1"/>
            </p:cNvSpPr>
            <p:nvPr/>
          </p:nvSpPr>
          <p:spPr bwMode="auto">
            <a:xfrm>
              <a:off x="4128"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4" name="Text Box 29"/>
            <p:cNvSpPr txBox="1">
              <a:spLocks noChangeArrowheads="1"/>
            </p:cNvSpPr>
            <p:nvPr/>
          </p:nvSpPr>
          <p:spPr bwMode="auto">
            <a:xfrm>
              <a:off x="3888"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sp>
          <p:nvSpPr>
            <p:cNvPr id="158755" name="Text Box 30"/>
            <p:cNvSpPr txBox="1">
              <a:spLocks noChangeArrowheads="1"/>
            </p:cNvSpPr>
            <p:nvPr/>
          </p:nvSpPr>
          <p:spPr bwMode="auto">
            <a:xfrm>
              <a:off x="2880" y="2112"/>
              <a:ext cx="192" cy="212"/>
            </a:xfrm>
            <a:prstGeom prst="rect">
              <a:avLst/>
            </a:prstGeom>
            <a:noFill/>
            <a:ln w="12700">
              <a:noFill/>
              <a:miter lim="800000"/>
              <a:headEnd type="none" w="sm" len="sm"/>
              <a:tailEnd type="none" w="sm" len="sm"/>
            </a:ln>
          </p:spPr>
          <p:txBody>
            <a:bodyPr>
              <a:spAutoFit/>
            </a:bodyPr>
            <a:lstStyle/>
            <a:p>
              <a:r>
                <a:rPr lang="en-US" altLang="zh-CN" sz="1600">
                  <a:solidFill>
                    <a:srgbClr val="000066"/>
                  </a:solidFill>
                </a:rPr>
                <a:t>*</a:t>
              </a:r>
            </a:p>
          </p:txBody>
        </p:sp>
      </p:grpSp>
      <p:grpSp>
        <p:nvGrpSpPr>
          <p:cNvPr id="4" name="Group 31"/>
          <p:cNvGrpSpPr>
            <a:grpSpLocks/>
          </p:cNvGrpSpPr>
          <p:nvPr/>
        </p:nvGrpSpPr>
        <p:grpSpPr bwMode="auto">
          <a:xfrm>
            <a:off x="2438400" y="1371600"/>
            <a:ext cx="6297613" cy="3048000"/>
            <a:chOff x="1536" y="864"/>
            <a:chExt cx="3967" cy="1920"/>
          </a:xfrm>
        </p:grpSpPr>
        <p:sp>
          <p:nvSpPr>
            <p:cNvPr id="158725" name="AutoShape 32"/>
            <p:cNvSpPr>
              <a:spLocks noChangeArrowheads="1"/>
            </p:cNvSpPr>
            <p:nvPr/>
          </p:nvSpPr>
          <p:spPr bwMode="auto">
            <a:xfrm>
              <a:off x="1680" y="864"/>
              <a:ext cx="3823" cy="765"/>
            </a:xfrm>
            <a:prstGeom prst="cloudCallout">
              <a:avLst>
                <a:gd name="adj1" fmla="val -43407"/>
                <a:gd name="adj2" fmla="val 62157"/>
              </a:avLst>
            </a:prstGeom>
            <a:solidFill>
              <a:srgbClr val="FF9933"/>
            </a:solidFill>
            <a:ln w="12700">
              <a:noFill/>
              <a:round/>
              <a:headEnd type="none" w="sm" len="sm"/>
              <a:tailEnd type="none" w="sm" len="sm"/>
            </a:ln>
          </p:spPr>
          <p:txBody>
            <a:bodyPr>
              <a:spAutoFit/>
            </a:bodyPr>
            <a:lstStyle/>
            <a:p>
              <a:r>
                <a:rPr lang="zh-CN" altLang="en-US">
                  <a:solidFill>
                    <a:srgbClr val="000099"/>
                  </a:solidFill>
                </a:rPr>
                <a:t>复杂的多层级的多对多关联关系！</a:t>
              </a:r>
            </a:p>
          </p:txBody>
        </p:sp>
        <p:sp>
          <p:nvSpPr>
            <p:cNvPr id="158726" name="Freeform 33"/>
            <p:cNvSpPr>
              <a:spLocks/>
            </p:cNvSpPr>
            <p:nvPr/>
          </p:nvSpPr>
          <p:spPr bwMode="auto">
            <a:xfrm>
              <a:off x="1536" y="1680"/>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7" name="Freeform 34"/>
            <p:cNvSpPr>
              <a:spLocks/>
            </p:cNvSpPr>
            <p:nvPr/>
          </p:nvSpPr>
          <p:spPr bwMode="auto">
            <a:xfrm>
              <a:off x="2736" y="163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8" name="Freeform 35"/>
            <p:cNvSpPr>
              <a:spLocks/>
            </p:cNvSpPr>
            <p:nvPr/>
          </p:nvSpPr>
          <p:spPr bwMode="auto">
            <a:xfrm>
              <a:off x="4032" y="163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29" name="Freeform 36"/>
            <p:cNvSpPr>
              <a:spLocks/>
            </p:cNvSpPr>
            <p:nvPr/>
          </p:nvSpPr>
          <p:spPr bwMode="auto">
            <a:xfrm>
              <a:off x="4128" y="2208"/>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sp>
          <p:nvSpPr>
            <p:cNvPr id="158730" name="Freeform 37"/>
            <p:cNvSpPr>
              <a:spLocks/>
            </p:cNvSpPr>
            <p:nvPr/>
          </p:nvSpPr>
          <p:spPr bwMode="auto">
            <a:xfrm>
              <a:off x="2832" y="2352"/>
              <a:ext cx="528" cy="432"/>
            </a:xfrm>
            <a:custGeom>
              <a:avLst/>
              <a:gdLst>
                <a:gd name="T0" fmla="*/ 0 w 528"/>
                <a:gd name="T1" fmla="*/ 432 h 432"/>
                <a:gd name="T2" fmla="*/ 288 w 528"/>
                <a:gd name="T3" fmla="*/ 144 h 432"/>
                <a:gd name="T4" fmla="*/ 288 w 528"/>
                <a:gd name="T5" fmla="*/ 240 h 432"/>
                <a:gd name="T6" fmla="*/ 528 w 528"/>
                <a:gd name="T7" fmla="*/ 0 h 432"/>
                <a:gd name="T8" fmla="*/ 240 w 528"/>
                <a:gd name="T9" fmla="*/ 336 h 432"/>
                <a:gd name="T10" fmla="*/ 240 w 528"/>
                <a:gd name="T11" fmla="*/ 240 h 432"/>
                <a:gd name="T12" fmla="*/ 0 w 528"/>
                <a:gd name="T13" fmla="*/ 432 h 432"/>
                <a:gd name="T14" fmla="*/ 0 60000 65536"/>
                <a:gd name="T15" fmla="*/ 0 60000 65536"/>
                <a:gd name="T16" fmla="*/ 0 60000 65536"/>
                <a:gd name="T17" fmla="*/ 0 60000 65536"/>
                <a:gd name="T18" fmla="*/ 0 60000 65536"/>
                <a:gd name="T19" fmla="*/ 0 60000 65536"/>
                <a:gd name="T20" fmla="*/ 0 60000 65536"/>
                <a:gd name="T21" fmla="*/ 0 w 528"/>
                <a:gd name="T22" fmla="*/ 0 h 432"/>
                <a:gd name="T23" fmla="*/ 528 w 528"/>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32">
                  <a:moveTo>
                    <a:pt x="0" y="432"/>
                  </a:moveTo>
                  <a:lnTo>
                    <a:pt x="288" y="144"/>
                  </a:lnTo>
                  <a:lnTo>
                    <a:pt x="288" y="240"/>
                  </a:lnTo>
                  <a:lnTo>
                    <a:pt x="528" y="0"/>
                  </a:lnTo>
                  <a:lnTo>
                    <a:pt x="240" y="336"/>
                  </a:lnTo>
                  <a:lnTo>
                    <a:pt x="240" y="240"/>
                  </a:lnTo>
                  <a:lnTo>
                    <a:pt x="0" y="432"/>
                  </a:lnTo>
                  <a:close/>
                </a:path>
              </a:pathLst>
            </a:custGeom>
            <a:solidFill>
              <a:srgbClr val="FF9933"/>
            </a:solidFill>
            <a:ln w="12700">
              <a:solidFill>
                <a:srgbClr val="FF9933"/>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smtClean="0"/>
              <a:t>测试的手段</a:t>
            </a:r>
          </a:p>
        </p:txBody>
      </p:sp>
      <p:sp>
        <p:nvSpPr>
          <p:cNvPr id="111619" name="Rectangle 3"/>
          <p:cNvSpPr>
            <a:spLocks noGrp="1" noChangeArrowheads="1"/>
          </p:cNvSpPr>
          <p:nvPr>
            <p:ph type="body" idx="1"/>
          </p:nvPr>
        </p:nvSpPr>
        <p:spPr>
          <a:xfrm>
            <a:off x="456258" y="1124744"/>
            <a:ext cx="8299450" cy="5328592"/>
          </a:xfrm>
        </p:spPr>
        <p:txBody>
          <a:bodyPr/>
          <a:lstStyle/>
          <a:p>
            <a:r>
              <a:rPr lang="zh-CN" altLang="en-US" dirty="0" smtClean="0"/>
              <a:t>静态分析</a:t>
            </a:r>
          </a:p>
          <a:p>
            <a:pPr lvl="1"/>
            <a:r>
              <a:rPr lang="zh-CN" altLang="en-US" dirty="0" smtClean="0"/>
              <a:t>人工走查</a:t>
            </a:r>
          </a:p>
          <a:p>
            <a:pPr lvl="1"/>
            <a:r>
              <a:rPr lang="zh-CN" altLang="en-US" dirty="0" smtClean="0"/>
              <a:t>逆向分析</a:t>
            </a:r>
          </a:p>
          <a:p>
            <a:pPr lvl="2"/>
            <a:r>
              <a:rPr lang="zh-CN" altLang="en-US" dirty="0" smtClean="0"/>
              <a:t>如：引用分析、算法分析等</a:t>
            </a:r>
          </a:p>
          <a:p>
            <a:r>
              <a:rPr lang="zh-CN" altLang="en-US" dirty="0" smtClean="0"/>
              <a:t>动态执行</a:t>
            </a:r>
          </a:p>
          <a:p>
            <a:pPr lvl="1"/>
            <a:r>
              <a:rPr lang="zh-CN" altLang="en-US" dirty="0"/>
              <a:t>功能测试（黑盒测试</a:t>
            </a:r>
            <a:r>
              <a:rPr lang="zh-CN" altLang="en-US" dirty="0" smtClean="0"/>
              <a:t>）</a:t>
            </a:r>
          </a:p>
          <a:p>
            <a:pPr lvl="2"/>
            <a:r>
              <a:rPr lang="zh-CN" altLang="en-US" dirty="0" smtClean="0"/>
              <a:t>等价类、因果图、边界、强度等</a:t>
            </a:r>
          </a:p>
          <a:p>
            <a:pPr lvl="1"/>
            <a:r>
              <a:rPr lang="zh-CN" altLang="en-US" dirty="0" smtClean="0"/>
              <a:t>结构测试（白</a:t>
            </a:r>
            <a:r>
              <a:rPr lang="zh-CN" altLang="en-US" dirty="0"/>
              <a:t>盒测试</a:t>
            </a:r>
            <a:r>
              <a:rPr lang="zh-CN" altLang="en-US" dirty="0" smtClean="0"/>
              <a:t>）</a:t>
            </a:r>
          </a:p>
          <a:p>
            <a:pPr lvl="2"/>
            <a:r>
              <a:rPr lang="zh-CN" altLang="en-US" dirty="0" smtClean="0"/>
              <a:t>语句测试、分支测试、条件测试、路径测试等</a:t>
            </a:r>
            <a:endParaRPr lang="en-US" altLang="zh-CN" dirty="0" smtClean="0"/>
          </a:p>
          <a:p>
            <a:pPr lvl="1"/>
            <a:r>
              <a:rPr lang="zh-CN" altLang="en-US" dirty="0" smtClean="0"/>
              <a:t>“半结构”测试（灰</a:t>
            </a:r>
            <a:r>
              <a:rPr lang="zh-CN" altLang="en-US" dirty="0"/>
              <a:t>盒</a:t>
            </a:r>
            <a:r>
              <a:rPr lang="zh-CN" altLang="en-US" dirty="0" smtClean="0"/>
              <a:t>测试）</a:t>
            </a:r>
            <a:endParaRPr lang="en-US" altLang="zh-CN" dirty="0" smtClean="0"/>
          </a:p>
          <a:p>
            <a:pPr lvl="2"/>
            <a:r>
              <a:rPr lang="zh-CN" altLang="en-US" dirty="0" smtClean="0"/>
              <a:t>网络应用、分布式系统</a:t>
            </a:r>
            <a:endParaRPr lang="en-US" altLang="zh-CN" dirty="0" smtClean="0"/>
          </a:p>
          <a:p>
            <a:pPr lvl="2"/>
            <a:r>
              <a:rPr lang="zh-CN" altLang="en-US" dirty="0" smtClean="0"/>
              <a:t>外部特性 </a:t>
            </a:r>
            <a:r>
              <a:rPr lang="en-US" altLang="zh-CN" dirty="0" smtClean="0"/>
              <a:t>+ </a:t>
            </a:r>
            <a:r>
              <a:rPr lang="zh-CN" altLang="en-US" dirty="0" smtClean="0"/>
              <a:t>子系统（构件）之间的接口、通信、状态</a:t>
            </a:r>
            <a:endParaRPr lang="en-US" altLang="zh-CN" dirty="0" smtClean="0"/>
          </a:p>
          <a:p>
            <a:pPr lvl="2"/>
            <a:endParaRPr lang="en-US" altLang="zh-CN" dirty="0" smtClean="0"/>
          </a:p>
          <a:p>
            <a:pPr lvl="2"/>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mtClean="0"/>
              <a:t>北航软件工程研究所</a:t>
            </a:r>
          </a:p>
        </p:txBody>
      </p:sp>
      <p:sp>
        <p:nvSpPr>
          <p:cNvPr id="159747" name="Rectangle 3"/>
          <p:cNvSpPr>
            <a:spLocks noGrp="1" noChangeArrowheads="1"/>
          </p:cNvSpPr>
          <p:nvPr>
            <p:ph type="body" idx="1"/>
          </p:nvPr>
        </p:nvSpPr>
        <p:spPr/>
        <p:txBody>
          <a:bodyPr/>
          <a:lstStyle/>
          <a:p>
            <a:r>
              <a:rPr lang="en-US" altLang="zh-CN" smtClean="0"/>
              <a:t>C++/Java</a:t>
            </a:r>
            <a:r>
              <a:rPr lang="zh-CN" altLang="en-US" smtClean="0"/>
              <a:t>软件分析与测试工具系列</a:t>
            </a:r>
          </a:p>
          <a:p>
            <a:pPr lvl="1"/>
            <a:r>
              <a:rPr lang="zh-CN" altLang="en-US" smtClean="0"/>
              <a:t>类图、程序结构图、程序流程图</a:t>
            </a:r>
          </a:p>
          <a:p>
            <a:pPr lvl="1"/>
            <a:r>
              <a:rPr lang="zh-CN" altLang="en-US" smtClean="0"/>
              <a:t>语句覆盖测试和分支覆盖测试</a:t>
            </a:r>
          </a:p>
          <a:p>
            <a:pPr lvl="1"/>
            <a:r>
              <a:rPr lang="en-US" altLang="zh-CN" smtClean="0"/>
              <a:t>ANSI C++、MS VC++/Windows、GNU C++/Linux</a:t>
            </a:r>
          </a:p>
          <a:p>
            <a:pPr lvl="1"/>
            <a:r>
              <a:rPr lang="en-US" altLang="zh-CN" smtClean="0"/>
              <a:t>Java</a:t>
            </a: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10" descr="启动"/>
          <p:cNvPicPr>
            <a:picLocks noChangeAspect="1" noChangeArrowheads="1"/>
          </p:cNvPicPr>
          <p:nvPr/>
        </p:nvPicPr>
        <p:blipFill>
          <a:blip r:embed="rId3" cstate="print"/>
          <a:srcRect/>
          <a:stretch>
            <a:fillRect/>
          </a:stretch>
        </p:blipFill>
        <p:spPr bwMode="auto">
          <a:xfrm>
            <a:off x="0" y="114300"/>
            <a:ext cx="1295400" cy="971550"/>
          </a:xfrm>
          <a:prstGeom prst="rect">
            <a:avLst/>
          </a:prstGeom>
          <a:noFill/>
          <a:ln w="9525">
            <a:noFill/>
            <a:miter lim="800000"/>
            <a:headEnd/>
            <a:tailEnd/>
          </a:ln>
        </p:spPr>
      </p:pic>
      <p:sp>
        <p:nvSpPr>
          <p:cNvPr id="160771" name="Rectangle 5"/>
          <p:cNvSpPr>
            <a:spLocks noGrp="1" noChangeArrowheads="1"/>
          </p:cNvSpPr>
          <p:nvPr>
            <p:ph type="title"/>
          </p:nvPr>
        </p:nvSpPr>
        <p:spPr>
          <a:xfrm>
            <a:off x="1295400" y="381000"/>
            <a:ext cx="7308850" cy="609600"/>
          </a:xfrm>
          <a:solidFill>
            <a:schemeClr val="tx2"/>
          </a:solidFill>
        </p:spPr>
        <p:txBody>
          <a:bodyPr/>
          <a:lstStyle/>
          <a:p>
            <a:r>
              <a:rPr lang="en-US" altLang="zh-CN" smtClean="0">
                <a:solidFill>
                  <a:srgbClr val="000066"/>
                </a:solidFill>
                <a:ea typeface="华文新魏" pitchFamily="2" charset="-122"/>
              </a:rPr>
              <a:t>C++/Java</a:t>
            </a:r>
            <a:r>
              <a:rPr lang="zh-CN" altLang="en-US" smtClean="0">
                <a:solidFill>
                  <a:srgbClr val="000066"/>
                </a:solidFill>
                <a:ea typeface="华文新魏" pitchFamily="2" charset="-122"/>
              </a:rPr>
              <a:t>软件分析与测试工具</a:t>
            </a:r>
            <a:endParaRPr lang="en-US" altLang="zh-CN" smtClean="0">
              <a:solidFill>
                <a:srgbClr val="000066"/>
              </a:solidFill>
              <a:ea typeface="华文新魏" pitchFamily="2" charset="-122"/>
            </a:endParaRPr>
          </a:p>
        </p:txBody>
      </p:sp>
      <p:pic>
        <p:nvPicPr>
          <p:cNvPr id="160772" name="Picture 6" descr="界面静态分析后"/>
          <p:cNvPicPr>
            <a:picLocks noChangeAspect="1" noChangeArrowheads="1"/>
          </p:cNvPicPr>
          <p:nvPr/>
        </p:nvPicPr>
        <p:blipFill>
          <a:blip r:embed="rId4" cstate="print"/>
          <a:srcRect/>
          <a:stretch>
            <a:fillRect/>
          </a:stretch>
        </p:blipFill>
        <p:spPr bwMode="auto">
          <a:xfrm>
            <a:off x="0" y="1123950"/>
            <a:ext cx="7543800" cy="5657850"/>
          </a:xfrm>
          <a:prstGeom prst="rect">
            <a:avLst/>
          </a:prstGeom>
          <a:noFill/>
          <a:ln w="9525">
            <a:noFill/>
            <a:miter lim="800000"/>
            <a:headEnd/>
            <a:tailEnd/>
          </a:ln>
        </p:spPr>
      </p:pic>
      <p:pic>
        <p:nvPicPr>
          <p:cNvPr id="160773" name="Picture 7" descr="动态结果流图"/>
          <p:cNvPicPr>
            <a:picLocks noChangeAspect="1" noChangeArrowheads="1"/>
          </p:cNvPicPr>
          <p:nvPr/>
        </p:nvPicPr>
        <p:blipFill>
          <a:blip r:embed="rId5" cstate="print"/>
          <a:srcRect/>
          <a:stretch>
            <a:fillRect/>
          </a:stretch>
        </p:blipFill>
        <p:spPr bwMode="auto">
          <a:xfrm>
            <a:off x="5181600" y="3248025"/>
            <a:ext cx="3962400" cy="3609975"/>
          </a:xfrm>
          <a:prstGeom prst="rect">
            <a:avLst/>
          </a:prstGeom>
          <a:noFill/>
          <a:ln w="9525">
            <a:noFill/>
            <a:miter lim="800000"/>
            <a:headEnd/>
            <a:tailEnd/>
          </a:ln>
        </p:spPr>
      </p:pic>
      <p:pic>
        <p:nvPicPr>
          <p:cNvPr id="160774" name="Picture 8" descr="窗口信息视图"/>
          <p:cNvPicPr>
            <a:picLocks noChangeAspect="1" noChangeArrowheads="1"/>
          </p:cNvPicPr>
          <p:nvPr/>
        </p:nvPicPr>
        <p:blipFill>
          <a:blip r:embed="rId6" cstate="print"/>
          <a:srcRect/>
          <a:stretch>
            <a:fillRect/>
          </a:stretch>
        </p:blipFill>
        <p:spPr bwMode="auto">
          <a:xfrm>
            <a:off x="6770688" y="762000"/>
            <a:ext cx="2373312" cy="3429000"/>
          </a:xfrm>
          <a:prstGeom prst="rect">
            <a:avLst/>
          </a:prstGeom>
          <a:noFill/>
          <a:ln w="9525">
            <a:noFill/>
            <a:miter lim="800000"/>
            <a:headEnd/>
            <a:tailEnd/>
          </a:ln>
        </p:spPr>
      </p:pic>
      <p:pic>
        <p:nvPicPr>
          <p:cNvPr id="160775" name="Picture 9" descr="动态结果代码"/>
          <p:cNvPicPr>
            <a:picLocks noChangeAspect="1" noChangeArrowheads="1"/>
          </p:cNvPicPr>
          <p:nvPr/>
        </p:nvPicPr>
        <p:blipFill>
          <a:blip r:embed="rId7" cstate="print"/>
          <a:srcRect/>
          <a:stretch>
            <a:fillRect/>
          </a:stretch>
        </p:blipFill>
        <p:spPr bwMode="auto">
          <a:xfrm>
            <a:off x="2667000" y="4191000"/>
            <a:ext cx="4114800"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5" descr="系统字体设置"/>
          <p:cNvPicPr>
            <a:picLocks noChangeAspect="1" noChangeArrowheads="1"/>
          </p:cNvPicPr>
          <p:nvPr/>
        </p:nvPicPr>
        <p:blipFill>
          <a:blip r:embed="rId3" cstate="print"/>
          <a:srcRect/>
          <a:stretch>
            <a:fillRect/>
          </a:stretch>
        </p:blipFill>
        <p:spPr bwMode="auto">
          <a:xfrm>
            <a:off x="0" y="2490788"/>
            <a:ext cx="5867400" cy="4164012"/>
          </a:xfrm>
          <a:prstGeom prst="rect">
            <a:avLst/>
          </a:prstGeom>
          <a:noFill/>
          <a:ln w="9525">
            <a:noFill/>
            <a:miter lim="800000"/>
            <a:headEnd/>
            <a:tailEnd/>
          </a:ln>
        </p:spPr>
      </p:pic>
      <p:sp>
        <p:nvSpPr>
          <p:cNvPr id="161795" name="Rectangle 2"/>
          <p:cNvSpPr>
            <a:spLocks noGrp="1" noChangeArrowheads="1"/>
          </p:cNvSpPr>
          <p:nvPr>
            <p:ph type="title"/>
          </p:nvPr>
        </p:nvSpPr>
        <p:spPr/>
        <p:txBody>
          <a:bodyPr/>
          <a:lstStyle/>
          <a:p>
            <a:r>
              <a:rPr lang="zh-CN" altLang="en-US" smtClean="0"/>
              <a:t>分析与测试报告</a:t>
            </a:r>
          </a:p>
        </p:txBody>
      </p:sp>
      <p:pic>
        <p:nvPicPr>
          <p:cNvPr id="161796" name="Picture 4" descr="报表预览"/>
          <p:cNvPicPr>
            <a:picLocks noChangeAspect="1" noChangeArrowheads="1"/>
          </p:cNvPicPr>
          <p:nvPr/>
        </p:nvPicPr>
        <p:blipFill>
          <a:blip r:embed="rId4" cstate="print"/>
          <a:srcRect/>
          <a:stretch>
            <a:fillRect/>
          </a:stretch>
        </p:blipFill>
        <p:spPr bwMode="auto">
          <a:xfrm>
            <a:off x="4329113" y="0"/>
            <a:ext cx="4814887"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mtClean="0"/>
              <a:t>软件问题时间分布图</a:t>
            </a:r>
          </a:p>
        </p:txBody>
      </p:sp>
      <p:graphicFrame>
        <p:nvGraphicFramePr>
          <p:cNvPr id="9218" name="Object 0"/>
          <p:cNvGraphicFramePr>
            <a:graphicFrameLocks noGrp="1" noChangeAspect="1"/>
          </p:cNvGraphicFramePr>
          <p:nvPr>
            <p:ph type="chart" idx="1"/>
          </p:nvPr>
        </p:nvGraphicFramePr>
        <p:xfrm>
          <a:off x="641350" y="1682750"/>
          <a:ext cx="8294688" cy="4267200"/>
        </p:xfrm>
        <a:graphic>
          <a:graphicData uri="http://schemas.openxmlformats.org/presentationml/2006/ole">
            <mc:AlternateContent xmlns:mc="http://schemas.openxmlformats.org/markup-compatibility/2006">
              <mc:Choice xmlns:v="urn:schemas-microsoft-com:vml" Requires="v">
                <p:oleObj spid="_x0000_s310302"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0" y="168275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mtClean="0"/>
              <a:t>软件问题发现与解决延迟图</a:t>
            </a:r>
            <a:r>
              <a:rPr lang="en-US" altLang="zh-CN" smtClean="0">
                <a:solidFill>
                  <a:srgbClr val="FF0000"/>
                </a:solidFill>
              </a:rPr>
              <a:t>(2009/10/29)</a:t>
            </a:r>
            <a:endParaRPr lang="zh-CN" altLang="en-US" smtClean="0">
              <a:solidFill>
                <a:srgbClr val="FF0000"/>
              </a:solidFill>
            </a:endParaRPr>
          </a:p>
        </p:txBody>
      </p:sp>
      <p:graphicFrame>
        <p:nvGraphicFramePr>
          <p:cNvPr id="10242" name="Object 0"/>
          <p:cNvGraphicFramePr>
            <a:graphicFrameLocks noGrp="1" noChangeAspect="1"/>
          </p:cNvGraphicFramePr>
          <p:nvPr>
            <p:ph type="chart" idx="1"/>
          </p:nvPr>
        </p:nvGraphicFramePr>
        <p:xfrm>
          <a:off x="635000" y="1676400"/>
          <a:ext cx="8294688" cy="4267200"/>
        </p:xfrm>
        <a:graphic>
          <a:graphicData uri="http://schemas.openxmlformats.org/presentationml/2006/ole">
            <mc:AlternateContent xmlns:mc="http://schemas.openxmlformats.org/markup-compatibility/2006">
              <mc:Choice xmlns:v="urn:schemas-microsoft-com:vml" Requires="v">
                <p:oleObj spid="_x0000_s311326" name="Chart" r:id="rId4" imgW="8267760" imgH="4263120" progId="MSGraph.Chart.8">
                  <p:embed followColorScheme="full"/>
                </p:oleObj>
              </mc:Choice>
              <mc:Fallback>
                <p:oleObj name="Chart" r:id="rId4" imgW="8267760" imgH="4263120" progId="MSGraph.Chart.8">
                  <p:embed followColorScheme="full"/>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1676400"/>
                        <a:ext cx="8294688"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练习：测试</a:t>
            </a:r>
            <a:r>
              <a:rPr lang="en-US" altLang="zh-CN" smtClean="0"/>
              <a:t>—</a:t>
            </a:r>
            <a:r>
              <a:rPr lang="zh-CN" altLang="en-US" smtClean="0"/>
              <a:t>文件名</a:t>
            </a:r>
          </a:p>
        </p:txBody>
      </p:sp>
      <p:sp>
        <p:nvSpPr>
          <p:cNvPr id="3" name="内容占位符 2"/>
          <p:cNvSpPr>
            <a:spLocks noGrp="1"/>
          </p:cNvSpPr>
          <p:nvPr>
            <p:ph idx="1"/>
          </p:nvPr>
        </p:nvSpPr>
        <p:spPr>
          <a:xfrm>
            <a:off x="214313" y="1214438"/>
            <a:ext cx="8718550" cy="4729162"/>
          </a:xfrm>
        </p:spPr>
        <p:txBody>
          <a:bodyPr/>
          <a:lstStyle/>
          <a:p>
            <a:pPr>
              <a:defRPr/>
            </a:pPr>
            <a:r>
              <a:rPr lang="zh-CN" altLang="en-US" dirty="0" smtClean="0"/>
              <a:t>定义</a:t>
            </a:r>
            <a:endParaRPr lang="en-US" altLang="zh-CN" dirty="0" smtClean="0"/>
          </a:p>
          <a:p>
            <a:pPr lvl="1">
              <a:buFontTx/>
              <a:buNone/>
              <a:defRPr/>
            </a:pPr>
            <a:r>
              <a:rPr lang="en-US" altLang="zh-CN" dirty="0" err="1" smtClean="0"/>
              <a:t>FileFullName</a:t>
            </a:r>
            <a:r>
              <a:rPr lang="en-US" altLang="zh-CN" dirty="0" smtClean="0"/>
              <a:t> ::= [Path]Filename</a:t>
            </a:r>
          </a:p>
          <a:p>
            <a:pPr lvl="1">
              <a:buFontTx/>
              <a:buNone/>
              <a:defRPr/>
            </a:pPr>
            <a:r>
              <a:rPr lang="en-US" altLang="zh-CN" dirty="0" smtClean="0"/>
              <a:t>Path::= [/ | ./ | ../]{Filename/}</a:t>
            </a:r>
          </a:p>
          <a:p>
            <a:pPr lvl="1">
              <a:buFontTx/>
              <a:buNone/>
              <a:defRPr/>
            </a:pPr>
            <a:r>
              <a:rPr lang="en-US" altLang="zh-CN" dirty="0" smtClean="0"/>
              <a:t>Filename::= {Number | Letter</a:t>
            </a:r>
            <a:r>
              <a:rPr lang="zh-CN" altLang="en-US" dirty="0" smtClean="0"/>
              <a:t> </a:t>
            </a:r>
            <a:r>
              <a:rPr lang="en-US" altLang="zh-CN" dirty="0" smtClean="0"/>
              <a:t>| </a:t>
            </a:r>
            <a:r>
              <a:rPr lang="en-US" altLang="zh-CN" dirty="0" err="1" smtClean="0"/>
              <a:t>SpecialCharacter</a:t>
            </a:r>
            <a:r>
              <a:rPr lang="en-US" altLang="zh-CN" dirty="0" smtClean="0"/>
              <a:t>}+</a:t>
            </a:r>
          </a:p>
          <a:p>
            <a:pPr lvl="1">
              <a:buFontTx/>
              <a:buNone/>
              <a:defRPr/>
            </a:pPr>
            <a:r>
              <a:rPr lang="en-US" altLang="zh-CN" dirty="0" smtClean="0"/>
              <a:t>Letter::=</a:t>
            </a:r>
            <a:r>
              <a:rPr lang="zh-CN" altLang="en-US" dirty="0" smtClean="0"/>
              <a:t>英文</a:t>
            </a:r>
            <a:r>
              <a:rPr lang="en-US" altLang="zh-CN" dirty="0" smtClean="0"/>
              <a:t>|</a:t>
            </a:r>
            <a:r>
              <a:rPr lang="zh-CN" altLang="en-US" dirty="0" smtClean="0"/>
              <a:t>中文</a:t>
            </a:r>
            <a:r>
              <a:rPr lang="en-US" altLang="zh-CN" dirty="0" smtClean="0"/>
              <a:t>|…</a:t>
            </a:r>
          </a:p>
          <a:p>
            <a:pPr lvl="1">
              <a:buFontTx/>
              <a:buNone/>
              <a:defRPr/>
            </a:pPr>
            <a:r>
              <a:rPr lang="en-US" altLang="zh-CN" dirty="0" err="1" smtClean="0"/>
              <a:t>SpecialCharacter</a:t>
            </a:r>
            <a:r>
              <a:rPr lang="en-US" altLang="zh-CN" dirty="0" smtClean="0"/>
              <a:t>::=&lt;space&gt; | . | … |</a:t>
            </a:r>
            <a:r>
              <a:rPr lang="en-US" altLang="zh-CN" dirty="0" smtClean="0">
                <a:solidFill>
                  <a:srgbClr val="FF0000"/>
                </a:solidFill>
              </a:rPr>
              <a:t>x(</a:t>
            </a:r>
            <a:r>
              <a:rPr lang="zh-CN" altLang="en-US" dirty="0" smtClean="0">
                <a:solidFill>
                  <a:srgbClr val="FF0000"/>
                </a:solidFill>
              </a:rPr>
              <a:t> </a:t>
            </a:r>
            <a:r>
              <a:rPr lang="en-US" altLang="zh-CN" dirty="0" smtClean="0">
                <a:solidFill>
                  <a:srgbClr val="FF0000"/>
                </a:solidFill>
              </a:rPr>
              <a:t>/  | …)</a:t>
            </a:r>
          </a:p>
          <a:p>
            <a:pPr marL="377825" lvl="1" indent="-377825">
              <a:lnSpc>
                <a:spcPts val="3400"/>
              </a:lnSpc>
              <a:spcBef>
                <a:spcPct val="0"/>
              </a:spcBef>
              <a:buFontTx/>
              <a:buChar char="•"/>
              <a:defRPr/>
            </a:pPr>
            <a:r>
              <a:rPr lang="zh-CN" altLang="en-US" dirty="0" smtClean="0"/>
              <a:t>长度</a:t>
            </a:r>
            <a:endParaRPr lang="en-US" altLang="zh-CN" dirty="0" smtClean="0"/>
          </a:p>
          <a:p>
            <a:pPr marL="377825" lvl="1" indent="-377825">
              <a:lnSpc>
                <a:spcPts val="3400"/>
              </a:lnSpc>
              <a:spcBef>
                <a:spcPct val="0"/>
              </a:spcBef>
              <a:buFontTx/>
              <a:buChar char="•"/>
              <a:defRPr/>
            </a:pPr>
            <a:r>
              <a:rPr lang="zh-CN" altLang="en-US" dirty="0" smtClean="0"/>
              <a:t>类型（</a:t>
            </a:r>
            <a:r>
              <a:rPr lang="en-US" altLang="zh-CN" dirty="0" smtClean="0"/>
              <a:t>.</a:t>
            </a:r>
            <a:r>
              <a:rPr lang="zh-CN" altLang="en-US" dirty="0" smtClean="0"/>
              <a:t>后缀）</a:t>
            </a:r>
            <a:endParaRPr lang="en-US" altLang="zh-CN" dirty="0" smtClean="0"/>
          </a:p>
          <a:p>
            <a:pPr marL="377825" lvl="1" indent="-377825">
              <a:lnSpc>
                <a:spcPts val="3400"/>
              </a:lnSpc>
              <a:spcBef>
                <a:spcPct val="0"/>
              </a:spcBef>
              <a:buFontTx/>
              <a:buChar char="•"/>
              <a:defRPr/>
            </a:pPr>
            <a:r>
              <a:rPr lang="zh-CN" altLang="en-US" dirty="0" smtClean="0"/>
              <a:t>选择（   ）</a:t>
            </a:r>
            <a:endParaRPr lang="en-US" altLang="zh-CN" dirty="0" smtClean="0"/>
          </a:p>
          <a:p>
            <a:pPr marL="377825" lvl="1" indent="-377825">
              <a:lnSpc>
                <a:spcPts val="3400"/>
              </a:lnSpc>
              <a:spcBef>
                <a:spcPct val="0"/>
              </a:spcBef>
              <a:buFontTx/>
              <a:buChar char="•"/>
              <a:defRPr/>
            </a:pPr>
            <a:r>
              <a:rPr lang="zh-CN" altLang="en-US" dirty="0" smtClean="0"/>
              <a:t>文件：存在，不存在，只读，</a:t>
            </a:r>
            <a:r>
              <a:rPr lang="en-US" altLang="zh-CN" dirty="0" smtClean="0"/>
              <a:t>…</a:t>
            </a:r>
          </a:p>
          <a:p>
            <a:pPr marL="377825" lvl="1" indent="-377825">
              <a:lnSpc>
                <a:spcPts val="3400"/>
              </a:lnSpc>
              <a:spcBef>
                <a:spcPct val="0"/>
              </a:spcBef>
              <a:buFontTx/>
              <a:buChar char="•"/>
              <a:defRPr/>
            </a:pPr>
            <a:r>
              <a:rPr lang="en-US" altLang="zh-CN" dirty="0" smtClean="0"/>
              <a:t>{</a:t>
            </a:r>
            <a:r>
              <a:rPr lang="zh-CN" altLang="en-US" dirty="0" smtClean="0"/>
              <a:t>文件内容：空，超大，</a:t>
            </a:r>
            <a:r>
              <a:rPr lang="zh-CN" altLang="en-US" dirty="0" smtClean="0">
                <a:solidFill>
                  <a:srgbClr val="FF0000"/>
                </a:solidFill>
              </a:rPr>
              <a:t>合法，非法，</a:t>
            </a:r>
            <a:r>
              <a:rPr lang="en-US" altLang="zh-CN" dirty="0" smtClean="0"/>
              <a:t>…}</a:t>
            </a:r>
          </a:p>
        </p:txBody>
      </p:sp>
      <p:pic>
        <p:nvPicPr>
          <p:cNvPr id="105476" name="Picture 3"/>
          <p:cNvPicPr>
            <a:picLocks noChangeAspect="1" noChangeArrowheads="1"/>
          </p:cNvPicPr>
          <p:nvPr/>
        </p:nvPicPr>
        <p:blipFill>
          <a:blip r:embed="rId2" cstate="print"/>
          <a:srcRect/>
          <a:stretch>
            <a:fillRect/>
          </a:stretch>
        </p:blipFill>
        <p:spPr bwMode="auto">
          <a:xfrm>
            <a:off x="1643063" y="4857750"/>
            <a:ext cx="133350" cy="257175"/>
          </a:xfrm>
          <a:prstGeom prst="rect">
            <a:avLst/>
          </a:prstGeom>
          <a:noFill/>
          <a:ln w="12700">
            <a:solidFill>
              <a:srgbClr val="C00000"/>
            </a:solidFill>
            <a:miter lim="800000"/>
            <a:headEnd type="none" w="sm" len="sm"/>
            <a:tailEnd type="none" w="sm" len="sm"/>
          </a:ln>
        </p:spPr>
      </p:pic>
      <p:grpSp>
        <p:nvGrpSpPr>
          <p:cNvPr id="2" name="组合 5"/>
          <p:cNvGrpSpPr>
            <a:grpSpLocks/>
          </p:cNvGrpSpPr>
          <p:nvPr/>
        </p:nvGrpSpPr>
        <p:grpSpPr bwMode="auto">
          <a:xfrm>
            <a:off x="285750" y="1181100"/>
            <a:ext cx="7673975" cy="5676900"/>
            <a:chOff x="357158" y="1181100"/>
            <a:chExt cx="7673437" cy="5676900"/>
          </a:xfrm>
        </p:grpSpPr>
        <p:pic>
          <p:nvPicPr>
            <p:cNvPr id="105478" name="Picture 2"/>
            <p:cNvPicPr>
              <a:picLocks noChangeAspect="1" noChangeArrowheads="1"/>
            </p:cNvPicPr>
            <p:nvPr/>
          </p:nvPicPr>
          <p:blipFill>
            <a:blip r:embed="rId3" cstate="print"/>
            <a:srcRect/>
            <a:stretch>
              <a:fillRect/>
            </a:stretch>
          </p:blipFill>
          <p:spPr bwMode="auto">
            <a:xfrm>
              <a:off x="357158" y="1181100"/>
              <a:ext cx="7673437" cy="5676900"/>
            </a:xfrm>
            <a:prstGeom prst="rect">
              <a:avLst/>
            </a:prstGeom>
            <a:noFill/>
            <a:ln w="12700">
              <a:noFill/>
              <a:miter lim="800000"/>
              <a:headEnd type="none" w="sm" len="sm"/>
              <a:tailEnd type="none" w="sm" len="sm"/>
            </a:ln>
          </p:spPr>
        </p:pic>
        <p:sp>
          <p:nvSpPr>
            <p:cNvPr id="105479" name="矩形 4"/>
            <p:cNvSpPr>
              <a:spLocks noChangeArrowheads="1"/>
            </p:cNvSpPr>
            <p:nvPr/>
          </p:nvSpPr>
          <p:spPr bwMode="auto">
            <a:xfrm>
              <a:off x="1142976" y="4714884"/>
              <a:ext cx="6715172" cy="428628"/>
            </a:xfrm>
            <a:prstGeom prst="rect">
              <a:avLst/>
            </a:prstGeom>
            <a:noFill/>
            <a:ln w="38100" algn="ctr">
              <a:solidFill>
                <a:srgbClr val="C00000"/>
              </a:solidFill>
              <a:round/>
              <a:headEnd type="none" w="sm" len="sm"/>
              <a:tailEnd type="non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smtClean="0"/>
              <a:t>总结</a:t>
            </a:r>
          </a:p>
        </p:txBody>
      </p:sp>
      <p:sp>
        <p:nvSpPr>
          <p:cNvPr id="162819" name="Rectangle 3"/>
          <p:cNvSpPr>
            <a:spLocks noGrp="1" noChangeArrowheads="1"/>
          </p:cNvSpPr>
          <p:nvPr>
            <p:ph type="body" idx="1"/>
          </p:nvPr>
        </p:nvSpPr>
        <p:spPr>
          <a:xfrm>
            <a:off x="381000" y="1447800"/>
            <a:ext cx="8382000" cy="4648200"/>
          </a:xfrm>
        </p:spPr>
        <p:txBody>
          <a:bodyPr/>
          <a:lstStyle/>
          <a:p>
            <a:r>
              <a:rPr lang="zh-CN" altLang="en-US" smtClean="0"/>
              <a:t>软件测试实际上是一个相当复杂的软件质量保证工程</a:t>
            </a:r>
          </a:p>
          <a:p>
            <a:r>
              <a:rPr lang="zh-CN" altLang="en-US" smtClean="0"/>
              <a:t>软件测试过程</a:t>
            </a:r>
            <a:r>
              <a:rPr lang="en-US" altLang="zh-CN" smtClean="0"/>
              <a:t>POCERM</a:t>
            </a:r>
            <a:r>
              <a:rPr lang="zh-CN" altLang="en-US" smtClean="0"/>
              <a:t>突出描述了软件测试的过程性，以及计划、大纲和软件问题报告等一系列文档的重要性。</a:t>
            </a:r>
          </a:p>
          <a:p>
            <a:r>
              <a:rPr lang="zh-CN" altLang="en-US" smtClean="0"/>
              <a:t>测试的基本准则:覆盖率</a:t>
            </a:r>
          </a:p>
          <a:p>
            <a:r>
              <a:rPr lang="zh-CN" altLang="en-US" smtClean="0"/>
              <a:t>测试自动化 -- 工具支持</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smtClean="0"/>
              <a:t>功能测试</a:t>
            </a:r>
          </a:p>
        </p:txBody>
      </p:sp>
      <p:grpSp>
        <p:nvGrpSpPr>
          <p:cNvPr id="112643" name="Group 38"/>
          <p:cNvGrpSpPr>
            <a:grpSpLocks/>
          </p:cNvGrpSpPr>
          <p:nvPr/>
        </p:nvGrpSpPr>
        <p:grpSpPr bwMode="auto">
          <a:xfrm>
            <a:off x="1147763" y="1490663"/>
            <a:ext cx="7075487" cy="4346575"/>
            <a:chOff x="723" y="939"/>
            <a:chExt cx="4457" cy="2738"/>
          </a:xfrm>
        </p:grpSpPr>
        <p:sp>
          <p:nvSpPr>
            <p:cNvPr id="112644" name="AutoShape 5"/>
            <p:cNvSpPr>
              <a:spLocks noChangeArrowheads="1"/>
            </p:cNvSpPr>
            <p:nvPr/>
          </p:nvSpPr>
          <p:spPr bwMode="auto">
            <a:xfrm>
              <a:off x="3293" y="2005"/>
              <a:ext cx="1801" cy="698"/>
            </a:xfrm>
            <a:prstGeom prst="roundRect">
              <a:avLst>
                <a:gd name="adj" fmla="val 17065"/>
              </a:avLst>
            </a:prstGeom>
            <a:solidFill>
              <a:schemeClr val="hlink"/>
            </a:solidFill>
            <a:ln w="9525">
              <a:noFill/>
              <a:round/>
              <a:headEnd/>
              <a:tailEnd/>
            </a:ln>
          </p:spPr>
          <p:txBody>
            <a:bodyPr/>
            <a:lstStyle/>
            <a:p>
              <a:endParaRPr lang="zh-CN" altLang="en-US"/>
            </a:p>
          </p:txBody>
        </p:sp>
        <p:sp>
          <p:nvSpPr>
            <p:cNvPr id="112645" name="AutoShape 6"/>
            <p:cNvSpPr>
              <a:spLocks noChangeArrowheads="1"/>
            </p:cNvSpPr>
            <p:nvPr/>
          </p:nvSpPr>
          <p:spPr bwMode="auto">
            <a:xfrm>
              <a:off x="3378" y="1945"/>
              <a:ext cx="1802" cy="698"/>
            </a:xfrm>
            <a:prstGeom prst="roundRect">
              <a:avLst>
                <a:gd name="adj" fmla="val 17065"/>
              </a:avLst>
            </a:prstGeom>
            <a:solidFill>
              <a:schemeClr val="tx2"/>
            </a:solidFill>
            <a:ln w="14288">
              <a:solidFill>
                <a:srgbClr val="808080"/>
              </a:solidFill>
              <a:round/>
              <a:headEnd/>
              <a:tailEnd/>
            </a:ln>
          </p:spPr>
          <p:txBody>
            <a:bodyPr/>
            <a:lstStyle/>
            <a:p>
              <a:endParaRPr lang="zh-CN" altLang="en-US"/>
            </a:p>
          </p:txBody>
        </p:sp>
        <p:grpSp>
          <p:nvGrpSpPr>
            <p:cNvPr id="112646" name="Group 37"/>
            <p:cNvGrpSpPr>
              <a:grpSpLocks/>
            </p:cNvGrpSpPr>
            <p:nvPr/>
          </p:nvGrpSpPr>
          <p:grpSpPr bwMode="auto">
            <a:xfrm>
              <a:off x="723" y="944"/>
              <a:ext cx="957" cy="731"/>
              <a:chOff x="723" y="944"/>
              <a:chExt cx="817" cy="731"/>
            </a:xfrm>
          </p:grpSpPr>
          <p:sp>
            <p:nvSpPr>
              <p:cNvPr id="112672" name="Freeform 7"/>
              <p:cNvSpPr>
                <a:spLocks/>
              </p:cNvSpPr>
              <p:nvPr/>
            </p:nvSpPr>
            <p:spPr bwMode="auto">
              <a:xfrm>
                <a:off x="723" y="1004"/>
                <a:ext cx="731" cy="671"/>
              </a:xfrm>
              <a:custGeom>
                <a:avLst/>
                <a:gdLst>
                  <a:gd name="T0" fmla="*/ 0 w 1462"/>
                  <a:gd name="T1" fmla="*/ 0 h 1344"/>
                  <a:gd name="T2" fmla="*/ 0 w 1462"/>
                  <a:gd name="T3" fmla="*/ 0 h 1344"/>
                  <a:gd name="T4" fmla="*/ 1 w 1462"/>
                  <a:gd name="T5" fmla="*/ 0 h 1344"/>
                  <a:gd name="T6" fmla="*/ 1 w 1462"/>
                  <a:gd name="T7" fmla="*/ 0 h 1344"/>
                  <a:gd name="T8" fmla="*/ 1 w 1462"/>
                  <a:gd name="T9" fmla="*/ 0 h 1344"/>
                  <a:gd name="T10" fmla="*/ 0 w 1462"/>
                  <a:gd name="T11" fmla="*/ 0 h 1344"/>
                  <a:gd name="T12" fmla="*/ 0 60000 65536"/>
                  <a:gd name="T13" fmla="*/ 0 60000 65536"/>
                  <a:gd name="T14" fmla="*/ 0 60000 65536"/>
                  <a:gd name="T15" fmla="*/ 0 60000 65536"/>
                  <a:gd name="T16" fmla="*/ 0 60000 65536"/>
                  <a:gd name="T17" fmla="*/ 0 60000 65536"/>
                  <a:gd name="T18" fmla="*/ 0 w 1462"/>
                  <a:gd name="T19" fmla="*/ 0 h 1344"/>
                  <a:gd name="T20" fmla="*/ 1462 w 146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462" h="1344">
                    <a:moveTo>
                      <a:pt x="0" y="0"/>
                    </a:moveTo>
                    <a:lnTo>
                      <a:pt x="0" y="1344"/>
                    </a:lnTo>
                    <a:lnTo>
                      <a:pt x="899" y="1081"/>
                    </a:lnTo>
                    <a:lnTo>
                      <a:pt x="1462" y="1238"/>
                    </a:lnTo>
                    <a:lnTo>
                      <a:pt x="1462" y="0"/>
                    </a:lnTo>
                    <a:lnTo>
                      <a:pt x="0" y="0"/>
                    </a:lnTo>
                    <a:close/>
                  </a:path>
                </a:pathLst>
              </a:custGeom>
              <a:solidFill>
                <a:schemeClr val="hlink"/>
              </a:solidFill>
              <a:ln w="9525">
                <a:noFill/>
                <a:round/>
                <a:headEnd/>
                <a:tailEnd/>
              </a:ln>
            </p:spPr>
            <p:txBody>
              <a:bodyPr/>
              <a:lstStyle/>
              <a:p>
                <a:endParaRPr lang="zh-CN" altLang="en-US"/>
              </a:p>
            </p:txBody>
          </p:sp>
          <p:sp>
            <p:nvSpPr>
              <p:cNvPr id="112673" name="Freeform 8"/>
              <p:cNvSpPr>
                <a:spLocks/>
              </p:cNvSpPr>
              <p:nvPr/>
            </p:nvSpPr>
            <p:spPr bwMode="auto">
              <a:xfrm>
                <a:off x="809" y="944"/>
                <a:ext cx="731" cy="671"/>
              </a:xfrm>
              <a:custGeom>
                <a:avLst/>
                <a:gdLst>
                  <a:gd name="T0" fmla="*/ 0 w 1462"/>
                  <a:gd name="T1" fmla="*/ 0 h 1344"/>
                  <a:gd name="T2" fmla="*/ 0 w 1462"/>
                  <a:gd name="T3" fmla="*/ 0 h 1344"/>
                  <a:gd name="T4" fmla="*/ 1 w 1462"/>
                  <a:gd name="T5" fmla="*/ 0 h 1344"/>
                  <a:gd name="T6" fmla="*/ 1 w 1462"/>
                  <a:gd name="T7" fmla="*/ 0 h 1344"/>
                  <a:gd name="T8" fmla="*/ 1 w 1462"/>
                  <a:gd name="T9" fmla="*/ 0 h 1344"/>
                  <a:gd name="T10" fmla="*/ 0 w 1462"/>
                  <a:gd name="T11" fmla="*/ 0 h 1344"/>
                  <a:gd name="T12" fmla="*/ 0 60000 65536"/>
                  <a:gd name="T13" fmla="*/ 0 60000 65536"/>
                  <a:gd name="T14" fmla="*/ 0 60000 65536"/>
                  <a:gd name="T15" fmla="*/ 0 60000 65536"/>
                  <a:gd name="T16" fmla="*/ 0 60000 65536"/>
                  <a:gd name="T17" fmla="*/ 0 60000 65536"/>
                  <a:gd name="T18" fmla="*/ 0 w 1462"/>
                  <a:gd name="T19" fmla="*/ 0 h 1344"/>
                  <a:gd name="T20" fmla="*/ 1462 w 1462"/>
                  <a:gd name="T21" fmla="*/ 1344 h 1344"/>
                </a:gdLst>
                <a:ahLst/>
                <a:cxnLst>
                  <a:cxn ang="T12">
                    <a:pos x="T0" y="T1"/>
                  </a:cxn>
                  <a:cxn ang="T13">
                    <a:pos x="T2" y="T3"/>
                  </a:cxn>
                  <a:cxn ang="T14">
                    <a:pos x="T4" y="T5"/>
                  </a:cxn>
                  <a:cxn ang="T15">
                    <a:pos x="T6" y="T7"/>
                  </a:cxn>
                  <a:cxn ang="T16">
                    <a:pos x="T8" y="T9"/>
                  </a:cxn>
                  <a:cxn ang="T17">
                    <a:pos x="T10" y="T11"/>
                  </a:cxn>
                </a:cxnLst>
                <a:rect l="T18" t="T19" r="T20" b="T21"/>
                <a:pathLst>
                  <a:path w="1462" h="1344">
                    <a:moveTo>
                      <a:pt x="0" y="0"/>
                    </a:moveTo>
                    <a:lnTo>
                      <a:pt x="0" y="1344"/>
                    </a:lnTo>
                    <a:lnTo>
                      <a:pt x="899" y="1080"/>
                    </a:lnTo>
                    <a:lnTo>
                      <a:pt x="1462" y="1238"/>
                    </a:lnTo>
                    <a:lnTo>
                      <a:pt x="1462" y="0"/>
                    </a:lnTo>
                    <a:lnTo>
                      <a:pt x="0" y="0"/>
                    </a:lnTo>
                    <a:close/>
                  </a:path>
                </a:pathLst>
              </a:custGeom>
              <a:solidFill>
                <a:srgbClr val="FFFFFF"/>
              </a:solidFill>
              <a:ln w="14288">
                <a:solidFill>
                  <a:srgbClr val="333399"/>
                </a:solidFill>
                <a:round/>
                <a:headEnd/>
                <a:tailEnd/>
              </a:ln>
            </p:spPr>
            <p:txBody>
              <a:bodyPr/>
              <a:lstStyle/>
              <a:p>
                <a:endParaRPr lang="zh-CN" altLang="en-US"/>
              </a:p>
            </p:txBody>
          </p:sp>
        </p:grpSp>
        <p:sp>
          <p:nvSpPr>
            <p:cNvPr id="112647" name="Line 9"/>
            <p:cNvSpPr>
              <a:spLocks noChangeShapeType="1"/>
            </p:cNvSpPr>
            <p:nvPr/>
          </p:nvSpPr>
          <p:spPr bwMode="auto">
            <a:xfrm>
              <a:off x="1746" y="1234"/>
              <a:ext cx="864" cy="1"/>
            </a:xfrm>
            <a:prstGeom prst="line">
              <a:avLst/>
            </a:prstGeom>
            <a:noFill/>
            <a:ln w="14288">
              <a:solidFill>
                <a:srgbClr val="333399"/>
              </a:solidFill>
              <a:round/>
              <a:headEnd/>
              <a:tailEnd/>
            </a:ln>
          </p:spPr>
          <p:txBody>
            <a:bodyPr/>
            <a:lstStyle/>
            <a:p>
              <a:endParaRPr lang="zh-CN" altLang="en-US"/>
            </a:p>
          </p:txBody>
        </p:sp>
        <p:sp>
          <p:nvSpPr>
            <p:cNvPr id="112648" name="Freeform 10"/>
            <p:cNvSpPr>
              <a:spLocks/>
            </p:cNvSpPr>
            <p:nvPr/>
          </p:nvSpPr>
          <p:spPr bwMode="auto">
            <a:xfrm>
              <a:off x="2439" y="1200"/>
              <a:ext cx="190" cy="67"/>
            </a:xfrm>
            <a:custGeom>
              <a:avLst/>
              <a:gdLst>
                <a:gd name="T0" fmla="*/ 0 w 380"/>
                <a:gd name="T1" fmla="*/ 0 h 134"/>
                <a:gd name="T2" fmla="*/ 1 w 380"/>
                <a:gd name="T3" fmla="*/ 1 h 134"/>
                <a:gd name="T4" fmla="*/ 0 w 380"/>
                <a:gd name="T5" fmla="*/ 1 h 134"/>
                <a:gd name="T6" fmla="*/ 0 w 380"/>
                <a:gd name="T7" fmla="*/ 0 h 134"/>
                <a:gd name="T8" fmla="*/ 0 60000 65536"/>
                <a:gd name="T9" fmla="*/ 0 60000 65536"/>
                <a:gd name="T10" fmla="*/ 0 60000 65536"/>
                <a:gd name="T11" fmla="*/ 0 60000 65536"/>
                <a:gd name="T12" fmla="*/ 0 w 380"/>
                <a:gd name="T13" fmla="*/ 0 h 134"/>
                <a:gd name="T14" fmla="*/ 380 w 380"/>
                <a:gd name="T15" fmla="*/ 134 h 134"/>
              </a:gdLst>
              <a:ahLst/>
              <a:cxnLst>
                <a:cxn ang="T8">
                  <a:pos x="T0" y="T1"/>
                </a:cxn>
                <a:cxn ang="T9">
                  <a:pos x="T2" y="T3"/>
                </a:cxn>
                <a:cxn ang="T10">
                  <a:pos x="T4" y="T5"/>
                </a:cxn>
                <a:cxn ang="T11">
                  <a:pos x="T6" y="T7"/>
                </a:cxn>
              </a:cxnLst>
              <a:rect l="T12" t="T13" r="T14" b="T15"/>
              <a:pathLst>
                <a:path w="380" h="134">
                  <a:moveTo>
                    <a:pt x="0" y="0"/>
                  </a:moveTo>
                  <a:lnTo>
                    <a:pt x="380" y="67"/>
                  </a:lnTo>
                  <a:lnTo>
                    <a:pt x="0" y="134"/>
                  </a:lnTo>
                  <a:lnTo>
                    <a:pt x="0" y="0"/>
                  </a:lnTo>
                  <a:close/>
                </a:path>
              </a:pathLst>
            </a:custGeom>
            <a:solidFill>
              <a:srgbClr val="333399"/>
            </a:solidFill>
            <a:ln w="14288">
              <a:solidFill>
                <a:srgbClr val="333399"/>
              </a:solidFill>
              <a:round/>
              <a:headEnd/>
              <a:tailEnd/>
            </a:ln>
          </p:spPr>
          <p:txBody>
            <a:bodyPr/>
            <a:lstStyle/>
            <a:p>
              <a:endParaRPr lang="zh-CN" altLang="en-US"/>
            </a:p>
          </p:txBody>
        </p:sp>
        <p:sp>
          <p:nvSpPr>
            <p:cNvPr id="112649" name="Oval 11"/>
            <p:cNvSpPr>
              <a:spLocks noChangeArrowheads="1"/>
            </p:cNvSpPr>
            <p:nvPr/>
          </p:nvSpPr>
          <p:spPr bwMode="auto">
            <a:xfrm>
              <a:off x="3121" y="1171"/>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0" name="Oval 12"/>
            <p:cNvSpPr>
              <a:spLocks noChangeArrowheads="1"/>
            </p:cNvSpPr>
            <p:nvPr/>
          </p:nvSpPr>
          <p:spPr bwMode="auto">
            <a:xfrm>
              <a:off x="3459" y="1171"/>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1" name="Oval 13"/>
            <p:cNvSpPr>
              <a:spLocks noChangeArrowheads="1"/>
            </p:cNvSpPr>
            <p:nvPr/>
          </p:nvSpPr>
          <p:spPr bwMode="auto">
            <a:xfrm>
              <a:off x="3777" y="1158"/>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2" name="Oval 14"/>
            <p:cNvSpPr>
              <a:spLocks noChangeArrowheads="1"/>
            </p:cNvSpPr>
            <p:nvPr/>
          </p:nvSpPr>
          <p:spPr bwMode="auto">
            <a:xfrm>
              <a:off x="4115" y="1158"/>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3" name="Oval 15"/>
            <p:cNvSpPr>
              <a:spLocks noChangeArrowheads="1"/>
            </p:cNvSpPr>
            <p:nvPr/>
          </p:nvSpPr>
          <p:spPr bwMode="auto">
            <a:xfrm>
              <a:off x="4115" y="1355"/>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4" name="Oval 16"/>
            <p:cNvSpPr>
              <a:spLocks noChangeArrowheads="1"/>
            </p:cNvSpPr>
            <p:nvPr/>
          </p:nvSpPr>
          <p:spPr bwMode="auto">
            <a:xfrm>
              <a:off x="4134" y="1540"/>
              <a:ext cx="217" cy="111"/>
            </a:xfrm>
            <a:prstGeom prst="ellipse">
              <a:avLst/>
            </a:prstGeom>
            <a:solidFill>
              <a:srgbClr val="333399"/>
            </a:solidFill>
            <a:ln w="14288">
              <a:solidFill>
                <a:srgbClr val="333399"/>
              </a:solidFill>
              <a:round/>
              <a:headEnd/>
              <a:tailEnd/>
            </a:ln>
          </p:spPr>
          <p:txBody>
            <a:bodyPr/>
            <a:lstStyle/>
            <a:p>
              <a:endParaRPr lang="zh-CN" altLang="en-US"/>
            </a:p>
          </p:txBody>
        </p:sp>
        <p:sp>
          <p:nvSpPr>
            <p:cNvPr id="112655" name="Line 17"/>
            <p:cNvSpPr>
              <a:spLocks noChangeShapeType="1"/>
            </p:cNvSpPr>
            <p:nvPr/>
          </p:nvSpPr>
          <p:spPr bwMode="auto">
            <a:xfrm>
              <a:off x="4224" y="1708"/>
              <a:ext cx="1" cy="184"/>
            </a:xfrm>
            <a:prstGeom prst="line">
              <a:avLst/>
            </a:prstGeom>
            <a:noFill/>
            <a:ln w="14288">
              <a:solidFill>
                <a:srgbClr val="333399"/>
              </a:solidFill>
              <a:round/>
              <a:headEnd/>
              <a:tailEnd/>
            </a:ln>
          </p:spPr>
          <p:txBody>
            <a:bodyPr/>
            <a:lstStyle/>
            <a:p>
              <a:endParaRPr lang="zh-CN" altLang="en-US"/>
            </a:p>
          </p:txBody>
        </p:sp>
        <p:sp>
          <p:nvSpPr>
            <p:cNvPr id="112656" name="Freeform 18"/>
            <p:cNvSpPr>
              <a:spLocks/>
            </p:cNvSpPr>
            <p:nvPr/>
          </p:nvSpPr>
          <p:spPr bwMode="auto">
            <a:xfrm>
              <a:off x="4176" y="1772"/>
              <a:ext cx="95" cy="133"/>
            </a:xfrm>
            <a:custGeom>
              <a:avLst/>
              <a:gdLst>
                <a:gd name="T0" fmla="*/ 1 w 190"/>
                <a:gd name="T1" fmla="*/ 0 h 267"/>
                <a:gd name="T2" fmla="*/ 1 w 190"/>
                <a:gd name="T3" fmla="*/ 0 h 267"/>
                <a:gd name="T4" fmla="*/ 0 w 190"/>
                <a:gd name="T5" fmla="*/ 0 h 267"/>
                <a:gd name="T6" fmla="*/ 1 w 190"/>
                <a:gd name="T7" fmla="*/ 0 h 267"/>
                <a:gd name="T8" fmla="*/ 0 60000 65536"/>
                <a:gd name="T9" fmla="*/ 0 60000 65536"/>
                <a:gd name="T10" fmla="*/ 0 60000 65536"/>
                <a:gd name="T11" fmla="*/ 0 60000 65536"/>
                <a:gd name="T12" fmla="*/ 0 w 190"/>
                <a:gd name="T13" fmla="*/ 0 h 267"/>
                <a:gd name="T14" fmla="*/ 190 w 190"/>
                <a:gd name="T15" fmla="*/ 267 h 267"/>
              </a:gdLst>
              <a:ahLst/>
              <a:cxnLst>
                <a:cxn ang="T8">
                  <a:pos x="T0" y="T1"/>
                </a:cxn>
                <a:cxn ang="T9">
                  <a:pos x="T2" y="T3"/>
                </a:cxn>
                <a:cxn ang="T10">
                  <a:pos x="T4" y="T5"/>
                </a:cxn>
                <a:cxn ang="T11">
                  <a:pos x="T6" y="T7"/>
                </a:cxn>
              </a:cxnLst>
              <a:rect l="T12" t="T13" r="T14" b="T15"/>
              <a:pathLst>
                <a:path w="190" h="267">
                  <a:moveTo>
                    <a:pt x="190" y="0"/>
                  </a:moveTo>
                  <a:lnTo>
                    <a:pt x="95" y="267"/>
                  </a:lnTo>
                  <a:lnTo>
                    <a:pt x="0" y="0"/>
                  </a:lnTo>
                  <a:lnTo>
                    <a:pt x="190" y="0"/>
                  </a:lnTo>
                  <a:close/>
                </a:path>
              </a:pathLst>
            </a:custGeom>
            <a:solidFill>
              <a:srgbClr val="333399"/>
            </a:solidFill>
            <a:ln w="14288">
              <a:solidFill>
                <a:srgbClr val="333399"/>
              </a:solidFill>
              <a:round/>
              <a:headEnd/>
              <a:tailEnd/>
            </a:ln>
          </p:spPr>
          <p:txBody>
            <a:bodyPr/>
            <a:lstStyle/>
            <a:p>
              <a:endParaRPr lang="zh-CN" altLang="en-US"/>
            </a:p>
          </p:txBody>
        </p:sp>
        <p:sp>
          <p:nvSpPr>
            <p:cNvPr id="112657" name="Line 19"/>
            <p:cNvSpPr>
              <a:spLocks noChangeShapeType="1"/>
            </p:cNvSpPr>
            <p:nvPr/>
          </p:nvSpPr>
          <p:spPr bwMode="auto">
            <a:xfrm>
              <a:off x="4242" y="2722"/>
              <a:ext cx="1" cy="184"/>
            </a:xfrm>
            <a:prstGeom prst="line">
              <a:avLst/>
            </a:prstGeom>
            <a:noFill/>
            <a:ln w="14288">
              <a:solidFill>
                <a:srgbClr val="333399"/>
              </a:solidFill>
              <a:round/>
              <a:headEnd/>
              <a:tailEnd/>
            </a:ln>
          </p:spPr>
          <p:txBody>
            <a:bodyPr/>
            <a:lstStyle/>
            <a:p>
              <a:endParaRPr lang="zh-CN" altLang="en-US"/>
            </a:p>
          </p:txBody>
        </p:sp>
        <p:sp>
          <p:nvSpPr>
            <p:cNvPr id="112658" name="Freeform 20"/>
            <p:cNvSpPr>
              <a:spLocks/>
            </p:cNvSpPr>
            <p:nvPr/>
          </p:nvSpPr>
          <p:spPr bwMode="auto">
            <a:xfrm>
              <a:off x="4195" y="2786"/>
              <a:ext cx="95" cy="133"/>
            </a:xfrm>
            <a:custGeom>
              <a:avLst/>
              <a:gdLst>
                <a:gd name="T0" fmla="*/ 1 w 189"/>
                <a:gd name="T1" fmla="*/ 0 h 267"/>
                <a:gd name="T2" fmla="*/ 1 w 189"/>
                <a:gd name="T3" fmla="*/ 0 h 267"/>
                <a:gd name="T4" fmla="*/ 0 w 189"/>
                <a:gd name="T5" fmla="*/ 0 h 267"/>
                <a:gd name="T6" fmla="*/ 1 w 189"/>
                <a:gd name="T7" fmla="*/ 0 h 267"/>
                <a:gd name="T8" fmla="*/ 0 60000 65536"/>
                <a:gd name="T9" fmla="*/ 0 60000 65536"/>
                <a:gd name="T10" fmla="*/ 0 60000 65536"/>
                <a:gd name="T11" fmla="*/ 0 60000 65536"/>
                <a:gd name="T12" fmla="*/ 0 w 189"/>
                <a:gd name="T13" fmla="*/ 0 h 267"/>
                <a:gd name="T14" fmla="*/ 189 w 189"/>
                <a:gd name="T15" fmla="*/ 267 h 267"/>
              </a:gdLst>
              <a:ahLst/>
              <a:cxnLst>
                <a:cxn ang="T8">
                  <a:pos x="T0" y="T1"/>
                </a:cxn>
                <a:cxn ang="T9">
                  <a:pos x="T2" y="T3"/>
                </a:cxn>
                <a:cxn ang="T10">
                  <a:pos x="T4" y="T5"/>
                </a:cxn>
                <a:cxn ang="T11">
                  <a:pos x="T6" y="T7"/>
                </a:cxn>
              </a:cxnLst>
              <a:rect l="T12" t="T13" r="T14" b="T15"/>
              <a:pathLst>
                <a:path w="189" h="267">
                  <a:moveTo>
                    <a:pt x="189" y="0"/>
                  </a:moveTo>
                  <a:lnTo>
                    <a:pt x="94" y="267"/>
                  </a:lnTo>
                  <a:lnTo>
                    <a:pt x="0" y="0"/>
                  </a:lnTo>
                  <a:lnTo>
                    <a:pt x="189" y="0"/>
                  </a:lnTo>
                  <a:close/>
                </a:path>
              </a:pathLst>
            </a:custGeom>
            <a:solidFill>
              <a:srgbClr val="333399"/>
            </a:solidFill>
            <a:ln w="14288">
              <a:solidFill>
                <a:srgbClr val="333399"/>
              </a:solidFill>
              <a:round/>
              <a:headEnd/>
              <a:tailEnd/>
            </a:ln>
          </p:spPr>
          <p:txBody>
            <a:bodyPr/>
            <a:lstStyle/>
            <a:p>
              <a:endParaRPr lang="zh-CN" altLang="en-US"/>
            </a:p>
          </p:txBody>
        </p:sp>
        <p:grpSp>
          <p:nvGrpSpPr>
            <p:cNvPr id="112659" name="Group 36"/>
            <p:cNvGrpSpPr>
              <a:grpSpLocks/>
            </p:cNvGrpSpPr>
            <p:nvPr/>
          </p:nvGrpSpPr>
          <p:grpSpPr bwMode="auto">
            <a:xfrm>
              <a:off x="3819" y="3051"/>
              <a:ext cx="1029" cy="626"/>
              <a:chOff x="3819" y="3051"/>
              <a:chExt cx="742" cy="626"/>
            </a:xfrm>
          </p:grpSpPr>
          <p:sp>
            <p:nvSpPr>
              <p:cNvPr id="112670" name="Freeform 21"/>
              <p:cNvSpPr>
                <a:spLocks/>
              </p:cNvSpPr>
              <p:nvPr/>
            </p:nvSpPr>
            <p:spPr bwMode="auto">
              <a:xfrm>
                <a:off x="3819" y="3111"/>
                <a:ext cx="656" cy="566"/>
              </a:xfrm>
              <a:custGeom>
                <a:avLst/>
                <a:gdLst>
                  <a:gd name="T0" fmla="*/ 0 w 1312"/>
                  <a:gd name="T1" fmla="*/ 0 h 1132"/>
                  <a:gd name="T2" fmla="*/ 0 w 1312"/>
                  <a:gd name="T3" fmla="*/ 1 h 1132"/>
                  <a:gd name="T4" fmla="*/ 1 w 1312"/>
                  <a:gd name="T5" fmla="*/ 1 h 1132"/>
                  <a:gd name="T6" fmla="*/ 1 w 1312"/>
                  <a:gd name="T7" fmla="*/ 1 h 1132"/>
                  <a:gd name="T8" fmla="*/ 1 w 1312"/>
                  <a:gd name="T9" fmla="*/ 0 h 1132"/>
                  <a:gd name="T10" fmla="*/ 0 w 1312"/>
                  <a:gd name="T11" fmla="*/ 0 h 1132"/>
                  <a:gd name="T12" fmla="*/ 0 60000 65536"/>
                  <a:gd name="T13" fmla="*/ 0 60000 65536"/>
                  <a:gd name="T14" fmla="*/ 0 60000 65536"/>
                  <a:gd name="T15" fmla="*/ 0 60000 65536"/>
                  <a:gd name="T16" fmla="*/ 0 60000 65536"/>
                  <a:gd name="T17" fmla="*/ 0 60000 65536"/>
                  <a:gd name="T18" fmla="*/ 0 w 1312"/>
                  <a:gd name="T19" fmla="*/ 0 h 1132"/>
                  <a:gd name="T20" fmla="*/ 1312 w 1312"/>
                  <a:gd name="T21" fmla="*/ 1132 h 1132"/>
                </a:gdLst>
                <a:ahLst/>
                <a:cxnLst>
                  <a:cxn ang="T12">
                    <a:pos x="T0" y="T1"/>
                  </a:cxn>
                  <a:cxn ang="T13">
                    <a:pos x="T2" y="T3"/>
                  </a:cxn>
                  <a:cxn ang="T14">
                    <a:pos x="T4" y="T5"/>
                  </a:cxn>
                  <a:cxn ang="T15">
                    <a:pos x="T6" y="T7"/>
                  </a:cxn>
                  <a:cxn ang="T16">
                    <a:pos x="T8" y="T9"/>
                  </a:cxn>
                  <a:cxn ang="T17">
                    <a:pos x="T10" y="T11"/>
                  </a:cxn>
                </a:cxnLst>
                <a:rect l="T18" t="T19" r="T20" b="T21"/>
                <a:pathLst>
                  <a:path w="1312" h="1132">
                    <a:moveTo>
                      <a:pt x="0" y="0"/>
                    </a:moveTo>
                    <a:lnTo>
                      <a:pt x="0" y="922"/>
                    </a:lnTo>
                    <a:lnTo>
                      <a:pt x="638" y="738"/>
                    </a:lnTo>
                    <a:lnTo>
                      <a:pt x="1312" y="1132"/>
                    </a:lnTo>
                    <a:lnTo>
                      <a:pt x="1312" y="0"/>
                    </a:lnTo>
                    <a:lnTo>
                      <a:pt x="0" y="0"/>
                    </a:lnTo>
                    <a:close/>
                  </a:path>
                </a:pathLst>
              </a:custGeom>
              <a:solidFill>
                <a:schemeClr val="hlink"/>
              </a:solidFill>
              <a:ln w="9525">
                <a:solidFill>
                  <a:srgbClr val="333399"/>
                </a:solidFill>
                <a:round/>
                <a:headEnd/>
                <a:tailEnd/>
              </a:ln>
            </p:spPr>
            <p:txBody>
              <a:bodyPr/>
              <a:lstStyle/>
              <a:p>
                <a:endParaRPr lang="zh-CN" altLang="en-US"/>
              </a:p>
            </p:txBody>
          </p:sp>
          <p:sp>
            <p:nvSpPr>
              <p:cNvPr id="112671" name="Freeform 22"/>
              <p:cNvSpPr>
                <a:spLocks/>
              </p:cNvSpPr>
              <p:nvPr/>
            </p:nvSpPr>
            <p:spPr bwMode="auto">
              <a:xfrm>
                <a:off x="3904" y="3051"/>
                <a:ext cx="657" cy="566"/>
              </a:xfrm>
              <a:custGeom>
                <a:avLst/>
                <a:gdLst>
                  <a:gd name="T0" fmla="*/ 0 w 1312"/>
                  <a:gd name="T1" fmla="*/ 0 h 1131"/>
                  <a:gd name="T2" fmla="*/ 0 w 1312"/>
                  <a:gd name="T3" fmla="*/ 1 h 1131"/>
                  <a:gd name="T4" fmla="*/ 1 w 1312"/>
                  <a:gd name="T5" fmla="*/ 1 h 1131"/>
                  <a:gd name="T6" fmla="*/ 1 w 1312"/>
                  <a:gd name="T7" fmla="*/ 1 h 1131"/>
                  <a:gd name="T8" fmla="*/ 1 w 1312"/>
                  <a:gd name="T9" fmla="*/ 0 h 1131"/>
                  <a:gd name="T10" fmla="*/ 0 w 1312"/>
                  <a:gd name="T11" fmla="*/ 0 h 1131"/>
                  <a:gd name="T12" fmla="*/ 0 60000 65536"/>
                  <a:gd name="T13" fmla="*/ 0 60000 65536"/>
                  <a:gd name="T14" fmla="*/ 0 60000 65536"/>
                  <a:gd name="T15" fmla="*/ 0 60000 65536"/>
                  <a:gd name="T16" fmla="*/ 0 60000 65536"/>
                  <a:gd name="T17" fmla="*/ 0 60000 65536"/>
                  <a:gd name="T18" fmla="*/ 0 w 1312"/>
                  <a:gd name="T19" fmla="*/ 0 h 1131"/>
                  <a:gd name="T20" fmla="*/ 1312 w 1312"/>
                  <a:gd name="T21" fmla="*/ 1131 h 1131"/>
                </a:gdLst>
                <a:ahLst/>
                <a:cxnLst>
                  <a:cxn ang="T12">
                    <a:pos x="T0" y="T1"/>
                  </a:cxn>
                  <a:cxn ang="T13">
                    <a:pos x="T2" y="T3"/>
                  </a:cxn>
                  <a:cxn ang="T14">
                    <a:pos x="T4" y="T5"/>
                  </a:cxn>
                  <a:cxn ang="T15">
                    <a:pos x="T6" y="T7"/>
                  </a:cxn>
                  <a:cxn ang="T16">
                    <a:pos x="T8" y="T9"/>
                  </a:cxn>
                  <a:cxn ang="T17">
                    <a:pos x="T10" y="T11"/>
                  </a:cxn>
                </a:cxnLst>
                <a:rect l="T18" t="T19" r="T20" b="T21"/>
                <a:pathLst>
                  <a:path w="1312" h="1131">
                    <a:moveTo>
                      <a:pt x="0" y="0"/>
                    </a:moveTo>
                    <a:lnTo>
                      <a:pt x="0" y="922"/>
                    </a:lnTo>
                    <a:lnTo>
                      <a:pt x="638" y="737"/>
                    </a:lnTo>
                    <a:lnTo>
                      <a:pt x="1312" y="1131"/>
                    </a:lnTo>
                    <a:lnTo>
                      <a:pt x="1312" y="0"/>
                    </a:lnTo>
                    <a:lnTo>
                      <a:pt x="0" y="0"/>
                    </a:lnTo>
                    <a:close/>
                  </a:path>
                </a:pathLst>
              </a:custGeom>
              <a:solidFill>
                <a:srgbClr val="FFFFFF"/>
              </a:solidFill>
              <a:ln w="14288">
                <a:solidFill>
                  <a:srgbClr val="333399"/>
                </a:solidFill>
                <a:round/>
                <a:headEnd/>
                <a:tailEnd/>
              </a:ln>
            </p:spPr>
            <p:txBody>
              <a:bodyPr/>
              <a:lstStyle/>
              <a:p>
                <a:endParaRPr lang="zh-CN" altLang="en-US"/>
              </a:p>
            </p:txBody>
          </p:sp>
        </p:grpSp>
        <p:sp>
          <p:nvSpPr>
            <p:cNvPr id="112660" name="Line 23"/>
            <p:cNvSpPr>
              <a:spLocks noChangeShapeType="1"/>
            </p:cNvSpPr>
            <p:nvPr/>
          </p:nvSpPr>
          <p:spPr bwMode="auto">
            <a:xfrm flipH="1" flipV="1">
              <a:off x="1728" y="1708"/>
              <a:ext cx="1914" cy="1580"/>
            </a:xfrm>
            <a:prstGeom prst="line">
              <a:avLst/>
            </a:prstGeom>
            <a:noFill/>
            <a:ln w="14288">
              <a:solidFill>
                <a:srgbClr val="333399"/>
              </a:solidFill>
              <a:round/>
              <a:headEnd/>
              <a:tailEnd/>
            </a:ln>
          </p:spPr>
          <p:txBody>
            <a:bodyPr/>
            <a:lstStyle/>
            <a:p>
              <a:endParaRPr lang="zh-CN" altLang="en-US"/>
            </a:p>
          </p:txBody>
        </p:sp>
        <p:sp>
          <p:nvSpPr>
            <p:cNvPr id="112661" name="Freeform 24"/>
            <p:cNvSpPr>
              <a:spLocks/>
            </p:cNvSpPr>
            <p:nvPr/>
          </p:nvSpPr>
          <p:spPr bwMode="auto">
            <a:xfrm>
              <a:off x="1716" y="1698"/>
              <a:ext cx="158" cy="123"/>
            </a:xfrm>
            <a:custGeom>
              <a:avLst/>
              <a:gdLst>
                <a:gd name="T0" fmla="*/ 0 w 317"/>
                <a:gd name="T1" fmla="*/ 0 h 247"/>
                <a:gd name="T2" fmla="*/ 0 w 317"/>
                <a:gd name="T3" fmla="*/ 0 h 247"/>
                <a:gd name="T4" fmla="*/ 0 w 317"/>
                <a:gd name="T5" fmla="*/ 0 h 247"/>
                <a:gd name="T6" fmla="*/ 0 w 317"/>
                <a:gd name="T7" fmla="*/ 0 h 247"/>
                <a:gd name="T8" fmla="*/ 0 60000 65536"/>
                <a:gd name="T9" fmla="*/ 0 60000 65536"/>
                <a:gd name="T10" fmla="*/ 0 60000 65536"/>
                <a:gd name="T11" fmla="*/ 0 60000 65536"/>
                <a:gd name="T12" fmla="*/ 0 w 317"/>
                <a:gd name="T13" fmla="*/ 0 h 247"/>
                <a:gd name="T14" fmla="*/ 317 w 317"/>
                <a:gd name="T15" fmla="*/ 247 h 247"/>
              </a:gdLst>
              <a:ahLst/>
              <a:cxnLst>
                <a:cxn ang="T8">
                  <a:pos x="T0" y="T1"/>
                </a:cxn>
                <a:cxn ang="T9">
                  <a:pos x="T2" y="T3"/>
                </a:cxn>
                <a:cxn ang="T10">
                  <a:pos x="T4" y="T5"/>
                </a:cxn>
                <a:cxn ang="T11">
                  <a:pos x="T6" y="T7"/>
                </a:cxn>
              </a:cxnLst>
              <a:rect l="T12" t="T13" r="T14" b="T15"/>
              <a:pathLst>
                <a:path w="317" h="247">
                  <a:moveTo>
                    <a:pt x="173" y="247"/>
                  </a:moveTo>
                  <a:lnTo>
                    <a:pt x="0" y="0"/>
                  </a:lnTo>
                  <a:lnTo>
                    <a:pt x="317" y="161"/>
                  </a:lnTo>
                  <a:lnTo>
                    <a:pt x="173" y="247"/>
                  </a:lnTo>
                  <a:close/>
                </a:path>
              </a:pathLst>
            </a:custGeom>
            <a:solidFill>
              <a:srgbClr val="333399"/>
            </a:solidFill>
            <a:ln w="14288">
              <a:solidFill>
                <a:srgbClr val="333399"/>
              </a:solidFill>
              <a:round/>
              <a:headEnd/>
              <a:tailEnd/>
            </a:ln>
          </p:spPr>
          <p:txBody>
            <a:bodyPr/>
            <a:lstStyle/>
            <a:p>
              <a:endParaRPr lang="zh-CN" altLang="en-US"/>
            </a:p>
          </p:txBody>
        </p:sp>
        <p:sp>
          <p:nvSpPr>
            <p:cNvPr id="112662" name="Freeform 25"/>
            <p:cNvSpPr>
              <a:spLocks/>
            </p:cNvSpPr>
            <p:nvPr/>
          </p:nvSpPr>
          <p:spPr bwMode="auto">
            <a:xfrm>
              <a:off x="3494" y="3175"/>
              <a:ext cx="160" cy="123"/>
            </a:xfrm>
            <a:custGeom>
              <a:avLst/>
              <a:gdLst>
                <a:gd name="T0" fmla="*/ 1 w 318"/>
                <a:gd name="T1" fmla="*/ 0 h 245"/>
                <a:gd name="T2" fmla="*/ 1 w 318"/>
                <a:gd name="T3" fmla="*/ 1 h 245"/>
                <a:gd name="T4" fmla="*/ 0 w 318"/>
                <a:gd name="T5" fmla="*/ 1 h 245"/>
                <a:gd name="T6" fmla="*/ 1 w 318"/>
                <a:gd name="T7" fmla="*/ 0 h 245"/>
                <a:gd name="T8" fmla="*/ 0 60000 65536"/>
                <a:gd name="T9" fmla="*/ 0 60000 65536"/>
                <a:gd name="T10" fmla="*/ 0 60000 65536"/>
                <a:gd name="T11" fmla="*/ 0 60000 65536"/>
                <a:gd name="T12" fmla="*/ 0 w 318"/>
                <a:gd name="T13" fmla="*/ 0 h 245"/>
                <a:gd name="T14" fmla="*/ 318 w 318"/>
                <a:gd name="T15" fmla="*/ 245 h 245"/>
              </a:gdLst>
              <a:ahLst/>
              <a:cxnLst>
                <a:cxn ang="T8">
                  <a:pos x="T0" y="T1"/>
                </a:cxn>
                <a:cxn ang="T9">
                  <a:pos x="T2" y="T3"/>
                </a:cxn>
                <a:cxn ang="T10">
                  <a:pos x="T4" y="T5"/>
                </a:cxn>
                <a:cxn ang="T11">
                  <a:pos x="T6" y="T7"/>
                </a:cxn>
              </a:cxnLst>
              <a:rect l="T12" t="T13" r="T14" b="T15"/>
              <a:pathLst>
                <a:path w="318" h="245">
                  <a:moveTo>
                    <a:pt x="144" y="0"/>
                  </a:moveTo>
                  <a:lnTo>
                    <a:pt x="318" y="245"/>
                  </a:lnTo>
                  <a:lnTo>
                    <a:pt x="0" y="86"/>
                  </a:lnTo>
                  <a:lnTo>
                    <a:pt x="144" y="0"/>
                  </a:lnTo>
                  <a:close/>
                </a:path>
              </a:pathLst>
            </a:custGeom>
            <a:solidFill>
              <a:srgbClr val="333399"/>
            </a:solidFill>
            <a:ln w="14288">
              <a:solidFill>
                <a:srgbClr val="333399"/>
              </a:solidFill>
              <a:round/>
              <a:headEnd/>
              <a:tailEnd/>
            </a:ln>
          </p:spPr>
          <p:txBody>
            <a:bodyPr/>
            <a:lstStyle/>
            <a:p>
              <a:endParaRPr lang="zh-CN" altLang="en-US"/>
            </a:p>
          </p:txBody>
        </p:sp>
        <p:sp>
          <p:nvSpPr>
            <p:cNvPr id="112663" name="Rectangle 26"/>
            <p:cNvSpPr>
              <a:spLocks noChangeArrowheads="1"/>
            </p:cNvSpPr>
            <p:nvPr/>
          </p:nvSpPr>
          <p:spPr bwMode="auto">
            <a:xfrm>
              <a:off x="3695" y="2198"/>
              <a:ext cx="768" cy="230"/>
            </a:xfrm>
            <a:prstGeom prst="rect">
              <a:avLst/>
            </a:prstGeom>
            <a:noFill/>
            <a:ln w="9525">
              <a:noFill/>
              <a:miter lim="800000"/>
              <a:headEnd/>
              <a:tailEnd/>
            </a:ln>
          </p:spPr>
          <p:txBody>
            <a:bodyPr wrap="none" lIns="0" tIns="0" rIns="0" bIns="0">
              <a:spAutoFit/>
            </a:bodyPr>
            <a:lstStyle/>
            <a:p>
              <a:r>
                <a:rPr lang="zh-CN" altLang="en-US">
                  <a:solidFill>
                    <a:schemeClr val="bg2"/>
                  </a:solidFill>
                  <a:latin typeface="宋体" pitchFamily="2" charset="-122"/>
                </a:rPr>
                <a:t>被测程序</a:t>
              </a:r>
              <a:endParaRPr lang="zh-CN" altLang="en-US">
                <a:solidFill>
                  <a:schemeClr val="bg2"/>
                </a:solidFill>
              </a:endParaRPr>
            </a:p>
          </p:txBody>
        </p:sp>
        <p:sp>
          <p:nvSpPr>
            <p:cNvPr id="112664" name="Rectangle 27"/>
            <p:cNvSpPr>
              <a:spLocks noChangeArrowheads="1"/>
            </p:cNvSpPr>
            <p:nvPr/>
          </p:nvSpPr>
          <p:spPr bwMode="auto">
            <a:xfrm>
              <a:off x="875" y="1086"/>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需求说明</a:t>
              </a:r>
            </a:p>
          </p:txBody>
        </p:sp>
        <p:sp>
          <p:nvSpPr>
            <p:cNvPr id="112665" name="Rectangle 29"/>
            <p:cNvSpPr>
              <a:spLocks noChangeArrowheads="1"/>
            </p:cNvSpPr>
            <p:nvPr/>
          </p:nvSpPr>
          <p:spPr bwMode="auto">
            <a:xfrm>
              <a:off x="3948" y="3110"/>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测试结果</a:t>
              </a:r>
            </a:p>
          </p:txBody>
        </p:sp>
        <p:sp>
          <p:nvSpPr>
            <p:cNvPr id="112666" name="Rectangle 31"/>
            <p:cNvSpPr>
              <a:spLocks noChangeArrowheads="1"/>
            </p:cNvSpPr>
            <p:nvPr/>
          </p:nvSpPr>
          <p:spPr bwMode="auto">
            <a:xfrm>
              <a:off x="1968" y="960"/>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产生</a:t>
              </a:r>
              <a:endParaRPr lang="zh-CN" altLang="en-US">
                <a:solidFill>
                  <a:srgbClr val="000099"/>
                </a:solidFill>
              </a:endParaRPr>
            </a:p>
          </p:txBody>
        </p:sp>
        <p:sp>
          <p:nvSpPr>
            <p:cNvPr id="112667" name="Rectangle 32"/>
            <p:cNvSpPr>
              <a:spLocks noChangeArrowheads="1"/>
            </p:cNvSpPr>
            <p:nvPr/>
          </p:nvSpPr>
          <p:spPr bwMode="auto">
            <a:xfrm>
              <a:off x="3597" y="939"/>
              <a:ext cx="768"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测试用例</a:t>
              </a:r>
              <a:endParaRPr lang="zh-CN" altLang="en-US">
                <a:solidFill>
                  <a:srgbClr val="000099"/>
                </a:solidFill>
              </a:endParaRPr>
            </a:p>
          </p:txBody>
        </p:sp>
        <p:sp>
          <p:nvSpPr>
            <p:cNvPr id="112668" name="Rectangle 33"/>
            <p:cNvSpPr>
              <a:spLocks noChangeArrowheads="1"/>
            </p:cNvSpPr>
            <p:nvPr/>
          </p:nvSpPr>
          <p:spPr bwMode="auto">
            <a:xfrm>
              <a:off x="4352" y="2749"/>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输出</a:t>
              </a:r>
              <a:endParaRPr lang="zh-CN" altLang="en-US">
                <a:solidFill>
                  <a:srgbClr val="000099"/>
                </a:solidFill>
              </a:endParaRPr>
            </a:p>
          </p:txBody>
        </p:sp>
        <p:sp>
          <p:nvSpPr>
            <p:cNvPr id="112669" name="Rectangle 34"/>
            <p:cNvSpPr>
              <a:spLocks noChangeArrowheads="1"/>
            </p:cNvSpPr>
            <p:nvPr/>
          </p:nvSpPr>
          <p:spPr bwMode="auto">
            <a:xfrm>
              <a:off x="2155" y="2485"/>
              <a:ext cx="384" cy="230"/>
            </a:xfrm>
            <a:prstGeom prst="rect">
              <a:avLst/>
            </a:prstGeom>
            <a:noFill/>
            <a:ln w="9525">
              <a:noFill/>
              <a:miter lim="800000"/>
              <a:headEnd/>
              <a:tailEnd/>
            </a:ln>
          </p:spPr>
          <p:txBody>
            <a:bodyPr wrap="none" lIns="0" tIns="0" rIns="0" bIns="0">
              <a:spAutoFit/>
            </a:bodyPr>
            <a:lstStyle/>
            <a:p>
              <a:r>
                <a:rPr lang="zh-CN" altLang="en-US">
                  <a:solidFill>
                    <a:srgbClr val="000099"/>
                  </a:solidFill>
                  <a:latin typeface="宋体" pitchFamily="2" charset="-122"/>
                </a:rPr>
                <a:t>比较</a:t>
              </a:r>
              <a:endParaRPr lang="zh-CN" altLang="en-US">
                <a:solidFill>
                  <a:srgbClr val="000099"/>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dirty="0" smtClean="0"/>
              <a:t>黑盒测试 -- 基本测试策略</a:t>
            </a:r>
          </a:p>
        </p:txBody>
      </p:sp>
      <p:sp>
        <p:nvSpPr>
          <p:cNvPr id="113667" name="Rectangle 3"/>
          <p:cNvSpPr>
            <a:spLocks noGrp="1" noChangeArrowheads="1"/>
          </p:cNvSpPr>
          <p:nvPr>
            <p:ph type="body" idx="1"/>
          </p:nvPr>
        </p:nvSpPr>
        <p:spPr>
          <a:xfrm>
            <a:off x="457200" y="1066800"/>
            <a:ext cx="8299450" cy="4267200"/>
          </a:xfrm>
        </p:spPr>
        <p:txBody>
          <a:bodyPr/>
          <a:lstStyle/>
          <a:p>
            <a:r>
              <a:rPr lang="zh-CN" altLang="en-US" smtClean="0"/>
              <a:t>正常情况</a:t>
            </a:r>
          </a:p>
          <a:p>
            <a:r>
              <a:rPr lang="zh-CN" altLang="en-US" smtClean="0"/>
              <a:t>非正常情况</a:t>
            </a:r>
          </a:p>
          <a:p>
            <a:r>
              <a:rPr lang="zh-CN" altLang="en-US" smtClean="0"/>
              <a:t>边界情况</a:t>
            </a:r>
          </a:p>
          <a:p>
            <a:r>
              <a:rPr lang="zh-CN" altLang="en-US" smtClean="0"/>
              <a:t>非法情况</a:t>
            </a:r>
          </a:p>
          <a:p>
            <a:r>
              <a:rPr lang="zh-CN" altLang="en-US" smtClean="0"/>
              <a:t>极端情况(强度测试)</a:t>
            </a:r>
          </a:p>
          <a:p>
            <a:r>
              <a:rPr lang="zh-CN" altLang="en-US" smtClean="0"/>
              <a:t>性能测试</a:t>
            </a:r>
          </a:p>
          <a:p>
            <a:r>
              <a:rPr lang="zh-CN" altLang="en-US" smtClean="0"/>
              <a:t>兼容性 用户友好性 ...</a:t>
            </a:r>
          </a:p>
          <a:p>
            <a:r>
              <a:rPr lang="zh-CN" altLang="en-US" smtClean="0"/>
              <a:t>测试准则: 何时结束? 覆盖度?</a:t>
            </a:r>
          </a:p>
          <a:p>
            <a:r>
              <a:rPr lang="zh-CN" altLang="en-US" smtClean="0"/>
              <a:t>等价类划分</a:t>
            </a:r>
          </a:p>
          <a:p>
            <a:r>
              <a:rPr lang="zh-CN" altLang="en-US" smtClean="0"/>
              <a:t>因果图:</a:t>
            </a:r>
          </a:p>
          <a:p>
            <a:pPr lvl="1">
              <a:lnSpc>
                <a:spcPct val="90000"/>
              </a:lnSpc>
            </a:pPr>
            <a:r>
              <a:rPr lang="zh-CN" altLang="en-US" sz="2000" smtClean="0"/>
              <a:t>例: 命令行 </a:t>
            </a:r>
            <a:r>
              <a:rPr lang="en-US" altLang="zh-CN" sz="2000" smtClean="0"/>
              <a:t>cmdname arg1 arg2 ...</a:t>
            </a:r>
            <a:endParaRPr lang="zh-CN"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AA_SEI_讲演模板-白底有院标和所标">
  <a:themeElements>
    <a:clrScheme name="">
      <a:dk1>
        <a:srgbClr val="0057F0"/>
      </a:dk1>
      <a:lt1>
        <a:srgbClr val="868686"/>
      </a:lt1>
      <a:dk2>
        <a:srgbClr val="FFFFFF"/>
      </a:dk2>
      <a:lt2>
        <a:srgbClr val="4D4D4D"/>
      </a:lt2>
      <a:accent1>
        <a:srgbClr val="0057F0"/>
      </a:accent1>
      <a:accent2>
        <a:srgbClr val="000000"/>
      </a:accent2>
      <a:accent3>
        <a:srgbClr val="C3C3C3"/>
      </a:accent3>
      <a:accent4>
        <a:srgbClr val="0049CD"/>
      </a:accent4>
      <a:accent5>
        <a:srgbClr val="AAB4F6"/>
      </a:accent5>
      <a:accent6>
        <a:srgbClr val="000000"/>
      </a:accent6>
      <a:hlink>
        <a:srgbClr val="CCCCFF"/>
      </a:hlink>
      <a:folHlink>
        <a:srgbClr val="969696"/>
      </a:folHlink>
    </a:clrScheme>
    <a:fontScheme name="BUAA_SEI_讲演模板-白底有院标和所标">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AA_SEI_讲演模板-白底有院标和所标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_SEI_讲演模板-白底有院标和所标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UAA_SEI_讲演模板-白底有院标和所标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_SEI_讲演模板-白底有院标和所标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_SEI_讲演模板-白底有院标和所标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_SEI_讲演模板-白底有院标和所标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UAA_SEI_讲演模板-白底有院标和所标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E:\lchao\北航软件所\标志和模板\BUAA_SEI_讲演模板-白底有院标和所标.pot</Template>
  <TotalTime>9944</TotalTime>
  <Words>3711</Words>
  <Application>Microsoft Office PowerPoint</Application>
  <PresentationFormat>全屏显示(4:3)</PresentationFormat>
  <Paragraphs>771</Paragraphs>
  <Slides>76</Slides>
  <Notes>65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76</vt:i4>
      </vt:variant>
    </vt:vector>
  </HeadingPairs>
  <TitlesOfParts>
    <vt:vector size="90" baseType="lpstr">
      <vt:lpstr>华文行楷</vt:lpstr>
      <vt:lpstr>华文新魏</vt:lpstr>
      <vt:lpstr>楷体_GB2312</vt:lpstr>
      <vt:lpstr>隶书</vt:lpstr>
      <vt:lpstr>宋体</vt:lpstr>
      <vt:lpstr>Arial</vt:lpstr>
      <vt:lpstr>Monotype Corsiva</vt:lpstr>
      <vt:lpstr>Tahoma</vt:lpstr>
      <vt:lpstr>Times New Roman</vt:lpstr>
      <vt:lpstr>Wingdings</vt:lpstr>
      <vt:lpstr>BUAA_SEI_讲演模板-白底有院标和所标</vt:lpstr>
      <vt:lpstr>Photo Editor 照片</vt:lpstr>
      <vt:lpstr>位图图像</vt:lpstr>
      <vt:lpstr>Chart</vt:lpstr>
      <vt:lpstr>Software Testing Techniques -- 软件测试技术</vt:lpstr>
      <vt:lpstr>软件的评价？</vt:lpstr>
      <vt:lpstr>软件测试的目的</vt:lpstr>
      <vt:lpstr>软件测试的重要性</vt:lpstr>
      <vt:lpstr>软件测试的重要性</vt:lpstr>
      <vt:lpstr>测试用例</vt:lpstr>
      <vt:lpstr>测试的手段</vt:lpstr>
      <vt:lpstr>功能测试</vt:lpstr>
      <vt:lpstr>黑盒测试 -- 基本测试策略</vt:lpstr>
      <vt:lpstr>结构测试-程序的内部逻辑</vt:lpstr>
      <vt:lpstr>白盒子测试</vt:lpstr>
      <vt:lpstr>白盒子方法：动态测试</vt:lpstr>
      <vt:lpstr>结构测试覆盖准则之间的关系</vt:lpstr>
      <vt:lpstr>灰盒测试 –内部和外部的影响</vt:lpstr>
      <vt:lpstr>非功能性特征的测试</vt:lpstr>
      <vt:lpstr>软件可靠性</vt:lpstr>
      <vt:lpstr>测试阶段</vt:lpstr>
      <vt:lpstr>单元测试</vt:lpstr>
      <vt:lpstr>McCabe圈复杂度</vt:lpstr>
      <vt:lpstr>例1 PushingBox</vt:lpstr>
      <vt:lpstr>例2 学生注册系统SRS （Student Registration System）</vt:lpstr>
      <vt:lpstr>PowerPoint 演示文稿</vt:lpstr>
      <vt:lpstr>问题1： SRS的“单元测试”（类及其方法）</vt:lpstr>
      <vt:lpstr>问题2：白盒测试 </vt:lpstr>
      <vt:lpstr>问题3：软件集成测试 </vt:lpstr>
      <vt:lpstr>问题4：基于需求的测试？</vt:lpstr>
      <vt:lpstr>测试的代价</vt:lpstr>
      <vt:lpstr>测试的“心理”障碍</vt:lpstr>
      <vt:lpstr>软件测试过程与方法</vt:lpstr>
      <vt:lpstr>软件测试的基本原则</vt:lpstr>
      <vt:lpstr>软件测试的基本任务与时机</vt:lpstr>
      <vt:lpstr>软件测试的阶段性</vt:lpstr>
      <vt:lpstr>软件测试过程</vt:lpstr>
      <vt:lpstr>软件开发与软件测试间的协同</vt:lpstr>
      <vt:lpstr>常见的测试过程</vt:lpstr>
      <vt:lpstr>基本特性</vt:lpstr>
      <vt:lpstr>软件质量工程</vt:lpstr>
      <vt:lpstr>软件测试过程控制与管理                         --软件测试的一些基本原则(补充)</vt:lpstr>
      <vt:lpstr>软件测试阶段性</vt:lpstr>
      <vt:lpstr>软件测试的周期性</vt:lpstr>
      <vt:lpstr>三个测试期和两个里程碑</vt:lpstr>
      <vt:lpstr>软件质量与测试</vt:lpstr>
      <vt:lpstr>软件集成测试的三个阶段</vt:lpstr>
      <vt:lpstr>软件集成测试的两个重要的里程碑</vt:lpstr>
      <vt:lpstr>软件测试计划</vt:lpstr>
      <vt:lpstr>概要测试计划</vt:lpstr>
      <vt:lpstr>详细测试计划</vt:lpstr>
      <vt:lpstr>测试人员的测试实施计划</vt:lpstr>
      <vt:lpstr>软件测试大纲</vt:lpstr>
      <vt:lpstr>软件测试大纲的本质</vt:lpstr>
      <vt:lpstr>软件测试用例</vt:lpstr>
      <vt:lpstr>测试用例生成的基本原则</vt:lpstr>
      <vt:lpstr>交互式软件的测试用例的生成</vt:lpstr>
      <vt:lpstr>交互式软件的测试用例的生成</vt:lpstr>
      <vt:lpstr>测试的实施</vt:lpstr>
      <vt:lpstr>测试过程：测试方法测试特征  测试证据</vt:lpstr>
      <vt:lpstr>北航软件工程研究所</vt:lpstr>
      <vt:lpstr>PowerPoint 演示文稿</vt:lpstr>
      <vt:lpstr>软件测试过程（POCERM-II）</vt:lpstr>
      <vt:lpstr>软件团队异地协同工作模式</vt:lpstr>
      <vt:lpstr>QESuite的功能架构</vt:lpstr>
      <vt:lpstr>基于功能域分解的测试用例库管理</vt:lpstr>
      <vt:lpstr>测试用例存储管理</vt:lpstr>
      <vt:lpstr>测试用例执行状态监控</vt:lpstr>
      <vt:lpstr>软件问题报告生命周期管理</vt:lpstr>
      <vt:lpstr>软件问题报告</vt:lpstr>
      <vt:lpstr>软件问题报告的生命周期</vt:lpstr>
      <vt:lpstr>测试执行报告及测试结果的追踪</vt:lpstr>
      <vt:lpstr>测试用例及其关联性</vt:lpstr>
      <vt:lpstr>北航软件工程研究所</vt:lpstr>
      <vt:lpstr>C++/Java软件分析与测试工具</vt:lpstr>
      <vt:lpstr>分析与测试报告</vt:lpstr>
      <vt:lpstr>软件问题时间分布图</vt:lpstr>
      <vt:lpstr>软件问题发现与解决延迟图(2009/10/29)</vt:lpstr>
      <vt:lpstr>练习：测试—文件名</vt:lpstr>
      <vt:lpstr>总结</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UML教案</dc:title>
  <dc:creator>刘超</dc:creator>
  <cp:lastModifiedBy>liuchao</cp:lastModifiedBy>
  <cp:revision>422</cp:revision>
  <cp:lastPrinted>2000-01-25T15:32:44Z</cp:lastPrinted>
  <dcterms:created xsi:type="dcterms:W3CDTF">1999-08-02T03:11:44Z</dcterms:created>
  <dcterms:modified xsi:type="dcterms:W3CDTF">2016-12-07T23:44:09Z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liuchao@buaa.edu.cn</vt:lpwstr>
  </property>
  <property fmtid="{D5CDD505-2E9C-101B-9397-08002B2CF9AE}" pid="8" name="HomePage">
    <vt:lpwstr>www.sei.buaa.edu.cn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D:\lchao\COURSES\SE\SE2000\uml1</vt:lpwstr>
  </property>
</Properties>
</file>