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4" r:id="rId5"/>
    <p:sldId id="273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65" r:id="rId18"/>
    <p:sldId id="266" r:id="rId19"/>
    <p:sldId id="275" r:id="rId20"/>
    <p:sldId id="278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52601"/>
            <a:ext cx="9144000" cy="182976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/>
              <a:t>软件工程基础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阅读文献与博文</a:t>
            </a:r>
            <a:r>
              <a:rPr lang="zh-CN" altLang="en-US" sz="5400" dirty="0"/>
              <a:t>习作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2016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5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邮件验证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900"/>
            <a:ext cx="8939883" cy="31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注册账号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51" y="1052736"/>
            <a:ext cx="60579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 flipV="1">
            <a:off x="1475656" y="2276872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登录账号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08712" cy="46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9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936" y="1034605"/>
            <a:ext cx="13141714" cy="52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 flipV="1">
            <a:off x="7308304" y="1058091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申请博客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288"/>
            <a:ext cx="8892480" cy="5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0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http://www.cnblogs.com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撰写博文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88431"/>
            <a:ext cx="10609434" cy="472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 flipV="1">
            <a:off x="3275856" y="3645024"/>
            <a:ext cx="432048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撰写博文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" y="1844824"/>
            <a:ext cx="9121543" cy="41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四、平台互动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 flipV="1">
            <a:off x="395536" y="3357902"/>
            <a:ext cx="2592288" cy="575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4038"/>
            <a:ext cx="9036496" cy="310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 flipV="1">
            <a:off x="6372200" y="1824038"/>
            <a:ext cx="158417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查看公告和作业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" y="1556792"/>
            <a:ext cx="9034012" cy="507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 flipV="1">
            <a:off x="6084168" y="2132856"/>
            <a:ext cx="2952328" cy="273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互动交流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59" y="1246448"/>
            <a:ext cx="4574893" cy="52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331236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评论博文</a:t>
            </a:r>
            <a:r>
              <a:rPr lang="zh-CN" altLang="en-US" sz="2400" dirty="0" smtClean="0"/>
              <a:t>：点击班级成员头像，可以浏览其博文，阅读后可在博文最下方添加评论，进行互动交流。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回复评论</a:t>
            </a:r>
            <a:r>
              <a:rPr lang="zh-CN" altLang="en-US" sz="2400" dirty="0" smtClean="0"/>
              <a:t>：博文作者应对其他同学留言给予回复。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9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一、整体安排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二、查阅文献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三、开通博客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/>
              <a:t>四</a:t>
            </a:r>
            <a:r>
              <a:rPr lang="zh-CN" altLang="en-US" sz="3600" dirty="0" smtClean="0"/>
              <a:t>、平台互动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五、评分规则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57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五、基本评分规则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4056" y="836712"/>
            <a:ext cx="8639944" cy="5877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次博文，每次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分，共</a:t>
            </a:r>
            <a:r>
              <a:rPr lang="en-US" altLang="zh-CN" sz="3200" dirty="0"/>
              <a:t>20</a:t>
            </a:r>
            <a:r>
              <a:rPr lang="zh-CN" altLang="en-US" sz="3200" dirty="0" smtClean="0"/>
              <a:t>分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时间要求</a:t>
            </a:r>
            <a:endParaRPr lang="en-US" altLang="zh-CN" sz="3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在规定时间后</a:t>
            </a:r>
            <a:r>
              <a:rPr lang="en-US" altLang="zh-CN" sz="2800" dirty="0" smtClean="0"/>
              <a:t>24</a:t>
            </a:r>
            <a:r>
              <a:rPr lang="zh-CN" altLang="en-US" sz="2800" dirty="0" smtClean="0"/>
              <a:t>小时内发布，最多给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在</a:t>
            </a:r>
            <a:r>
              <a:rPr lang="zh-CN" altLang="en-US" sz="2800" dirty="0" smtClean="0"/>
              <a:t>规定时间后</a:t>
            </a:r>
            <a:r>
              <a:rPr lang="en-US" altLang="zh-CN" sz="2800" dirty="0" smtClean="0"/>
              <a:t>24-48</a:t>
            </a:r>
            <a:r>
              <a:rPr lang="zh-CN" altLang="en-US" sz="2800" dirty="0" smtClean="0"/>
              <a:t>小时发布，最多给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超过</a:t>
            </a:r>
            <a:r>
              <a:rPr lang="en-US" altLang="zh-CN" sz="2800" dirty="0" smtClean="0">
                <a:solidFill>
                  <a:srgbClr val="FF0000"/>
                </a:solidFill>
              </a:rPr>
              <a:t>48</a:t>
            </a:r>
            <a:r>
              <a:rPr lang="zh-CN" altLang="en-US" sz="2800" dirty="0" smtClean="0">
                <a:solidFill>
                  <a:srgbClr val="FF0000"/>
                </a:solidFill>
              </a:rPr>
              <a:t>小时，不给分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65760" lvl="1" indent="-256032">
              <a:lnSpc>
                <a:spcPct val="120000"/>
              </a:lnSpc>
              <a:spcBef>
                <a:spcPts val="0"/>
              </a:spcBef>
              <a:buSzPct val="68000"/>
              <a:buFont typeface="Wingdings 3"/>
              <a:buChar char=""/>
            </a:pPr>
            <a:r>
              <a:rPr lang="zh-CN" altLang="en-US" sz="3200" dirty="0"/>
              <a:t>内容要求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契合主题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结构条理清晰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充分体现个人观点、分析思路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字数：中文</a:t>
            </a:r>
            <a:r>
              <a:rPr lang="en-US" altLang="zh-CN" sz="2400" dirty="0" smtClean="0"/>
              <a:t>2500</a:t>
            </a:r>
            <a:r>
              <a:rPr lang="zh-CN" altLang="en-US" sz="2400" dirty="0" smtClean="0"/>
              <a:t>字以上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杜绝抄袭，一经发现，记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欢迎同学们互相监督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3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五、评分规则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4056" y="980728"/>
            <a:ext cx="8748464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 smtClean="0"/>
              <a:t>评分方式</a:t>
            </a:r>
            <a:endParaRPr lang="en-US" altLang="zh-CN" sz="3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/>
              <a:t>助教评分，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周后左右，在班级公告公布分数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/>
              <a:t>考核指标</a:t>
            </a:r>
            <a:endParaRPr lang="en-US" altLang="zh-CN" sz="26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300" dirty="0" smtClean="0"/>
              <a:t>博文质量：主题内容、条理、论述要点等</a:t>
            </a:r>
            <a:endParaRPr lang="en-US" altLang="zh-CN" sz="23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300" dirty="0" smtClean="0"/>
              <a:t>互动情况：</a:t>
            </a:r>
            <a:r>
              <a:rPr lang="zh-CN" altLang="en-US" sz="2300" dirty="0"/>
              <a:t>阅读</a:t>
            </a:r>
            <a:r>
              <a:rPr lang="zh-CN" altLang="en-US" sz="2300" dirty="0" smtClean="0"/>
              <a:t>量、回复评论等</a:t>
            </a:r>
            <a:endParaRPr lang="en-US" altLang="zh-CN" sz="23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300" smtClean="0"/>
              <a:t>……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3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83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3184" y="1351309"/>
            <a:ext cx="757118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老师将结合授课内容命题，</a:t>
            </a:r>
            <a:r>
              <a:rPr lang="zh-CN" altLang="en-US" sz="2800" dirty="0"/>
              <a:t>布置</a:t>
            </a:r>
            <a:r>
              <a:rPr lang="en-US" altLang="zh-CN" sz="2800" dirty="0" smtClean="0"/>
              <a:t>10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主题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每</a:t>
            </a:r>
            <a:r>
              <a:rPr lang="zh-CN" altLang="en-US" sz="2800" dirty="0" smtClean="0"/>
              <a:t>名同学选择</a:t>
            </a:r>
            <a:r>
              <a:rPr lang="en-US" altLang="zh-CN" sz="2800" dirty="0"/>
              <a:t>10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主题中不少于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个主题，分别撰写博文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校历第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周（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日星期日）前，提交博文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校历第</a:t>
            </a:r>
            <a:r>
              <a:rPr lang="en-US" altLang="zh-CN" sz="2400" dirty="0"/>
              <a:t>14</a:t>
            </a:r>
            <a:r>
              <a:rPr lang="zh-CN" altLang="en-US" sz="2400" dirty="0"/>
              <a:t>周（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11</a:t>
            </a:r>
            <a:r>
              <a:rPr lang="zh-CN" altLang="en-US" sz="2400" dirty="0"/>
              <a:t>日星期日）前，提交博文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一、整体安排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5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二、查阅文献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991269"/>
            <a:ext cx="3837112" cy="45259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读什么？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/>
              <a:t>期刊论文、会议论文、博士硕士论文？</a:t>
            </a:r>
            <a:endParaRPr lang="en-US" altLang="zh-CN" sz="28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去哪找？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/>
              <a:t>使用什么工具？</a:t>
            </a:r>
            <a:endParaRPr lang="en-US" altLang="zh-CN" sz="28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/>
              <a:t>用什么网络资源？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104456" y="908720"/>
            <a:ext cx="4572000" cy="58539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怎么读？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621792" lvl="1" indent="-228600">
              <a:lnSpc>
                <a:spcPct val="130000"/>
              </a:lnSpc>
              <a:buClr>
                <a:schemeClr val="accent1"/>
              </a:buClr>
              <a:buFont typeface="Verdana"/>
              <a:buChar char="◦"/>
            </a:pPr>
            <a:r>
              <a:rPr lang="zh-CN" altLang="en-US" sz="2800" dirty="0"/>
              <a:t>什么方法？速读、精读、复读</a:t>
            </a:r>
            <a:r>
              <a:rPr lang="en-US" altLang="zh-CN" sz="2800" dirty="0"/>
              <a:t>……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621792" lvl="1" indent="-228600">
              <a:lnSpc>
                <a:spcPct val="130000"/>
              </a:lnSpc>
              <a:buClr>
                <a:schemeClr val="accent1"/>
              </a:buClr>
              <a:buFont typeface="Verdana"/>
              <a:buChar char="◦"/>
            </a:pPr>
            <a:r>
              <a:rPr lang="zh-CN" altLang="en-US" sz="2800" dirty="0"/>
              <a:t>如何做笔记？</a:t>
            </a:r>
            <a:endParaRPr lang="en-US" altLang="zh-CN" sz="2800" dirty="0"/>
          </a:p>
          <a:p>
            <a:pPr marL="621792" lvl="1" indent="-228600">
              <a:lnSpc>
                <a:spcPct val="130000"/>
              </a:lnSpc>
              <a:buClr>
                <a:schemeClr val="accent1"/>
              </a:buClr>
              <a:buFont typeface="Verdana"/>
              <a:buChar char="◦"/>
            </a:pPr>
            <a:r>
              <a:rPr lang="zh-CN" altLang="en-US" sz="2800" dirty="0"/>
              <a:t>从现在开始，积累一个自己的阅读文献库？</a:t>
            </a:r>
            <a:endParaRPr lang="en-US" altLang="zh-CN" sz="28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思考问题？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621792" lvl="1" indent="-2286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Verdana"/>
              <a:buChar char="◦"/>
            </a:pPr>
            <a:r>
              <a:rPr lang="zh-CN" altLang="en-US" sz="2800" dirty="0"/>
              <a:t>对比分析？</a:t>
            </a:r>
            <a:endParaRPr lang="en-US" altLang="zh-CN" sz="2800" dirty="0"/>
          </a:p>
          <a:p>
            <a:pPr marL="621792" lvl="1" indent="-2286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Verdana"/>
              <a:buChar char="◦"/>
            </a:pPr>
            <a:r>
              <a:rPr lang="zh-CN" altLang="en-US" sz="2800" dirty="0"/>
              <a:t>每种方法的利弊？</a:t>
            </a:r>
            <a:endParaRPr lang="en-US" altLang="zh-CN" sz="2800" dirty="0"/>
          </a:p>
          <a:p>
            <a:pPr marL="621792" lvl="1" indent="-2286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Verdana"/>
              <a:buChar char="◦"/>
            </a:pPr>
            <a:r>
              <a:rPr lang="zh-CN" altLang="en-US" sz="2800" dirty="0"/>
              <a:t>增长点在哪？</a:t>
            </a:r>
          </a:p>
        </p:txBody>
      </p:sp>
    </p:spTree>
    <p:extLst>
      <p:ext uri="{BB962C8B-B14F-4D97-AF65-F5344CB8AC3E}">
        <p14:creationId xmlns:p14="http://schemas.microsoft.com/office/powerpoint/2010/main" val="38887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二、查阅文献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http:// </a:t>
            </a:r>
            <a:r>
              <a:rPr lang="en-US" altLang="zh-CN" dirty="0" smtClean="0"/>
              <a:t>lib.buaa.edu.cn </a:t>
            </a:r>
            <a:r>
              <a:rPr lang="zh-CN" altLang="en-US" dirty="0" smtClean="0"/>
              <a:t>北航图书馆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https://</a:t>
            </a:r>
            <a:r>
              <a:rPr lang="en-US" altLang="zh-CN" dirty="0" smtClean="0">
                <a:solidFill>
                  <a:srgbClr val="FF0000"/>
                </a:solidFill>
              </a:rPr>
              <a:t>scholar.google.com.hk</a:t>
            </a:r>
            <a:r>
              <a:rPr lang="zh-CN" altLang="en-US" dirty="0">
                <a:solidFill>
                  <a:srgbClr val="FF0000"/>
                </a:solidFill>
              </a:rPr>
              <a:t>谷</a:t>
            </a:r>
            <a:r>
              <a:rPr lang="zh-CN" altLang="en-US" dirty="0" smtClean="0">
                <a:solidFill>
                  <a:srgbClr val="FF0000"/>
                </a:solidFill>
              </a:rPr>
              <a:t>歌学术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wenku.baidu.com </a:t>
            </a:r>
            <a:r>
              <a:rPr lang="zh-CN" altLang="en-US" dirty="0" smtClean="0"/>
              <a:t>百度文库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3"/>
            <a:ext cx="6192688" cy="39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92080" y="5507707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en-US" altLang="zh-CN" dirty="0"/>
              <a:t>https://edu.cnblogs.com/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三、开通博客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128792" cy="53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236296" y="1988840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480720" cy="455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注册账号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flipV="1">
            <a:off x="1710730" y="4437112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注册账号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85740"/>
            <a:ext cx="7589093" cy="536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4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注册账号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1588"/>
            <a:ext cx="8027987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414</Words>
  <Application>Microsoft Office PowerPoint</Application>
  <PresentationFormat>全屏显示(4:3)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软件工程基础 阅读文献与博文习作</vt:lpstr>
      <vt:lpstr>主要内容</vt:lpstr>
      <vt:lpstr>一、整体安排</vt:lpstr>
      <vt:lpstr>二、查阅文献</vt:lpstr>
      <vt:lpstr>二、查阅文献</vt:lpstr>
      <vt:lpstr>三、开通博客</vt:lpstr>
      <vt:lpstr>注册账号</vt:lpstr>
      <vt:lpstr>注册账号</vt:lpstr>
      <vt:lpstr>注册账号</vt:lpstr>
      <vt:lpstr>注册账号-邮件验证</vt:lpstr>
      <vt:lpstr>注册账号</vt:lpstr>
      <vt:lpstr>登录账号</vt:lpstr>
      <vt:lpstr>PowerPoint 演示文稿</vt:lpstr>
      <vt:lpstr>申请博客</vt:lpstr>
      <vt:lpstr>撰写博文</vt:lpstr>
      <vt:lpstr>撰写博文</vt:lpstr>
      <vt:lpstr>四、平台互动</vt:lpstr>
      <vt:lpstr>查看公告和作业</vt:lpstr>
      <vt:lpstr>互动交流</vt:lpstr>
      <vt:lpstr>五、基本评分规则</vt:lpstr>
      <vt:lpstr>五、评分规则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软件工程基础课博客作业说明</dc:title>
  <dc:creator>Administrator</dc:creator>
  <cp:lastModifiedBy>武立勋</cp:lastModifiedBy>
  <cp:revision>54</cp:revision>
  <dcterms:created xsi:type="dcterms:W3CDTF">2016-09-07T12:07:46Z</dcterms:created>
  <dcterms:modified xsi:type="dcterms:W3CDTF">2016-09-20T12:43:41Z</dcterms:modified>
</cp:coreProperties>
</file>