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33" r:id="rId2"/>
    <p:sldId id="334" r:id="rId3"/>
    <p:sldId id="337" r:id="rId4"/>
    <p:sldId id="338" r:id="rId5"/>
    <p:sldId id="339"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 id="362" r:id="rId29"/>
    <p:sldId id="363" r:id="rId30"/>
    <p:sldId id="364" r:id="rId31"/>
    <p:sldId id="365" r:id="rId32"/>
    <p:sldId id="366" r:id="rId33"/>
    <p:sldId id="367" r:id="rId34"/>
    <p:sldId id="368" r:id="rId35"/>
    <p:sldId id="369" r:id="rId36"/>
    <p:sldId id="370" r:id="rId37"/>
    <p:sldId id="379" r:id="rId38"/>
    <p:sldId id="380" r:id="rId39"/>
    <p:sldId id="381" r:id="rId40"/>
    <p:sldId id="382" r:id="rId41"/>
    <p:sldId id="371" r:id="rId42"/>
    <p:sldId id="374" r:id="rId43"/>
    <p:sldId id="375" r:id="rId44"/>
    <p:sldId id="376" r:id="rId45"/>
    <p:sldId id="377" r:id="rId46"/>
    <p:sldId id="378" r:id="rId47"/>
    <p:sldId id="372" r:id="rId48"/>
    <p:sldId id="373" r:id="rId49"/>
  </p:sldIdLst>
  <p:sldSz cx="12192000" cy="6858000"/>
  <p:notesSz cx="6858000" cy="9144000"/>
  <p:defaultTextStyle>
    <a:defPPr>
      <a:defRPr lang="zh-CN"/>
    </a:defPPr>
    <a:lvl1pPr algn="l" rtl="0" fontAlgn="base">
      <a:spcBef>
        <a:spcPct val="0"/>
      </a:spcBef>
      <a:spcAft>
        <a:spcPct val="0"/>
      </a:spcAft>
      <a:defRPr b="1" kern="1200">
        <a:solidFill>
          <a:schemeClr val="tx1"/>
        </a:solidFill>
        <a:latin typeface="Arial" charset="0"/>
        <a:ea typeface="宋体" charset="-122"/>
        <a:cs typeface="+mn-cs"/>
      </a:defRPr>
    </a:lvl1pPr>
    <a:lvl2pPr marL="457200" algn="l" rtl="0" fontAlgn="base">
      <a:spcBef>
        <a:spcPct val="0"/>
      </a:spcBef>
      <a:spcAft>
        <a:spcPct val="0"/>
      </a:spcAft>
      <a:defRPr b="1" kern="1200">
        <a:solidFill>
          <a:schemeClr val="tx1"/>
        </a:solidFill>
        <a:latin typeface="Arial" charset="0"/>
        <a:ea typeface="宋体" charset="-122"/>
        <a:cs typeface="+mn-cs"/>
      </a:defRPr>
    </a:lvl2pPr>
    <a:lvl3pPr marL="914400" algn="l" rtl="0" fontAlgn="base">
      <a:spcBef>
        <a:spcPct val="0"/>
      </a:spcBef>
      <a:spcAft>
        <a:spcPct val="0"/>
      </a:spcAft>
      <a:defRPr b="1" kern="1200">
        <a:solidFill>
          <a:schemeClr val="tx1"/>
        </a:solidFill>
        <a:latin typeface="Arial" charset="0"/>
        <a:ea typeface="宋体" charset="-122"/>
        <a:cs typeface="+mn-cs"/>
      </a:defRPr>
    </a:lvl3pPr>
    <a:lvl4pPr marL="1371600" algn="l" rtl="0" fontAlgn="base">
      <a:spcBef>
        <a:spcPct val="0"/>
      </a:spcBef>
      <a:spcAft>
        <a:spcPct val="0"/>
      </a:spcAft>
      <a:defRPr b="1" kern="1200">
        <a:solidFill>
          <a:schemeClr val="tx1"/>
        </a:solidFill>
        <a:latin typeface="Arial" charset="0"/>
        <a:ea typeface="宋体" charset="-122"/>
        <a:cs typeface="+mn-cs"/>
      </a:defRPr>
    </a:lvl4pPr>
    <a:lvl5pPr marL="1828800" algn="l" rtl="0" fontAlgn="base">
      <a:spcBef>
        <a:spcPct val="0"/>
      </a:spcBef>
      <a:spcAft>
        <a:spcPct val="0"/>
      </a:spcAft>
      <a:defRPr b="1" kern="1200">
        <a:solidFill>
          <a:schemeClr val="tx1"/>
        </a:solidFill>
        <a:latin typeface="Arial" charset="0"/>
        <a:ea typeface="宋体" charset="-122"/>
        <a:cs typeface="+mn-cs"/>
      </a:defRPr>
    </a:lvl5pPr>
    <a:lvl6pPr marL="2286000" algn="l" defTabSz="914400" rtl="0" eaLnBrk="1" latinLnBrk="0" hangingPunct="1">
      <a:defRPr b="1" kern="1200">
        <a:solidFill>
          <a:schemeClr val="tx1"/>
        </a:solidFill>
        <a:latin typeface="Arial" charset="0"/>
        <a:ea typeface="宋体" charset="-122"/>
        <a:cs typeface="+mn-cs"/>
      </a:defRPr>
    </a:lvl6pPr>
    <a:lvl7pPr marL="2743200" algn="l" defTabSz="914400" rtl="0" eaLnBrk="1" latinLnBrk="0" hangingPunct="1">
      <a:defRPr b="1" kern="1200">
        <a:solidFill>
          <a:schemeClr val="tx1"/>
        </a:solidFill>
        <a:latin typeface="Arial" charset="0"/>
        <a:ea typeface="宋体" charset="-122"/>
        <a:cs typeface="+mn-cs"/>
      </a:defRPr>
    </a:lvl7pPr>
    <a:lvl8pPr marL="3200400" algn="l" defTabSz="914400" rtl="0" eaLnBrk="1" latinLnBrk="0" hangingPunct="1">
      <a:defRPr b="1" kern="1200">
        <a:solidFill>
          <a:schemeClr val="tx1"/>
        </a:solidFill>
        <a:latin typeface="Arial" charset="0"/>
        <a:ea typeface="宋体" charset="-122"/>
        <a:cs typeface="+mn-cs"/>
      </a:defRPr>
    </a:lvl8pPr>
    <a:lvl9pPr marL="3657600" algn="l" defTabSz="914400" rtl="0" eaLnBrk="1" latinLnBrk="0" hangingPunct="1">
      <a:defRPr b="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0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520"/>
    <a:srgbClr val="FF3E3E"/>
    <a:srgbClr val="70AD47"/>
    <a:srgbClr val="C6D9F1"/>
    <a:srgbClr val="000099"/>
    <a:srgbClr val="003399"/>
    <a:srgbClr val="FFFF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92" d="100"/>
          <a:sy n="92" d="100"/>
        </p:scale>
        <p:origin x="90" y="84"/>
      </p:cViewPr>
      <p:guideLst>
        <p:guide orient="horz" pos="210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b="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b="0">
                <a:latin typeface="+mn-lt"/>
                <a:ea typeface="+mn-ea"/>
              </a:defRPr>
            </a:lvl1pPr>
          </a:lstStyle>
          <a:p>
            <a:pPr>
              <a:defRPr/>
            </a:pPr>
            <a:fld id="{F796B059-62EC-4D17-8120-B62CE7CD845C}" type="datetimeFigureOut">
              <a:rPr lang="zh-CN" altLang="en-US"/>
              <a:pPr>
                <a:defRPr/>
              </a:pPr>
              <a:t>2019/4/23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b="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b="0">
                <a:latin typeface="+mn-lt"/>
                <a:ea typeface="+mn-ea"/>
              </a:defRPr>
            </a:lvl1pPr>
          </a:lstStyle>
          <a:p>
            <a:pPr>
              <a:defRPr/>
            </a:pPr>
            <a:fld id="{0220B6E8-B4AD-4417-8E48-F08D03EA7CA3}" type="slidenum">
              <a:rPr lang="zh-CN" altLang="en-US"/>
              <a:pPr>
                <a:defRPr/>
              </a:pPr>
              <a:t>‹#›</a:t>
            </a:fld>
            <a:endParaRPr lang="zh-CN" altLang="en-US"/>
          </a:p>
        </p:txBody>
      </p:sp>
    </p:spTree>
    <p:extLst>
      <p:ext uri="{BB962C8B-B14F-4D97-AF65-F5344CB8AC3E}">
        <p14:creationId xmlns:p14="http://schemas.microsoft.com/office/powerpoint/2010/main" val="10217182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1"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C3335EA3-9F0B-41F4-8E5E-8382805EA34B}" type="slidenum">
              <a:rPr lang="zh-CN" altLang="en-US" sz="1200" b="0">
                <a:latin typeface="+mn-lt"/>
                <a:ea typeface="+mn-ea"/>
              </a:rPr>
              <a:pPr algn="r">
                <a:defRPr/>
              </a:pPr>
              <a:t>1</a:t>
            </a:fld>
            <a:endParaRPr lang="en-US" altLang="zh-CN" sz="1200" b="0">
              <a:latin typeface="+mn-lt"/>
              <a:ea typeface="+mn-ea"/>
            </a:endParaRPr>
          </a:p>
        </p:txBody>
      </p:sp>
    </p:spTree>
    <p:extLst>
      <p:ext uri="{BB962C8B-B14F-4D97-AF65-F5344CB8AC3E}">
        <p14:creationId xmlns:p14="http://schemas.microsoft.com/office/powerpoint/2010/main" val="583352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10</a:t>
            </a:fld>
            <a:endParaRPr lang="en-US" altLang="zh-CN" sz="1200" b="0">
              <a:latin typeface="+mn-lt"/>
              <a:ea typeface="+mn-ea"/>
            </a:endParaRPr>
          </a:p>
        </p:txBody>
      </p:sp>
    </p:spTree>
    <p:extLst>
      <p:ext uri="{BB962C8B-B14F-4D97-AF65-F5344CB8AC3E}">
        <p14:creationId xmlns:p14="http://schemas.microsoft.com/office/powerpoint/2010/main" val="2555862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11</a:t>
            </a:fld>
            <a:endParaRPr lang="en-US" altLang="zh-CN" sz="1200" b="0">
              <a:latin typeface="+mn-lt"/>
              <a:ea typeface="+mn-ea"/>
            </a:endParaRPr>
          </a:p>
        </p:txBody>
      </p:sp>
    </p:spTree>
    <p:extLst>
      <p:ext uri="{BB962C8B-B14F-4D97-AF65-F5344CB8AC3E}">
        <p14:creationId xmlns:p14="http://schemas.microsoft.com/office/powerpoint/2010/main" val="1348134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12</a:t>
            </a:fld>
            <a:endParaRPr lang="en-US" altLang="zh-CN" sz="1200" b="0">
              <a:latin typeface="+mn-lt"/>
              <a:ea typeface="+mn-ea"/>
            </a:endParaRPr>
          </a:p>
        </p:txBody>
      </p:sp>
    </p:spTree>
    <p:extLst>
      <p:ext uri="{BB962C8B-B14F-4D97-AF65-F5344CB8AC3E}">
        <p14:creationId xmlns:p14="http://schemas.microsoft.com/office/powerpoint/2010/main" val="2148174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13</a:t>
            </a:fld>
            <a:endParaRPr lang="en-US" altLang="zh-CN" sz="1200" b="0">
              <a:latin typeface="+mn-lt"/>
              <a:ea typeface="+mn-ea"/>
            </a:endParaRPr>
          </a:p>
        </p:txBody>
      </p:sp>
    </p:spTree>
    <p:extLst>
      <p:ext uri="{BB962C8B-B14F-4D97-AF65-F5344CB8AC3E}">
        <p14:creationId xmlns:p14="http://schemas.microsoft.com/office/powerpoint/2010/main" val="136082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14</a:t>
            </a:fld>
            <a:endParaRPr lang="en-US" altLang="zh-CN" sz="1200" b="0">
              <a:latin typeface="+mn-lt"/>
              <a:ea typeface="+mn-ea"/>
            </a:endParaRPr>
          </a:p>
        </p:txBody>
      </p:sp>
    </p:spTree>
    <p:extLst>
      <p:ext uri="{BB962C8B-B14F-4D97-AF65-F5344CB8AC3E}">
        <p14:creationId xmlns:p14="http://schemas.microsoft.com/office/powerpoint/2010/main" val="4046188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15</a:t>
            </a:fld>
            <a:endParaRPr lang="en-US" altLang="zh-CN" sz="1200" b="0">
              <a:latin typeface="+mn-lt"/>
              <a:ea typeface="+mn-ea"/>
            </a:endParaRPr>
          </a:p>
        </p:txBody>
      </p:sp>
    </p:spTree>
    <p:extLst>
      <p:ext uri="{BB962C8B-B14F-4D97-AF65-F5344CB8AC3E}">
        <p14:creationId xmlns:p14="http://schemas.microsoft.com/office/powerpoint/2010/main" val="1513902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16</a:t>
            </a:fld>
            <a:endParaRPr lang="en-US" altLang="zh-CN" sz="1200" b="0">
              <a:latin typeface="+mn-lt"/>
              <a:ea typeface="+mn-ea"/>
            </a:endParaRPr>
          </a:p>
        </p:txBody>
      </p:sp>
    </p:spTree>
    <p:extLst>
      <p:ext uri="{BB962C8B-B14F-4D97-AF65-F5344CB8AC3E}">
        <p14:creationId xmlns:p14="http://schemas.microsoft.com/office/powerpoint/2010/main" val="3742820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17</a:t>
            </a:fld>
            <a:endParaRPr lang="en-US" altLang="zh-CN" sz="1200" b="0">
              <a:latin typeface="+mn-lt"/>
              <a:ea typeface="+mn-ea"/>
            </a:endParaRPr>
          </a:p>
        </p:txBody>
      </p:sp>
    </p:spTree>
    <p:extLst>
      <p:ext uri="{BB962C8B-B14F-4D97-AF65-F5344CB8AC3E}">
        <p14:creationId xmlns:p14="http://schemas.microsoft.com/office/powerpoint/2010/main" val="468297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B8300F8F-2159-4B57-B2E8-38622E952F21}" type="slidenum">
              <a:rPr lang="zh-CN" altLang="en-US" sz="1200" b="0">
                <a:latin typeface="+mn-lt"/>
                <a:ea typeface="+mn-ea"/>
              </a:rPr>
              <a:t>18</a:t>
            </a:fld>
            <a:endParaRPr lang="en-US" altLang="zh-CN" sz="1200" b="0">
              <a:latin typeface="+mn-lt"/>
              <a:ea typeface="+mn-ea"/>
            </a:endParaRPr>
          </a:p>
        </p:txBody>
      </p:sp>
    </p:spTree>
    <p:extLst>
      <p:ext uri="{BB962C8B-B14F-4D97-AF65-F5344CB8AC3E}">
        <p14:creationId xmlns:p14="http://schemas.microsoft.com/office/powerpoint/2010/main" val="3985728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19</a:t>
            </a:fld>
            <a:endParaRPr lang="en-US" altLang="zh-CN" sz="1200" b="0">
              <a:latin typeface="+mn-lt"/>
              <a:ea typeface="+mn-ea"/>
            </a:endParaRPr>
          </a:p>
        </p:txBody>
      </p:sp>
    </p:spTree>
    <p:extLst>
      <p:ext uri="{BB962C8B-B14F-4D97-AF65-F5344CB8AC3E}">
        <p14:creationId xmlns:p14="http://schemas.microsoft.com/office/powerpoint/2010/main" val="3221121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459"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B47DC055-E0BA-4F86-87B0-5433C891F1D8}" type="slidenum">
              <a:rPr lang="zh-CN" altLang="en-US" sz="1200" b="0">
                <a:latin typeface="+mn-lt"/>
                <a:ea typeface="+mn-ea"/>
              </a:rPr>
              <a:pPr algn="r">
                <a:defRPr/>
              </a:pPr>
              <a:t>2</a:t>
            </a:fld>
            <a:endParaRPr lang="en-US" altLang="zh-CN" sz="1200" b="0">
              <a:latin typeface="+mn-lt"/>
              <a:ea typeface="+mn-ea"/>
            </a:endParaRPr>
          </a:p>
        </p:txBody>
      </p:sp>
    </p:spTree>
    <p:extLst>
      <p:ext uri="{BB962C8B-B14F-4D97-AF65-F5344CB8AC3E}">
        <p14:creationId xmlns:p14="http://schemas.microsoft.com/office/powerpoint/2010/main" val="3543078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20</a:t>
            </a:fld>
            <a:endParaRPr lang="en-US" altLang="zh-CN" sz="1200" b="0">
              <a:latin typeface="+mn-lt"/>
              <a:ea typeface="+mn-ea"/>
            </a:endParaRPr>
          </a:p>
        </p:txBody>
      </p:sp>
    </p:spTree>
    <p:extLst>
      <p:ext uri="{BB962C8B-B14F-4D97-AF65-F5344CB8AC3E}">
        <p14:creationId xmlns:p14="http://schemas.microsoft.com/office/powerpoint/2010/main" val="756630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21</a:t>
            </a:fld>
            <a:endParaRPr lang="en-US" altLang="zh-CN" sz="1200" b="0">
              <a:latin typeface="+mn-lt"/>
              <a:ea typeface="+mn-ea"/>
            </a:endParaRPr>
          </a:p>
        </p:txBody>
      </p:sp>
    </p:spTree>
    <p:extLst>
      <p:ext uri="{BB962C8B-B14F-4D97-AF65-F5344CB8AC3E}">
        <p14:creationId xmlns:p14="http://schemas.microsoft.com/office/powerpoint/2010/main" val="1803368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22</a:t>
            </a:fld>
            <a:endParaRPr lang="en-US" altLang="zh-CN"/>
          </a:p>
        </p:txBody>
      </p:sp>
    </p:spTree>
    <p:extLst>
      <p:ext uri="{BB962C8B-B14F-4D97-AF65-F5344CB8AC3E}">
        <p14:creationId xmlns:p14="http://schemas.microsoft.com/office/powerpoint/2010/main" val="3602779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23</a:t>
            </a:fld>
            <a:endParaRPr lang="en-US" altLang="zh-CN"/>
          </a:p>
        </p:txBody>
      </p:sp>
    </p:spTree>
    <p:extLst>
      <p:ext uri="{BB962C8B-B14F-4D97-AF65-F5344CB8AC3E}">
        <p14:creationId xmlns:p14="http://schemas.microsoft.com/office/powerpoint/2010/main" val="3828193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24</a:t>
            </a:fld>
            <a:endParaRPr lang="en-US" altLang="zh-CN" sz="1200" b="0">
              <a:latin typeface="+mn-lt"/>
              <a:ea typeface="+mn-ea"/>
            </a:endParaRPr>
          </a:p>
        </p:txBody>
      </p:sp>
    </p:spTree>
    <p:extLst>
      <p:ext uri="{BB962C8B-B14F-4D97-AF65-F5344CB8AC3E}">
        <p14:creationId xmlns:p14="http://schemas.microsoft.com/office/powerpoint/2010/main" val="3696468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bwMode="auto">
          <a:noFill/>
          <a:ln>
            <a:solidFill>
              <a:srgbClr val="000000"/>
            </a:solidFill>
            <a:miter lim="800000"/>
          </a:ln>
        </p:spPr>
      </p:sp>
      <p:sp>
        <p:nvSpPr>
          <p:cNvPr id="1741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FF873262-3585-4DA9-BA50-6B51A1D84EAB}" type="slidenum">
              <a:rPr lang="zh-CN" altLang="en-US" sz="1200" b="0">
                <a:latin typeface="+mn-lt"/>
                <a:ea typeface="+mn-ea"/>
              </a:rPr>
              <a:t>25</a:t>
            </a:fld>
            <a:endParaRPr lang="en-US" altLang="zh-CN" sz="1200" b="0">
              <a:latin typeface="+mn-lt"/>
              <a:ea typeface="+mn-ea"/>
            </a:endParaRPr>
          </a:p>
        </p:txBody>
      </p:sp>
    </p:spTree>
    <p:extLst>
      <p:ext uri="{BB962C8B-B14F-4D97-AF65-F5344CB8AC3E}">
        <p14:creationId xmlns:p14="http://schemas.microsoft.com/office/powerpoint/2010/main" val="2168310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bwMode="auto">
          <a:noFill/>
          <a:ln>
            <a:solidFill>
              <a:srgbClr val="000000"/>
            </a:solidFill>
            <a:miter lim="800000"/>
          </a:ln>
        </p:spPr>
      </p:sp>
      <p:sp>
        <p:nvSpPr>
          <p:cNvPr id="2150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172817FD-A078-4C1E-80ED-2B938BBDF355}" type="slidenum">
              <a:rPr lang="zh-CN" altLang="en-US" sz="1200" b="0">
                <a:latin typeface="+mn-lt"/>
                <a:ea typeface="+mn-ea"/>
              </a:rPr>
              <a:t>26</a:t>
            </a:fld>
            <a:endParaRPr lang="en-US" altLang="zh-CN" sz="1200" b="0">
              <a:latin typeface="+mn-lt"/>
              <a:ea typeface="+mn-ea"/>
            </a:endParaRPr>
          </a:p>
        </p:txBody>
      </p:sp>
    </p:spTree>
    <p:extLst>
      <p:ext uri="{BB962C8B-B14F-4D97-AF65-F5344CB8AC3E}">
        <p14:creationId xmlns:p14="http://schemas.microsoft.com/office/powerpoint/2010/main" val="941627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ln>
        </p:spPr>
      </p:sp>
      <p:sp>
        <p:nvSpPr>
          <p:cNvPr id="1945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09958A43-1A98-4472-97BF-98672CA07728}" type="slidenum">
              <a:rPr lang="zh-CN" altLang="en-US" sz="1200" b="0">
                <a:latin typeface="+mn-lt"/>
                <a:ea typeface="+mn-ea"/>
              </a:rPr>
              <a:t>27</a:t>
            </a:fld>
            <a:endParaRPr lang="en-US" altLang="zh-CN" sz="1200" b="0">
              <a:latin typeface="+mn-lt"/>
              <a:ea typeface="+mn-ea"/>
            </a:endParaRPr>
          </a:p>
        </p:txBody>
      </p:sp>
    </p:spTree>
    <p:extLst>
      <p:ext uri="{BB962C8B-B14F-4D97-AF65-F5344CB8AC3E}">
        <p14:creationId xmlns:p14="http://schemas.microsoft.com/office/powerpoint/2010/main" val="3800885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CC25E756-EF1A-4433-A23B-F587C69BBA32}" type="slidenum">
              <a:rPr lang="zh-CN" altLang="en-US"/>
              <a:t>28</a:t>
            </a:fld>
            <a:endParaRPr lang="en-US" altLang="zh-CN"/>
          </a:p>
        </p:txBody>
      </p:sp>
    </p:spTree>
    <p:extLst>
      <p:ext uri="{BB962C8B-B14F-4D97-AF65-F5344CB8AC3E}">
        <p14:creationId xmlns:p14="http://schemas.microsoft.com/office/powerpoint/2010/main" val="23406274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29</a:t>
            </a:fld>
            <a:endParaRPr lang="en-US" altLang="zh-CN"/>
          </a:p>
        </p:txBody>
      </p:sp>
    </p:spTree>
    <p:extLst>
      <p:ext uri="{BB962C8B-B14F-4D97-AF65-F5344CB8AC3E}">
        <p14:creationId xmlns:p14="http://schemas.microsoft.com/office/powerpoint/2010/main" val="3753081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B8300F8F-2159-4B57-B2E8-38622E952F21}" type="slidenum">
              <a:rPr lang="zh-CN" altLang="en-US" sz="1200" b="0">
                <a:latin typeface="+mn-lt"/>
                <a:ea typeface="+mn-ea"/>
              </a:rPr>
              <a:t>3</a:t>
            </a:fld>
            <a:endParaRPr lang="en-US" altLang="zh-CN" sz="1200" b="0">
              <a:latin typeface="+mn-lt"/>
              <a:ea typeface="+mn-ea"/>
            </a:endParaRPr>
          </a:p>
        </p:txBody>
      </p:sp>
    </p:spTree>
    <p:extLst>
      <p:ext uri="{BB962C8B-B14F-4D97-AF65-F5344CB8AC3E}">
        <p14:creationId xmlns:p14="http://schemas.microsoft.com/office/powerpoint/2010/main" val="7347874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bwMode="auto">
          <a:noFill/>
          <a:ln>
            <a:solidFill>
              <a:srgbClr val="000000"/>
            </a:solidFill>
            <a:miter lim="800000"/>
          </a:ln>
        </p:spPr>
      </p:sp>
      <p:sp>
        <p:nvSpPr>
          <p:cNvPr id="2560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466E0844-DE16-40E2-B7CA-6517D56249A8}" type="slidenum">
              <a:rPr lang="en-US" altLang="zh-CN"/>
              <a:t>30</a:t>
            </a:fld>
            <a:endParaRPr lang="en-US" altLang="zh-CN"/>
          </a:p>
        </p:txBody>
      </p:sp>
    </p:spTree>
    <p:extLst>
      <p:ext uri="{BB962C8B-B14F-4D97-AF65-F5344CB8AC3E}">
        <p14:creationId xmlns:p14="http://schemas.microsoft.com/office/powerpoint/2010/main" val="39026140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31</a:t>
            </a:fld>
            <a:endParaRPr lang="en-US" altLang="zh-CN"/>
          </a:p>
        </p:txBody>
      </p:sp>
    </p:spTree>
    <p:extLst>
      <p:ext uri="{BB962C8B-B14F-4D97-AF65-F5344CB8AC3E}">
        <p14:creationId xmlns:p14="http://schemas.microsoft.com/office/powerpoint/2010/main" val="3683226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bwMode="auto">
          <a:noFill/>
          <a:ln>
            <a:solidFill>
              <a:srgbClr val="000000"/>
            </a:solidFill>
            <a:miter lim="800000"/>
          </a:ln>
        </p:spPr>
      </p:sp>
      <p:sp>
        <p:nvSpPr>
          <p:cNvPr id="2560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466E0844-DE16-40E2-B7CA-6517D56249A8}" type="slidenum">
              <a:rPr lang="en-US" altLang="zh-CN"/>
              <a:t>32</a:t>
            </a:fld>
            <a:endParaRPr lang="en-US" altLang="zh-CN"/>
          </a:p>
        </p:txBody>
      </p:sp>
    </p:spTree>
    <p:extLst>
      <p:ext uri="{BB962C8B-B14F-4D97-AF65-F5344CB8AC3E}">
        <p14:creationId xmlns:p14="http://schemas.microsoft.com/office/powerpoint/2010/main" val="40538832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33</a:t>
            </a:fld>
            <a:endParaRPr lang="en-US" altLang="zh-CN"/>
          </a:p>
        </p:txBody>
      </p:sp>
    </p:spTree>
    <p:extLst>
      <p:ext uri="{BB962C8B-B14F-4D97-AF65-F5344CB8AC3E}">
        <p14:creationId xmlns:p14="http://schemas.microsoft.com/office/powerpoint/2010/main" val="38762837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34</a:t>
            </a:fld>
            <a:endParaRPr lang="en-US" altLang="zh-CN"/>
          </a:p>
        </p:txBody>
      </p:sp>
    </p:spTree>
    <p:extLst>
      <p:ext uri="{BB962C8B-B14F-4D97-AF65-F5344CB8AC3E}">
        <p14:creationId xmlns:p14="http://schemas.microsoft.com/office/powerpoint/2010/main" val="3601678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35</a:t>
            </a:fld>
            <a:endParaRPr lang="en-US" altLang="zh-CN"/>
          </a:p>
        </p:txBody>
      </p:sp>
    </p:spTree>
    <p:extLst>
      <p:ext uri="{BB962C8B-B14F-4D97-AF65-F5344CB8AC3E}">
        <p14:creationId xmlns:p14="http://schemas.microsoft.com/office/powerpoint/2010/main" val="29251214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36</a:t>
            </a:fld>
            <a:endParaRPr lang="en-US" altLang="zh-CN"/>
          </a:p>
        </p:txBody>
      </p:sp>
    </p:spTree>
    <p:extLst>
      <p:ext uri="{BB962C8B-B14F-4D97-AF65-F5344CB8AC3E}">
        <p14:creationId xmlns:p14="http://schemas.microsoft.com/office/powerpoint/2010/main" val="2675537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37</a:t>
            </a:fld>
            <a:endParaRPr lang="en-US" altLang="zh-CN"/>
          </a:p>
        </p:txBody>
      </p:sp>
    </p:spTree>
    <p:extLst>
      <p:ext uri="{BB962C8B-B14F-4D97-AF65-F5344CB8AC3E}">
        <p14:creationId xmlns:p14="http://schemas.microsoft.com/office/powerpoint/2010/main" val="20034969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38</a:t>
            </a:fld>
            <a:endParaRPr lang="en-US" altLang="zh-CN"/>
          </a:p>
        </p:txBody>
      </p:sp>
    </p:spTree>
    <p:extLst>
      <p:ext uri="{BB962C8B-B14F-4D97-AF65-F5344CB8AC3E}">
        <p14:creationId xmlns:p14="http://schemas.microsoft.com/office/powerpoint/2010/main" val="22357500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39</a:t>
            </a:fld>
            <a:endParaRPr lang="en-US" altLang="zh-CN"/>
          </a:p>
        </p:txBody>
      </p:sp>
    </p:spTree>
    <p:extLst>
      <p:ext uri="{BB962C8B-B14F-4D97-AF65-F5344CB8AC3E}">
        <p14:creationId xmlns:p14="http://schemas.microsoft.com/office/powerpoint/2010/main" val="3699660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4</a:t>
            </a:fld>
            <a:endParaRPr lang="en-US" altLang="zh-CN" sz="1200" b="0">
              <a:latin typeface="+mn-lt"/>
              <a:ea typeface="+mn-ea"/>
            </a:endParaRPr>
          </a:p>
        </p:txBody>
      </p:sp>
    </p:spTree>
    <p:extLst>
      <p:ext uri="{BB962C8B-B14F-4D97-AF65-F5344CB8AC3E}">
        <p14:creationId xmlns:p14="http://schemas.microsoft.com/office/powerpoint/2010/main" val="23695381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40</a:t>
            </a:fld>
            <a:endParaRPr lang="en-US" altLang="zh-CN"/>
          </a:p>
        </p:txBody>
      </p:sp>
    </p:spTree>
    <p:extLst>
      <p:ext uri="{BB962C8B-B14F-4D97-AF65-F5344CB8AC3E}">
        <p14:creationId xmlns:p14="http://schemas.microsoft.com/office/powerpoint/2010/main" val="29741444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bwMode="auto">
          <a:noFill/>
          <a:ln>
            <a:solidFill>
              <a:srgbClr val="000000"/>
            </a:solidFill>
            <a:miter lim="800000"/>
          </a:ln>
        </p:spPr>
      </p:sp>
      <p:sp>
        <p:nvSpPr>
          <p:cNvPr id="3993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64515"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787AC3C2-452C-439C-B258-30A1CDFDA65A}" type="slidenum">
              <a:rPr lang="zh-CN" altLang="en-US" sz="1200" b="0">
                <a:latin typeface="+mn-lt"/>
                <a:ea typeface="+mn-ea"/>
              </a:rPr>
              <a:t>41</a:t>
            </a:fld>
            <a:endParaRPr lang="en-US" altLang="zh-CN" sz="1200" b="0">
              <a:latin typeface="+mn-lt"/>
              <a:ea typeface="+mn-ea"/>
            </a:endParaRPr>
          </a:p>
        </p:txBody>
      </p:sp>
    </p:spTree>
    <p:extLst>
      <p:ext uri="{BB962C8B-B14F-4D97-AF65-F5344CB8AC3E}">
        <p14:creationId xmlns:p14="http://schemas.microsoft.com/office/powerpoint/2010/main" val="12079800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42</a:t>
            </a:fld>
            <a:endParaRPr lang="en-US" altLang="zh-CN" sz="1200" b="0">
              <a:latin typeface="+mn-lt"/>
              <a:ea typeface="+mn-ea"/>
            </a:endParaRPr>
          </a:p>
        </p:txBody>
      </p:sp>
    </p:spTree>
    <p:extLst>
      <p:ext uri="{BB962C8B-B14F-4D97-AF65-F5344CB8AC3E}">
        <p14:creationId xmlns:p14="http://schemas.microsoft.com/office/powerpoint/2010/main" val="24407316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43</a:t>
            </a:fld>
            <a:endParaRPr lang="en-US" altLang="zh-CN" sz="1200" b="0">
              <a:latin typeface="+mn-lt"/>
              <a:ea typeface="+mn-ea"/>
            </a:endParaRPr>
          </a:p>
        </p:txBody>
      </p:sp>
    </p:spTree>
    <p:extLst>
      <p:ext uri="{BB962C8B-B14F-4D97-AF65-F5344CB8AC3E}">
        <p14:creationId xmlns:p14="http://schemas.microsoft.com/office/powerpoint/2010/main" val="14477765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44</a:t>
            </a:fld>
            <a:endParaRPr lang="en-US" altLang="zh-CN" sz="1200" b="0">
              <a:latin typeface="+mn-lt"/>
              <a:ea typeface="+mn-ea"/>
            </a:endParaRPr>
          </a:p>
        </p:txBody>
      </p:sp>
    </p:spTree>
    <p:extLst>
      <p:ext uri="{BB962C8B-B14F-4D97-AF65-F5344CB8AC3E}">
        <p14:creationId xmlns:p14="http://schemas.microsoft.com/office/powerpoint/2010/main" val="5717486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45</a:t>
            </a:fld>
            <a:endParaRPr lang="en-US" altLang="zh-CN" sz="1200" b="0">
              <a:latin typeface="+mn-lt"/>
              <a:ea typeface="+mn-ea"/>
            </a:endParaRPr>
          </a:p>
        </p:txBody>
      </p:sp>
    </p:spTree>
    <p:extLst>
      <p:ext uri="{BB962C8B-B14F-4D97-AF65-F5344CB8AC3E}">
        <p14:creationId xmlns:p14="http://schemas.microsoft.com/office/powerpoint/2010/main" val="33818173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46</a:t>
            </a:fld>
            <a:endParaRPr lang="en-US" altLang="zh-CN" sz="1200" b="0">
              <a:latin typeface="+mn-lt"/>
              <a:ea typeface="+mn-ea"/>
            </a:endParaRPr>
          </a:p>
        </p:txBody>
      </p:sp>
    </p:spTree>
    <p:extLst>
      <p:ext uri="{BB962C8B-B14F-4D97-AF65-F5344CB8AC3E}">
        <p14:creationId xmlns:p14="http://schemas.microsoft.com/office/powerpoint/2010/main" val="4626653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47</a:t>
            </a:fld>
            <a:endParaRPr lang="en-US" altLang="zh-CN"/>
          </a:p>
        </p:txBody>
      </p:sp>
    </p:spTree>
    <p:extLst>
      <p:ext uri="{BB962C8B-B14F-4D97-AF65-F5344CB8AC3E}">
        <p14:creationId xmlns:p14="http://schemas.microsoft.com/office/powerpoint/2010/main" val="35438748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p:spPr>
      </p:sp>
      <p:sp>
        <p:nvSpPr>
          <p:cNvPr id="6041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76803"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6B2DD14-2DB6-4D07-A755-CFDF70033581}" type="slidenum">
              <a:rPr lang="zh-CN" altLang="en-US" sz="1200" b="0">
                <a:latin typeface="+mn-lt"/>
                <a:ea typeface="+mn-ea"/>
              </a:rPr>
              <a:t>48</a:t>
            </a:fld>
            <a:endParaRPr lang="en-US" altLang="zh-CN" sz="1200" b="0">
              <a:latin typeface="+mn-lt"/>
              <a:ea typeface="+mn-ea"/>
            </a:endParaRPr>
          </a:p>
        </p:txBody>
      </p:sp>
    </p:spTree>
    <p:extLst>
      <p:ext uri="{BB962C8B-B14F-4D97-AF65-F5344CB8AC3E}">
        <p14:creationId xmlns:p14="http://schemas.microsoft.com/office/powerpoint/2010/main" val="1050265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5</a:t>
            </a:fld>
            <a:endParaRPr lang="en-US" altLang="zh-CN" sz="1200" b="0">
              <a:latin typeface="+mn-lt"/>
              <a:ea typeface="+mn-ea"/>
            </a:endParaRPr>
          </a:p>
        </p:txBody>
      </p:sp>
    </p:spTree>
    <p:extLst>
      <p:ext uri="{BB962C8B-B14F-4D97-AF65-F5344CB8AC3E}">
        <p14:creationId xmlns:p14="http://schemas.microsoft.com/office/powerpoint/2010/main" val="3190437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6</a:t>
            </a:fld>
            <a:endParaRPr lang="en-US" altLang="zh-CN" sz="1200" b="0">
              <a:latin typeface="+mn-lt"/>
              <a:ea typeface="+mn-ea"/>
            </a:endParaRPr>
          </a:p>
        </p:txBody>
      </p:sp>
    </p:spTree>
    <p:extLst>
      <p:ext uri="{BB962C8B-B14F-4D97-AF65-F5344CB8AC3E}">
        <p14:creationId xmlns:p14="http://schemas.microsoft.com/office/powerpoint/2010/main" val="3585812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7</a:t>
            </a:fld>
            <a:endParaRPr lang="en-US" altLang="zh-CN" sz="1200" b="0">
              <a:latin typeface="+mn-lt"/>
              <a:ea typeface="+mn-ea"/>
            </a:endParaRPr>
          </a:p>
        </p:txBody>
      </p:sp>
    </p:spTree>
    <p:extLst>
      <p:ext uri="{BB962C8B-B14F-4D97-AF65-F5344CB8AC3E}">
        <p14:creationId xmlns:p14="http://schemas.microsoft.com/office/powerpoint/2010/main" val="2446049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8</a:t>
            </a:fld>
            <a:endParaRPr lang="en-US" altLang="zh-CN" sz="1200" b="0">
              <a:latin typeface="+mn-lt"/>
              <a:ea typeface="+mn-ea"/>
            </a:endParaRPr>
          </a:p>
        </p:txBody>
      </p:sp>
    </p:spTree>
    <p:extLst>
      <p:ext uri="{BB962C8B-B14F-4D97-AF65-F5344CB8AC3E}">
        <p14:creationId xmlns:p14="http://schemas.microsoft.com/office/powerpoint/2010/main" val="1232354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9</a:t>
            </a:fld>
            <a:endParaRPr lang="en-US" altLang="zh-CN" sz="1200" b="0">
              <a:latin typeface="+mn-lt"/>
              <a:ea typeface="+mn-ea"/>
            </a:endParaRPr>
          </a:p>
        </p:txBody>
      </p:sp>
    </p:spTree>
    <p:extLst>
      <p:ext uri="{BB962C8B-B14F-4D97-AF65-F5344CB8AC3E}">
        <p14:creationId xmlns:p14="http://schemas.microsoft.com/office/powerpoint/2010/main" val="1817565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011B75EA-407A-4A50-B9A6-F63B03C5E05E}" type="datetimeFigureOut">
              <a:rPr lang="zh-CN" altLang="en-US"/>
              <a:pPr>
                <a:defRPr/>
              </a:pPr>
              <a:t>2019/4/23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2E2C06E-EFC1-4FB2-A18A-1796B56B53B2}" type="slidenum">
              <a:rPr lang="zh-CN" altLang="en-US"/>
              <a:pPr>
                <a:defRPr/>
              </a:pPr>
              <a:t>‹#›</a:t>
            </a:fld>
            <a:endParaRPr lang="zh-CN" alt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C318677-6DCA-4586-A381-DAB6500CD449}" type="datetimeFigureOut">
              <a:rPr lang="zh-CN" altLang="en-US"/>
              <a:pPr>
                <a:defRPr/>
              </a:pPr>
              <a:t>2019/4/23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63A8698-CE88-4C1D-AA1B-471A6910AD46}" type="slidenum">
              <a:rPr lang="zh-CN" altLang="en-US"/>
              <a:pPr>
                <a:defRPr/>
              </a:pPr>
              <a:t>‹#›</a:t>
            </a:fld>
            <a:endParaRPr lang="zh-CN"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1E26E1A-D4AE-4CC0-8163-2DF0CCCB6F78}" type="datetimeFigureOut">
              <a:rPr lang="zh-CN" altLang="en-US"/>
              <a:pPr>
                <a:defRPr/>
              </a:pPr>
              <a:t>2019/4/23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E86D148-1C4D-4659-8EC4-A677A701E6F2}" type="slidenum">
              <a:rPr lang="zh-CN" altLang="en-US"/>
              <a:pPr>
                <a:defRPr/>
              </a:pPr>
              <a:t>‹#›</a:t>
            </a:fld>
            <a:endParaRPr lang="zh-CN" altLang="en-US"/>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ree Blank With Footer">
    <p:spTree>
      <p:nvGrpSpPr>
        <p:cNvPr id="1" name=""/>
        <p:cNvGrpSpPr/>
        <p:nvPr/>
      </p:nvGrpSpPr>
      <p:grpSpPr>
        <a:xfrm>
          <a:off x="0" y="0"/>
          <a:ext cx="0" cy="0"/>
          <a:chOff x="0" y="0"/>
          <a:chExt cx="0" cy="0"/>
        </a:xfrm>
      </p:grpSpPr>
      <p:sp>
        <p:nvSpPr>
          <p:cNvPr id="2" name="Flowchart: Off-page Connector 4"/>
          <p:cNvSpPr/>
          <p:nvPr userDrawn="1"/>
        </p:nvSpPr>
        <p:spPr>
          <a:xfrm rot="5400000">
            <a:off x="11675268" y="6247607"/>
            <a:ext cx="455613" cy="565150"/>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555" b="0" dirty="0"/>
          </a:p>
        </p:txBody>
      </p:sp>
      <p:sp>
        <p:nvSpPr>
          <p:cNvPr id="3" name="Slide Number Placeholder 4"/>
          <p:cNvSpPr txBox="1"/>
          <p:nvPr userDrawn="1"/>
        </p:nvSpPr>
        <p:spPr>
          <a:xfrm>
            <a:off x="11636375" y="6340475"/>
            <a:ext cx="611188" cy="366713"/>
          </a:xfrm>
          <a:prstGeom prst="rect">
            <a:avLst/>
          </a:prstGeom>
        </p:spPr>
        <p:txBody>
          <a:bodyPr anchor="ctr"/>
          <a:lstStyle>
            <a:defPPr>
              <a:defRPr lang="en-US"/>
            </a:defPPr>
            <a:lvl1pPr marL="0" algn="ctr" defTabSz="1374775" rtl="0" eaLnBrk="1" latinLnBrk="0" hangingPunct="1">
              <a:defRPr sz="1600" b="0" kern="1200">
                <a:solidFill>
                  <a:schemeClr val="tx1">
                    <a:lumMod val="50000"/>
                    <a:lumOff val="50000"/>
                  </a:schemeClr>
                </a:solidFill>
                <a:latin typeface="+mn-lt"/>
                <a:ea typeface="+mn-ea"/>
                <a:cs typeface="+mn-cs"/>
              </a:defRPr>
            </a:lvl1pPr>
            <a:lvl2pPr marL="687705" algn="l" defTabSz="1374775" rtl="0" eaLnBrk="1" latinLnBrk="0" hangingPunct="1">
              <a:defRPr sz="2665" kern="1200">
                <a:solidFill>
                  <a:schemeClr val="tx1"/>
                </a:solidFill>
                <a:latin typeface="+mn-lt"/>
                <a:ea typeface="+mn-ea"/>
                <a:cs typeface="+mn-cs"/>
              </a:defRPr>
            </a:lvl2pPr>
            <a:lvl3pPr marL="1375410" algn="l" defTabSz="1374775" rtl="0" eaLnBrk="1" latinLnBrk="0" hangingPunct="1">
              <a:defRPr sz="2665" kern="1200">
                <a:solidFill>
                  <a:schemeClr val="tx1"/>
                </a:solidFill>
                <a:latin typeface="+mn-lt"/>
                <a:ea typeface="+mn-ea"/>
                <a:cs typeface="+mn-cs"/>
              </a:defRPr>
            </a:lvl3pPr>
            <a:lvl4pPr marL="2063115" algn="l" defTabSz="1374775" rtl="0" eaLnBrk="1" latinLnBrk="0" hangingPunct="1">
              <a:defRPr sz="2665" kern="1200">
                <a:solidFill>
                  <a:schemeClr val="tx1"/>
                </a:solidFill>
                <a:latin typeface="+mn-lt"/>
                <a:ea typeface="+mn-ea"/>
                <a:cs typeface="+mn-cs"/>
              </a:defRPr>
            </a:lvl4pPr>
            <a:lvl5pPr marL="2750820" algn="l" defTabSz="1374775" rtl="0" eaLnBrk="1" latinLnBrk="0" hangingPunct="1">
              <a:defRPr sz="2665" kern="1200">
                <a:solidFill>
                  <a:schemeClr val="tx1"/>
                </a:solidFill>
                <a:latin typeface="+mn-lt"/>
                <a:ea typeface="+mn-ea"/>
                <a:cs typeface="+mn-cs"/>
              </a:defRPr>
            </a:lvl5pPr>
            <a:lvl6pPr marL="3437890" algn="l" defTabSz="1374775" rtl="0" eaLnBrk="1" latinLnBrk="0" hangingPunct="1">
              <a:defRPr sz="2665" kern="1200">
                <a:solidFill>
                  <a:schemeClr val="tx1"/>
                </a:solidFill>
                <a:latin typeface="+mn-lt"/>
                <a:ea typeface="+mn-ea"/>
                <a:cs typeface="+mn-cs"/>
              </a:defRPr>
            </a:lvl6pPr>
            <a:lvl7pPr marL="4125595" algn="l" defTabSz="1374775" rtl="0" eaLnBrk="1" latinLnBrk="0" hangingPunct="1">
              <a:defRPr sz="2665" kern="1200">
                <a:solidFill>
                  <a:schemeClr val="tx1"/>
                </a:solidFill>
                <a:latin typeface="+mn-lt"/>
                <a:ea typeface="+mn-ea"/>
                <a:cs typeface="+mn-cs"/>
              </a:defRPr>
            </a:lvl7pPr>
            <a:lvl8pPr marL="4813300" algn="l" defTabSz="1374775" rtl="0" eaLnBrk="1" latinLnBrk="0" hangingPunct="1">
              <a:defRPr sz="2665" kern="1200">
                <a:solidFill>
                  <a:schemeClr val="tx1"/>
                </a:solidFill>
                <a:latin typeface="+mn-lt"/>
                <a:ea typeface="+mn-ea"/>
                <a:cs typeface="+mn-cs"/>
              </a:defRPr>
            </a:lvl8pPr>
            <a:lvl9pPr marL="5501005" algn="l" defTabSz="1374775" rtl="0" eaLnBrk="1" latinLnBrk="0" hangingPunct="1">
              <a:defRPr sz="2665" kern="1200">
                <a:solidFill>
                  <a:schemeClr val="tx1"/>
                </a:solidFill>
                <a:latin typeface="+mn-lt"/>
                <a:ea typeface="+mn-ea"/>
                <a:cs typeface="+mn-cs"/>
              </a:defRPr>
            </a:lvl9pPr>
          </a:lstStyle>
          <a:p>
            <a:pPr fontAlgn="auto">
              <a:spcBef>
                <a:spcPts val="0"/>
              </a:spcBef>
              <a:spcAft>
                <a:spcPts val="0"/>
              </a:spcAft>
              <a:defRPr/>
            </a:pPr>
            <a:fld id="{79B90DFF-A10D-4537-9990-AA7CCE791AE0}" type="slidenum">
              <a:rPr lang="en-US" smtClean="0"/>
              <a:pPr fontAlgn="auto">
                <a:spcBef>
                  <a:spcPts val="0"/>
                </a:spcBef>
                <a:spcAft>
                  <a:spcPts val="0"/>
                </a:spcAft>
                <a:defRPr/>
              </a:pPr>
              <a:t>‹#›</a:t>
            </a:fld>
            <a:endParaRPr lang="en-US" dirty="0"/>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4" name="Flowchart: Off-page Connector 6"/>
          <p:cNvSpPr/>
          <p:nvPr userDrawn="1"/>
        </p:nvSpPr>
        <p:spPr>
          <a:xfrm rot="5400000">
            <a:off x="11706225" y="6243638"/>
            <a:ext cx="455613" cy="56673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555" b="0" dirty="0"/>
          </a:p>
        </p:txBody>
      </p:sp>
      <p:sp>
        <p:nvSpPr>
          <p:cNvPr id="7" name="Slide Number Placeholder 4"/>
          <p:cNvSpPr txBox="1"/>
          <p:nvPr userDrawn="1"/>
        </p:nvSpPr>
        <p:spPr>
          <a:xfrm>
            <a:off x="11668125" y="6337300"/>
            <a:ext cx="609600" cy="366713"/>
          </a:xfrm>
          <a:prstGeom prst="rect">
            <a:avLst/>
          </a:prstGeom>
        </p:spPr>
        <p:txBody>
          <a:bodyPr anchor="ctr"/>
          <a:lstStyle>
            <a:defPPr>
              <a:defRPr lang="en-US"/>
            </a:defPPr>
            <a:lvl1pPr marL="0" algn="ctr" defTabSz="1374775" rtl="0" eaLnBrk="1" latinLnBrk="0" hangingPunct="1">
              <a:defRPr sz="1600" b="0" kern="1200">
                <a:solidFill>
                  <a:schemeClr val="tx1">
                    <a:lumMod val="75000"/>
                    <a:lumOff val="25000"/>
                  </a:schemeClr>
                </a:solidFill>
                <a:latin typeface="+mn-lt"/>
                <a:ea typeface="+mn-ea"/>
                <a:cs typeface="+mn-cs"/>
              </a:defRPr>
            </a:lvl1pPr>
            <a:lvl2pPr marL="687705" algn="l" defTabSz="1374775" rtl="0" eaLnBrk="1" latinLnBrk="0" hangingPunct="1">
              <a:defRPr sz="2665" kern="1200">
                <a:solidFill>
                  <a:schemeClr val="tx1"/>
                </a:solidFill>
                <a:latin typeface="+mn-lt"/>
                <a:ea typeface="+mn-ea"/>
                <a:cs typeface="+mn-cs"/>
              </a:defRPr>
            </a:lvl2pPr>
            <a:lvl3pPr marL="1375410" algn="l" defTabSz="1374775" rtl="0" eaLnBrk="1" latinLnBrk="0" hangingPunct="1">
              <a:defRPr sz="2665" kern="1200">
                <a:solidFill>
                  <a:schemeClr val="tx1"/>
                </a:solidFill>
                <a:latin typeface="+mn-lt"/>
                <a:ea typeface="+mn-ea"/>
                <a:cs typeface="+mn-cs"/>
              </a:defRPr>
            </a:lvl3pPr>
            <a:lvl4pPr marL="2063115" algn="l" defTabSz="1374775" rtl="0" eaLnBrk="1" latinLnBrk="0" hangingPunct="1">
              <a:defRPr sz="2665" kern="1200">
                <a:solidFill>
                  <a:schemeClr val="tx1"/>
                </a:solidFill>
                <a:latin typeface="+mn-lt"/>
                <a:ea typeface="+mn-ea"/>
                <a:cs typeface="+mn-cs"/>
              </a:defRPr>
            </a:lvl4pPr>
            <a:lvl5pPr marL="2750820" algn="l" defTabSz="1374775" rtl="0" eaLnBrk="1" latinLnBrk="0" hangingPunct="1">
              <a:defRPr sz="2665" kern="1200">
                <a:solidFill>
                  <a:schemeClr val="tx1"/>
                </a:solidFill>
                <a:latin typeface="+mn-lt"/>
                <a:ea typeface="+mn-ea"/>
                <a:cs typeface="+mn-cs"/>
              </a:defRPr>
            </a:lvl5pPr>
            <a:lvl6pPr marL="3437890" algn="l" defTabSz="1374775" rtl="0" eaLnBrk="1" latinLnBrk="0" hangingPunct="1">
              <a:defRPr sz="2665" kern="1200">
                <a:solidFill>
                  <a:schemeClr val="tx1"/>
                </a:solidFill>
                <a:latin typeface="+mn-lt"/>
                <a:ea typeface="+mn-ea"/>
                <a:cs typeface="+mn-cs"/>
              </a:defRPr>
            </a:lvl6pPr>
            <a:lvl7pPr marL="4125595" algn="l" defTabSz="1374775" rtl="0" eaLnBrk="1" latinLnBrk="0" hangingPunct="1">
              <a:defRPr sz="2665" kern="1200">
                <a:solidFill>
                  <a:schemeClr val="tx1"/>
                </a:solidFill>
                <a:latin typeface="+mn-lt"/>
                <a:ea typeface="+mn-ea"/>
                <a:cs typeface="+mn-cs"/>
              </a:defRPr>
            </a:lvl7pPr>
            <a:lvl8pPr marL="4813300" algn="l" defTabSz="1374775" rtl="0" eaLnBrk="1" latinLnBrk="0" hangingPunct="1">
              <a:defRPr sz="2665" kern="1200">
                <a:solidFill>
                  <a:schemeClr val="tx1"/>
                </a:solidFill>
                <a:latin typeface="+mn-lt"/>
                <a:ea typeface="+mn-ea"/>
                <a:cs typeface="+mn-cs"/>
              </a:defRPr>
            </a:lvl8pPr>
            <a:lvl9pPr marL="5501005" algn="l" defTabSz="1374775" rtl="0" eaLnBrk="1" latinLnBrk="0" hangingPunct="1">
              <a:defRPr sz="2665" kern="1200">
                <a:solidFill>
                  <a:schemeClr val="tx1"/>
                </a:solidFill>
                <a:latin typeface="+mn-lt"/>
                <a:ea typeface="+mn-ea"/>
                <a:cs typeface="+mn-cs"/>
              </a:defRPr>
            </a:lvl9pPr>
          </a:lstStyle>
          <a:p>
            <a:pPr fontAlgn="auto">
              <a:spcBef>
                <a:spcPts val="0"/>
              </a:spcBef>
              <a:spcAft>
                <a:spcPts val="0"/>
              </a:spcAft>
              <a:defRPr/>
            </a:pPr>
            <a:fld id="{FE68C1CC-811F-4E08-969F-E98B60EFC785}" type="slidenum">
              <a:rPr lang="en-US" smtClean="0"/>
              <a:pPr fontAlgn="auto">
                <a:spcBef>
                  <a:spcPts val="0"/>
                </a:spcBef>
                <a:spcAft>
                  <a:spcPts val="0"/>
                </a:spcAft>
                <a:defRPr/>
              </a:pPr>
              <a:t>‹#›</a:t>
            </a:fld>
            <a:endParaRPr lang="en-US" dirty="0"/>
          </a:p>
        </p:txBody>
      </p:sp>
      <p:sp>
        <p:nvSpPr>
          <p:cNvPr id="5" name="Title 1"/>
          <p:cNvSpPr>
            <a:spLocks noGrp="1"/>
          </p:cNvSpPr>
          <p:nvPr>
            <p:ph type="title"/>
          </p:nvPr>
        </p:nvSpPr>
        <p:spPr>
          <a:xfrm>
            <a:off x="2336801" y="356629"/>
            <a:ext cx="7518400" cy="471365"/>
          </a:xfrm>
          <a:prstGeom prst="rect">
            <a:avLst/>
          </a:prstGeom>
        </p:spPr>
        <p:txBody>
          <a:bodyPr wrap="none" lIns="0" tIns="0" rIns="0" bIns="0">
            <a:noAutofit/>
          </a:bodyPr>
          <a:lstStyle>
            <a:lvl1pPr algn="ctr">
              <a:defRPr sz="3200" b="1" baseline="0">
                <a:solidFill>
                  <a:schemeClr val="tx1">
                    <a:lumMod val="90000"/>
                    <a:lumOff val="10000"/>
                  </a:schemeClr>
                </a:solidFill>
              </a:defRPr>
            </a:lvl1pPr>
          </a:lstStyle>
          <a:p>
            <a:r>
              <a:rPr lang="zh-CN" altLang="en-US" dirty="0"/>
              <a:t>单击此处编辑母版标题样式</a:t>
            </a:r>
            <a:endParaRPr lang="en-US" dirty="0"/>
          </a:p>
        </p:txBody>
      </p:sp>
      <p:sp>
        <p:nvSpPr>
          <p:cNvPr id="6" name="Text Placeholder 3"/>
          <p:cNvSpPr>
            <a:spLocks noGrp="1"/>
          </p:cNvSpPr>
          <p:nvPr>
            <p:ph type="body" sz="half" idx="2"/>
          </p:nvPr>
        </p:nvSpPr>
        <p:spPr>
          <a:xfrm>
            <a:off x="3352801" y="825951"/>
            <a:ext cx="5486400" cy="267661"/>
          </a:xfrm>
          <a:prstGeom prst="rect">
            <a:avLst/>
          </a:prstGeom>
        </p:spPr>
        <p:txBody>
          <a:bodyPr lIns="0" tIns="0" rIns="0" bIns="0" anchor="ctr">
            <a:noAutofit/>
          </a:bodyPr>
          <a:lstStyle>
            <a:lvl1pPr marL="0" indent="0" algn="ctr">
              <a:buNone/>
              <a:defRPr sz="1600" b="1" i="0" baseline="0">
                <a:solidFill>
                  <a:schemeClr val="bg1">
                    <a:lumMod val="75000"/>
                  </a:schemeClr>
                </a:solidFill>
                <a:latin typeface="+mn-lt"/>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zh-CN" altLang="en-US" dirty="0"/>
              <a:t>单击此处编辑母版文本样式</a:t>
            </a: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0EB8E83-58F1-44B3-8740-B6975495D7EF}" type="datetimeFigureOut">
              <a:rPr lang="zh-CN" altLang="en-US"/>
              <a:pPr>
                <a:defRPr/>
              </a:pPr>
              <a:t>2019/4/23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F5FCC85-FD48-42A5-8726-84125A4BE45B}" type="slidenum">
              <a:rPr lang="zh-CN" altLang="en-US"/>
              <a:pPr>
                <a:defRPr/>
              </a:pPr>
              <a:t>‹#›</a:t>
            </a:fld>
            <a:endParaRPr lang="zh-CN"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FD771DD-51BF-4767-87D9-E9384783E448}" type="datetimeFigureOut">
              <a:rPr lang="zh-CN" altLang="en-US"/>
              <a:pPr>
                <a:defRPr/>
              </a:pPr>
              <a:t>2019/4/23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C0797BC-4B0D-4EB2-9222-DC983E0FE640}" type="slidenum">
              <a:rPr lang="zh-CN" altLang="en-US"/>
              <a:pPr>
                <a:defRPr/>
              </a:pPr>
              <a:t>‹#›</a:t>
            </a:fld>
            <a:endParaRPr lang="zh-CN" alt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6FEC0CE-C12D-4793-951A-87A6B27F5E76}" type="datetimeFigureOut">
              <a:rPr lang="zh-CN" altLang="en-US"/>
              <a:pPr>
                <a:defRPr/>
              </a:pPr>
              <a:t>2019/4/23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32B136-019E-44C9-8044-2029668DD702}" type="slidenum">
              <a:rPr lang="zh-CN" altLang="en-US"/>
              <a:pPr>
                <a:defRPr/>
              </a:pPr>
              <a:t>‹#›</a:t>
            </a:fld>
            <a:endParaRPr lang="zh-CN"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B35752DC-C7AC-4573-BEFD-51B7C6B18016}" type="datetimeFigureOut">
              <a:rPr lang="zh-CN" altLang="en-US"/>
              <a:pPr>
                <a:defRPr/>
              </a:pPr>
              <a:t>2019/4/23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7A45D38-DE48-40D1-9D74-69C03685232F}" type="slidenum">
              <a:rPr lang="zh-CN" altLang="en-US"/>
              <a:pPr>
                <a:defRPr/>
              </a:pPr>
              <a:t>‹#›</a:t>
            </a:fld>
            <a:endParaRPr lang="zh-CN"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AA16C3F-908C-43AF-8824-5753ADE3030C}" type="datetimeFigureOut">
              <a:rPr lang="zh-CN" altLang="en-US"/>
              <a:pPr>
                <a:defRPr/>
              </a:pPr>
              <a:t>2019/4/23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82A255-124B-4B1F-8A10-A6D9AAB191C1}" type="slidenum">
              <a:rPr lang="zh-CN" altLang="en-US"/>
              <a:pPr>
                <a:defRPr/>
              </a:pPr>
              <a:t>‹#›</a:t>
            </a:fld>
            <a:endParaRPr lang="zh-CN" alt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8027308-1F9A-48EB-ADB4-EAB942E5002F}" type="datetimeFigureOut">
              <a:rPr lang="zh-CN" altLang="en-US"/>
              <a:pPr>
                <a:defRPr/>
              </a:pPr>
              <a:t>2019/4/23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FA3D975-1B78-405A-91BF-F3DD7F6002D1}" type="slidenum">
              <a:rPr lang="zh-CN" altLang="en-US"/>
              <a:pPr>
                <a:defRPr/>
              </a:pPr>
              <a:t>‹#›</a:t>
            </a:fld>
            <a:endParaRPr lang="zh-CN" alt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30D0875-E0BB-4F61-B6CE-EFF97A2B1E7D}" type="datetimeFigureOut">
              <a:rPr lang="zh-CN" altLang="en-US"/>
              <a:pPr>
                <a:defRPr/>
              </a:pPr>
              <a:t>2019/4/23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125C39-0E91-4270-A0E8-BBD9DA1D028F}" type="slidenum">
              <a:rPr lang="zh-CN" altLang="en-US"/>
              <a:pPr>
                <a:defRPr/>
              </a:pPr>
              <a:t>‹#›</a:t>
            </a:fld>
            <a:endParaRPr lang="zh-CN" alt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89FCB33-C6EC-49FB-9004-35BFC4D1B0EB}" type="datetimeFigureOut">
              <a:rPr lang="zh-CN" altLang="en-US"/>
              <a:pPr>
                <a:defRPr/>
              </a:pPr>
              <a:t>2019/4/23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748271C-E48A-46DF-A8C9-3C2EDBF41037}" type="slidenum">
              <a:rPr lang="zh-CN" altLang="en-US"/>
              <a:pPr>
                <a:defRPr/>
              </a:pPr>
              <a:t>‹#›</a:t>
            </a:fld>
            <a:endParaRPr lang="zh-CN" alt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b="0">
                <a:solidFill>
                  <a:schemeClr val="tx1">
                    <a:tint val="75000"/>
                  </a:schemeClr>
                </a:solidFill>
                <a:latin typeface="+mn-lt"/>
                <a:ea typeface="+mn-ea"/>
              </a:defRPr>
            </a:lvl1pPr>
          </a:lstStyle>
          <a:p>
            <a:pPr>
              <a:defRPr/>
            </a:pPr>
            <a:fld id="{FE884C13-A6B5-4373-862B-BCE12B8A821E}" type="datetimeFigureOut">
              <a:rPr lang="zh-CN" altLang="en-US"/>
              <a:pPr>
                <a:defRPr/>
              </a:pPr>
              <a:t>2019/4/23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b="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b="0">
                <a:solidFill>
                  <a:schemeClr val="tx1">
                    <a:tint val="75000"/>
                  </a:schemeClr>
                </a:solidFill>
                <a:latin typeface="+mn-lt"/>
                <a:ea typeface="+mn-ea"/>
              </a:defRPr>
            </a:lvl1pPr>
          </a:lstStyle>
          <a:p>
            <a:pPr>
              <a:defRPr/>
            </a:pPr>
            <a:fld id="{608234C3-6074-422D-8E21-3BD1F94243D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62" r:id="rId12"/>
    <p:sldLayoutId id="2147483663" r:id="rId13"/>
  </p:sldLayoutIdLst>
  <p:transition spd="slow"/>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框 5"/>
          <p:cNvSpPr txBox="1">
            <a:spLocks noChangeArrowheads="1"/>
          </p:cNvSpPr>
          <p:nvPr/>
        </p:nvSpPr>
        <p:spPr bwMode="auto">
          <a:xfrm>
            <a:off x="2058988" y="4119563"/>
            <a:ext cx="8074025" cy="762000"/>
          </a:xfrm>
          <a:prstGeom prst="rect">
            <a:avLst/>
          </a:prstGeom>
          <a:noFill/>
          <a:ln w="9525">
            <a:noFill/>
            <a:miter lim="800000"/>
            <a:headEnd/>
            <a:tailEnd/>
          </a:ln>
        </p:spPr>
        <p:txBody>
          <a:bodyPr wrap="none">
            <a:spAutoFit/>
          </a:bodyPr>
          <a:lstStyle/>
          <a:p>
            <a:pPr algn="ctr" defTabSz="514350"/>
            <a:r>
              <a:rPr lang="zh-CN" altLang="en-US" sz="4400">
                <a:solidFill>
                  <a:schemeClr val="bg1"/>
                </a:solidFill>
                <a:latin typeface="微软雅黑" pitchFamily="34" charset="-122"/>
                <a:ea typeface="微软雅黑" pitchFamily="34" charset="-122"/>
              </a:rPr>
              <a:t>基于启智</a:t>
            </a:r>
            <a:r>
              <a:rPr lang="en-US" altLang="zh-CN" sz="4400">
                <a:solidFill>
                  <a:schemeClr val="bg1"/>
                </a:solidFill>
                <a:latin typeface="微软雅黑" pitchFamily="34" charset="-122"/>
                <a:ea typeface="微软雅黑" pitchFamily="34" charset="-122"/>
              </a:rPr>
              <a:t>ROS</a:t>
            </a:r>
            <a:r>
              <a:rPr lang="zh-CN" altLang="en-US" sz="4400">
                <a:solidFill>
                  <a:schemeClr val="bg1"/>
                </a:solidFill>
                <a:latin typeface="微软雅黑" pitchFamily="34" charset="-122"/>
                <a:ea typeface="微软雅黑" pitchFamily="34" charset="-122"/>
              </a:rPr>
              <a:t>的简易机器人系统</a:t>
            </a:r>
          </a:p>
        </p:txBody>
      </p:sp>
      <p:sp>
        <p:nvSpPr>
          <p:cNvPr id="51203" name="Freeform 5"/>
          <p:cNvSpPr>
            <a:spLocks noEditPoints="1"/>
          </p:cNvSpPr>
          <p:nvPr/>
        </p:nvSpPr>
        <p:spPr bwMode="auto">
          <a:xfrm rot="-5400000">
            <a:off x="2478881" y="1483520"/>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51204" name="Freeform 5"/>
          <p:cNvSpPr>
            <a:spLocks noEditPoints="1"/>
          </p:cNvSpPr>
          <p:nvPr/>
        </p:nvSpPr>
        <p:spPr bwMode="auto">
          <a:xfrm rot="-5400000">
            <a:off x="4371975" y="1563688"/>
            <a:ext cx="2041525" cy="12636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F3E3E"/>
          </a:solidFill>
          <a:ln w="9525">
            <a:noFill/>
            <a:round/>
            <a:headEnd/>
            <a:tailEnd/>
          </a:ln>
        </p:spPr>
        <p:txBody>
          <a:bodyPr/>
          <a:lstStyle/>
          <a:p>
            <a:endParaRPr lang="zh-CN" altLang="en-US"/>
          </a:p>
        </p:txBody>
      </p:sp>
      <p:sp>
        <p:nvSpPr>
          <p:cNvPr id="51205" name="Freeform 5"/>
          <p:cNvSpPr>
            <a:spLocks noEditPoints="1"/>
          </p:cNvSpPr>
          <p:nvPr/>
        </p:nvSpPr>
        <p:spPr bwMode="auto">
          <a:xfrm rot="-5400000">
            <a:off x="6107113" y="1598613"/>
            <a:ext cx="2043112"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6AADB"/>
          </a:solidFill>
          <a:ln w="9525">
            <a:noFill/>
            <a:round/>
            <a:headEnd/>
            <a:tailEnd/>
          </a:ln>
        </p:spPr>
        <p:txBody>
          <a:bodyPr/>
          <a:lstStyle/>
          <a:p>
            <a:endParaRPr lang="zh-CN" altLang="en-US"/>
          </a:p>
        </p:txBody>
      </p:sp>
      <p:sp>
        <p:nvSpPr>
          <p:cNvPr id="51206" name="Freeform 5"/>
          <p:cNvSpPr>
            <a:spLocks noEditPoints="1"/>
          </p:cNvSpPr>
          <p:nvPr/>
        </p:nvSpPr>
        <p:spPr bwMode="auto">
          <a:xfrm rot="-5400000">
            <a:off x="7962106" y="1696245"/>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0AD47"/>
          </a:solidFill>
          <a:ln w="9525">
            <a:noFill/>
            <a:round/>
            <a:headEnd/>
            <a:tailEnd/>
          </a:ln>
        </p:spPr>
        <p:txBody>
          <a:bodyPr/>
          <a:lstStyle/>
          <a:p>
            <a:endParaRPr lang="zh-CN" altLang="en-US"/>
          </a:p>
        </p:txBody>
      </p:sp>
      <p:sp>
        <p:nvSpPr>
          <p:cNvPr id="4" name="任意多边形 3"/>
          <p:cNvSpPr/>
          <p:nvPr/>
        </p:nvSpPr>
        <p:spPr>
          <a:xfrm>
            <a:off x="1887538" y="3265488"/>
            <a:ext cx="9404350" cy="682625"/>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pic>
        <p:nvPicPr>
          <p:cNvPr id="169" name="图片 168"/>
          <p:cNvPicPr>
            <a:picLocks noChangeAspect="1"/>
          </p:cNvPicPr>
          <p:nvPr/>
        </p:nvPicPr>
        <p:blipFill>
          <a:blip r:embed="rId3" cstate="print">
            <a:duotone>
              <a:schemeClr val="accent4">
                <a:shade val="45000"/>
                <a:satMod val="135000"/>
              </a:schemeClr>
              <a:prstClr val="white"/>
            </a:duotone>
            <a:extLst/>
          </a:blip>
          <a:stretch>
            <a:fillRect/>
          </a:stretch>
        </p:blipFill>
        <p:spPr>
          <a:xfrm>
            <a:off x="398256" y="2650147"/>
            <a:ext cx="1430484" cy="1396667"/>
          </a:xfrm>
          <a:prstGeom prst="rect">
            <a:avLst/>
          </a:prstGeom>
        </p:spPr>
      </p:pic>
      <p:sp>
        <p:nvSpPr>
          <p:cNvPr id="51209" name="文本框 21"/>
          <p:cNvSpPr txBox="1">
            <a:spLocks noChangeArrowheads="1"/>
          </p:cNvSpPr>
          <p:nvPr/>
        </p:nvSpPr>
        <p:spPr bwMode="auto">
          <a:xfrm>
            <a:off x="2670175" y="5292725"/>
            <a:ext cx="7210425" cy="449263"/>
          </a:xfrm>
          <a:prstGeom prst="rect">
            <a:avLst/>
          </a:prstGeom>
          <a:noFill/>
          <a:ln w="9525">
            <a:noFill/>
            <a:miter lim="800000"/>
            <a:headEnd/>
            <a:tailEnd/>
          </a:ln>
        </p:spPr>
        <p:txBody>
          <a:bodyPr>
            <a:spAutoFit/>
          </a:bodyPr>
          <a:lstStyle/>
          <a:p>
            <a:pPr algn="ctr">
              <a:lnSpc>
                <a:spcPct val="130000"/>
              </a:lnSpc>
            </a:pPr>
            <a:r>
              <a:rPr lang="en-US" altLang="zh-CN" b="0" dirty="0">
                <a:solidFill>
                  <a:schemeClr val="bg1"/>
                </a:solidFill>
                <a:latin typeface="微软雅黑" pitchFamily="34" charset="-122"/>
                <a:ea typeface="微软雅黑" pitchFamily="34" charset="-122"/>
              </a:rPr>
              <a:t>2019</a:t>
            </a:r>
            <a:r>
              <a:rPr lang="zh-CN" altLang="en-US" b="0" dirty="0">
                <a:solidFill>
                  <a:schemeClr val="bg1"/>
                </a:solidFill>
                <a:latin typeface="微软雅黑" pitchFamily="34" charset="-122"/>
                <a:ea typeface="微软雅黑" pitchFamily="34" charset="-122"/>
              </a:rPr>
              <a:t>春季学期</a:t>
            </a:r>
            <a:r>
              <a:rPr lang="zh-CN" altLang="en-US" b="0" dirty="0" smtClean="0">
                <a:solidFill>
                  <a:schemeClr val="bg1"/>
                </a:solidFill>
                <a:latin typeface="微软雅黑" pitchFamily="34" charset="-122"/>
                <a:ea typeface="微软雅黑" pitchFamily="34" charset="-122"/>
              </a:rPr>
              <a:t>软件工程设计文档答辩</a:t>
            </a:r>
            <a:endParaRPr lang="zh-CN" altLang="en-US" sz="1000" b="0" dirty="0">
              <a:solidFill>
                <a:schemeClr val="bg1"/>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2" name="文本框 1"/>
          <p:cNvSpPr txBox="1"/>
          <p:nvPr/>
        </p:nvSpPr>
        <p:spPr>
          <a:xfrm>
            <a:off x="1127125" y="918845"/>
            <a:ext cx="9554210" cy="5652135"/>
          </a:xfrm>
          <a:prstGeom prst="rect">
            <a:avLst/>
          </a:prstGeom>
          <a:noFill/>
        </p:spPr>
        <p:txBody>
          <a:bodyPr wrap="square" rtlCol="0" anchor="t">
            <a:spAutoFit/>
          </a:bodyPr>
          <a:lstStyle/>
          <a:p>
            <a:pPr>
              <a:lnSpc>
                <a:spcPct val="130000"/>
              </a:lnSpc>
            </a:pPr>
            <a:r>
              <a:rPr lang="zh-CN" altLang="en-US" sz="2000">
                <a:solidFill>
                  <a:schemeClr val="accent5"/>
                </a:solidFill>
                <a:latin typeface="黑体" panose="02010609060101010101" charset="-122"/>
                <a:ea typeface="黑体" panose="02010609060101010101" charset="-122"/>
                <a:cs typeface="黑体" panose="02010609060101010101" charset="-122"/>
                <a:sym typeface="+mn-ea"/>
              </a:rPr>
              <a:t>场景（续）：</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6.机载电脑显示实时地图建模情况；</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7.超市工作人员带领机器人遍历所有需要记录的货架位置；</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8.超市工作人员带领机器人回到超市入口；</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9.超市工作人员通过机载电脑界面查看场景建模情况；</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10.确保建模无误后，超市工作人员对麦克风说出关键词“stop following”；</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11.机器人收到指令，发出语音提示：“stop following”；</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12.机器人进入待命状态；</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endParaRPr lang="zh-CN" altLang="en-US" sz="2000">
              <a:solidFill>
                <a:schemeClr val="accent2"/>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异常情况：</a:t>
            </a:r>
            <a:endParaRPr lang="zh-CN" altLang="en-US" sz="2000">
              <a:solidFill>
                <a:schemeClr val="accent4"/>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1.机器人未及时收到工作人员语音指令——出现点：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2，10</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2.机器人未及时跟上工作人员步伐——出现点：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4，5，7，8</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3.场景建模不完善——出现点：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9</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endParaRPr lang="zh-CN" altLang="en-US"/>
          </a:p>
        </p:txBody>
      </p:sp>
    </p:spTree>
    <p:extLst>
      <p:ext uri="{BB962C8B-B14F-4D97-AF65-F5344CB8AC3E}">
        <p14:creationId xmlns:p14="http://schemas.microsoft.com/office/powerpoint/2010/main" val="402348239"/>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3" name="文本框 2"/>
          <p:cNvSpPr txBox="1"/>
          <p:nvPr/>
        </p:nvSpPr>
        <p:spPr>
          <a:xfrm>
            <a:off x="1198880" y="1151255"/>
            <a:ext cx="9603105" cy="4892675"/>
          </a:xfrm>
          <a:prstGeom prst="rect">
            <a:avLst/>
          </a:prstGeom>
          <a:noFill/>
        </p:spPr>
        <p:txBody>
          <a:bodyPr wrap="square" rtlCol="0" anchor="t">
            <a:spAutoFit/>
          </a:bodyPr>
          <a:lstStyle/>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解决方案：</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1.工作人员稍等5~10秒，若机器人未发出语音提示，则重新对准麦克风说出关键词，重复此步骤直到机器人响应；</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2.工作人员发现机器人未及时跟随后，重新回到与机器人&lt;0.5m处，确保底盘传感器识别到前方人员，再向前走动；</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工作人员向机器人发出“stop following”指令并关闭系统，重新将机器人放置于超市入口处，开启系统，再次发出“follow”指令，重新初始化地图建模；</a:t>
            </a:r>
          </a:p>
          <a:p>
            <a:pPr>
              <a:lnSpc>
                <a:spcPct val="130000"/>
              </a:lnSpc>
            </a:pPr>
            <a:endParaRPr lang="zh-CN" altLang="en-US" sz="2000">
              <a:solidFill>
                <a:schemeClr val="accent4"/>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优先级：</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高</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何时可用：</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第一个增量</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使用频率：</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中</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次要参与者：</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机器人运动控件、机载电脑</a:t>
            </a:r>
          </a:p>
        </p:txBody>
      </p:sp>
    </p:spTree>
    <p:extLst>
      <p:ext uri="{BB962C8B-B14F-4D97-AF65-F5344CB8AC3E}">
        <p14:creationId xmlns:p14="http://schemas.microsoft.com/office/powerpoint/2010/main" val="3611510870"/>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4" name="文本框 3"/>
          <p:cNvSpPr txBox="1"/>
          <p:nvPr/>
        </p:nvSpPr>
        <p:spPr>
          <a:xfrm>
            <a:off x="1090930" y="835025"/>
            <a:ext cx="9502775" cy="5631180"/>
          </a:xfrm>
          <a:prstGeom prst="rect">
            <a:avLst/>
          </a:prstGeom>
          <a:noFill/>
        </p:spPr>
        <p:txBody>
          <a:bodyPr wrap="square" rtlCol="0">
            <a:spAutoFit/>
          </a:bodyPr>
          <a:lstStyle/>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用例四：关键地点记忆</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主要参与者：</a:t>
            </a:r>
            <a:r>
              <a:rPr lang="zh-CN" altLang="en-US" sz="2000">
                <a:solidFill>
                  <a:schemeClr val="accent3"/>
                </a:solidFill>
                <a:latin typeface="黑体" panose="02010609060101010101" charset="-122"/>
                <a:ea typeface="黑体" panose="02010609060101010101" charset="-122"/>
                <a:cs typeface="黑体" panose="02010609060101010101" charset="-122"/>
              </a:rPr>
              <a:t>超市工作人员</a:t>
            </a: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目标：</a:t>
            </a:r>
            <a:r>
              <a:rPr lang="zh-CN" altLang="en-US" sz="2000">
                <a:solidFill>
                  <a:schemeClr val="accent3"/>
                </a:solidFill>
                <a:latin typeface="黑体" panose="02010609060101010101" charset="-122"/>
                <a:ea typeface="黑体" panose="02010609060101010101" charset="-122"/>
                <a:cs typeface="黑体" panose="02010609060101010101" charset="-122"/>
              </a:rPr>
              <a:t>确保机器人系统正确记录关键商品位置</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前置条件：</a:t>
            </a:r>
            <a:r>
              <a:rPr lang="zh-CN" altLang="en-US" sz="2000">
                <a:solidFill>
                  <a:schemeClr val="accent3"/>
                </a:solidFill>
                <a:latin typeface="黑体" panose="02010609060101010101" charset="-122"/>
                <a:ea typeface="黑体" panose="02010609060101010101" charset="-122"/>
                <a:cs typeface="黑体" panose="02010609060101010101" charset="-122"/>
              </a:rPr>
              <a:t>机器人系统已正常启动；超市工作人员熟悉超市地形，发音标准；</a:t>
            </a:r>
          </a:p>
          <a:p>
            <a:pPr>
              <a:lnSpc>
                <a:spcPct val="110000"/>
              </a:lnSpc>
            </a:pPr>
            <a:r>
              <a:rPr lang="en-US" altLang="zh-CN" sz="2000">
                <a:solidFill>
                  <a:schemeClr val="accent3"/>
                </a:solidFill>
                <a:latin typeface="黑体" panose="02010609060101010101" charset="-122"/>
                <a:ea typeface="黑体" panose="02010609060101010101" charset="-122"/>
                <a:cs typeface="黑体" panose="02010609060101010101" charset="-122"/>
              </a:rPr>
              <a:t>	   </a:t>
            </a:r>
            <a:r>
              <a:rPr lang="zh-CN" altLang="en-US" sz="2000">
                <a:solidFill>
                  <a:schemeClr val="accent3"/>
                </a:solidFill>
                <a:latin typeface="黑体" panose="02010609060101010101" charset="-122"/>
                <a:ea typeface="黑体" panose="02010609060101010101" charset="-122"/>
                <a:cs typeface="黑体" panose="02010609060101010101" charset="-122"/>
              </a:rPr>
              <a:t>超市场地平整干燥；指定物品名称已录入系统数据库</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启动：</a:t>
            </a:r>
            <a:r>
              <a:rPr lang="zh-CN" altLang="en-US" sz="2000">
                <a:solidFill>
                  <a:schemeClr val="accent3"/>
                </a:solidFill>
                <a:latin typeface="黑体" panose="02010609060101010101" charset="-122"/>
                <a:ea typeface="黑体" panose="02010609060101010101" charset="-122"/>
                <a:cs typeface="黑体" panose="02010609060101010101" charset="-122"/>
              </a:rPr>
              <a:t>超市人员向机器人发出跟随语音指令</a:t>
            </a:r>
          </a:p>
          <a:p>
            <a:pPr>
              <a:lnSpc>
                <a:spcPct val="110000"/>
              </a:lnSpc>
            </a:pP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场景：</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1.机器人放置于超市入口处并提示启动成功；</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2.超市工作人员对准机器人麦克风说出关键词“follow”；</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3.机器人收到指令，发出语音提示：“ready to follow”；</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4.超市工作人员走近机器人，确保底盘传感器感应到前方人员；</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5.超市工作人员以正常行走速度穿过超市货架；</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6.机载电脑显示实时位置情况；</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7.超市工作人员带领机器人来到指定物品所在货架前；</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8.超市工作人员对准麦克风说出关键词“memorize+目标物”；</a:t>
            </a:r>
            <a:endParaRPr lang="zh-CN" altLang="en-US" sz="2000">
              <a:solidFill>
                <a:schemeClr val="accent3"/>
              </a:solidFill>
              <a:latin typeface="黑体" panose="02010609060101010101" charset="-122"/>
              <a:ea typeface="黑体" panose="02010609060101010101" charset="-122"/>
              <a:cs typeface="黑体" panose="02010609060101010101" charset="-122"/>
            </a:endParaRPr>
          </a:p>
        </p:txBody>
      </p:sp>
    </p:spTree>
    <p:extLst>
      <p:ext uri="{BB962C8B-B14F-4D97-AF65-F5344CB8AC3E}">
        <p14:creationId xmlns:p14="http://schemas.microsoft.com/office/powerpoint/2010/main" val="1006591323"/>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2" name="文本框 1"/>
          <p:cNvSpPr txBox="1"/>
          <p:nvPr/>
        </p:nvSpPr>
        <p:spPr>
          <a:xfrm>
            <a:off x="1136015" y="918845"/>
            <a:ext cx="9554210" cy="5692775"/>
          </a:xfrm>
          <a:prstGeom prst="rect">
            <a:avLst/>
          </a:prstGeom>
          <a:noFill/>
        </p:spPr>
        <p:txBody>
          <a:bodyPr wrap="square" rtlCol="0" anchor="t">
            <a:spAutoFit/>
          </a:bodyPr>
          <a:lstStyle/>
          <a:p>
            <a:pPr>
              <a:lnSpc>
                <a:spcPct val="130000"/>
              </a:lnSpc>
            </a:pPr>
            <a:r>
              <a:rPr lang="zh-CN" altLang="en-US" sz="2000">
                <a:solidFill>
                  <a:schemeClr val="accent5"/>
                </a:solidFill>
                <a:latin typeface="黑体" panose="02010609060101010101" charset="-122"/>
                <a:ea typeface="黑体" panose="02010609060101010101" charset="-122"/>
                <a:cs typeface="黑体" panose="02010609060101010101" charset="-122"/>
                <a:sym typeface="+mn-ea"/>
              </a:rPr>
              <a:t>场景（续）：</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9.机器人收到指令，记录物品位置并在地图上标注；</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10.机器人发出语音提示：“I have remembered the location of+目标物”；</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11.超市工作人员通过机载电脑界面查看物品位置记录情况；</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12.重复19~22步，直至所有物品位置记录完毕；</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13.超市工作人员带领机器人回到超市入口；</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14.确保建模无误后，超市工作人员对麦克风说出关键词“stop following”；</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15.机器人收到指令，发出语音提示：“stop following”；</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16.机器人进入待命状态；</a:t>
            </a:r>
          </a:p>
          <a:p>
            <a:pPr>
              <a:lnSpc>
                <a:spcPct val="130000"/>
              </a:lnSpc>
            </a:pPr>
            <a:endParaRPr lang="zh-CN" altLang="en-US" sz="2000">
              <a:solidFill>
                <a:schemeClr val="accent2"/>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异常情况：</a:t>
            </a:r>
            <a:endParaRPr lang="zh-CN" altLang="en-US" sz="2000">
              <a:solidFill>
                <a:schemeClr val="accent4"/>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1.机器人未及时收到工作人员语音指令——出现点：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2，8，14</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2.机器人未及时跟上工作人员步伐——出现点：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4，5，7，13</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3.物品地点记录不准确——出现点：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11</a:t>
            </a:r>
          </a:p>
        </p:txBody>
      </p:sp>
    </p:spTree>
    <p:extLst>
      <p:ext uri="{BB962C8B-B14F-4D97-AF65-F5344CB8AC3E}">
        <p14:creationId xmlns:p14="http://schemas.microsoft.com/office/powerpoint/2010/main" val="661161681"/>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3" name="文本框 2"/>
          <p:cNvSpPr txBox="1"/>
          <p:nvPr/>
        </p:nvSpPr>
        <p:spPr>
          <a:xfrm>
            <a:off x="1132205" y="1405255"/>
            <a:ext cx="9603105" cy="4892675"/>
          </a:xfrm>
          <a:prstGeom prst="rect">
            <a:avLst/>
          </a:prstGeom>
          <a:noFill/>
        </p:spPr>
        <p:txBody>
          <a:bodyPr wrap="square" rtlCol="0" anchor="t">
            <a:spAutoFit/>
          </a:bodyPr>
          <a:lstStyle/>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解决方案：</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1.工作人员稍等5~10秒，若机器人未发出语音提示，则重新对准麦克风说出关键词，重复此步骤直到机器人响应；</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2.工作人员发现机器人未及时跟随后，重新回到与机器人&lt;0.5m处，确保底盘传感器识别到前方人员，再向前走动；</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3.工作人员在小范围内校准位置，使机器人跟随移动到校准地点，重新发出“memorize”指令，等待机器人响应并查看改进后的位置；</a:t>
            </a:r>
          </a:p>
          <a:p>
            <a:pPr>
              <a:lnSpc>
                <a:spcPct val="130000"/>
              </a:lnSpc>
            </a:pP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优先级：</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中</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何时可用：</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第二个增量</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使用频率：</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中</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次要参与者：</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机器人运动控件、机载电脑</a:t>
            </a:r>
          </a:p>
        </p:txBody>
      </p:sp>
    </p:spTree>
    <p:extLst>
      <p:ext uri="{BB962C8B-B14F-4D97-AF65-F5344CB8AC3E}">
        <p14:creationId xmlns:p14="http://schemas.microsoft.com/office/powerpoint/2010/main" val="2041254180"/>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4" name="文本框 3"/>
          <p:cNvSpPr txBox="1"/>
          <p:nvPr/>
        </p:nvSpPr>
        <p:spPr>
          <a:xfrm>
            <a:off x="1090930" y="835025"/>
            <a:ext cx="9502775" cy="5507990"/>
          </a:xfrm>
          <a:prstGeom prst="rect">
            <a:avLst/>
          </a:prstGeom>
          <a:noFill/>
        </p:spPr>
        <p:txBody>
          <a:bodyPr wrap="square" rtlCol="0">
            <a:spAutoFit/>
          </a:bodyPr>
          <a:lstStyle/>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用例五：指定物品抓取</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主要参与者：</a:t>
            </a:r>
            <a:r>
              <a:rPr lang="zh-CN" altLang="en-US" sz="2000">
                <a:solidFill>
                  <a:schemeClr val="accent3"/>
                </a:solidFill>
                <a:latin typeface="黑体" panose="02010609060101010101" charset="-122"/>
                <a:ea typeface="黑体" panose="02010609060101010101" charset="-122"/>
                <a:cs typeface="黑体" panose="02010609060101010101" charset="-122"/>
              </a:rPr>
              <a:t>顾客</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目标：</a:t>
            </a:r>
            <a:r>
              <a:rPr lang="zh-CN" altLang="en-US" sz="2000">
                <a:solidFill>
                  <a:schemeClr val="accent3"/>
                </a:solidFill>
                <a:latin typeface="黑体" panose="02010609060101010101" charset="-122"/>
                <a:ea typeface="黑体" panose="02010609060101010101" charset="-122"/>
                <a:cs typeface="黑体" panose="02010609060101010101" charset="-122"/>
              </a:rPr>
              <a:t>命令机器人到对应货架取回指定物品</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前置条件：</a:t>
            </a:r>
            <a:r>
              <a:rPr lang="zh-CN" altLang="en-US" sz="2000">
                <a:solidFill>
                  <a:schemeClr val="accent3"/>
                </a:solidFill>
                <a:latin typeface="黑体" panose="02010609060101010101" charset="-122"/>
                <a:ea typeface="黑体" panose="02010609060101010101" charset="-122"/>
                <a:cs typeface="黑体" panose="02010609060101010101" charset="-122"/>
              </a:rPr>
              <a:t>超市地图初始化已完成，指定物品位置已正确记录；</a:t>
            </a:r>
          </a:p>
          <a:p>
            <a:pPr>
              <a:lnSpc>
                <a:spcPct val="110000"/>
              </a:lnSpc>
            </a:pPr>
            <a:r>
              <a:rPr lang="en-US" altLang="zh-CN" sz="2000">
                <a:solidFill>
                  <a:schemeClr val="accent3"/>
                </a:solidFill>
                <a:latin typeface="黑体" panose="02010609060101010101" charset="-122"/>
                <a:ea typeface="黑体" panose="02010609060101010101" charset="-122"/>
                <a:cs typeface="黑体" panose="02010609060101010101" charset="-122"/>
              </a:rPr>
              <a:t>	   </a:t>
            </a:r>
            <a:r>
              <a:rPr lang="zh-CN" altLang="en-US" sz="2000">
                <a:solidFill>
                  <a:schemeClr val="accent3"/>
                </a:solidFill>
                <a:latin typeface="黑体" panose="02010609060101010101" charset="-122"/>
                <a:ea typeface="黑体" panose="02010609060101010101" charset="-122"/>
                <a:cs typeface="黑体" panose="02010609060101010101" charset="-122"/>
              </a:rPr>
              <a:t>机器人处于待命状态；顾客了解关键商品名称，发音标准；</a:t>
            </a:r>
          </a:p>
          <a:p>
            <a:pPr>
              <a:lnSpc>
                <a:spcPct val="110000"/>
              </a:lnSpc>
            </a:pPr>
            <a:r>
              <a:rPr lang="en-US" altLang="zh-CN" sz="2000">
                <a:solidFill>
                  <a:schemeClr val="accent3"/>
                </a:solidFill>
                <a:latin typeface="黑体" panose="02010609060101010101" charset="-122"/>
                <a:ea typeface="黑体" panose="02010609060101010101" charset="-122"/>
                <a:cs typeface="黑体" panose="02010609060101010101" charset="-122"/>
              </a:rPr>
              <a:t>	   </a:t>
            </a:r>
            <a:r>
              <a:rPr lang="zh-CN" altLang="en-US" sz="2000">
                <a:solidFill>
                  <a:schemeClr val="accent3"/>
                </a:solidFill>
                <a:latin typeface="黑体" panose="02010609060101010101" charset="-122"/>
                <a:ea typeface="黑体" panose="02010609060101010101" charset="-122"/>
                <a:cs typeface="黑体" panose="02010609060101010101" charset="-122"/>
              </a:rPr>
              <a:t>超市场地平整干燥</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启动：</a:t>
            </a:r>
            <a:r>
              <a:rPr lang="zh-CN" altLang="en-US" sz="2000">
                <a:solidFill>
                  <a:schemeClr val="accent3"/>
                </a:solidFill>
                <a:latin typeface="黑体" panose="02010609060101010101" charset="-122"/>
                <a:ea typeface="黑体" panose="02010609060101010101" charset="-122"/>
                <a:cs typeface="黑体" panose="02010609060101010101" charset="-122"/>
              </a:rPr>
              <a:t>顾客向机器人发出取物指令</a:t>
            </a:r>
          </a:p>
          <a:p>
            <a:pPr>
              <a:lnSpc>
                <a:spcPct val="110000"/>
              </a:lnSpc>
            </a:pP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场景：</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1.机器人放置于超市入口处并处于待命状态；</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2.顾客对准机器人麦克风说出目标物品关键词；</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3.机器人收到指令，发出语音提示：“ready to follow”；</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4.机器人将当前位置记录为顾客所在地，并在地图上显示；</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5.机器人规划前往指定物品所在货架的路径；</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6.机器人开始移动；</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7.机器人到达指定物品所在货架；</a:t>
            </a:r>
            <a:endParaRPr lang="zh-CN" altLang="en-US" sz="2000">
              <a:solidFill>
                <a:schemeClr val="accent3"/>
              </a:solidFill>
              <a:latin typeface="黑体" panose="02010609060101010101" charset="-122"/>
              <a:ea typeface="黑体" panose="02010609060101010101" charset="-122"/>
              <a:cs typeface="黑体" panose="02010609060101010101" charset="-122"/>
            </a:endParaRPr>
          </a:p>
        </p:txBody>
      </p:sp>
    </p:spTree>
    <p:extLst>
      <p:ext uri="{BB962C8B-B14F-4D97-AF65-F5344CB8AC3E}">
        <p14:creationId xmlns:p14="http://schemas.microsoft.com/office/powerpoint/2010/main" val="3984357012"/>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2" name="文本框 1"/>
          <p:cNvSpPr txBox="1"/>
          <p:nvPr/>
        </p:nvSpPr>
        <p:spPr>
          <a:xfrm>
            <a:off x="1318895" y="685800"/>
            <a:ext cx="9554210" cy="6092825"/>
          </a:xfrm>
          <a:prstGeom prst="rect">
            <a:avLst/>
          </a:prstGeom>
          <a:noFill/>
        </p:spPr>
        <p:txBody>
          <a:bodyPr wrap="square" rtlCol="0" anchor="t">
            <a:spAutoFit/>
          </a:bodyPr>
          <a:lstStyle/>
          <a:p>
            <a:pPr>
              <a:lnSpc>
                <a:spcPct val="130000"/>
              </a:lnSpc>
            </a:pPr>
            <a:r>
              <a:rPr lang="zh-CN" altLang="en-US" sz="2000">
                <a:solidFill>
                  <a:schemeClr val="accent5"/>
                </a:solidFill>
                <a:latin typeface="黑体" panose="02010609060101010101" charset="-122"/>
                <a:ea typeface="黑体" panose="02010609060101010101" charset="-122"/>
                <a:cs typeface="黑体" panose="02010609060101010101" charset="-122"/>
                <a:sym typeface="+mn-ea"/>
              </a:rPr>
              <a:t>场景（续）：</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8.机器人发出语音提示：“ready to pick”；</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9.机器人摄像头识别物品并校准位置；</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10.机械臂启动，并开始抓取目标物品；</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11.目标物品抓取成功，机器人发出语音提示：“pick-up completed”；</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12.机器人规划前往顾客所在地的路径；</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13.机器人开始返回顾客所在地；</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14.机器人到达顾客所在地，发出语音提示：“I will pass you+目标物”；</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15.机械臂松开，将物品移交给顾客；</a:t>
            </a:r>
          </a:p>
          <a:p>
            <a:pPr>
              <a:lnSpc>
                <a:spcPct val="130000"/>
              </a:lnSpc>
            </a:pPr>
            <a:r>
              <a:rPr lang="en-US" altLang="zh-CN" sz="2000">
                <a:solidFill>
                  <a:schemeClr val="accent3"/>
                </a:solidFill>
                <a:latin typeface="黑体" panose="02010609060101010101" charset="-122"/>
                <a:ea typeface="黑体" panose="02010609060101010101" charset="-122"/>
                <a:cs typeface="黑体" panose="02010609060101010101" charset="-122"/>
                <a:sym typeface="+mn-ea"/>
              </a:rPr>
              <a:t>16. </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机器人发出语音提示：“mission completed”并进入待命状态；</a:t>
            </a:r>
          </a:p>
          <a:p>
            <a:pPr>
              <a:lnSpc>
                <a:spcPct val="130000"/>
              </a:lnSpc>
            </a:pPr>
            <a:endParaRPr lang="zh-CN" altLang="en-US" sz="2000">
              <a:solidFill>
                <a:schemeClr val="accent2"/>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异常情况：</a:t>
            </a:r>
            <a:endParaRPr lang="zh-CN" altLang="en-US" sz="2000">
              <a:solidFill>
                <a:schemeClr val="accent4"/>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1.机器人未及时收到顾客语音指令——出现点：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2</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2.机器人未识别到用户指定物品——出现点：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2</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3.指定物品位置还未在地图上登录——出现点：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5</a:t>
            </a:r>
          </a:p>
        </p:txBody>
      </p:sp>
    </p:spTree>
    <p:extLst>
      <p:ext uri="{BB962C8B-B14F-4D97-AF65-F5344CB8AC3E}">
        <p14:creationId xmlns:p14="http://schemas.microsoft.com/office/powerpoint/2010/main" val="3222052468"/>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2" name="文本框 1"/>
          <p:cNvSpPr txBox="1"/>
          <p:nvPr/>
        </p:nvSpPr>
        <p:spPr>
          <a:xfrm>
            <a:off x="1046480" y="775970"/>
            <a:ext cx="9554210" cy="6206490"/>
          </a:xfrm>
          <a:prstGeom prst="rect">
            <a:avLst/>
          </a:prstGeom>
          <a:noFill/>
        </p:spPr>
        <p:txBody>
          <a:bodyPr wrap="square" rtlCol="0" anchor="t">
            <a:spAutoFit/>
          </a:bodyPr>
          <a:lstStyle/>
          <a:p>
            <a:pPr>
              <a:lnSpc>
                <a:spcPct val="130000"/>
              </a:lnSpc>
            </a:pPr>
            <a:r>
              <a:rPr lang="zh-CN" altLang="en-US">
                <a:solidFill>
                  <a:schemeClr val="accent2"/>
                </a:solidFill>
                <a:latin typeface="黑体" panose="02010609060101010101" charset="-122"/>
                <a:ea typeface="黑体" panose="02010609060101010101" charset="-122"/>
                <a:cs typeface="黑体" panose="02010609060101010101" charset="-122"/>
                <a:sym typeface="+mn-ea"/>
              </a:rPr>
              <a:t>异常情况（续）：</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4.物品抓取不成功—出现点：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10</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5.物品抓取类型错误——出现点：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15</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6.机器人在行进过程中遇到突发障碍物——出现点：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6，13</a:t>
            </a: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解决方案：</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1.顾客稍等5~10秒，若机器人未发出语音提示，则重新对准麦克风说出关键词，重复此步骤直到机器人响应；</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2&amp;3. 机器人发出语音提示：“specified item not found”，顾客通过界面查看关键词提示，重新根据已有关键词发出指令，直到机器人响应；</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4&amp;5. 机器人发出提示：“pick-up failed”并返回顾客所在地，顾客重新发出指令；</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6. 机器人通过传感器返回信息减速并采取绕行策略；</a:t>
            </a:r>
          </a:p>
          <a:p>
            <a:pPr>
              <a:lnSpc>
                <a:spcPct val="130000"/>
              </a:lnSpc>
            </a:pP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优先级：</a:t>
            </a:r>
            <a:r>
              <a:rPr lang="zh-CN" altLang="en-US">
                <a:solidFill>
                  <a:schemeClr val="accent3"/>
                </a:solidFill>
                <a:latin typeface="黑体" panose="02010609060101010101" charset="-122"/>
                <a:ea typeface="黑体" panose="02010609060101010101" charset="-122"/>
                <a:cs typeface="黑体" panose="02010609060101010101" charset="-122"/>
                <a:sym typeface="+mn-ea"/>
              </a:rPr>
              <a:t>中</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何时可用：</a:t>
            </a:r>
            <a:r>
              <a:rPr lang="zh-CN" altLang="en-US">
                <a:solidFill>
                  <a:schemeClr val="accent3"/>
                </a:solidFill>
                <a:latin typeface="黑体" panose="02010609060101010101" charset="-122"/>
                <a:ea typeface="黑体" panose="02010609060101010101" charset="-122"/>
                <a:cs typeface="黑体" panose="02010609060101010101" charset="-122"/>
                <a:sym typeface="+mn-ea"/>
              </a:rPr>
              <a:t>第三个增量</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使用频率：</a:t>
            </a:r>
            <a:r>
              <a:rPr lang="zh-CN" altLang="en-US">
                <a:solidFill>
                  <a:schemeClr val="accent3"/>
                </a:solidFill>
                <a:latin typeface="黑体" panose="02010609060101010101" charset="-122"/>
                <a:ea typeface="黑体" panose="02010609060101010101" charset="-122"/>
                <a:cs typeface="黑体" panose="02010609060101010101" charset="-122"/>
                <a:sym typeface="+mn-ea"/>
              </a:rPr>
              <a:t>高</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次要参与者：</a:t>
            </a:r>
            <a:r>
              <a:rPr lang="zh-CN" altLang="en-US">
                <a:solidFill>
                  <a:schemeClr val="accent3"/>
                </a:solidFill>
                <a:latin typeface="黑体" panose="02010609060101010101" charset="-122"/>
                <a:ea typeface="黑体" panose="02010609060101010101" charset="-122"/>
                <a:cs typeface="黑体" panose="02010609060101010101" charset="-122"/>
                <a:sym typeface="+mn-ea"/>
              </a:rPr>
              <a:t>机器人运动控件、机载电脑、目标物品</a:t>
            </a:r>
          </a:p>
          <a:p>
            <a:pPr>
              <a:lnSpc>
                <a:spcPct val="130000"/>
              </a:lnSpc>
            </a:pPr>
            <a:endParaRPr lang="zh-CN" altLang="en-US">
              <a:solidFill>
                <a:schemeClr val="accent2"/>
              </a:solidFill>
              <a:latin typeface="黑体" panose="02010609060101010101" charset="-122"/>
              <a:ea typeface="黑体" panose="02010609060101010101" charset="-122"/>
              <a:cs typeface="黑体" panose="02010609060101010101" charset="-122"/>
              <a:sym typeface="+mn-ea"/>
            </a:endParaRPr>
          </a:p>
        </p:txBody>
      </p:sp>
    </p:spTree>
    <p:extLst>
      <p:ext uri="{BB962C8B-B14F-4D97-AF65-F5344CB8AC3E}">
        <p14:creationId xmlns:p14="http://schemas.microsoft.com/office/powerpoint/2010/main" val="3025361087"/>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blip>
          <a:stretch>
            <a:fillRect/>
          </a:stretch>
        </p:blipFill>
        <p:spPr>
          <a:xfrm rot="16200000">
            <a:off x="4527551" y="-114633"/>
            <a:ext cx="3238498" cy="6858000"/>
          </a:xfrm>
          <a:prstGeom prst="rect">
            <a:avLst/>
          </a:prstGeom>
        </p:spPr>
      </p:pic>
      <p:sp>
        <p:nvSpPr>
          <p:cNvPr id="55299" name="TextBox 76"/>
          <p:cNvSpPr txBox="1">
            <a:spLocks noChangeArrowheads="1"/>
          </p:cNvSpPr>
          <p:nvPr/>
        </p:nvSpPr>
        <p:spPr bwMode="auto">
          <a:xfrm>
            <a:off x="5027613" y="2151063"/>
            <a:ext cx="2016125" cy="583565"/>
          </a:xfrm>
          <a:prstGeom prst="rect">
            <a:avLst/>
          </a:prstGeom>
          <a:noFill/>
          <a:ln w="9525">
            <a:noFill/>
            <a:miter lim="800000"/>
          </a:ln>
        </p:spPr>
        <p:txBody>
          <a:bodyPr>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rPr>
              <a:t>第二章节</a:t>
            </a:r>
          </a:p>
        </p:txBody>
      </p:sp>
      <p:sp>
        <p:nvSpPr>
          <p:cNvPr id="55300" name="文本框 21"/>
          <p:cNvSpPr txBox="1">
            <a:spLocks noChangeArrowheads="1"/>
          </p:cNvSpPr>
          <p:nvPr/>
        </p:nvSpPr>
        <p:spPr bwMode="auto">
          <a:xfrm>
            <a:off x="2974975" y="3663950"/>
            <a:ext cx="6119813" cy="650240"/>
          </a:xfrm>
          <a:prstGeom prst="rect">
            <a:avLst/>
          </a:prstGeom>
          <a:noFill/>
          <a:ln w="9525">
            <a:noFill/>
            <a:miter lim="800000"/>
          </a:ln>
        </p:spPr>
        <p:txBody>
          <a:bodyPr>
            <a:spAutoFit/>
          </a:bodyPr>
          <a:lstStyle/>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Chapter 2</a:t>
            </a:r>
          </a:p>
          <a:p>
            <a:pPr algn="ct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System Structure</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55301" name="TextBox 76"/>
          <p:cNvSpPr txBox="1">
            <a:spLocks noChangeArrowheads="1"/>
          </p:cNvSpPr>
          <p:nvPr/>
        </p:nvSpPr>
        <p:spPr bwMode="auto">
          <a:xfrm>
            <a:off x="3309938" y="2846388"/>
            <a:ext cx="5449887" cy="701675"/>
          </a:xfrm>
          <a:prstGeom prst="rect">
            <a:avLst/>
          </a:prstGeom>
          <a:noFill/>
          <a:ln w="9525">
            <a:noFill/>
            <a:miter lim="800000"/>
          </a:ln>
        </p:spPr>
        <p:txBody>
          <a:bodyPr>
            <a:spAutoFit/>
          </a:bodyPr>
          <a:lstStyle/>
          <a:p>
            <a:pPr algn="ctr"/>
            <a:r>
              <a:rPr lang="zh-CN" altLang="en-US" sz="4000" dirty="0" smtClean="0">
                <a:solidFill>
                  <a:schemeClr val="accent1"/>
                </a:solidFill>
                <a:latin typeface="微软雅黑" panose="020B0503020204020204" pitchFamily="34" charset="-122"/>
                <a:ea typeface="微软雅黑" panose="020B0503020204020204" pitchFamily="34" charset="-122"/>
              </a:rPr>
              <a:t>体系结构设计</a:t>
            </a:r>
            <a:endParaRPr lang="zh-CN" altLang="en-US" sz="4000" dirty="0">
              <a:solidFill>
                <a:schemeClr val="accent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cstate="print">
            <a:duotone>
              <a:schemeClr val="accent4">
                <a:shade val="45000"/>
                <a:satMod val="135000"/>
              </a:schemeClr>
              <a:prstClr val="white"/>
            </a:duotone>
          </a:blip>
          <a:stretch>
            <a:fillRect/>
          </a:stretch>
        </p:blipFill>
        <p:spPr>
          <a:xfrm>
            <a:off x="8373361" y="5061664"/>
            <a:ext cx="2633477" cy="521209"/>
          </a:xfrm>
          <a:prstGeom prst="rect">
            <a:avLst/>
          </a:prstGeom>
        </p:spPr>
      </p:pic>
      <p:pic>
        <p:nvPicPr>
          <p:cNvPr id="5" name="图片 4"/>
          <p:cNvPicPr>
            <a:picLocks noChangeAspect="1"/>
          </p:cNvPicPr>
          <p:nvPr/>
        </p:nvPicPr>
        <p:blipFill>
          <a:blip r:embed="rId5" cstate="print">
            <a:duotone>
              <a:schemeClr val="accent6">
                <a:shade val="45000"/>
                <a:satMod val="135000"/>
              </a:schemeClr>
              <a:prstClr val="white"/>
            </a:duotone>
          </a:blip>
          <a:stretch>
            <a:fillRect/>
          </a:stretch>
        </p:blipFill>
        <p:spPr>
          <a:xfrm>
            <a:off x="83199" y="669956"/>
            <a:ext cx="2708440" cy="2644411"/>
          </a:xfrm>
          <a:prstGeom prst="rect">
            <a:avLst/>
          </a:prstGeom>
        </p:spPr>
      </p:pic>
    </p:spTree>
    <p:extLst>
      <p:ext uri="{BB962C8B-B14F-4D97-AF65-F5344CB8AC3E}">
        <p14:creationId xmlns:p14="http://schemas.microsoft.com/office/powerpoint/2010/main" val="3355590622"/>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80260" y="901700"/>
            <a:ext cx="9328150" cy="5737860"/>
          </a:xfrm>
          <a:prstGeom prst="rect">
            <a:avLst/>
          </a:prstGeom>
          <a:solidFill>
            <a:schemeClr val="accent1">
              <a:lumMod val="60000"/>
              <a:lumOff val="40000"/>
            </a:schemeClr>
          </a:solidFill>
          <a:ln>
            <a:noFill/>
          </a:ln>
          <a:effectLst>
            <a:glow rad="228600">
              <a:schemeClr val="accent1">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7068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总体结构图</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grpSp>
        <p:nvGrpSpPr>
          <p:cNvPr id="1073742896" name="画布 15"/>
          <p:cNvGrpSpPr>
            <a:grpSpLocks noRot="1" noChangeAspect="1"/>
          </p:cNvGrpSpPr>
          <p:nvPr/>
        </p:nvGrpSpPr>
        <p:grpSpPr>
          <a:xfrm>
            <a:off x="1548130" y="723900"/>
            <a:ext cx="9860280" cy="6158865"/>
            <a:chOff x="0" y="0"/>
            <a:chExt cx="5278120" cy="3074035"/>
          </a:xfrm>
        </p:grpSpPr>
        <p:sp>
          <p:nvSpPr>
            <p:cNvPr id="3" name="矩形 2"/>
            <p:cNvSpPr>
              <a:spLocks noRot="1" noChangeAspect="1"/>
            </p:cNvSpPr>
            <p:nvPr/>
          </p:nvSpPr>
          <p:spPr>
            <a:xfrm>
              <a:off x="0" y="0"/>
              <a:ext cx="5278120" cy="3074035"/>
            </a:xfrm>
            <a:prstGeom prst="rect">
              <a:avLst/>
            </a:prstGeom>
            <a:noFill/>
            <a:ln w="9525">
              <a:noFill/>
            </a:ln>
          </p:spPr>
          <p:txBody>
            <a:bodyPr/>
            <a:lstStyle/>
            <a:p>
              <a:endParaRPr lang="zh-CN" altLang="en-US"/>
            </a:p>
          </p:txBody>
        </p:sp>
        <p:sp>
          <p:nvSpPr>
            <p:cNvPr id="1073742898" name="矩形 1"/>
            <p:cNvSpPr/>
            <p:nvPr/>
          </p:nvSpPr>
          <p:spPr>
            <a:xfrm>
              <a:off x="546735" y="162063"/>
              <a:ext cx="4533900" cy="2717800"/>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cxnSp>
          <p:nvCxnSpPr>
            <p:cNvPr id="1073742899" name="直接连接符 2"/>
            <p:cNvCxnSpPr/>
            <p:nvPr/>
          </p:nvCxnSpPr>
          <p:spPr>
            <a:xfrm>
              <a:off x="546735" y="857885"/>
              <a:ext cx="4527550" cy="6985"/>
            </a:xfrm>
            <a:prstGeom prst="line">
              <a:avLst/>
            </a:prstGeom>
            <a:ln w="9525" cap="flat" cmpd="sng">
              <a:solidFill>
                <a:srgbClr val="000000"/>
              </a:solidFill>
              <a:prstDash val="solid"/>
              <a:headEnd type="none" w="med" len="med"/>
              <a:tailEnd type="none" w="med" len="med"/>
            </a:ln>
          </p:spPr>
        </p:cxnSp>
        <p:cxnSp>
          <p:nvCxnSpPr>
            <p:cNvPr id="1073742900" name="直接连接符 3"/>
            <p:cNvCxnSpPr/>
            <p:nvPr/>
          </p:nvCxnSpPr>
          <p:spPr>
            <a:xfrm>
              <a:off x="548005" y="1481455"/>
              <a:ext cx="4521200" cy="0"/>
            </a:xfrm>
            <a:prstGeom prst="line">
              <a:avLst/>
            </a:prstGeom>
            <a:ln w="9525" cap="flat" cmpd="sng">
              <a:solidFill>
                <a:srgbClr val="000000"/>
              </a:solidFill>
              <a:prstDash val="solid"/>
              <a:headEnd type="none" w="med" len="med"/>
              <a:tailEnd type="none" w="med" len="med"/>
            </a:ln>
          </p:spPr>
        </p:cxnSp>
        <p:cxnSp>
          <p:nvCxnSpPr>
            <p:cNvPr id="1073742901" name="直接连接符 4"/>
            <p:cNvCxnSpPr/>
            <p:nvPr/>
          </p:nvCxnSpPr>
          <p:spPr>
            <a:xfrm>
              <a:off x="548005" y="2192655"/>
              <a:ext cx="4521200" cy="0"/>
            </a:xfrm>
            <a:prstGeom prst="line">
              <a:avLst/>
            </a:prstGeom>
            <a:ln w="9525" cap="flat" cmpd="sng">
              <a:solidFill>
                <a:srgbClr val="000000"/>
              </a:solidFill>
              <a:prstDash val="solid"/>
              <a:headEnd type="none" w="med" len="med"/>
              <a:tailEnd type="none" w="med" len="med"/>
            </a:ln>
          </p:spPr>
        </p:cxnSp>
        <p:sp>
          <p:nvSpPr>
            <p:cNvPr id="1073742902" name="文本框 5"/>
            <p:cNvSpPr txBox="1"/>
            <p:nvPr/>
          </p:nvSpPr>
          <p:spPr>
            <a:xfrm>
              <a:off x="535305" y="1703705"/>
              <a:ext cx="800100" cy="406400"/>
            </a:xfrm>
            <a:prstGeom prst="rect">
              <a:avLst/>
            </a:prstGeom>
            <a:noFill/>
            <a:ln w="9525">
              <a:noFill/>
            </a:ln>
          </p:spPr>
          <p:txBody>
            <a:bodyPr wrap="square"/>
            <a:lstStyle/>
            <a:p>
              <a:r>
                <a:rPr lang="zh-CN" altLang="en-US"/>
                <a:t>数据层</a:t>
              </a:r>
            </a:p>
            <a:p>
              <a:endParaRPr lang="zh-CN" altLang="en-US"/>
            </a:p>
          </p:txBody>
        </p:sp>
        <p:sp>
          <p:nvSpPr>
            <p:cNvPr id="1073742903" name="文本框 6"/>
            <p:cNvSpPr txBox="1"/>
            <p:nvPr/>
          </p:nvSpPr>
          <p:spPr>
            <a:xfrm>
              <a:off x="535305" y="2433955"/>
              <a:ext cx="800100" cy="406400"/>
            </a:xfrm>
            <a:prstGeom prst="rect">
              <a:avLst/>
            </a:prstGeom>
            <a:noFill/>
            <a:ln w="9525">
              <a:noFill/>
            </a:ln>
          </p:spPr>
          <p:txBody>
            <a:bodyPr wrap="square"/>
            <a:lstStyle/>
            <a:p>
              <a:r>
                <a:rPr lang="zh-CN" altLang="en-US"/>
                <a:t>基础部件层</a:t>
              </a:r>
            </a:p>
            <a:p>
              <a:endParaRPr lang="zh-CN" altLang="en-US"/>
            </a:p>
          </p:txBody>
        </p:sp>
        <p:sp>
          <p:nvSpPr>
            <p:cNvPr id="1073742904" name="文本框 7"/>
            <p:cNvSpPr txBox="1"/>
            <p:nvPr/>
          </p:nvSpPr>
          <p:spPr>
            <a:xfrm>
              <a:off x="1278233" y="2222885"/>
              <a:ext cx="1116965" cy="299085"/>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三轮全向底盘</a:t>
              </a:r>
              <a:endParaRPr lang="zh-CN" altLang="en-US"/>
            </a:p>
          </p:txBody>
        </p:sp>
        <p:sp>
          <p:nvSpPr>
            <p:cNvPr id="1073742905" name="文本框 8"/>
            <p:cNvSpPr txBox="1"/>
            <p:nvPr/>
          </p:nvSpPr>
          <p:spPr>
            <a:xfrm>
              <a:off x="2441553" y="2224155"/>
              <a:ext cx="68008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机械臂</a:t>
              </a:r>
              <a:endParaRPr lang="zh-CN" altLang="en-US"/>
            </a:p>
          </p:txBody>
        </p:sp>
        <p:sp>
          <p:nvSpPr>
            <p:cNvPr id="1073742906" name="文本框 9"/>
            <p:cNvSpPr txBox="1"/>
            <p:nvPr/>
          </p:nvSpPr>
          <p:spPr>
            <a:xfrm>
              <a:off x="3165453" y="2224155"/>
              <a:ext cx="83883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机载电脑</a:t>
              </a:r>
              <a:endParaRPr lang="zh-CN" altLang="en-US"/>
            </a:p>
          </p:txBody>
        </p:sp>
        <p:sp>
          <p:nvSpPr>
            <p:cNvPr id="1073742907" name="文本框 10"/>
            <p:cNvSpPr txBox="1"/>
            <p:nvPr/>
          </p:nvSpPr>
          <p:spPr>
            <a:xfrm>
              <a:off x="4048103" y="2224155"/>
              <a:ext cx="838200"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激光雷达</a:t>
              </a:r>
              <a:endParaRPr lang="zh-CN" altLang="en-US"/>
            </a:p>
          </p:txBody>
        </p:sp>
        <p:sp>
          <p:nvSpPr>
            <p:cNvPr id="1073742908" name="文本框 11"/>
            <p:cNvSpPr txBox="1"/>
            <p:nvPr/>
          </p:nvSpPr>
          <p:spPr>
            <a:xfrm>
              <a:off x="1781153" y="2573405"/>
              <a:ext cx="673100"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里程计</a:t>
              </a:r>
              <a:endParaRPr lang="zh-CN" altLang="en-US"/>
            </a:p>
          </p:txBody>
        </p:sp>
        <p:sp>
          <p:nvSpPr>
            <p:cNvPr id="1073742909" name="文本框 12"/>
            <p:cNvSpPr txBox="1"/>
            <p:nvPr/>
          </p:nvSpPr>
          <p:spPr>
            <a:xfrm>
              <a:off x="3648053" y="2573405"/>
              <a:ext cx="673100" cy="292100"/>
            </a:xfrm>
            <a:prstGeom prst="rect">
              <a:avLst/>
            </a:prstGeom>
            <a:noFill/>
            <a:ln w="9525" cap="flat" cmpd="sng">
              <a:solidFill>
                <a:srgbClr val="000000"/>
              </a:solidFill>
              <a:prstDash val="solid"/>
              <a:miter/>
              <a:headEnd type="none" w="med" len="med"/>
              <a:tailEnd type="none" w="med" len="med"/>
            </a:ln>
          </p:spPr>
          <p:txBody>
            <a:bodyPr wrap="square"/>
            <a:lstStyle/>
            <a:p>
              <a:pPr algn="ctr"/>
              <a:r>
                <a:rPr lang="zh-CN" altLang="en-US">
                  <a:sym typeface="+mn-ea"/>
                </a:rPr>
                <a:t>麦克风</a:t>
              </a:r>
              <a:endParaRPr lang="zh-CN" altLang="en-US"/>
            </a:p>
          </p:txBody>
        </p:sp>
        <p:sp>
          <p:nvSpPr>
            <p:cNvPr id="1073742910" name="文本框 13"/>
            <p:cNvSpPr txBox="1"/>
            <p:nvPr/>
          </p:nvSpPr>
          <p:spPr>
            <a:xfrm>
              <a:off x="2505053" y="2573405"/>
              <a:ext cx="1104900"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双目传感器</a:t>
              </a:r>
              <a:endParaRPr lang="zh-CN" altLang="en-US"/>
            </a:p>
          </p:txBody>
        </p:sp>
        <p:sp>
          <p:nvSpPr>
            <p:cNvPr id="1073742911" name="文本框 14"/>
            <p:cNvSpPr txBox="1"/>
            <p:nvPr/>
          </p:nvSpPr>
          <p:spPr>
            <a:xfrm>
              <a:off x="1544955" y="433705"/>
              <a:ext cx="271716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帮助超市顾客到指定货架取货并返回</a:t>
              </a:r>
              <a:endParaRPr lang="zh-CN" altLang="en-US"/>
            </a:p>
            <a:p>
              <a:endParaRPr lang="zh-CN" altLang="en-US"/>
            </a:p>
          </p:txBody>
        </p:sp>
        <p:sp>
          <p:nvSpPr>
            <p:cNvPr id="1073742912" name="文本框 16"/>
            <p:cNvSpPr txBox="1"/>
            <p:nvPr/>
          </p:nvSpPr>
          <p:spPr>
            <a:xfrm>
              <a:off x="535305" y="357505"/>
              <a:ext cx="800100" cy="406400"/>
            </a:xfrm>
            <a:prstGeom prst="rect">
              <a:avLst/>
            </a:prstGeom>
            <a:noFill/>
            <a:ln w="9525">
              <a:noFill/>
            </a:ln>
          </p:spPr>
          <p:txBody>
            <a:bodyPr wrap="square"/>
            <a:lstStyle/>
            <a:p>
              <a:r>
                <a:rPr lang="zh-CN" altLang="en-US"/>
                <a:t>用户层</a:t>
              </a:r>
            </a:p>
            <a:p>
              <a:endParaRPr lang="zh-CN" altLang="en-US"/>
            </a:p>
          </p:txBody>
        </p:sp>
        <p:sp>
          <p:nvSpPr>
            <p:cNvPr id="1073742913" name="文本框 17"/>
            <p:cNvSpPr txBox="1"/>
            <p:nvPr/>
          </p:nvSpPr>
          <p:spPr>
            <a:xfrm>
              <a:off x="528955" y="1017905"/>
              <a:ext cx="800100" cy="406400"/>
            </a:xfrm>
            <a:prstGeom prst="rect">
              <a:avLst/>
            </a:prstGeom>
            <a:noFill/>
            <a:ln w="9525">
              <a:noFill/>
            </a:ln>
          </p:spPr>
          <p:txBody>
            <a:bodyPr wrap="square"/>
            <a:lstStyle/>
            <a:p>
              <a:r>
                <a:rPr lang="zh-CN" altLang="en-US"/>
                <a:t>服务层</a:t>
              </a:r>
            </a:p>
            <a:p>
              <a:endParaRPr lang="zh-CN" altLang="en-US"/>
            </a:p>
          </p:txBody>
        </p:sp>
        <p:sp>
          <p:nvSpPr>
            <p:cNvPr id="1073742914" name="文本框 18"/>
            <p:cNvSpPr txBox="1"/>
            <p:nvPr/>
          </p:nvSpPr>
          <p:spPr>
            <a:xfrm>
              <a:off x="3767455" y="1017905"/>
              <a:ext cx="1275080"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目标识别与抓取</a:t>
              </a:r>
              <a:endParaRPr lang="zh-CN" altLang="en-US"/>
            </a:p>
          </p:txBody>
        </p:sp>
        <p:sp>
          <p:nvSpPr>
            <p:cNvPr id="1073742915" name="文本框 19"/>
            <p:cNvSpPr txBox="1"/>
            <p:nvPr/>
          </p:nvSpPr>
          <p:spPr>
            <a:xfrm>
              <a:off x="2897505" y="1017905"/>
              <a:ext cx="83883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路径规划</a:t>
              </a:r>
              <a:endParaRPr lang="zh-CN" altLang="en-US"/>
            </a:p>
          </p:txBody>
        </p:sp>
        <p:sp>
          <p:nvSpPr>
            <p:cNvPr id="1073742916" name="文本框 20"/>
            <p:cNvSpPr txBox="1"/>
            <p:nvPr/>
          </p:nvSpPr>
          <p:spPr>
            <a:xfrm>
              <a:off x="2027555" y="1024255"/>
              <a:ext cx="83883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基本避障</a:t>
              </a:r>
              <a:endParaRPr lang="zh-CN" altLang="en-US"/>
            </a:p>
          </p:txBody>
        </p:sp>
        <p:sp>
          <p:nvSpPr>
            <p:cNvPr id="1073742917" name="文本框 21"/>
            <p:cNvSpPr txBox="1"/>
            <p:nvPr/>
          </p:nvSpPr>
          <p:spPr>
            <a:xfrm>
              <a:off x="1157605" y="1030605"/>
              <a:ext cx="83883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基本运动</a:t>
              </a:r>
              <a:endParaRPr lang="zh-CN" altLang="en-US"/>
            </a:p>
          </p:txBody>
        </p:sp>
        <p:sp>
          <p:nvSpPr>
            <p:cNvPr id="1073742918" name="文本框 14"/>
            <p:cNvSpPr txBox="1"/>
            <p:nvPr/>
          </p:nvSpPr>
          <p:spPr>
            <a:xfrm>
              <a:off x="1248022" y="1716191"/>
              <a:ext cx="792920" cy="361325"/>
            </a:xfrm>
            <a:prstGeom prst="rect">
              <a:avLst/>
            </a:prstGeom>
            <a:noFill/>
            <a:ln w="9525" cap="flat" cmpd="sng">
              <a:solidFill>
                <a:srgbClr val="000000"/>
              </a:solidFill>
              <a:prstDash val="solid"/>
              <a:miter/>
              <a:headEnd type="none" w="med" len="med"/>
              <a:tailEnd type="none" w="med" len="med"/>
            </a:ln>
          </p:spPr>
          <p:txBody>
            <a:bodyPr wrap="square"/>
            <a:lstStyle/>
            <a:p>
              <a:pPr algn="ctr">
                <a:spcBef>
                  <a:spcPts val="0"/>
                </a:spcBef>
                <a:spcAft>
                  <a:spcPts val="0"/>
                </a:spcAft>
              </a:pPr>
              <a:r>
                <a:rPr lang="zh-CN" altLang="en-US"/>
                <a:t>地图数据</a:t>
              </a:r>
            </a:p>
            <a:p>
              <a:endParaRPr lang="zh-CN" altLang="en-US"/>
            </a:p>
          </p:txBody>
        </p:sp>
        <p:sp>
          <p:nvSpPr>
            <p:cNvPr id="1073742919" name="文本框 14"/>
            <p:cNvSpPr txBox="1"/>
            <p:nvPr/>
          </p:nvSpPr>
          <p:spPr>
            <a:xfrm>
              <a:off x="2153887" y="1716191"/>
              <a:ext cx="757564" cy="361325"/>
            </a:xfrm>
            <a:prstGeom prst="rect">
              <a:avLst/>
            </a:prstGeom>
            <a:noFill/>
            <a:ln w="9525" cap="flat" cmpd="sng">
              <a:solidFill>
                <a:srgbClr val="000000"/>
              </a:solidFill>
              <a:prstDash val="solid"/>
              <a:miter/>
              <a:headEnd type="none" w="med" len="med"/>
              <a:tailEnd type="none" w="med" len="med"/>
            </a:ln>
          </p:spPr>
          <p:txBody>
            <a:bodyPr wrap="square"/>
            <a:lstStyle/>
            <a:p>
              <a:pPr algn="ctr">
                <a:spcBef>
                  <a:spcPts val="0"/>
                </a:spcBef>
                <a:spcAft>
                  <a:spcPts val="0"/>
                </a:spcAft>
              </a:pPr>
              <a:r>
                <a:rPr lang="zh-CN" altLang="en-US"/>
                <a:t>图像数据</a:t>
              </a:r>
            </a:p>
            <a:p>
              <a:endParaRPr lang="zh-CN" altLang="en-US"/>
            </a:p>
          </p:txBody>
        </p:sp>
        <p:sp>
          <p:nvSpPr>
            <p:cNvPr id="1073742920" name="文本框 14"/>
            <p:cNvSpPr txBox="1"/>
            <p:nvPr/>
          </p:nvSpPr>
          <p:spPr>
            <a:xfrm>
              <a:off x="2986599" y="1723506"/>
              <a:ext cx="806256" cy="361325"/>
            </a:xfrm>
            <a:prstGeom prst="rect">
              <a:avLst/>
            </a:prstGeom>
            <a:noFill/>
            <a:ln w="9525" cap="flat" cmpd="sng">
              <a:solidFill>
                <a:srgbClr val="000000"/>
              </a:solidFill>
              <a:prstDash val="solid"/>
              <a:miter/>
              <a:headEnd type="none" w="med" len="med"/>
              <a:tailEnd type="none" w="med" len="med"/>
            </a:ln>
          </p:spPr>
          <p:txBody>
            <a:bodyPr wrap="square"/>
            <a:lstStyle/>
            <a:p>
              <a:pPr algn="ctr">
                <a:spcBef>
                  <a:spcPts val="0"/>
                </a:spcBef>
                <a:spcAft>
                  <a:spcPts val="0"/>
                </a:spcAft>
              </a:pPr>
              <a:r>
                <a:rPr lang="zh-CN" altLang="en-US"/>
                <a:t>音频数据</a:t>
              </a:r>
            </a:p>
            <a:p>
              <a:endParaRPr lang="zh-CN" altLang="en-US"/>
            </a:p>
          </p:txBody>
        </p:sp>
        <p:sp>
          <p:nvSpPr>
            <p:cNvPr id="1073742921" name="文本框 14"/>
            <p:cNvSpPr txBox="1"/>
            <p:nvPr/>
          </p:nvSpPr>
          <p:spPr>
            <a:xfrm>
              <a:off x="3826627" y="1716191"/>
              <a:ext cx="803895" cy="361325"/>
            </a:xfrm>
            <a:prstGeom prst="rect">
              <a:avLst/>
            </a:prstGeom>
            <a:noFill/>
            <a:ln w="9525" cap="flat" cmpd="sng">
              <a:solidFill>
                <a:srgbClr val="000000"/>
              </a:solidFill>
              <a:prstDash val="solid"/>
              <a:miter/>
              <a:headEnd type="none" w="med" len="med"/>
              <a:tailEnd type="none" w="med" len="med"/>
            </a:ln>
          </p:spPr>
          <p:txBody>
            <a:bodyPr wrap="square"/>
            <a:lstStyle/>
            <a:p>
              <a:pPr algn="ctr">
                <a:spcBef>
                  <a:spcPts val="0"/>
                </a:spcBef>
                <a:spcAft>
                  <a:spcPts val="0"/>
                </a:spcAft>
              </a:pPr>
              <a:r>
                <a:rPr lang="zh-CN" altLang="en-US"/>
                <a:t>雷达数据</a:t>
              </a:r>
            </a:p>
            <a:p>
              <a:endParaRPr lang="zh-CN" altLang="en-US"/>
            </a:p>
          </p:txBody>
        </p:sp>
      </p:grpSp>
    </p:spTree>
    <p:extLst>
      <p:ext uri="{BB962C8B-B14F-4D97-AF65-F5344CB8AC3E}">
        <p14:creationId xmlns:p14="http://schemas.microsoft.com/office/powerpoint/2010/main" val="743460263"/>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框 3"/>
          <p:cNvSpPr txBox="1">
            <a:spLocks noChangeArrowheads="1"/>
          </p:cNvSpPr>
          <p:nvPr/>
        </p:nvSpPr>
        <p:spPr bwMode="auto">
          <a:xfrm>
            <a:off x="6288377" y="1709738"/>
            <a:ext cx="4322762" cy="519113"/>
          </a:xfrm>
          <a:prstGeom prst="rect">
            <a:avLst/>
          </a:prstGeom>
          <a:noFill/>
          <a:ln w="9525">
            <a:noFill/>
            <a:miter lim="800000"/>
            <a:headEnd/>
            <a:tailEnd/>
          </a:ln>
        </p:spPr>
        <p:txBody>
          <a:bodyPr>
            <a:spAutoFit/>
          </a:bodyPr>
          <a:lstStyle/>
          <a:p>
            <a:r>
              <a:rPr lang="en-US" altLang="zh-CN" sz="2800" dirty="0">
                <a:solidFill>
                  <a:schemeClr val="accent1"/>
                </a:solidFill>
                <a:latin typeface="微软雅黑" pitchFamily="34" charset="-122"/>
                <a:ea typeface="微软雅黑" pitchFamily="34" charset="-122"/>
                <a:cs typeface="方正静蕾简体"/>
              </a:rPr>
              <a:t>2</a:t>
            </a:r>
            <a:r>
              <a:rPr lang="en-US" altLang="zh-CN" sz="2800" dirty="0" smtClean="0">
                <a:solidFill>
                  <a:schemeClr val="accent1"/>
                </a:solidFill>
                <a:latin typeface="微软雅黑" pitchFamily="34" charset="-122"/>
                <a:ea typeface="微软雅黑" pitchFamily="34" charset="-122"/>
                <a:cs typeface="方正静蕾简体"/>
              </a:rPr>
              <a:t>. </a:t>
            </a:r>
            <a:r>
              <a:rPr lang="zh-CN" altLang="en-US" sz="2800" dirty="0" smtClean="0">
                <a:solidFill>
                  <a:schemeClr val="accent1"/>
                </a:solidFill>
                <a:latin typeface="微软雅黑" pitchFamily="34" charset="-122"/>
                <a:ea typeface="微软雅黑" pitchFamily="34" charset="-122"/>
                <a:cs typeface="方正静蕾简体"/>
              </a:rPr>
              <a:t>体系结构设计</a:t>
            </a:r>
            <a:endParaRPr lang="zh-CN" altLang="en-US" sz="2800" dirty="0">
              <a:solidFill>
                <a:schemeClr val="accent1"/>
              </a:solidFill>
              <a:latin typeface="微软雅黑" pitchFamily="34" charset="-122"/>
              <a:ea typeface="微软雅黑" pitchFamily="34" charset="-122"/>
              <a:cs typeface="方正静蕾简体"/>
            </a:endParaRPr>
          </a:p>
        </p:txBody>
      </p:sp>
      <p:sp>
        <p:nvSpPr>
          <p:cNvPr id="53251" name="文本框 14"/>
          <p:cNvSpPr txBox="1">
            <a:spLocks noChangeArrowheads="1"/>
          </p:cNvSpPr>
          <p:nvPr/>
        </p:nvSpPr>
        <p:spPr bwMode="auto">
          <a:xfrm>
            <a:off x="874713" y="3714750"/>
            <a:ext cx="3179762" cy="914400"/>
          </a:xfrm>
          <a:prstGeom prst="rect">
            <a:avLst/>
          </a:prstGeom>
          <a:noFill/>
          <a:ln w="9525">
            <a:noFill/>
            <a:miter lim="800000"/>
            <a:headEnd/>
            <a:tailEnd/>
          </a:ln>
        </p:spPr>
        <p:txBody>
          <a:bodyPr>
            <a:spAutoFit/>
          </a:bodyPr>
          <a:lstStyle/>
          <a:p>
            <a:r>
              <a:rPr lang="en-US" altLang="zh-CN" sz="5400">
                <a:solidFill>
                  <a:schemeClr val="bg1"/>
                </a:solidFill>
                <a:latin typeface="幼圆"/>
              </a:rPr>
              <a:t>Contents</a:t>
            </a:r>
            <a:endParaRPr lang="en-US" altLang="zh-CN" sz="9600">
              <a:solidFill>
                <a:schemeClr val="bg1"/>
              </a:solidFill>
              <a:latin typeface="幼圆"/>
            </a:endParaRPr>
          </a:p>
        </p:txBody>
      </p:sp>
      <p:sp>
        <p:nvSpPr>
          <p:cNvPr id="101" name="任意多边形 100"/>
          <p:cNvSpPr/>
          <p:nvPr/>
        </p:nvSpPr>
        <p:spPr>
          <a:xfrm>
            <a:off x="5978814" y="2232026"/>
            <a:ext cx="5259388"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3253" name="文本框 101"/>
          <p:cNvSpPr txBox="1">
            <a:spLocks noChangeArrowheads="1"/>
          </p:cNvSpPr>
          <p:nvPr/>
        </p:nvSpPr>
        <p:spPr bwMode="auto">
          <a:xfrm>
            <a:off x="6288377" y="2867819"/>
            <a:ext cx="4322762" cy="519113"/>
          </a:xfrm>
          <a:prstGeom prst="rect">
            <a:avLst/>
          </a:prstGeom>
          <a:noFill/>
          <a:ln w="9525">
            <a:noFill/>
            <a:miter lim="800000"/>
            <a:headEnd/>
            <a:tailEnd/>
          </a:ln>
        </p:spPr>
        <p:txBody>
          <a:bodyPr>
            <a:spAutoFit/>
          </a:bodyPr>
          <a:lstStyle/>
          <a:p>
            <a:r>
              <a:rPr lang="en-US" altLang="zh-CN" sz="2800" dirty="0">
                <a:solidFill>
                  <a:schemeClr val="accent2"/>
                </a:solidFill>
                <a:latin typeface="微软雅黑" pitchFamily="34" charset="-122"/>
                <a:ea typeface="微软雅黑" pitchFamily="34" charset="-122"/>
                <a:cs typeface="方正静蕾简体"/>
              </a:rPr>
              <a:t>3</a:t>
            </a:r>
            <a:r>
              <a:rPr lang="en-US" altLang="zh-CN" sz="2800" dirty="0" smtClean="0">
                <a:solidFill>
                  <a:schemeClr val="accent2"/>
                </a:solidFill>
                <a:latin typeface="微软雅黑" pitchFamily="34" charset="-122"/>
                <a:ea typeface="微软雅黑" pitchFamily="34" charset="-122"/>
                <a:cs typeface="方正静蕾简体"/>
              </a:rPr>
              <a:t>. </a:t>
            </a:r>
            <a:r>
              <a:rPr lang="zh-CN" altLang="en-US" sz="2800" dirty="0" smtClean="0">
                <a:solidFill>
                  <a:schemeClr val="accent2"/>
                </a:solidFill>
                <a:latin typeface="微软雅黑" pitchFamily="34" charset="-122"/>
                <a:ea typeface="微软雅黑" pitchFamily="34" charset="-122"/>
                <a:cs typeface="方正静蕾简体"/>
              </a:rPr>
              <a:t>数据库设计</a:t>
            </a:r>
            <a:endParaRPr lang="zh-CN" altLang="en-US" sz="2800" dirty="0">
              <a:solidFill>
                <a:schemeClr val="accent2"/>
              </a:solidFill>
              <a:latin typeface="微软雅黑" pitchFamily="34" charset="-122"/>
              <a:ea typeface="微软雅黑" pitchFamily="34" charset="-122"/>
              <a:cs typeface="方正静蕾简体"/>
            </a:endParaRPr>
          </a:p>
        </p:txBody>
      </p:sp>
      <p:sp>
        <p:nvSpPr>
          <p:cNvPr id="103" name="任意多边形 102"/>
          <p:cNvSpPr/>
          <p:nvPr/>
        </p:nvSpPr>
        <p:spPr>
          <a:xfrm>
            <a:off x="5978814" y="3440907"/>
            <a:ext cx="5259388"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3255" name="文本框 105"/>
          <p:cNvSpPr txBox="1">
            <a:spLocks noChangeArrowheads="1"/>
          </p:cNvSpPr>
          <p:nvPr/>
        </p:nvSpPr>
        <p:spPr bwMode="auto">
          <a:xfrm>
            <a:off x="6286789" y="4076700"/>
            <a:ext cx="4764087" cy="519113"/>
          </a:xfrm>
          <a:prstGeom prst="rect">
            <a:avLst/>
          </a:prstGeom>
          <a:noFill/>
          <a:ln w="9525">
            <a:noFill/>
            <a:miter lim="800000"/>
            <a:headEnd/>
            <a:tailEnd/>
          </a:ln>
        </p:spPr>
        <p:txBody>
          <a:bodyPr>
            <a:spAutoFit/>
          </a:bodyPr>
          <a:lstStyle/>
          <a:p>
            <a:r>
              <a:rPr lang="en-US" altLang="zh-CN" sz="2800" dirty="0">
                <a:solidFill>
                  <a:srgbClr val="70AD47"/>
                </a:solidFill>
                <a:latin typeface="微软雅黑" pitchFamily="34" charset="-122"/>
                <a:ea typeface="微软雅黑" pitchFamily="34" charset="-122"/>
                <a:cs typeface="方正静蕾简体"/>
              </a:rPr>
              <a:t>4</a:t>
            </a:r>
            <a:r>
              <a:rPr lang="en-US" altLang="zh-CN" sz="2800" dirty="0" smtClean="0">
                <a:solidFill>
                  <a:srgbClr val="70AD47"/>
                </a:solidFill>
                <a:latin typeface="微软雅黑" pitchFamily="34" charset="-122"/>
                <a:ea typeface="微软雅黑" pitchFamily="34" charset="-122"/>
                <a:cs typeface="方正静蕾简体"/>
              </a:rPr>
              <a:t>. </a:t>
            </a:r>
            <a:r>
              <a:rPr lang="zh-CN" altLang="en-US" sz="2800" dirty="0" smtClean="0">
                <a:solidFill>
                  <a:srgbClr val="70AD47"/>
                </a:solidFill>
                <a:latin typeface="微软雅黑" pitchFamily="34" charset="-122"/>
                <a:ea typeface="微软雅黑" pitchFamily="34" charset="-122"/>
                <a:cs typeface="方正静蕾简体"/>
              </a:rPr>
              <a:t>详细设计</a:t>
            </a:r>
            <a:endParaRPr lang="zh-CN" altLang="en-US" sz="2800" dirty="0">
              <a:solidFill>
                <a:srgbClr val="70AD47"/>
              </a:solidFill>
              <a:latin typeface="微软雅黑" pitchFamily="34" charset="-122"/>
              <a:ea typeface="微软雅黑" pitchFamily="34" charset="-122"/>
              <a:cs typeface="方正静蕾简体"/>
            </a:endParaRPr>
          </a:p>
        </p:txBody>
      </p:sp>
      <p:sp>
        <p:nvSpPr>
          <p:cNvPr id="107" name="任意多边形 106"/>
          <p:cNvSpPr/>
          <p:nvPr/>
        </p:nvSpPr>
        <p:spPr>
          <a:xfrm>
            <a:off x="5915314" y="4649788"/>
            <a:ext cx="5259387"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3257" name="Freeform 5"/>
          <p:cNvSpPr>
            <a:spLocks noEditPoints="1"/>
          </p:cNvSpPr>
          <p:nvPr/>
        </p:nvSpPr>
        <p:spPr bwMode="auto">
          <a:xfrm rot="-5400000">
            <a:off x="1424782" y="1978819"/>
            <a:ext cx="2043112" cy="12636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F3E3E"/>
          </a:solidFill>
          <a:ln w="9525">
            <a:noFill/>
            <a:round/>
            <a:headEnd/>
            <a:tailEnd/>
          </a:ln>
        </p:spPr>
        <p:txBody>
          <a:bodyPr/>
          <a:lstStyle/>
          <a:p>
            <a:endParaRPr lang="zh-CN" altLang="en-US"/>
          </a:p>
        </p:txBody>
      </p:sp>
      <p:sp>
        <p:nvSpPr>
          <p:cNvPr id="53258" name="文本框 105"/>
          <p:cNvSpPr txBox="1">
            <a:spLocks noChangeArrowheads="1"/>
          </p:cNvSpPr>
          <p:nvPr/>
        </p:nvSpPr>
        <p:spPr bwMode="auto">
          <a:xfrm>
            <a:off x="6340764" y="5293519"/>
            <a:ext cx="4764088" cy="519113"/>
          </a:xfrm>
          <a:prstGeom prst="rect">
            <a:avLst/>
          </a:prstGeom>
          <a:noFill/>
          <a:ln w="9525">
            <a:noFill/>
            <a:miter lim="800000"/>
            <a:headEnd/>
            <a:tailEnd/>
          </a:ln>
        </p:spPr>
        <p:txBody>
          <a:bodyPr>
            <a:spAutoFit/>
          </a:bodyPr>
          <a:lstStyle/>
          <a:p>
            <a:r>
              <a:rPr lang="en-US" altLang="zh-CN" sz="2800" dirty="0">
                <a:solidFill>
                  <a:schemeClr val="hlink"/>
                </a:solidFill>
                <a:latin typeface="微软雅黑" pitchFamily="34" charset="-122"/>
                <a:ea typeface="微软雅黑" pitchFamily="34" charset="-122"/>
                <a:cs typeface="方正静蕾简体"/>
              </a:rPr>
              <a:t>5</a:t>
            </a:r>
            <a:r>
              <a:rPr lang="en-US" altLang="zh-CN" sz="2800" dirty="0" smtClean="0">
                <a:solidFill>
                  <a:schemeClr val="hlink"/>
                </a:solidFill>
                <a:latin typeface="微软雅黑" pitchFamily="34" charset="-122"/>
                <a:ea typeface="微软雅黑" pitchFamily="34" charset="-122"/>
                <a:cs typeface="方正静蕾简体"/>
              </a:rPr>
              <a:t>. </a:t>
            </a:r>
            <a:r>
              <a:rPr lang="zh-CN" altLang="en-US" sz="2800" dirty="0" smtClean="0">
                <a:solidFill>
                  <a:schemeClr val="hlink"/>
                </a:solidFill>
                <a:latin typeface="微软雅黑" pitchFamily="34" charset="-122"/>
                <a:ea typeface="微软雅黑" pitchFamily="34" charset="-122"/>
                <a:cs typeface="方正静蕾简体"/>
              </a:rPr>
              <a:t>需求可追踪性</a:t>
            </a:r>
            <a:endParaRPr lang="zh-CN" altLang="en-US" sz="2800" dirty="0">
              <a:solidFill>
                <a:schemeClr val="hlink"/>
              </a:solidFill>
              <a:latin typeface="微软雅黑" pitchFamily="34" charset="-122"/>
              <a:ea typeface="微软雅黑" pitchFamily="34" charset="-122"/>
              <a:cs typeface="方正静蕾简体"/>
            </a:endParaRPr>
          </a:p>
        </p:txBody>
      </p:sp>
      <p:sp>
        <p:nvSpPr>
          <p:cNvPr id="105" name="任意多边形 104"/>
          <p:cNvSpPr/>
          <p:nvPr/>
        </p:nvSpPr>
        <p:spPr>
          <a:xfrm>
            <a:off x="5915314" y="5804694"/>
            <a:ext cx="5259388"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3"/>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12" name="文本框 105"/>
          <p:cNvSpPr txBox="1">
            <a:spLocks noChangeArrowheads="1"/>
          </p:cNvSpPr>
          <p:nvPr/>
        </p:nvSpPr>
        <p:spPr bwMode="auto">
          <a:xfrm>
            <a:off x="6340764" y="565945"/>
            <a:ext cx="4764088" cy="519113"/>
          </a:xfrm>
          <a:prstGeom prst="rect">
            <a:avLst/>
          </a:prstGeom>
          <a:noFill/>
          <a:ln w="9525">
            <a:noFill/>
            <a:miter lim="800000"/>
            <a:headEnd/>
            <a:tailEnd/>
          </a:ln>
        </p:spPr>
        <p:txBody>
          <a:bodyPr>
            <a:spAutoFit/>
          </a:bodyPr>
          <a:lstStyle/>
          <a:p>
            <a:r>
              <a:rPr lang="en-US" altLang="zh-CN" sz="2800" dirty="0">
                <a:solidFill>
                  <a:schemeClr val="hlink"/>
                </a:solidFill>
                <a:latin typeface="微软雅黑" pitchFamily="34" charset="-122"/>
                <a:ea typeface="微软雅黑" pitchFamily="34" charset="-122"/>
                <a:cs typeface="方正静蕾简体"/>
              </a:rPr>
              <a:t>1</a:t>
            </a:r>
            <a:r>
              <a:rPr lang="en-US" altLang="zh-CN" sz="2800" dirty="0" smtClean="0">
                <a:solidFill>
                  <a:schemeClr val="hlink"/>
                </a:solidFill>
                <a:latin typeface="微软雅黑" pitchFamily="34" charset="-122"/>
                <a:ea typeface="微软雅黑" pitchFamily="34" charset="-122"/>
                <a:cs typeface="方正静蕾简体"/>
              </a:rPr>
              <a:t>. </a:t>
            </a:r>
            <a:r>
              <a:rPr lang="zh-CN" altLang="en-US" sz="2800" dirty="0" smtClean="0">
                <a:solidFill>
                  <a:schemeClr val="hlink"/>
                </a:solidFill>
                <a:latin typeface="微软雅黑" pitchFamily="34" charset="-122"/>
                <a:ea typeface="微软雅黑" pitchFamily="34" charset="-122"/>
                <a:cs typeface="方正静蕾简体"/>
              </a:rPr>
              <a:t>需求</a:t>
            </a:r>
            <a:r>
              <a:rPr lang="zh-CN" altLang="en-US" sz="2800" dirty="0">
                <a:solidFill>
                  <a:schemeClr val="hlink"/>
                </a:solidFill>
                <a:latin typeface="微软雅黑" pitchFamily="34" charset="-122"/>
                <a:ea typeface="微软雅黑" pitchFamily="34" charset="-122"/>
                <a:cs typeface="方正静蕾简体"/>
              </a:rPr>
              <a:t>分析</a:t>
            </a:r>
          </a:p>
        </p:txBody>
      </p:sp>
      <p:sp>
        <p:nvSpPr>
          <p:cNvPr id="13" name="任意多边形 12"/>
          <p:cNvSpPr/>
          <p:nvPr/>
        </p:nvSpPr>
        <p:spPr>
          <a:xfrm>
            <a:off x="5915314" y="1077120"/>
            <a:ext cx="5259388"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3"/>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6824" y="999460"/>
            <a:ext cx="9380833" cy="5545676"/>
          </a:xfrm>
          <a:prstGeom prst="rect">
            <a:avLst/>
          </a:prstGeom>
          <a:solidFill>
            <a:schemeClr val="accent3">
              <a:lumMod val="60000"/>
              <a:lumOff val="40000"/>
            </a:schemeClr>
          </a:solidFill>
          <a:ln>
            <a:noFill/>
          </a:ln>
          <a:effectLst>
            <a:glow rad="228600">
              <a:schemeClr val="accent3">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275463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软件体系结构</a:t>
            </a:r>
            <a:r>
              <a:rPr lang="en-US" altLang="zh-CN" sz="2400" dirty="0" smtClean="0">
                <a:solidFill>
                  <a:schemeClr val="accent1"/>
                </a:solidFill>
                <a:latin typeface="微软雅黑" panose="020B0503020204020204" pitchFamily="34" charset="-122"/>
                <a:ea typeface="微软雅黑" panose="020B0503020204020204" pitchFamily="34" charset="-122"/>
              </a:rPr>
              <a:t>-</a:t>
            </a:r>
            <a:r>
              <a:rPr lang="zh-CN" altLang="en-US" sz="2400" dirty="0" smtClean="0">
                <a:solidFill>
                  <a:schemeClr val="accent1"/>
                </a:solidFill>
                <a:latin typeface="微软雅黑" panose="020B0503020204020204" pitchFamily="34" charset="-122"/>
                <a:ea typeface="微软雅黑" panose="020B0503020204020204" pitchFamily="34" charset="-122"/>
              </a:rPr>
              <a:t>类图</a:t>
            </a:r>
          </a:p>
        </p:txBody>
      </p:sp>
      <p:pic>
        <p:nvPicPr>
          <p:cNvPr id="3074" name="Picture 2" descr="系统架构"/>
          <p:cNvPicPr>
            <a:picLocks noChangeAspect="1" noChangeArrowheads="1"/>
          </p:cNvPicPr>
          <p:nvPr/>
        </p:nvPicPr>
        <p:blipFill>
          <a:blip r:embed="rId3">
            <a:extLst>
              <a:ext uri="{28A0092B-C50C-407E-A947-70E740481C1C}">
                <a14:useLocalDpi xmlns:a14="http://schemas.microsoft.com/office/drawing/2010/main" val="0"/>
              </a:ext>
            </a:extLst>
          </a:blip>
          <a:srcRect l="2521" t="3654" r="3589" b="5901"/>
          <a:stretch>
            <a:fillRect/>
          </a:stretch>
        </p:blipFill>
        <p:spPr bwMode="auto">
          <a:xfrm>
            <a:off x="1266825" y="1100857"/>
            <a:ext cx="9254692" cy="5444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8319745"/>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49245" y="838200"/>
            <a:ext cx="6242685" cy="5801995"/>
          </a:xfrm>
          <a:prstGeom prst="rect">
            <a:avLst/>
          </a:prstGeom>
          <a:solidFill>
            <a:schemeClr val="accent1">
              <a:lumMod val="60000"/>
              <a:lumOff val="40000"/>
            </a:schemeClr>
          </a:solidFill>
          <a:ln>
            <a:noFill/>
          </a:ln>
          <a:effectLst>
            <a:glow rad="228600">
              <a:schemeClr val="accent1">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305943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sym typeface="+mn-ea"/>
              </a:rPr>
              <a:t>软件体系结构</a:t>
            </a:r>
            <a:r>
              <a:rPr lang="en-US" altLang="zh-CN" sz="2400" dirty="0" smtClean="0">
                <a:solidFill>
                  <a:schemeClr val="accent1"/>
                </a:solidFill>
                <a:latin typeface="微软雅黑" panose="020B0503020204020204" pitchFamily="34" charset="-122"/>
                <a:ea typeface="微软雅黑" panose="020B0503020204020204" pitchFamily="34" charset="-122"/>
                <a:sym typeface="+mn-ea"/>
              </a:rPr>
              <a:t>-</a:t>
            </a:r>
            <a:r>
              <a:rPr lang="zh-CN" altLang="en-US" sz="2400" dirty="0" smtClean="0">
                <a:solidFill>
                  <a:schemeClr val="accent1"/>
                </a:solidFill>
                <a:latin typeface="微软雅黑" panose="020B0503020204020204" pitchFamily="34" charset="-122"/>
                <a:ea typeface="微软雅黑" panose="020B0503020204020204" pitchFamily="34" charset="-122"/>
              </a:rPr>
              <a:t>时序图</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pic>
        <p:nvPicPr>
          <p:cNvPr id="4098" name="Picture 2"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3380" y="611505"/>
            <a:ext cx="6406515" cy="670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5178671"/>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366903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硬件体系结构-系统构件图</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61244" y="699387"/>
            <a:ext cx="10069512" cy="5882312"/>
            <a:chOff x="1061244" y="699387"/>
            <a:chExt cx="10069512" cy="5882312"/>
          </a:xfrm>
        </p:grpSpPr>
        <p:sp>
          <p:nvSpPr>
            <p:cNvPr id="2" name="矩形 1"/>
            <p:cNvSpPr/>
            <p:nvPr/>
          </p:nvSpPr>
          <p:spPr>
            <a:xfrm>
              <a:off x="1061244" y="922011"/>
              <a:ext cx="10069512" cy="5437065"/>
            </a:xfrm>
            <a:prstGeom prst="rect">
              <a:avLst/>
            </a:prstGeom>
            <a:solidFill>
              <a:schemeClr val="bg2"/>
            </a:solidFill>
            <a:ln>
              <a:solidFill>
                <a:schemeClr val="accent1"/>
              </a:solid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868" y="699387"/>
              <a:ext cx="8188264" cy="5882312"/>
            </a:xfrm>
            <a:prstGeom prst="rect">
              <a:avLst/>
            </a:prstGeom>
            <a:ln>
              <a:noFill/>
            </a:ln>
          </p:spPr>
        </p:pic>
      </p:grpSp>
    </p:spTree>
    <p:extLst>
      <p:ext uri="{BB962C8B-B14F-4D97-AF65-F5344CB8AC3E}">
        <p14:creationId xmlns:p14="http://schemas.microsoft.com/office/powerpoint/2010/main" val="175993741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366903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硬件体系结构-系统构件图</a:t>
            </a:r>
          </a:p>
        </p:txBody>
      </p:sp>
      <p:grpSp>
        <p:nvGrpSpPr>
          <p:cNvPr id="3" name="组合 2"/>
          <p:cNvGrpSpPr/>
          <p:nvPr/>
        </p:nvGrpSpPr>
        <p:grpSpPr>
          <a:xfrm>
            <a:off x="1061244" y="1062158"/>
            <a:ext cx="10069512" cy="5437065"/>
            <a:chOff x="2514906" y="1753861"/>
            <a:chExt cx="10069512" cy="5437065"/>
          </a:xfrm>
        </p:grpSpPr>
        <p:sp>
          <p:nvSpPr>
            <p:cNvPr id="2" name="矩形 1"/>
            <p:cNvSpPr/>
            <p:nvPr/>
          </p:nvSpPr>
          <p:spPr>
            <a:xfrm>
              <a:off x="2514906" y="1753861"/>
              <a:ext cx="10069512" cy="543706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098" name="Picture 2" desc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4527" y="2034648"/>
              <a:ext cx="9090270" cy="4875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121734551"/>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6824" y="999460"/>
            <a:ext cx="9380833" cy="5545676"/>
          </a:xfrm>
          <a:prstGeom prst="rect">
            <a:avLst/>
          </a:prstGeom>
          <a:solidFill>
            <a:schemeClr val="accent3">
              <a:lumMod val="60000"/>
              <a:lumOff val="40000"/>
            </a:schemeClr>
          </a:solidFill>
          <a:ln>
            <a:noFill/>
          </a:ln>
          <a:effectLst>
            <a:glow rad="228600">
              <a:schemeClr val="accent3">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接口设计</a:t>
            </a:r>
          </a:p>
        </p:txBody>
      </p:sp>
      <p:pic>
        <p:nvPicPr>
          <p:cNvPr id="3" name="图片 -2147482596" descr="interface"/>
          <p:cNvPicPr>
            <a:picLocks noChangeAspect="1"/>
          </p:cNvPicPr>
          <p:nvPr/>
        </p:nvPicPr>
        <p:blipFill>
          <a:blip r:embed="rId3"/>
          <a:stretch>
            <a:fillRect/>
          </a:stretch>
        </p:blipFill>
        <p:spPr>
          <a:xfrm>
            <a:off x="1130935" y="685165"/>
            <a:ext cx="10050145" cy="6017260"/>
          </a:xfrm>
          <a:prstGeom prst="rect">
            <a:avLst/>
          </a:prstGeom>
          <a:noFill/>
          <a:ln w="9525">
            <a:noFill/>
          </a:ln>
        </p:spPr>
      </p:pic>
    </p:spTree>
    <p:extLst>
      <p:ext uri="{BB962C8B-B14F-4D97-AF65-F5344CB8AC3E}">
        <p14:creationId xmlns:p14="http://schemas.microsoft.com/office/powerpoint/2010/main" val="2523394389"/>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blip>
          <a:stretch>
            <a:fillRect/>
          </a:stretch>
        </p:blipFill>
        <p:spPr>
          <a:xfrm rot="16200000">
            <a:off x="4527551" y="-114633"/>
            <a:ext cx="3238498" cy="6858000"/>
          </a:xfrm>
          <a:prstGeom prst="rect">
            <a:avLst/>
          </a:prstGeom>
        </p:spPr>
      </p:pic>
      <p:sp>
        <p:nvSpPr>
          <p:cNvPr id="16386" name="TextBox 76"/>
          <p:cNvSpPr txBox="1">
            <a:spLocks noChangeArrowheads="1"/>
          </p:cNvSpPr>
          <p:nvPr/>
        </p:nvSpPr>
        <p:spPr bwMode="auto">
          <a:xfrm>
            <a:off x="5027613" y="2151063"/>
            <a:ext cx="2016125" cy="583565"/>
          </a:xfrm>
          <a:prstGeom prst="rect">
            <a:avLst/>
          </a:prstGeom>
          <a:noFill/>
          <a:ln w="9525">
            <a:noFill/>
            <a:miter lim="800000"/>
          </a:ln>
        </p:spPr>
        <p:txBody>
          <a:bodyPr>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rPr>
              <a:t>第三章节</a:t>
            </a:r>
          </a:p>
        </p:txBody>
      </p:sp>
      <p:sp>
        <p:nvSpPr>
          <p:cNvPr id="16387" name="文本框 21"/>
          <p:cNvSpPr txBox="1">
            <a:spLocks noChangeArrowheads="1"/>
          </p:cNvSpPr>
          <p:nvPr/>
        </p:nvSpPr>
        <p:spPr bwMode="auto">
          <a:xfrm>
            <a:off x="2974975" y="3663950"/>
            <a:ext cx="6119813" cy="650240"/>
          </a:xfrm>
          <a:prstGeom prst="rect">
            <a:avLst/>
          </a:prstGeom>
          <a:noFill/>
          <a:ln w="9525">
            <a:noFill/>
            <a:miter lim="800000"/>
          </a:ln>
        </p:spPr>
        <p:txBody>
          <a:bodyPr>
            <a:spAutoFit/>
          </a:bodyPr>
          <a:lstStyle/>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Chapter 3</a:t>
            </a:r>
          </a:p>
          <a:p>
            <a:pPr algn="ct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Database</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6388" name="TextBox 76"/>
          <p:cNvSpPr txBox="1">
            <a:spLocks noChangeArrowheads="1"/>
          </p:cNvSpPr>
          <p:nvPr/>
        </p:nvSpPr>
        <p:spPr bwMode="auto">
          <a:xfrm>
            <a:off x="3373438" y="2871788"/>
            <a:ext cx="5449887" cy="701675"/>
          </a:xfrm>
          <a:prstGeom prst="rect">
            <a:avLst/>
          </a:prstGeom>
          <a:noFill/>
          <a:ln w="9525">
            <a:noFill/>
            <a:miter lim="800000"/>
          </a:ln>
        </p:spPr>
        <p:txBody>
          <a:bodyPr>
            <a:spAutoFit/>
          </a:bodyPr>
          <a:lstStyle/>
          <a:p>
            <a:pPr algn="ctr"/>
            <a:r>
              <a:rPr lang="zh-CN" altLang="en-US" sz="4000" dirty="0" smtClean="0">
                <a:solidFill>
                  <a:schemeClr val="accent2"/>
                </a:solidFill>
                <a:latin typeface="微软雅黑" panose="020B0503020204020204" pitchFamily="34" charset="-122"/>
                <a:ea typeface="微软雅黑" panose="020B0503020204020204" pitchFamily="34" charset="-122"/>
              </a:rPr>
              <a:t>数据库设计</a:t>
            </a:r>
            <a:endParaRPr lang="zh-CN" altLang="en-US" sz="4000" dirty="0">
              <a:solidFill>
                <a:schemeClr val="accent2"/>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cstate="print">
            <a:duotone>
              <a:schemeClr val="accent6">
                <a:shade val="45000"/>
                <a:satMod val="135000"/>
              </a:schemeClr>
              <a:prstClr val="white"/>
            </a:duotone>
          </a:blip>
          <a:stretch>
            <a:fillRect/>
          </a:stretch>
        </p:blipFill>
        <p:spPr>
          <a:xfrm>
            <a:off x="83199" y="669956"/>
            <a:ext cx="2708440" cy="2644411"/>
          </a:xfrm>
          <a:prstGeom prst="rect">
            <a:avLst/>
          </a:prstGeom>
        </p:spPr>
      </p:pic>
      <p:pic>
        <p:nvPicPr>
          <p:cNvPr id="4" name="图片 3"/>
          <p:cNvPicPr>
            <a:picLocks noChangeAspect="1"/>
          </p:cNvPicPr>
          <p:nvPr/>
        </p:nvPicPr>
        <p:blipFill>
          <a:blip r:embed="rId5" cstate="print">
            <a:duotone>
              <a:schemeClr val="accent4">
                <a:shade val="45000"/>
                <a:satMod val="135000"/>
              </a:schemeClr>
              <a:prstClr val="white"/>
            </a:duotone>
          </a:blip>
          <a:stretch>
            <a:fillRect/>
          </a:stretch>
        </p:blipFill>
        <p:spPr>
          <a:xfrm>
            <a:off x="8373361" y="5061664"/>
            <a:ext cx="2633477" cy="521209"/>
          </a:xfrm>
          <a:prstGeom prst="rect">
            <a:avLst/>
          </a:prstGeom>
        </p:spPr>
      </p:pic>
    </p:spTree>
    <p:extLst>
      <p:ext uri="{BB962C8B-B14F-4D97-AF65-F5344CB8AC3E}">
        <p14:creationId xmlns:p14="http://schemas.microsoft.com/office/powerpoint/2010/main" val="2996248864"/>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0482" name="文本框 45"/>
          <p:cNvSpPr txBox="1">
            <a:spLocks noChangeArrowheads="1"/>
          </p:cNvSpPr>
          <p:nvPr/>
        </p:nvSpPr>
        <p:spPr bwMode="auto">
          <a:xfrm>
            <a:off x="1370734" y="237332"/>
            <a:ext cx="2557110" cy="461665"/>
          </a:xfrm>
          <a:prstGeom prst="rect">
            <a:avLst/>
          </a:prstGeom>
          <a:noFill/>
          <a:ln w="9525">
            <a:noFill/>
            <a:miter lim="800000"/>
          </a:ln>
        </p:spPr>
        <p:txBody>
          <a:bodyPr wrap="none">
            <a:spAutoFit/>
          </a:bodyPr>
          <a:lstStyle/>
          <a:p>
            <a:r>
              <a:rPr lang="zh-CN" altLang="en-US" sz="2400" dirty="0" smtClean="0">
                <a:solidFill>
                  <a:srgbClr val="FF3520"/>
                </a:solidFill>
                <a:latin typeface="微软雅黑" panose="020B0503020204020204" pitchFamily="34" charset="-122"/>
                <a:ea typeface="微软雅黑" panose="020B0503020204020204" pitchFamily="34" charset="-122"/>
              </a:rPr>
              <a:t>数据库设计</a:t>
            </a:r>
            <a:r>
              <a:rPr lang="en-US" altLang="zh-CN" sz="2400" dirty="0" smtClean="0">
                <a:solidFill>
                  <a:srgbClr val="FF3520"/>
                </a:solidFill>
                <a:latin typeface="微软雅黑" panose="020B0503020204020204" pitchFamily="34" charset="-122"/>
                <a:ea typeface="微软雅黑" panose="020B0503020204020204" pitchFamily="34" charset="-122"/>
              </a:rPr>
              <a:t>-ER</a:t>
            </a:r>
            <a:r>
              <a:rPr lang="zh-CN" altLang="en-US" sz="2400" dirty="0" smtClean="0">
                <a:solidFill>
                  <a:srgbClr val="FF3520"/>
                </a:solidFill>
                <a:latin typeface="微软雅黑" panose="020B0503020204020204" pitchFamily="34" charset="-122"/>
                <a:ea typeface="微软雅黑" panose="020B0503020204020204" pitchFamily="34" charset="-122"/>
              </a:rPr>
              <a:t>图</a:t>
            </a:r>
            <a:endParaRPr lang="en-US" altLang="zh-CN" sz="2400" dirty="0">
              <a:solidFill>
                <a:srgbClr val="FF352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499" y="835025"/>
            <a:ext cx="8329025" cy="6022975"/>
          </a:xfrm>
          <a:prstGeom prst="rect">
            <a:avLst/>
          </a:prstGeom>
        </p:spPr>
      </p:pic>
    </p:spTree>
    <p:extLst>
      <p:ext uri="{BB962C8B-B14F-4D97-AF65-F5344CB8AC3E}">
        <p14:creationId xmlns:p14="http://schemas.microsoft.com/office/powerpoint/2010/main" val="2604630317"/>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18434" name="文本框 45"/>
          <p:cNvSpPr txBox="1">
            <a:spLocks noChangeArrowheads="1"/>
          </p:cNvSpPr>
          <p:nvPr/>
        </p:nvSpPr>
        <p:spPr bwMode="auto">
          <a:xfrm>
            <a:off x="1244600" y="236538"/>
            <a:ext cx="2855269" cy="52322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数据库设计</a:t>
            </a:r>
            <a:r>
              <a:rPr lang="en-US" altLang="zh-CN" sz="2800" dirty="0" smtClean="0">
                <a:solidFill>
                  <a:schemeClr val="accent2"/>
                </a:solidFill>
                <a:latin typeface="微软雅黑" panose="020B0503020204020204" pitchFamily="34" charset="-122"/>
                <a:ea typeface="微软雅黑" panose="020B0503020204020204" pitchFamily="34" charset="-122"/>
              </a:rPr>
              <a:t>-</a:t>
            </a:r>
            <a:r>
              <a:rPr lang="zh-CN" altLang="en-US" sz="2800" dirty="0" smtClean="0">
                <a:solidFill>
                  <a:schemeClr val="accent2"/>
                </a:solidFill>
                <a:latin typeface="微软雅黑" panose="020B0503020204020204" pitchFamily="34" charset="-122"/>
                <a:ea typeface="微软雅黑" panose="020B0503020204020204" pitchFamily="34" charset="-122"/>
              </a:rPr>
              <a:t>实体</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62445" y="1039091"/>
            <a:ext cx="10525990" cy="5201424"/>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solidFill>
                  <a:schemeClr val="accent4"/>
                </a:solidFill>
                <a:latin typeface="微软雅黑" panose="020B0503020204020204" pitchFamily="34" charset="-122"/>
                <a:ea typeface="微软雅黑" panose="020B0503020204020204" pitchFamily="34" charset="-122"/>
              </a:rPr>
              <a:t>用户</a:t>
            </a:r>
            <a:endParaRPr lang="en-US" altLang="zh-CN" sz="2800" dirty="0" smtClean="0">
              <a:solidFill>
                <a:schemeClr val="accent4"/>
              </a:solidFill>
              <a:latin typeface="微软雅黑" panose="020B0503020204020204" pitchFamily="34" charset="-122"/>
              <a:ea typeface="微软雅黑" panose="020B0503020204020204" pitchFamily="34" charset="-122"/>
            </a:endParaRPr>
          </a:p>
          <a:p>
            <a:r>
              <a:rPr lang="en-US" altLang="zh-CN" dirty="0" smtClean="0">
                <a:solidFill>
                  <a:schemeClr val="accent4"/>
                </a:solidFill>
                <a:latin typeface="微软雅黑" panose="020B0503020204020204" pitchFamily="34" charset="-122"/>
                <a:ea typeface="微软雅黑" panose="020B0503020204020204" pitchFamily="34" charset="-122"/>
              </a:rPr>
              <a:t>	</a:t>
            </a:r>
            <a:r>
              <a:rPr lang="zh-CN" altLang="zh-CN" sz="2000" dirty="0" smtClean="0">
                <a:solidFill>
                  <a:schemeClr val="accent4"/>
                </a:solidFill>
                <a:latin typeface="微软雅黑" panose="020B0503020204020204" pitchFamily="34" charset="-122"/>
                <a:ea typeface="微软雅黑" panose="020B0503020204020204" pitchFamily="34" charset="-122"/>
              </a:rPr>
              <a:t>用户</a:t>
            </a:r>
            <a:r>
              <a:rPr lang="zh-CN" altLang="zh-CN" sz="2000" dirty="0">
                <a:solidFill>
                  <a:schemeClr val="accent4"/>
                </a:solidFill>
                <a:latin typeface="微软雅黑" panose="020B0503020204020204" pitchFamily="34" charset="-122"/>
                <a:ea typeface="微软雅黑" panose="020B0503020204020204" pitchFamily="34" charset="-122"/>
              </a:rPr>
              <a:t>权限，用户名，</a:t>
            </a:r>
            <a:r>
              <a:rPr lang="zh-CN" altLang="zh-CN" sz="2000" dirty="0" smtClean="0">
                <a:solidFill>
                  <a:schemeClr val="accent4"/>
                </a:solidFill>
                <a:latin typeface="微软雅黑" panose="020B0503020204020204" pitchFamily="34" charset="-122"/>
                <a:ea typeface="微软雅黑" panose="020B0503020204020204" pitchFamily="34" charset="-122"/>
              </a:rPr>
              <a:t>密码</a:t>
            </a:r>
            <a:endParaRPr lang="en-US" altLang="zh-CN" dirty="0" smtClean="0">
              <a:solidFill>
                <a:schemeClr val="accent4"/>
              </a:solidFill>
              <a:latin typeface="微软雅黑" panose="020B0503020204020204" pitchFamily="34" charset="-122"/>
              <a:ea typeface="微软雅黑" panose="020B0503020204020204" pitchFamily="34" charset="-122"/>
            </a:endParaRPr>
          </a:p>
          <a:p>
            <a:endParaRPr lang="en-US" altLang="zh-CN" dirty="0">
              <a:solidFill>
                <a:schemeClr val="accent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800" dirty="0" smtClean="0">
                <a:solidFill>
                  <a:schemeClr val="accent4"/>
                </a:solidFill>
                <a:latin typeface="微软雅黑" panose="020B0503020204020204" pitchFamily="34" charset="-122"/>
                <a:ea typeface="微软雅黑" panose="020B0503020204020204" pitchFamily="34" charset="-122"/>
              </a:rPr>
              <a:t>日志</a:t>
            </a:r>
            <a:endParaRPr lang="en-US" altLang="zh-CN" sz="2800" dirty="0" smtClean="0">
              <a:solidFill>
                <a:schemeClr val="accent4"/>
              </a:solidFill>
              <a:latin typeface="微软雅黑" panose="020B0503020204020204" pitchFamily="34" charset="-122"/>
              <a:ea typeface="微软雅黑" panose="020B0503020204020204" pitchFamily="34" charset="-122"/>
            </a:endParaRPr>
          </a:p>
          <a:p>
            <a:r>
              <a:rPr lang="en-US" altLang="zh-CN" dirty="0" smtClean="0">
                <a:solidFill>
                  <a:schemeClr val="accent4"/>
                </a:solidFill>
                <a:latin typeface="微软雅黑" panose="020B0503020204020204" pitchFamily="34" charset="-122"/>
                <a:ea typeface="微软雅黑" panose="020B0503020204020204" pitchFamily="34" charset="-122"/>
              </a:rPr>
              <a:t>	</a:t>
            </a:r>
            <a:r>
              <a:rPr lang="zh-CN" altLang="zh-CN" sz="2000" dirty="0" smtClean="0">
                <a:solidFill>
                  <a:schemeClr val="accent4"/>
                </a:solidFill>
                <a:latin typeface="微软雅黑" panose="020B0503020204020204" pitchFamily="34" charset="-122"/>
                <a:ea typeface="微软雅黑" panose="020B0503020204020204" pitchFamily="34" charset="-122"/>
              </a:rPr>
              <a:t>错误</a:t>
            </a:r>
            <a:r>
              <a:rPr lang="zh-CN" altLang="zh-CN" sz="2000" dirty="0">
                <a:solidFill>
                  <a:schemeClr val="accent4"/>
                </a:solidFill>
                <a:latin typeface="微软雅黑" panose="020B0503020204020204" pitchFamily="34" charset="-122"/>
                <a:ea typeface="微软雅黑" panose="020B0503020204020204" pitchFamily="34" charset="-122"/>
              </a:rPr>
              <a:t>日志、抓取日志、电源日志、任务</a:t>
            </a:r>
            <a:r>
              <a:rPr lang="zh-CN" altLang="zh-CN" sz="2000" dirty="0" smtClean="0">
                <a:solidFill>
                  <a:schemeClr val="accent4"/>
                </a:solidFill>
                <a:latin typeface="微软雅黑" panose="020B0503020204020204" pitchFamily="34" charset="-122"/>
                <a:ea typeface="微软雅黑" panose="020B0503020204020204" pitchFamily="34" charset="-122"/>
              </a:rPr>
              <a:t>日志</a:t>
            </a:r>
            <a:endParaRPr lang="en-US" altLang="zh-CN" sz="2000" dirty="0" smtClean="0">
              <a:solidFill>
                <a:schemeClr val="accent4"/>
              </a:solidFill>
              <a:latin typeface="微软雅黑" panose="020B0503020204020204" pitchFamily="34" charset="-122"/>
              <a:ea typeface="微软雅黑" panose="020B0503020204020204" pitchFamily="34" charset="-122"/>
            </a:endParaRPr>
          </a:p>
          <a:p>
            <a:endParaRPr lang="en-US" altLang="zh-CN" dirty="0">
              <a:solidFill>
                <a:schemeClr val="accent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800" dirty="0" smtClean="0">
                <a:solidFill>
                  <a:schemeClr val="accent4"/>
                </a:solidFill>
                <a:latin typeface="微软雅黑" panose="020B0503020204020204" pitchFamily="34" charset="-122"/>
                <a:ea typeface="微软雅黑" panose="020B0503020204020204" pitchFamily="34" charset="-122"/>
              </a:rPr>
              <a:t>地图</a:t>
            </a:r>
            <a:endParaRPr lang="en-US" altLang="zh-CN" sz="2800" dirty="0" smtClean="0">
              <a:solidFill>
                <a:schemeClr val="accent4"/>
              </a:solidFill>
              <a:latin typeface="微软雅黑" panose="020B0503020204020204" pitchFamily="34" charset="-122"/>
              <a:ea typeface="微软雅黑" panose="020B0503020204020204" pitchFamily="34" charset="-122"/>
            </a:endParaRPr>
          </a:p>
          <a:p>
            <a:r>
              <a:rPr lang="en-US" altLang="zh-CN" dirty="0" smtClean="0">
                <a:solidFill>
                  <a:schemeClr val="accent4"/>
                </a:solidFill>
                <a:latin typeface="微软雅黑" panose="020B0503020204020204" pitchFamily="34" charset="-122"/>
                <a:ea typeface="微软雅黑" panose="020B0503020204020204" pitchFamily="34" charset="-122"/>
              </a:rPr>
              <a:t>	</a:t>
            </a:r>
            <a:r>
              <a:rPr lang="zh-CN" altLang="zh-CN" sz="2000" dirty="0" smtClean="0">
                <a:solidFill>
                  <a:schemeClr val="accent4"/>
                </a:solidFill>
                <a:latin typeface="微软雅黑" panose="020B0503020204020204" pitchFamily="34" charset="-122"/>
                <a:ea typeface="微软雅黑" panose="020B0503020204020204" pitchFamily="34" charset="-122"/>
              </a:rPr>
              <a:t>地图</a:t>
            </a:r>
            <a:r>
              <a:rPr lang="zh-CN" altLang="zh-CN" sz="2000" dirty="0">
                <a:solidFill>
                  <a:schemeClr val="accent4"/>
                </a:solidFill>
                <a:latin typeface="微软雅黑" panose="020B0503020204020204" pitchFamily="34" charset="-122"/>
                <a:ea typeface="微软雅黑" panose="020B0503020204020204" pitchFamily="34" charset="-122"/>
              </a:rPr>
              <a:t>数据通过机器人系统初启动过程完成建立与</a:t>
            </a:r>
            <a:r>
              <a:rPr lang="zh-CN" altLang="zh-CN" sz="2000" dirty="0" smtClean="0">
                <a:solidFill>
                  <a:schemeClr val="accent4"/>
                </a:solidFill>
                <a:latin typeface="微软雅黑" panose="020B0503020204020204" pitchFamily="34" charset="-122"/>
                <a:ea typeface="微软雅黑" panose="020B0503020204020204" pitchFamily="34" charset="-122"/>
              </a:rPr>
              <a:t>存储</a:t>
            </a:r>
            <a:endParaRPr lang="en-US" altLang="zh-CN" sz="2000" dirty="0" smtClean="0">
              <a:solidFill>
                <a:schemeClr val="accent4"/>
              </a:solidFill>
              <a:latin typeface="微软雅黑" panose="020B0503020204020204" pitchFamily="34" charset="-122"/>
              <a:ea typeface="微软雅黑" panose="020B0503020204020204" pitchFamily="34" charset="-122"/>
            </a:endParaRPr>
          </a:p>
          <a:p>
            <a:endParaRPr lang="en-US" altLang="zh-CN" dirty="0">
              <a:solidFill>
                <a:schemeClr val="accent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800" dirty="0" smtClean="0">
                <a:solidFill>
                  <a:schemeClr val="accent4"/>
                </a:solidFill>
                <a:latin typeface="微软雅黑" panose="020B0503020204020204" pitchFamily="34" charset="-122"/>
                <a:ea typeface="微软雅黑" panose="020B0503020204020204" pitchFamily="34" charset="-122"/>
              </a:rPr>
              <a:t>关键词库</a:t>
            </a:r>
            <a:endParaRPr lang="en-US" altLang="zh-CN" sz="2800" dirty="0" smtClean="0">
              <a:solidFill>
                <a:schemeClr val="accent4"/>
              </a:solidFill>
              <a:latin typeface="微软雅黑" panose="020B0503020204020204" pitchFamily="34" charset="-122"/>
              <a:ea typeface="微软雅黑" panose="020B0503020204020204" pitchFamily="34" charset="-122"/>
            </a:endParaRPr>
          </a:p>
          <a:p>
            <a:r>
              <a:rPr lang="en-US" altLang="zh-CN" dirty="0" smtClean="0">
                <a:solidFill>
                  <a:schemeClr val="accent4"/>
                </a:solidFill>
                <a:latin typeface="微软雅黑" panose="020B0503020204020204" pitchFamily="34" charset="-122"/>
                <a:ea typeface="微软雅黑" panose="020B0503020204020204" pitchFamily="34" charset="-122"/>
              </a:rPr>
              <a:t>	</a:t>
            </a:r>
            <a:r>
              <a:rPr lang="zh-CN" altLang="en-US" sz="2000" dirty="0" smtClean="0">
                <a:solidFill>
                  <a:schemeClr val="accent4"/>
                </a:solidFill>
                <a:latin typeface="微软雅黑" panose="020B0503020204020204" pitchFamily="34" charset="-122"/>
                <a:ea typeface="微软雅黑" panose="020B0503020204020204" pitchFamily="34" charset="-122"/>
              </a:rPr>
              <a:t>语音指令关键词</a:t>
            </a:r>
            <a:endParaRPr lang="en-US" altLang="zh-CN" sz="2000" dirty="0" smtClean="0">
              <a:solidFill>
                <a:schemeClr val="accent4"/>
              </a:solidFill>
              <a:latin typeface="微软雅黑" panose="020B0503020204020204" pitchFamily="34" charset="-122"/>
              <a:ea typeface="微软雅黑" panose="020B0503020204020204" pitchFamily="34" charset="-122"/>
            </a:endParaRPr>
          </a:p>
          <a:p>
            <a:endParaRPr lang="en-US" altLang="zh-CN" dirty="0">
              <a:solidFill>
                <a:schemeClr val="accent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800" dirty="0" smtClean="0">
                <a:solidFill>
                  <a:schemeClr val="accent4"/>
                </a:solidFill>
                <a:latin typeface="微软雅黑" panose="020B0503020204020204" pitchFamily="34" charset="-122"/>
                <a:ea typeface="微软雅黑" panose="020B0503020204020204" pitchFamily="34" charset="-122"/>
              </a:rPr>
              <a:t>机器人系统</a:t>
            </a:r>
            <a:endParaRPr lang="en-US" altLang="zh-CN" sz="2800" dirty="0" smtClean="0">
              <a:solidFill>
                <a:schemeClr val="accent4"/>
              </a:solidFill>
              <a:latin typeface="微软雅黑" panose="020B0503020204020204" pitchFamily="34" charset="-122"/>
              <a:ea typeface="微软雅黑" panose="020B0503020204020204" pitchFamily="34" charset="-122"/>
            </a:endParaRPr>
          </a:p>
          <a:p>
            <a:r>
              <a:rPr lang="en-US" altLang="zh-CN" dirty="0" smtClean="0">
                <a:solidFill>
                  <a:schemeClr val="accent4"/>
                </a:solidFill>
                <a:latin typeface="微软雅黑" panose="020B0503020204020204" pitchFamily="34" charset="-122"/>
                <a:ea typeface="微软雅黑" panose="020B0503020204020204" pitchFamily="34" charset="-122"/>
              </a:rPr>
              <a:t>	</a:t>
            </a:r>
            <a:r>
              <a:rPr lang="zh-CN" altLang="zh-CN" sz="2000" dirty="0" smtClean="0">
                <a:solidFill>
                  <a:schemeClr val="accent4"/>
                </a:solidFill>
                <a:latin typeface="微软雅黑" panose="020B0503020204020204" pitchFamily="34" charset="-122"/>
                <a:ea typeface="微软雅黑" panose="020B0503020204020204" pitchFamily="34" charset="-122"/>
              </a:rPr>
              <a:t>系统</a:t>
            </a:r>
            <a:r>
              <a:rPr lang="zh-CN" altLang="zh-CN" sz="2000" dirty="0">
                <a:solidFill>
                  <a:schemeClr val="accent4"/>
                </a:solidFill>
                <a:latin typeface="微软雅黑" panose="020B0503020204020204" pitchFamily="34" charset="-122"/>
                <a:ea typeface="微软雅黑" panose="020B0503020204020204" pitchFamily="34" charset="-122"/>
              </a:rPr>
              <a:t>核心，指导机器人实现系统功能，协调系统各模块之间功能，将其有机地结合在</a:t>
            </a:r>
            <a:r>
              <a:rPr lang="zh-CN" altLang="zh-CN" sz="2000" dirty="0" smtClean="0">
                <a:solidFill>
                  <a:schemeClr val="accent4"/>
                </a:solidFill>
                <a:latin typeface="微软雅黑" panose="020B0503020204020204" pitchFamily="34" charset="-122"/>
                <a:ea typeface="微软雅黑" panose="020B0503020204020204" pitchFamily="34" charset="-122"/>
              </a:rPr>
              <a:t>一起</a:t>
            </a:r>
            <a:endParaRPr lang="en-US" altLang="zh-CN" sz="2000" dirty="0">
              <a:solidFill>
                <a:schemeClr val="accent4"/>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7050" y="76537"/>
            <a:ext cx="4794102" cy="3466763"/>
          </a:xfrm>
          <a:prstGeom prst="rect">
            <a:avLst/>
          </a:prstGeom>
        </p:spPr>
      </p:pic>
    </p:spTree>
    <p:extLst>
      <p:ext uri="{BB962C8B-B14F-4D97-AF65-F5344CB8AC3E}">
        <p14:creationId xmlns:p14="http://schemas.microsoft.com/office/powerpoint/2010/main" val="1632661076"/>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blip>
          <a:stretch>
            <a:fillRect/>
          </a:stretch>
        </p:blipFill>
        <p:spPr>
          <a:xfrm rot="16200000">
            <a:off x="4527551" y="-114633"/>
            <a:ext cx="3238498" cy="6858000"/>
          </a:xfrm>
          <a:prstGeom prst="rect">
            <a:avLst/>
          </a:prstGeom>
        </p:spPr>
      </p:pic>
      <p:sp>
        <p:nvSpPr>
          <p:cNvPr id="22530" name="TextBox 76"/>
          <p:cNvSpPr txBox="1">
            <a:spLocks noChangeArrowheads="1"/>
          </p:cNvSpPr>
          <p:nvPr/>
        </p:nvSpPr>
        <p:spPr bwMode="auto">
          <a:xfrm>
            <a:off x="5027613" y="2151063"/>
            <a:ext cx="2016125" cy="583565"/>
          </a:xfrm>
          <a:prstGeom prst="rect">
            <a:avLst/>
          </a:prstGeom>
          <a:noFill/>
          <a:ln w="9525">
            <a:noFill/>
            <a:miter lim="800000"/>
          </a:ln>
        </p:spPr>
        <p:txBody>
          <a:bodyPr>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rPr>
              <a:t>第四章节</a:t>
            </a:r>
          </a:p>
        </p:txBody>
      </p:sp>
      <p:sp>
        <p:nvSpPr>
          <p:cNvPr id="22531" name="文本框 21"/>
          <p:cNvSpPr txBox="1">
            <a:spLocks noChangeArrowheads="1"/>
          </p:cNvSpPr>
          <p:nvPr/>
        </p:nvSpPr>
        <p:spPr bwMode="auto">
          <a:xfrm>
            <a:off x="2974975" y="3663950"/>
            <a:ext cx="6119813" cy="650240"/>
          </a:xfrm>
          <a:prstGeom prst="rect">
            <a:avLst/>
          </a:prstGeom>
          <a:noFill/>
          <a:ln w="9525">
            <a:noFill/>
            <a:miter lim="800000"/>
          </a:ln>
        </p:spPr>
        <p:txBody>
          <a:bodyPr>
            <a:spAutoFit/>
          </a:bodyPr>
          <a:lstStyle/>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Chapter 4</a:t>
            </a:r>
          </a:p>
          <a:p>
            <a:pPr algn="ct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Details</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22532" name="TextBox 76"/>
          <p:cNvSpPr txBox="1">
            <a:spLocks noChangeArrowheads="1"/>
          </p:cNvSpPr>
          <p:nvPr/>
        </p:nvSpPr>
        <p:spPr bwMode="auto">
          <a:xfrm>
            <a:off x="3309938" y="2846388"/>
            <a:ext cx="5449887" cy="701675"/>
          </a:xfrm>
          <a:prstGeom prst="rect">
            <a:avLst/>
          </a:prstGeom>
          <a:noFill/>
          <a:ln w="9525">
            <a:noFill/>
            <a:miter lim="800000"/>
          </a:ln>
        </p:spPr>
        <p:txBody>
          <a:bodyPr>
            <a:spAutoFit/>
          </a:bodyPr>
          <a:lstStyle/>
          <a:p>
            <a:pPr algn="ctr"/>
            <a:r>
              <a:rPr lang="zh-CN" altLang="en-US" sz="4000" dirty="0" smtClean="0">
                <a:solidFill>
                  <a:srgbClr val="70AD47"/>
                </a:solidFill>
                <a:latin typeface="微软雅黑" panose="020B0503020204020204" pitchFamily="34" charset="-122"/>
                <a:ea typeface="微软雅黑" panose="020B0503020204020204" pitchFamily="34" charset="-122"/>
              </a:rPr>
              <a:t>详细设计</a:t>
            </a:r>
            <a:endParaRPr lang="zh-CN" altLang="en-US" sz="4000" dirty="0">
              <a:solidFill>
                <a:srgbClr val="70AD47"/>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cstate="print">
            <a:duotone>
              <a:schemeClr val="accent4">
                <a:shade val="45000"/>
                <a:satMod val="135000"/>
              </a:schemeClr>
              <a:prstClr val="white"/>
            </a:duotone>
          </a:blip>
          <a:stretch>
            <a:fillRect/>
          </a:stretch>
        </p:blipFill>
        <p:spPr>
          <a:xfrm>
            <a:off x="8373361" y="5061664"/>
            <a:ext cx="2633477" cy="521209"/>
          </a:xfrm>
          <a:prstGeom prst="rect">
            <a:avLst/>
          </a:prstGeom>
        </p:spPr>
      </p:pic>
      <p:pic>
        <p:nvPicPr>
          <p:cNvPr id="5" name="图片 4"/>
          <p:cNvPicPr>
            <a:picLocks noChangeAspect="1"/>
          </p:cNvPicPr>
          <p:nvPr/>
        </p:nvPicPr>
        <p:blipFill>
          <a:blip r:embed="rId5" cstate="print">
            <a:duotone>
              <a:schemeClr val="accent6">
                <a:shade val="45000"/>
                <a:satMod val="135000"/>
              </a:schemeClr>
              <a:prstClr val="white"/>
            </a:duotone>
          </a:blip>
          <a:stretch>
            <a:fillRect/>
          </a:stretch>
        </p:blipFill>
        <p:spPr>
          <a:xfrm>
            <a:off x="83199" y="669956"/>
            <a:ext cx="2708440" cy="2644411"/>
          </a:xfrm>
          <a:prstGeom prst="rect">
            <a:avLst/>
          </a:prstGeom>
        </p:spPr>
      </p:pic>
    </p:spTree>
    <p:extLst>
      <p:ext uri="{BB962C8B-B14F-4D97-AF65-F5344CB8AC3E}">
        <p14:creationId xmlns:p14="http://schemas.microsoft.com/office/powerpoint/2010/main" val="790122098"/>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93790" y="835025"/>
            <a:ext cx="5204460" cy="586422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316480" cy="521970"/>
          </a:xfrm>
          <a:prstGeom prst="rect">
            <a:avLst/>
          </a:prstGeom>
          <a:noFill/>
          <a:ln w="9525">
            <a:noFill/>
            <a:miter lim="800000"/>
          </a:ln>
        </p:spPr>
        <p:txBody>
          <a:bodyPr wrap="none">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运动控制模块</a:t>
            </a:r>
          </a:p>
        </p:txBody>
      </p:sp>
      <p:sp>
        <p:nvSpPr>
          <p:cNvPr id="3" name="文本框 2"/>
          <p:cNvSpPr txBox="1"/>
          <p:nvPr/>
        </p:nvSpPr>
        <p:spPr>
          <a:xfrm>
            <a:off x="691833" y="1093495"/>
            <a:ext cx="4583112" cy="5123180"/>
          </a:xfrm>
          <a:prstGeom prst="rect">
            <a:avLst/>
          </a:prstGeom>
          <a:noFill/>
        </p:spPr>
        <p:txBody>
          <a:bodyPr wrap="square" rtlCol="0">
            <a:spAutoFit/>
          </a:bodyPr>
          <a:lstStyle/>
          <a:p>
            <a:pPr marL="342900" indent="-342900">
              <a:lnSpc>
                <a:spcPct val="150000"/>
              </a:lnSpc>
              <a:buFont typeface="Wingdings" panose="05000000000000000000" charset="0"/>
              <a:buChar char="Ø"/>
            </a:pPr>
            <a:r>
              <a:rPr lang="zh-CN" altLang="en-US" sz="2000" dirty="0">
                <a:solidFill>
                  <a:srgbClr val="FFFF00"/>
                </a:solidFill>
                <a:latin typeface="微软雅黑" panose="020B0503020204020204" pitchFamily="34" charset="-122"/>
                <a:ea typeface="微软雅黑" panose="020B0503020204020204" pitchFamily="34" charset="-122"/>
                <a:sym typeface="+mn-ea"/>
              </a:rPr>
              <a:t>【功能与设计】</a:t>
            </a:r>
            <a:r>
              <a:rPr lang="en-US" altLang="zh-CN" dirty="0">
                <a:solidFill>
                  <a:schemeClr val="accent3"/>
                </a:solidFill>
                <a:latin typeface="微软雅黑" panose="020B0503020204020204" pitchFamily="34" charset="-122"/>
                <a:ea typeface="微软雅黑" panose="020B0503020204020204" pitchFamily="34" charset="-122"/>
              </a:rPr>
              <a:t>	</a:t>
            </a: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模块的主类是</a:t>
            </a:r>
            <a:r>
              <a:rPr lang="en-US" altLang="zh-CN" dirty="0">
                <a:solidFill>
                  <a:schemeClr val="accent3"/>
                </a:solidFill>
                <a:latin typeface="微软雅黑" panose="020B0503020204020204" pitchFamily="34" charset="-122"/>
                <a:ea typeface="微软雅黑" panose="020B0503020204020204" pitchFamily="34" charset="-122"/>
              </a:rPr>
              <a:t>Movement</a:t>
            </a:r>
            <a:r>
              <a:rPr lang="zh-CN" altLang="en-US" dirty="0">
                <a:solidFill>
                  <a:schemeClr val="accent3"/>
                </a:solidFill>
                <a:latin typeface="微软雅黑" panose="020B0503020204020204" pitchFamily="34" charset="-122"/>
                <a:ea typeface="微软雅黑" panose="020B0503020204020204" pitchFamily="34" charset="-122"/>
              </a:rPr>
              <a:t>，它调用机器人控制系统的方法来操作机器人的运动，这里内置接口用</a:t>
            </a:r>
            <a:r>
              <a:rPr lang="en-US" altLang="zh-CN" dirty="0" err="1">
                <a:solidFill>
                  <a:schemeClr val="accent3"/>
                </a:solidFill>
                <a:latin typeface="微软雅黑" panose="020B0503020204020204" pitchFamily="34" charset="-122"/>
                <a:ea typeface="微软雅黑" panose="020B0503020204020204" pitchFamily="34" charset="-122"/>
              </a:rPr>
              <a:t>RobotControl</a:t>
            </a:r>
            <a:r>
              <a:rPr lang="zh-CN" altLang="en-US" dirty="0">
                <a:solidFill>
                  <a:schemeClr val="accent3"/>
                </a:solidFill>
                <a:latin typeface="微软雅黑" panose="020B0503020204020204" pitchFamily="34" charset="-122"/>
                <a:ea typeface="微软雅黑" panose="020B0503020204020204" pitchFamily="34" charset="-122"/>
              </a:rPr>
              <a:t>类来表示。运动类的主要工作就是设置机器人的速度和角速度，具体运动过程的规划由上层模块来实现。</a:t>
            </a: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运动模块还要通过</a:t>
            </a:r>
            <a:r>
              <a:rPr lang="en-US" altLang="zh-CN" dirty="0">
                <a:solidFill>
                  <a:schemeClr val="accent3"/>
                </a:solidFill>
                <a:latin typeface="微软雅黑" panose="020B0503020204020204" pitchFamily="34" charset="-122"/>
                <a:ea typeface="微软雅黑" panose="020B0503020204020204" pitchFamily="34" charset="-122"/>
              </a:rPr>
              <a:t>Radar</a:t>
            </a:r>
            <a:r>
              <a:rPr lang="zh-CN" altLang="en-US" dirty="0">
                <a:solidFill>
                  <a:schemeClr val="accent3"/>
                </a:solidFill>
                <a:latin typeface="微软雅黑" panose="020B0503020204020204" pitchFamily="34" charset="-122"/>
                <a:ea typeface="微软雅黑" panose="020B0503020204020204" pitchFamily="34" charset="-122"/>
              </a:rPr>
              <a:t>类来检测运动路径上是否有障碍物，可以通过障碍物距离信息来判断，从而保证安全移动。另外还需要异常处理类</a:t>
            </a:r>
            <a:r>
              <a:rPr lang="en-US" altLang="zh-CN" dirty="0">
                <a:solidFill>
                  <a:schemeClr val="accent3"/>
                </a:solidFill>
                <a:latin typeface="微软雅黑" panose="020B0503020204020204" pitchFamily="34" charset="-122"/>
                <a:ea typeface="微软雅黑" panose="020B0503020204020204" pitchFamily="34" charset="-122"/>
              </a:rPr>
              <a:t>Exception</a:t>
            </a:r>
            <a:r>
              <a:rPr lang="zh-CN" altLang="en-US" dirty="0">
                <a:solidFill>
                  <a:schemeClr val="accent3"/>
                </a:solidFill>
                <a:latin typeface="微软雅黑" panose="020B0503020204020204" pitchFamily="34" charset="-122"/>
                <a:ea typeface="微软雅黑" panose="020B0503020204020204" pitchFamily="34" charset="-122"/>
              </a:rPr>
              <a:t>，对运动过程中的异常进行处理。</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652" y="920750"/>
            <a:ext cx="4677808" cy="5692992"/>
          </a:xfrm>
          <a:prstGeom prst="rect">
            <a:avLst/>
          </a:prstGeom>
        </p:spPr>
      </p:pic>
    </p:spTree>
    <p:extLst>
      <p:ext uri="{BB962C8B-B14F-4D97-AF65-F5344CB8AC3E}">
        <p14:creationId xmlns:p14="http://schemas.microsoft.com/office/powerpoint/2010/main" val="20045374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blip>
          <a:stretch>
            <a:fillRect/>
          </a:stretch>
        </p:blipFill>
        <p:spPr>
          <a:xfrm rot="16200000">
            <a:off x="4527551" y="-114633"/>
            <a:ext cx="3238498" cy="6858000"/>
          </a:xfrm>
          <a:prstGeom prst="rect">
            <a:avLst/>
          </a:prstGeom>
        </p:spPr>
      </p:pic>
      <p:sp>
        <p:nvSpPr>
          <p:cNvPr id="55299" name="TextBox 76"/>
          <p:cNvSpPr txBox="1">
            <a:spLocks noChangeArrowheads="1"/>
          </p:cNvSpPr>
          <p:nvPr/>
        </p:nvSpPr>
        <p:spPr bwMode="auto">
          <a:xfrm>
            <a:off x="5027613" y="2151063"/>
            <a:ext cx="2016125" cy="579437"/>
          </a:xfrm>
          <a:prstGeom prst="rect">
            <a:avLst/>
          </a:prstGeom>
          <a:noFill/>
          <a:ln w="9525">
            <a:noFill/>
            <a:miter lim="800000"/>
          </a:ln>
        </p:spPr>
        <p:txBody>
          <a:bodyPr>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rPr>
              <a:t>第一章节</a:t>
            </a:r>
          </a:p>
        </p:txBody>
      </p:sp>
      <p:sp>
        <p:nvSpPr>
          <p:cNvPr id="55300" name="文本框 21"/>
          <p:cNvSpPr txBox="1">
            <a:spLocks noChangeArrowheads="1"/>
          </p:cNvSpPr>
          <p:nvPr/>
        </p:nvSpPr>
        <p:spPr bwMode="auto">
          <a:xfrm>
            <a:off x="2974975" y="3663950"/>
            <a:ext cx="6119813" cy="650240"/>
          </a:xfrm>
          <a:prstGeom prst="rect">
            <a:avLst/>
          </a:prstGeom>
          <a:noFill/>
          <a:ln w="9525">
            <a:noFill/>
            <a:miter lim="800000"/>
          </a:ln>
        </p:spPr>
        <p:txBody>
          <a:bodyPr>
            <a:spAutoFit/>
          </a:bodyPr>
          <a:lstStyle/>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Chapter 1</a:t>
            </a:r>
          </a:p>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Overview of needs</a:t>
            </a:r>
          </a:p>
        </p:txBody>
      </p:sp>
      <p:sp>
        <p:nvSpPr>
          <p:cNvPr id="55301" name="TextBox 76"/>
          <p:cNvSpPr txBox="1">
            <a:spLocks noChangeArrowheads="1"/>
          </p:cNvSpPr>
          <p:nvPr/>
        </p:nvSpPr>
        <p:spPr bwMode="auto">
          <a:xfrm>
            <a:off x="3309938" y="2846388"/>
            <a:ext cx="5449887" cy="706755"/>
          </a:xfrm>
          <a:prstGeom prst="rect">
            <a:avLst/>
          </a:prstGeom>
          <a:noFill/>
          <a:ln w="9525">
            <a:noFill/>
            <a:miter lim="800000"/>
          </a:ln>
        </p:spPr>
        <p:txBody>
          <a:bodyPr>
            <a:spAutoFit/>
          </a:bodyPr>
          <a:lstStyle/>
          <a:p>
            <a:pPr algn="ctr"/>
            <a:r>
              <a:rPr lang="zh-CN" altLang="en-US" sz="4000" dirty="0" smtClean="0">
                <a:solidFill>
                  <a:schemeClr val="accent1"/>
                </a:solidFill>
                <a:latin typeface="微软雅黑" panose="020B0503020204020204" pitchFamily="34" charset="-122"/>
                <a:ea typeface="微软雅黑" panose="020B0503020204020204" pitchFamily="34" charset="-122"/>
              </a:rPr>
              <a:t>需求概述</a:t>
            </a:r>
          </a:p>
        </p:txBody>
      </p:sp>
      <p:pic>
        <p:nvPicPr>
          <p:cNvPr id="4" name="图片 3"/>
          <p:cNvPicPr>
            <a:picLocks noChangeAspect="1"/>
          </p:cNvPicPr>
          <p:nvPr/>
        </p:nvPicPr>
        <p:blipFill>
          <a:blip r:embed="rId4" cstate="print">
            <a:duotone>
              <a:schemeClr val="accent4">
                <a:shade val="45000"/>
                <a:satMod val="135000"/>
              </a:schemeClr>
              <a:prstClr val="white"/>
            </a:duotone>
          </a:blip>
          <a:stretch>
            <a:fillRect/>
          </a:stretch>
        </p:blipFill>
        <p:spPr>
          <a:xfrm>
            <a:off x="8373361" y="5061664"/>
            <a:ext cx="2633477" cy="521209"/>
          </a:xfrm>
          <a:prstGeom prst="rect">
            <a:avLst/>
          </a:prstGeom>
        </p:spPr>
      </p:pic>
      <p:pic>
        <p:nvPicPr>
          <p:cNvPr id="5" name="图片 4"/>
          <p:cNvPicPr>
            <a:picLocks noChangeAspect="1"/>
          </p:cNvPicPr>
          <p:nvPr/>
        </p:nvPicPr>
        <p:blipFill>
          <a:blip r:embed="rId5" cstate="print">
            <a:duotone>
              <a:schemeClr val="accent6">
                <a:shade val="45000"/>
                <a:satMod val="135000"/>
              </a:schemeClr>
              <a:prstClr val="white"/>
            </a:duotone>
          </a:blip>
          <a:stretch>
            <a:fillRect/>
          </a:stretch>
        </p:blipFill>
        <p:spPr>
          <a:xfrm>
            <a:off x="83199" y="669956"/>
            <a:ext cx="2708440" cy="2644411"/>
          </a:xfrm>
          <a:prstGeom prst="rect">
            <a:avLst/>
          </a:prstGeom>
        </p:spPr>
      </p:pic>
    </p:spTree>
    <p:extLst>
      <p:ext uri="{BB962C8B-B14F-4D97-AF65-F5344CB8AC3E}">
        <p14:creationId xmlns:p14="http://schemas.microsoft.com/office/powerpoint/2010/main" val="221796684"/>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29055" y="3763010"/>
            <a:ext cx="8557895" cy="2936240"/>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577" name="组合 2"/>
          <p:cNvGrpSpPr/>
          <p:nvPr/>
        </p:nvGrpSpPr>
        <p:grpSpPr bwMode="auto">
          <a:xfrm>
            <a:off x="9673938" y="246063"/>
            <a:ext cx="2043832" cy="2180224"/>
            <a:chOff x="12355" y="627"/>
            <a:chExt cx="5814" cy="5792"/>
          </a:xfrm>
        </p:grpSpPr>
        <p:grpSp>
          <p:nvGrpSpPr>
            <p:cNvPr id="24584" name="组合 1"/>
            <p:cNvGrpSpPr/>
            <p:nvPr/>
          </p:nvGrpSpPr>
          <p:grpSpPr bwMode="auto">
            <a:xfrm rot="10800000">
              <a:off x="12355" y="627"/>
              <a:ext cx="5814" cy="5792"/>
              <a:chOff x="12355" y="627"/>
              <a:chExt cx="5814" cy="5792"/>
            </a:xfrm>
          </p:grpSpPr>
          <p:sp>
            <p:nvSpPr>
              <p:cNvPr id="24607" name="Freeform 5"/>
              <p:cNvSpPr/>
              <p:nvPr/>
            </p:nvSpPr>
            <p:spPr bwMode="auto">
              <a:xfrm>
                <a:off x="15265" y="942"/>
                <a:ext cx="2905" cy="2968"/>
              </a:xfrm>
              <a:custGeom>
                <a:avLst/>
                <a:gdLst>
                  <a:gd name="T0" fmla="*/ 0 w 376"/>
                  <a:gd name="T1" fmla="*/ 2147483647 h 384"/>
                  <a:gd name="T2" fmla="*/ 0 w 376"/>
                  <a:gd name="T3" fmla="*/ 0 h 384"/>
                  <a:gd name="T4" fmla="*/ 2147483647 w 376"/>
                  <a:gd name="T5" fmla="*/ 2147483647 h 384"/>
                  <a:gd name="T6" fmla="*/ 2147483647 w 376"/>
                  <a:gd name="T7" fmla="*/ 2147483647 h 384"/>
                  <a:gd name="T8" fmla="*/ 2147483647 w 376"/>
                  <a:gd name="T9" fmla="*/ 2147483647 h 384"/>
                  <a:gd name="T10" fmla="*/ 2147483647 w 376"/>
                  <a:gd name="T11" fmla="*/ 2147483647 h 384"/>
                  <a:gd name="T12" fmla="*/ 2147483647 w 376"/>
                  <a:gd name="T13" fmla="*/ 2147483647 h 384"/>
                  <a:gd name="T14" fmla="*/ 2147483647 w 376"/>
                  <a:gd name="T15" fmla="*/ 2147483647 h 384"/>
                  <a:gd name="T16" fmla="*/ 0 w 376"/>
                  <a:gd name="T17" fmla="*/ 2147483647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6"/>
                  <a:gd name="T28" fmla="*/ 0 h 384"/>
                  <a:gd name="T29" fmla="*/ 376 w 376"/>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6" h="384">
                    <a:moveTo>
                      <a:pt x="0" y="109"/>
                    </a:moveTo>
                    <a:cubicBezTo>
                      <a:pt x="0" y="0"/>
                      <a:pt x="0" y="0"/>
                      <a:pt x="0" y="0"/>
                    </a:cubicBezTo>
                    <a:cubicBezTo>
                      <a:pt x="186" y="0"/>
                      <a:pt x="336" y="150"/>
                      <a:pt x="337" y="336"/>
                    </a:cubicBezTo>
                    <a:cubicBezTo>
                      <a:pt x="376" y="336"/>
                      <a:pt x="376" y="336"/>
                      <a:pt x="376" y="336"/>
                    </a:cubicBezTo>
                    <a:cubicBezTo>
                      <a:pt x="285" y="384"/>
                      <a:pt x="285" y="384"/>
                      <a:pt x="285" y="384"/>
                    </a:cubicBezTo>
                    <a:cubicBezTo>
                      <a:pt x="194" y="336"/>
                      <a:pt x="194" y="336"/>
                      <a:pt x="194" y="336"/>
                    </a:cubicBezTo>
                    <a:cubicBezTo>
                      <a:pt x="232" y="336"/>
                      <a:pt x="232" y="336"/>
                      <a:pt x="232" y="336"/>
                    </a:cubicBezTo>
                    <a:cubicBezTo>
                      <a:pt x="230" y="210"/>
                      <a:pt x="128" y="109"/>
                      <a:pt x="2" y="109"/>
                    </a:cubicBezTo>
                    <a:cubicBezTo>
                      <a:pt x="1" y="109"/>
                      <a:pt x="1" y="109"/>
                      <a:pt x="0" y="109"/>
                    </a:cubicBezTo>
                    <a:close/>
                  </a:path>
                </a:pathLst>
              </a:custGeom>
              <a:blipFill dpi="0" rotWithShape="1">
                <a:blip r:embed="rId3"/>
                <a:srcRect/>
                <a:stretch>
                  <a:fillRect/>
                </a:stretch>
              </a:blipFill>
              <a:ln w="28575">
                <a:solidFill>
                  <a:schemeClr val="bg1"/>
                </a:solidFill>
                <a:round/>
              </a:ln>
            </p:spPr>
            <p:txBody>
              <a:bodyPr lIns="121888" tIns="60944" rIns="121888" bIns="60944"/>
              <a:lstStyle/>
              <a:p>
                <a:endParaRPr lang="zh-CN" altLang="en-US"/>
              </a:p>
            </p:txBody>
          </p:sp>
          <p:sp>
            <p:nvSpPr>
              <p:cNvPr id="24608" name="Freeform 6"/>
              <p:cNvSpPr/>
              <p:nvPr/>
            </p:nvSpPr>
            <p:spPr bwMode="auto">
              <a:xfrm>
                <a:off x="12665" y="627"/>
                <a:ext cx="2972" cy="2920"/>
              </a:xfrm>
              <a:custGeom>
                <a:avLst/>
                <a:gdLst>
                  <a:gd name="T0" fmla="*/ 2147483647 w 385"/>
                  <a:gd name="T1" fmla="*/ 2147483647 h 378"/>
                  <a:gd name="T2" fmla="*/ 0 w 385"/>
                  <a:gd name="T3" fmla="*/ 2147483647 h 378"/>
                  <a:gd name="T4" fmla="*/ 2147483647 w 385"/>
                  <a:gd name="T5" fmla="*/ 2147483647 h 378"/>
                  <a:gd name="T6" fmla="*/ 2147483647 w 385"/>
                  <a:gd name="T7" fmla="*/ 2147483647 h 378"/>
                  <a:gd name="T8" fmla="*/ 2147483647 w 385"/>
                  <a:gd name="T9" fmla="*/ 2147483647 h 378"/>
                  <a:gd name="T10" fmla="*/ 2147483647 w 385"/>
                  <a:gd name="T11" fmla="*/ 2147483647 h 378"/>
                  <a:gd name="T12" fmla="*/ 2147483647 w 385"/>
                  <a:gd name="T13" fmla="*/ 2147483647 h 378"/>
                  <a:gd name="T14" fmla="*/ 2147483647 w 385"/>
                  <a:gd name="T15" fmla="*/ 0 h 378"/>
                  <a:gd name="T16" fmla="*/ 2147483647 w 385"/>
                  <a:gd name="T17" fmla="*/ 2147483647 h 3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5"/>
                  <a:gd name="T28" fmla="*/ 0 h 378"/>
                  <a:gd name="T29" fmla="*/ 385 w 385"/>
                  <a:gd name="T30" fmla="*/ 378 h 3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5" h="378">
                    <a:moveTo>
                      <a:pt x="337" y="41"/>
                    </a:moveTo>
                    <a:cubicBezTo>
                      <a:pt x="151" y="41"/>
                      <a:pt x="0" y="192"/>
                      <a:pt x="0" y="378"/>
                    </a:cubicBezTo>
                    <a:cubicBezTo>
                      <a:pt x="105" y="378"/>
                      <a:pt x="105" y="378"/>
                      <a:pt x="105" y="378"/>
                    </a:cubicBezTo>
                    <a:cubicBezTo>
                      <a:pt x="106" y="252"/>
                      <a:pt x="209" y="150"/>
                      <a:pt x="335" y="150"/>
                    </a:cubicBezTo>
                    <a:cubicBezTo>
                      <a:pt x="335" y="150"/>
                      <a:pt x="336" y="150"/>
                      <a:pt x="337" y="150"/>
                    </a:cubicBezTo>
                    <a:cubicBezTo>
                      <a:pt x="337" y="182"/>
                      <a:pt x="337" y="182"/>
                      <a:pt x="337" y="182"/>
                    </a:cubicBezTo>
                    <a:cubicBezTo>
                      <a:pt x="385" y="91"/>
                      <a:pt x="385" y="91"/>
                      <a:pt x="385" y="91"/>
                    </a:cubicBezTo>
                    <a:cubicBezTo>
                      <a:pt x="337" y="0"/>
                      <a:pt x="337" y="0"/>
                      <a:pt x="337" y="0"/>
                    </a:cubicBezTo>
                    <a:lnTo>
                      <a:pt x="337" y="41"/>
                    </a:lnTo>
                    <a:close/>
                  </a:path>
                </a:pathLst>
              </a:custGeom>
              <a:blipFill dpi="0" rotWithShape="1">
                <a:blip r:embed="rId4"/>
                <a:srcRect/>
                <a:stretch>
                  <a:fillRect/>
                </a:stretch>
              </a:blipFill>
              <a:ln w="28575">
                <a:solidFill>
                  <a:schemeClr val="bg1"/>
                </a:solidFill>
                <a:round/>
              </a:ln>
            </p:spPr>
            <p:txBody>
              <a:bodyPr lIns="121888" tIns="60944" rIns="121888" bIns="60944"/>
              <a:lstStyle/>
              <a:p>
                <a:endParaRPr lang="zh-CN" altLang="en-US"/>
              </a:p>
            </p:txBody>
          </p:sp>
          <p:sp>
            <p:nvSpPr>
              <p:cNvPr id="24609" name="Freeform 7"/>
              <p:cNvSpPr/>
              <p:nvPr/>
            </p:nvSpPr>
            <p:spPr bwMode="auto">
              <a:xfrm>
                <a:off x="12355" y="3182"/>
                <a:ext cx="2910" cy="2960"/>
              </a:xfrm>
              <a:custGeom>
                <a:avLst/>
                <a:gdLst>
                  <a:gd name="T0" fmla="*/ 0 w 377"/>
                  <a:gd name="T1" fmla="*/ 2147483647 h 383"/>
                  <a:gd name="T2" fmla="*/ 2147483647 w 377"/>
                  <a:gd name="T3" fmla="*/ 2147483647 h 383"/>
                  <a:gd name="T4" fmla="*/ 2147483647 w 377"/>
                  <a:gd name="T5" fmla="*/ 2147483647 h 383"/>
                  <a:gd name="T6" fmla="*/ 2147483647 w 377"/>
                  <a:gd name="T7" fmla="*/ 2147483647 h 383"/>
                  <a:gd name="T8" fmla="*/ 2147483647 w 377"/>
                  <a:gd name="T9" fmla="*/ 2147483647 h 383"/>
                  <a:gd name="T10" fmla="*/ 2147483647 w 377"/>
                  <a:gd name="T11" fmla="*/ 2147483647 h 383"/>
                  <a:gd name="T12" fmla="*/ 2147483647 w 377"/>
                  <a:gd name="T13" fmla="*/ 2147483647 h 383"/>
                  <a:gd name="T14" fmla="*/ 2147483647 w 377"/>
                  <a:gd name="T15" fmla="*/ 0 h 383"/>
                  <a:gd name="T16" fmla="*/ 0 w 377"/>
                  <a:gd name="T17" fmla="*/ 2147483647 h 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7"/>
                  <a:gd name="T28" fmla="*/ 0 h 383"/>
                  <a:gd name="T29" fmla="*/ 377 w 377"/>
                  <a:gd name="T30" fmla="*/ 383 h 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7" h="383">
                    <a:moveTo>
                      <a:pt x="0" y="49"/>
                    </a:moveTo>
                    <a:cubicBezTo>
                      <a:pt x="40" y="49"/>
                      <a:pt x="40" y="49"/>
                      <a:pt x="40" y="49"/>
                    </a:cubicBezTo>
                    <a:cubicBezTo>
                      <a:pt x="41" y="234"/>
                      <a:pt x="192" y="383"/>
                      <a:pt x="377" y="383"/>
                    </a:cubicBezTo>
                    <a:cubicBezTo>
                      <a:pt x="377" y="275"/>
                      <a:pt x="377" y="275"/>
                      <a:pt x="377" y="275"/>
                    </a:cubicBezTo>
                    <a:cubicBezTo>
                      <a:pt x="376" y="275"/>
                      <a:pt x="376" y="275"/>
                      <a:pt x="375" y="275"/>
                    </a:cubicBezTo>
                    <a:cubicBezTo>
                      <a:pt x="249" y="275"/>
                      <a:pt x="147" y="174"/>
                      <a:pt x="145" y="49"/>
                    </a:cubicBezTo>
                    <a:cubicBezTo>
                      <a:pt x="182" y="49"/>
                      <a:pt x="182" y="49"/>
                      <a:pt x="182" y="49"/>
                    </a:cubicBezTo>
                    <a:cubicBezTo>
                      <a:pt x="91" y="0"/>
                      <a:pt x="91" y="0"/>
                      <a:pt x="91" y="0"/>
                    </a:cubicBezTo>
                    <a:lnTo>
                      <a:pt x="0" y="49"/>
                    </a:lnTo>
                    <a:close/>
                  </a:path>
                </a:pathLst>
              </a:custGeom>
              <a:blipFill dpi="0" rotWithShape="1">
                <a:blip r:embed="rId5"/>
                <a:srcRect/>
                <a:stretch>
                  <a:fillRect/>
                </a:stretch>
              </a:blipFill>
              <a:ln w="28575">
                <a:solidFill>
                  <a:schemeClr val="bg1"/>
                </a:solidFill>
                <a:round/>
              </a:ln>
            </p:spPr>
            <p:txBody>
              <a:bodyPr lIns="121888" tIns="60944" rIns="121888" bIns="60944"/>
              <a:lstStyle/>
              <a:p>
                <a:endParaRPr lang="zh-CN" altLang="en-US"/>
              </a:p>
            </p:txBody>
          </p:sp>
          <p:sp>
            <p:nvSpPr>
              <p:cNvPr id="24610" name="Freeform 8"/>
              <p:cNvSpPr/>
              <p:nvPr/>
            </p:nvSpPr>
            <p:spPr bwMode="auto">
              <a:xfrm>
                <a:off x="14895" y="3685"/>
                <a:ext cx="2965" cy="2735"/>
              </a:xfrm>
              <a:custGeom>
                <a:avLst/>
                <a:gdLst>
                  <a:gd name="T0" fmla="*/ 2147483647 w 384"/>
                  <a:gd name="T1" fmla="*/ 2147483647 h 354"/>
                  <a:gd name="T2" fmla="*/ 2147483647 w 384"/>
                  <a:gd name="T3" fmla="*/ 2147483647 h 354"/>
                  <a:gd name="T4" fmla="*/ 2147483647 w 384"/>
                  <a:gd name="T5" fmla="*/ 2147483647 h 354"/>
                  <a:gd name="T6" fmla="*/ 2147483647 w 384"/>
                  <a:gd name="T7" fmla="*/ 0 h 354"/>
                  <a:gd name="T8" fmla="*/ 2147483647 w 384"/>
                  <a:gd name="T9" fmla="*/ 2147483647 h 354"/>
                  <a:gd name="T10" fmla="*/ 2147483647 w 384"/>
                  <a:gd name="T11" fmla="*/ 2147483647 h 354"/>
                  <a:gd name="T12" fmla="*/ 2147483647 w 384"/>
                  <a:gd name="T13" fmla="*/ 2147483647 h 354"/>
                  <a:gd name="T14" fmla="*/ 0 w 384"/>
                  <a:gd name="T15" fmla="*/ 2147483647 h 354"/>
                  <a:gd name="T16" fmla="*/ 2147483647 w 384"/>
                  <a:gd name="T17" fmla="*/ 2147483647 h 354"/>
                  <a:gd name="T18" fmla="*/ 2147483647 w 384"/>
                  <a:gd name="T19" fmla="*/ 2147483647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4"/>
                  <a:gd name="T31" fmla="*/ 0 h 354"/>
                  <a:gd name="T32" fmla="*/ 384 w 384"/>
                  <a:gd name="T33" fmla="*/ 354 h 3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4" h="354">
                    <a:moveTo>
                      <a:pt x="48" y="318"/>
                    </a:moveTo>
                    <a:cubicBezTo>
                      <a:pt x="227" y="318"/>
                      <a:pt x="374" y="178"/>
                      <a:pt x="384" y="2"/>
                    </a:cubicBezTo>
                    <a:cubicBezTo>
                      <a:pt x="333" y="29"/>
                      <a:pt x="333" y="29"/>
                      <a:pt x="333" y="29"/>
                    </a:cubicBezTo>
                    <a:cubicBezTo>
                      <a:pt x="279" y="0"/>
                      <a:pt x="279" y="0"/>
                      <a:pt x="279" y="0"/>
                    </a:cubicBezTo>
                    <a:cubicBezTo>
                      <a:pt x="268" y="118"/>
                      <a:pt x="170" y="210"/>
                      <a:pt x="50" y="210"/>
                    </a:cubicBezTo>
                    <a:cubicBezTo>
                      <a:pt x="49" y="210"/>
                      <a:pt x="49" y="210"/>
                      <a:pt x="48" y="210"/>
                    </a:cubicBezTo>
                    <a:cubicBezTo>
                      <a:pt x="48" y="172"/>
                      <a:pt x="48" y="172"/>
                      <a:pt x="48" y="172"/>
                    </a:cubicBezTo>
                    <a:cubicBezTo>
                      <a:pt x="0" y="263"/>
                      <a:pt x="0" y="263"/>
                      <a:pt x="0" y="263"/>
                    </a:cubicBezTo>
                    <a:cubicBezTo>
                      <a:pt x="48" y="354"/>
                      <a:pt x="48" y="354"/>
                      <a:pt x="48" y="354"/>
                    </a:cubicBezTo>
                    <a:lnTo>
                      <a:pt x="48" y="318"/>
                    </a:lnTo>
                    <a:close/>
                  </a:path>
                </a:pathLst>
              </a:custGeom>
              <a:blipFill dpi="0" rotWithShape="1">
                <a:blip r:embed="rId6"/>
                <a:srcRect/>
                <a:stretch>
                  <a:fillRect/>
                </a:stretch>
              </a:blipFill>
              <a:ln w="28575">
                <a:solidFill>
                  <a:schemeClr val="bg1"/>
                </a:solidFill>
                <a:round/>
              </a:ln>
            </p:spPr>
            <p:txBody>
              <a:bodyPr lIns="121888" tIns="60944" rIns="121888" bIns="60944"/>
              <a:lstStyle/>
              <a:p>
                <a:endParaRPr lang="zh-CN" altLang="en-US"/>
              </a:p>
            </p:txBody>
          </p:sp>
        </p:grpSp>
        <p:grpSp>
          <p:nvGrpSpPr>
            <p:cNvPr id="24585" name="Group 8"/>
            <p:cNvGrpSpPr/>
            <p:nvPr/>
          </p:nvGrpSpPr>
          <p:grpSpPr bwMode="auto">
            <a:xfrm>
              <a:off x="14060" y="2340"/>
              <a:ext cx="2405" cy="2415"/>
              <a:chOff x="6256338" y="0"/>
              <a:chExt cx="3441701" cy="3457575"/>
            </a:xfrm>
          </p:grpSpPr>
          <p:sp>
            <p:nvSpPr>
              <p:cNvPr id="9" name="Freeform 7"/>
              <p:cNvSpPr>
                <a:spLocks noEditPoints="1"/>
              </p:cNvSpPr>
              <p:nvPr/>
            </p:nvSpPr>
            <p:spPr bwMode="auto">
              <a:xfrm>
                <a:off x="7488835" y="1551381"/>
                <a:ext cx="993945" cy="909975"/>
              </a:xfrm>
              <a:custGeom>
                <a:avLst/>
                <a:gdLst>
                  <a:gd name="T0" fmla="*/ 553 w 623"/>
                  <a:gd name="T1" fmla="*/ 11 h 574"/>
                  <a:gd name="T2" fmla="*/ 475 w 623"/>
                  <a:gd name="T3" fmla="*/ 50 h 574"/>
                  <a:gd name="T4" fmla="*/ 433 w 623"/>
                  <a:gd name="T5" fmla="*/ 133 h 574"/>
                  <a:gd name="T6" fmla="*/ 382 w 623"/>
                  <a:gd name="T7" fmla="*/ 117 h 574"/>
                  <a:gd name="T8" fmla="*/ 404 w 623"/>
                  <a:gd name="T9" fmla="*/ 78 h 574"/>
                  <a:gd name="T10" fmla="*/ 386 w 623"/>
                  <a:gd name="T11" fmla="*/ 31 h 574"/>
                  <a:gd name="T12" fmla="*/ 311 w 623"/>
                  <a:gd name="T13" fmla="*/ 0 h 574"/>
                  <a:gd name="T14" fmla="*/ 249 w 623"/>
                  <a:gd name="T15" fmla="*/ 21 h 574"/>
                  <a:gd name="T16" fmla="*/ 220 w 623"/>
                  <a:gd name="T17" fmla="*/ 68 h 574"/>
                  <a:gd name="T18" fmla="*/ 233 w 623"/>
                  <a:gd name="T19" fmla="*/ 109 h 574"/>
                  <a:gd name="T20" fmla="*/ 190 w 623"/>
                  <a:gd name="T21" fmla="*/ 133 h 574"/>
                  <a:gd name="T22" fmla="*/ 148 w 623"/>
                  <a:gd name="T23" fmla="*/ 50 h 574"/>
                  <a:gd name="T24" fmla="*/ 85 w 623"/>
                  <a:gd name="T25" fmla="*/ 13 h 574"/>
                  <a:gd name="T26" fmla="*/ 33 w 623"/>
                  <a:gd name="T27" fmla="*/ 21 h 574"/>
                  <a:gd name="T28" fmla="*/ 2 w 623"/>
                  <a:gd name="T29" fmla="*/ 58 h 574"/>
                  <a:gd name="T30" fmla="*/ 5 w 623"/>
                  <a:gd name="T31" fmla="*/ 97 h 574"/>
                  <a:gd name="T32" fmla="*/ 39 w 623"/>
                  <a:gd name="T33" fmla="*/ 141 h 574"/>
                  <a:gd name="T34" fmla="*/ 104 w 623"/>
                  <a:gd name="T35" fmla="*/ 172 h 574"/>
                  <a:gd name="T36" fmla="*/ 174 w 623"/>
                  <a:gd name="T37" fmla="*/ 276 h 574"/>
                  <a:gd name="T38" fmla="*/ 200 w 623"/>
                  <a:gd name="T39" fmla="*/ 551 h 574"/>
                  <a:gd name="T40" fmla="*/ 220 w 623"/>
                  <a:gd name="T41" fmla="*/ 574 h 574"/>
                  <a:gd name="T42" fmla="*/ 246 w 623"/>
                  <a:gd name="T43" fmla="*/ 560 h 574"/>
                  <a:gd name="T44" fmla="*/ 233 w 623"/>
                  <a:gd name="T45" fmla="*/ 351 h 574"/>
                  <a:gd name="T46" fmla="*/ 226 w 623"/>
                  <a:gd name="T47" fmla="*/ 177 h 574"/>
                  <a:gd name="T48" fmla="*/ 311 w 623"/>
                  <a:gd name="T49" fmla="*/ 154 h 574"/>
                  <a:gd name="T50" fmla="*/ 373 w 623"/>
                  <a:gd name="T51" fmla="*/ 172 h 574"/>
                  <a:gd name="T52" fmla="*/ 397 w 623"/>
                  <a:gd name="T53" fmla="*/ 293 h 574"/>
                  <a:gd name="T54" fmla="*/ 376 w 623"/>
                  <a:gd name="T55" fmla="*/ 550 h 574"/>
                  <a:gd name="T56" fmla="*/ 399 w 623"/>
                  <a:gd name="T57" fmla="*/ 574 h 574"/>
                  <a:gd name="T58" fmla="*/ 423 w 623"/>
                  <a:gd name="T59" fmla="*/ 551 h 574"/>
                  <a:gd name="T60" fmla="*/ 441 w 623"/>
                  <a:gd name="T61" fmla="*/ 328 h 574"/>
                  <a:gd name="T62" fmla="*/ 493 w 623"/>
                  <a:gd name="T63" fmla="*/ 177 h 574"/>
                  <a:gd name="T64" fmla="*/ 575 w 623"/>
                  <a:gd name="T65" fmla="*/ 149 h 574"/>
                  <a:gd name="T66" fmla="*/ 614 w 623"/>
                  <a:gd name="T67" fmla="*/ 107 h 574"/>
                  <a:gd name="T68" fmla="*/ 623 w 623"/>
                  <a:gd name="T69" fmla="*/ 66 h 574"/>
                  <a:gd name="T70" fmla="*/ 599 w 623"/>
                  <a:gd name="T71" fmla="*/ 26 h 574"/>
                  <a:gd name="T72" fmla="*/ 59 w 623"/>
                  <a:gd name="T73" fmla="*/ 96 h 574"/>
                  <a:gd name="T74" fmla="*/ 49 w 623"/>
                  <a:gd name="T75" fmla="*/ 68 h 574"/>
                  <a:gd name="T76" fmla="*/ 65 w 623"/>
                  <a:gd name="T77" fmla="*/ 58 h 574"/>
                  <a:gd name="T78" fmla="*/ 104 w 623"/>
                  <a:gd name="T79" fmla="*/ 73 h 574"/>
                  <a:gd name="T80" fmla="*/ 133 w 623"/>
                  <a:gd name="T81" fmla="*/ 115 h 574"/>
                  <a:gd name="T82" fmla="*/ 94 w 623"/>
                  <a:gd name="T83" fmla="*/ 120 h 574"/>
                  <a:gd name="T84" fmla="*/ 277 w 623"/>
                  <a:gd name="T85" fmla="*/ 84 h 574"/>
                  <a:gd name="T86" fmla="*/ 269 w 623"/>
                  <a:gd name="T87" fmla="*/ 68 h 574"/>
                  <a:gd name="T88" fmla="*/ 311 w 623"/>
                  <a:gd name="T89" fmla="*/ 47 h 574"/>
                  <a:gd name="T90" fmla="*/ 352 w 623"/>
                  <a:gd name="T91" fmla="*/ 63 h 574"/>
                  <a:gd name="T92" fmla="*/ 355 w 623"/>
                  <a:gd name="T93" fmla="*/ 76 h 574"/>
                  <a:gd name="T94" fmla="*/ 542 w 623"/>
                  <a:gd name="T95" fmla="*/ 114 h 574"/>
                  <a:gd name="T96" fmla="*/ 482 w 623"/>
                  <a:gd name="T97" fmla="*/ 131 h 574"/>
                  <a:gd name="T98" fmla="*/ 509 w 623"/>
                  <a:gd name="T99" fmla="*/ 81 h 574"/>
                  <a:gd name="T100" fmla="*/ 550 w 623"/>
                  <a:gd name="T101" fmla="*/ 58 h 574"/>
                  <a:gd name="T102" fmla="*/ 571 w 623"/>
                  <a:gd name="T103" fmla="*/ 65 h 574"/>
                  <a:gd name="T104" fmla="*/ 571 w 623"/>
                  <a:gd name="T105" fmla="*/ 86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 h="574">
                    <a:moveTo>
                      <a:pt x="591" y="21"/>
                    </a:moveTo>
                    <a:lnTo>
                      <a:pt x="591" y="21"/>
                    </a:lnTo>
                    <a:lnTo>
                      <a:pt x="579" y="16"/>
                    </a:lnTo>
                    <a:lnTo>
                      <a:pt x="566" y="13"/>
                    </a:lnTo>
                    <a:lnTo>
                      <a:pt x="553" y="11"/>
                    </a:lnTo>
                    <a:lnTo>
                      <a:pt x="539" y="13"/>
                    </a:lnTo>
                    <a:lnTo>
                      <a:pt x="522" y="16"/>
                    </a:lnTo>
                    <a:lnTo>
                      <a:pt x="508" y="24"/>
                    </a:lnTo>
                    <a:lnTo>
                      <a:pt x="492" y="35"/>
                    </a:lnTo>
                    <a:lnTo>
                      <a:pt x="475" y="50"/>
                    </a:lnTo>
                    <a:lnTo>
                      <a:pt x="475" y="50"/>
                    </a:lnTo>
                    <a:lnTo>
                      <a:pt x="462" y="65"/>
                    </a:lnTo>
                    <a:lnTo>
                      <a:pt x="452" y="84"/>
                    </a:lnTo>
                    <a:lnTo>
                      <a:pt x="441" y="107"/>
                    </a:lnTo>
                    <a:lnTo>
                      <a:pt x="433" y="133"/>
                    </a:lnTo>
                    <a:lnTo>
                      <a:pt x="433" y="133"/>
                    </a:lnTo>
                    <a:lnTo>
                      <a:pt x="402" y="130"/>
                    </a:lnTo>
                    <a:lnTo>
                      <a:pt x="371" y="123"/>
                    </a:lnTo>
                    <a:lnTo>
                      <a:pt x="371" y="123"/>
                    </a:lnTo>
                    <a:lnTo>
                      <a:pt x="382" y="117"/>
                    </a:lnTo>
                    <a:lnTo>
                      <a:pt x="389" y="109"/>
                    </a:lnTo>
                    <a:lnTo>
                      <a:pt x="395" y="101"/>
                    </a:lnTo>
                    <a:lnTo>
                      <a:pt x="399" y="92"/>
                    </a:lnTo>
                    <a:lnTo>
                      <a:pt x="402" y="84"/>
                    </a:lnTo>
                    <a:lnTo>
                      <a:pt x="404" y="78"/>
                    </a:lnTo>
                    <a:lnTo>
                      <a:pt x="404" y="68"/>
                    </a:lnTo>
                    <a:lnTo>
                      <a:pt x="404" y="68"/>
                    </a:lnTo>
                    <a:lnTo>
                      <a:pt x="400" y="55"/>
                    </a:lnTo>
                    <a:lnTo>
                      <a:pt x="395" y="42"/>
                    </a:lnTo>
                    <a:lnTo>
                      <a:pt x="386" y="31"/>
                    </a:lnTo>
                    <a:lnTo>
                      <a:pt x="374" y="21"/>
                    </a:lnTo>
                    <a:lnTo>
                      <a:pt x="361" y="11"/>
                    </a:lnTo>
                    <a:lnTo>
                      <a:pt x="345" y="5"/>
                    </a:lnTo>
                    <a:lnTo>
                      <a:pt x="329" y="1"/>
                    </a:lnTo>
                    <a:lnTo>
                      <a:pt x="311" y="0"/>
                    </a:lnTo>
                    <a:lnTo>
                      <a:pt x="311" y="0"/>
                    </a:lnTo>
                    <a:lnTo>
                      <a:pt x="295" y="1"/>
                    </a:lnTo>
                    <a:lnTo>
                      <a:pt x="277" y="5"/>
                    </a:lnTo>
                    <a:lnTo>
                      <a:pt x="262" y="11"/>
                    </a:lnTo>
                    <a:lnTo>
                      <a:pt x="249" y="21"/>
                    </a:lnTo>
                    <a:lnTo>
                      <a:pt x="238" y="31"/>
                    </a:lnTo>
                    <a:lnTo>
                      <a:pt x="228" y="42"/>
                    </a:lnTo>
                    <a:lnTo>
                      <a:pt x="221" y="55"/>
                    </a:lnTo>
                    <a:lnTo>
                      <a:pt x="220" y="68"/>
                    </a:lnTo>
                    <a:lnTo>
                      <a:pt x="220" y="68"/>
                    </a:lnTo>
                    <a:lnTo>
                      <a:pt x="220" y="78"/>
                    </a:lnTo>
                    <a:lnTo>
                      <a:pt x="221" y="84"/>
                    </a:lnTo>
                    <a:lnTo>
                      <a:pt x="223" y="92"/>
                    </a:lnTo>
                    <a:lnTo>
                      <a:pt x="228" y="101"/>
                    </a:lnTo>
                    <a:lnTo>
                      <a:pt x="233" y="109"/>
                    </a:lnTo>
                    <a:lnTo>
                      <a:pt x="241" y="117"/>
                    </a:lnTo>
                    <a:lnTo>
                      <a:pt x="251" y="123"/>
                    </a:lnTo>
                    <a:lnTo>
                      <a:pt x="251" y="123"/>
                    </a:lnTo>
                    <a:lnTo>
                      <a:pt x="221" y="130"/>
                    </a:lnTo>
                    <a:lnTo>
                      <a:pt x="190" y="133"/>
                    </a:lnTo>
                    <a:lnTo>
                      <a:pt x="190" y="133"/>
                    </a:lnTo>
                    <a:lnTo>
                      <a:pt x="181" y="107"/>
                    </a:lnTo>
                    <a:lnTo>
                      <a:pt x="171" y="84"/>
                    </a:lnTo>
                    <a:lnTo>
                      <a:pt x="159" y="65"/>
                    </a:lnTo>
                    <a:lnTo>
                      <a:pt x="148" y="50"/>
                    </a:lnTo>
                    <a:lnTo>
                      <a:pt x="148" y="50"/>
                    </a:lnTo>
                    <a:lnTo>
                      <a:pt x="132" y="35"/>
                    </a:lnTo>
                    <a:lnTo>
                      <a:pt x="116" y="24"/>
                    </a:lnTo>
                    <a:lnTo>
                      <a:pt x="99" y="16"/>
                    </a:lnTo>
                    <a:lnTo>
                      <a:pt x="85" y="13"/>
                    </a:lnTo>
                    <a:lnTo>
                      <a:pt x="70" y="11"/>
                    </a:lnTo>
                    <a:lnTo>
                      <a:pt x="55" y="13"/>
                    </a:lnTo>
                    <a:lnTo>
                      <a:pt x="42" y="16"/>
                    </a:lnTo>
                    <a:lnTo>
                      <a:pt x="33" y="21"/>
                    </a:lnTo>
                    <a:lnTo>
                      <a:pt x="33" y="21"/>
                    </a:lnTo>
                    <a:lnTo>
                      <a:pt x="23" y="26"/>
                    </a:lnTo>
                    <a:lnTo>
                      <a:pt x="16" y="32"/>
                    </a:lnTo>
                    <a:lnTo>
                      <a:pt x="10" y="40"/>
                    </a:lnTo>
                    <a:lnTo>
                      <a:pt x="5" y="48"/>
                    </a:lnTo>
                    <a:lnTo>
                      <a:pt x="2" y="58"/>
                    </a:lnTo>
                    <a:lnTo>
                      <a:pt x="0" y="66"/>
                    </a:lnTo>
                    <a:lnTo>
                      <a:pt x="0" y="76"/>
                    </a:lnTo>
                    <a:lnTo>
                      <a:pt x="2" y="86"/>
                    </a:lnTo>
                    <a:lnTo>
                      <a:pt x="2" y="86"/>
                    </a:lnTo>
                    <a:lnTo>
                      <a:pt x="5" y="97"/>
                    </a:lnTo>
                    <a:lnTo>
                      <a:pt x="10" y="107"/>
                    </a:lnTo>
                    <a:lnTo>
                      <a:pt x="15" y="117"/>
                    </a:lnTo>
                    <a:lnTo>
                      <a:pt x="21" y="125"/>
                    </a:lnTo>
                    <a:lnTo>
                      <a:pt x="29" y="135"/>
                    </a:lnTo>
                    <a:lnTo>
                      <a:pt x="39" y="141"/>
                    </a:lnTo>
                    <a:lnTo>
                      <a:pt x="47" y="149"/>
                    </a:lnTo>
                    <a:lnTo>
                      <a:pt x="59" y="156"/>
                    </a:lnTo>
                    <a:lnTo>
                      <a:pt x="59" y="156"/>
                    </a:lnTo>
                    <a:lnTo>
                      <a:pt x="80" y="166"/>
                    </a:lnTo>
                    <a:lnTo>
                      <a:pt x="104" y="172"/>
                    </a:lnTo>
                    <a:lnTo>
                      <a:pt x="129" y="177"/>
                    </a:lnTo>
                    <a:lnTo>
                      <a:pt x="155" y="180"/>
                    </a:lnTo>
                    <a:lnTo>
                      <a:pt x="155" y="180"/>
                    </a:lnTo>
                    <a:lnTo>
                      <a:pt x="166" y="226"/>
                    </a:lnTo>
                    <a:lnTo>
                      <a:pt x="174" y="276"/>
                    </a:lnTo>
                    <a:lnTo>
                      <a:pt x="182" y="328"/>
                    </a:lnTo>
                    <a:lnTo>
                      <a:pt x="189" y="379"/>
                    </a:lnTo>
                    <a:lnTo>
                      <a:pt x="192" y="429"/>
                    </a:lnTo>
                    <a:lnTo>
                      <a:pt x="197" y="477"/>
                    </a:lnTo>
                    <a:lnTo>
                      <a:pt x="200" y="551"/>
                    </a:lnTo>
                    <a:lnTo>
                      <a:pt x="200" y="551"/>
                    </a:lnTo>
                    <a:lnTo>
                      <a:pt x="202" y="560"/>
                    </a:lnTo>
                    <a:lnTo>
                      <a:pt x="207" y="568"/>
                    </a:lnTo>
                    <a:lnTo>
                      <a:pt x="215" y="573"/>
                    </a:lnTo>
                    <a:lnTo>
                      <a:pt x="220" y="574"/>
                    </a:lnTo>
                    <a:lnTo>
                      <a:pt x="225" y="574"/>
                    </a:lnTo>
                    <a:lnTo>
                      <a:pt x="225" y="574"/>
                    </a:lnTo>
                    <a:lnTo>
                      <a:pt x="233" y="571"/>
                    </a:lnTo>
                    <a:lnTo>
                      <a:pt x="241" y="566"/>
                    </a:lnTo>
                    <a:lnTo>
                      <a:pt x="246" y="560"/>
                    </a:lnTo>
                    <a:lnTo>
                      <a:pt x="247" y="550"/>
                    </a:lnTo>
                    <a:lnTo>
                      <a:pt x="247" y="550"/>
                    </a:lnTo>
                    <a:lnTo>
                      <a:pt x="246" y="499"/>
                    </a:lnTo>
                    <a:lnTo>
                      <a:pt x="239" y="407"/>
                    </a:lnTo>
                    <a:lnTo>
                      <a:pt x="233" y="351"/>
                    </a:lnTo>
                    <a:lnTo>
                      <a:pt x="226" y="293"/>
                    </a:lnTo>
                    <a:lnTo>
                      <a:pt x="216" y="234"/>
                    </a:lnTo>
                    <a:lnTo>
                      <a:pt x="203" y="179"/>
                    </a:lnTo>
                    <a:lnTo>
                      <a:pt x="203" y="179"/>
                    </a:lnTo>
                    <a:lnTo>
                      <a:pt x="226" y="177"/>
                    </a:lnTo>
                    <a:lnTo>
                      <a:pt x="249" y="172"/>
                    </a:lnTo>
                    <a:lnTo>
                      <a:pt x="270" y="167"/>
                    </a:lnTo>
                    <a:lnTo>
                      <a:pt x="291" y="162"/>
                    </a:lnTo>
                    <a:lnTo>
                      <a:pt x="291" y="162"/>
                    </a:lnTo>
                    <a:lnTo>
                      <a:pt x="311" y="154"/>
                    </a:lnTo>
                    <a:lnTo>
                      <a:pt x="311" y="154"/>
                    </a:lnTo>
                    <a:lnTo>
                      <a:pt x="332" y="162"/>
                    </a:lnTo>
                    <a:lnTo>
                      <a:pt x="332" y="162"/>
                    </a:lnTo>
                    <a:lnTo>
                      <a:pt x="352" y="167"/>
                    </a:lnTo>
                    <a:lnTo>
                      <a:pt x="373" y="172"/>
                    </a:lnTo>
                    <a:lnTo>
                      <a:pt x="395" y="177"/>
                    </a:lnTo>
                    <a:lnTo>
                      <a:pt x="418" y="179"/>
                    </a:lnTo>
                    <a:lnTo>
                      <a:pt x="418" y="179"/>
                    </a:lnTo>
                    <a:lnTo>
                      <a:pt x="407" y="234"/>
                    </a:lnTo>
                    <a:lnTo>
                      <a:pt x="397" y="293"/>
                    </a:lnTo>
                    <a:lnTo>
                      <a:pt x="389" y="351"/>
                    </a:lnTo>
                    <a:lnTo>
                      <a:pt x="384" y="407"/>
                    </a:lnTo>
                    <a:lnTo>
                      <a:pt x="378" y="499"/>
                    </a:lnTo>
                    <a:lnTo>
                      <a:pt x="376" y="550"/>
                    </a:lnTo>
                    <a:lnTo>
                      <a:pt x="376" y="550"/>
                    </a:lnTo>
                    <a:lnTo>
                      <a:pt x="378" y="560"/>
                    </a:lnTo>
                    <a:lnTo>
                      <a:pt x="382" y="566"/>
                    </a:lnTo>
                    <a:lnTo>
                      <a:pt x="389" y="571"/>
                    </a:lnTo>
                    <a:lnTo>
                      <a:pt x="399" y="574"/>
                    </a:lnTo>
                    <a:lnTo>
                      <a:pt x="399" y="574"/>
                    </a:lnTo>
                    <a:lnTo>
                      <a:pt x="404" y="574"/>
                    </a:lnTo>
                    <a:lnTo>
                      <a:pt x="409" y="573"/>
                    </a:lnTo>
                    <a:lnTo>
                      <a:pt x="415" y="568"/>
                    </a:lnTo>
                    <a:lnTo>
                      <a:pt x="422" y="560"/>
                    </a:lnTo>
                    <a:lnTo>
                      <a:pt x="423" y="551"/>
                    </a:lnTo>
                    <a:lnTo>
                      <a:pt x="423" y="551"/>
                    </a:lnTo>
                    <a:lnTo>
                      <a:pt x="426" y="477"/>
                    </a:lnTo>
                    <a:lnTo>
                      <a:pt x="430" y="429"/>
                    </a:lnTo>
                    <a:lnTo>
                      <a:pt x="435" y="379"/>
                    </a:lnTo>
                    <a:lnTo>
                      <a:pt x="441" y="328"/>
                    </a:lnTo>
                    <a:lnTo>
                      <a:pt x="448" y="276"/>
                    </a:lnTo>
                    <a:lnTo>
                      <a:pt x="457" y="226"/>
                    </a:lnTo>
                    <a:lnTo>
                      <a:pt x="467" y="180"/>
                    </a:lnTo>
                    <a:lnTo>
                      <a:pt x="467" y="180"/>
                    </a:lnTo>
                    <a:lnTo>
                      <a:pt x="493" y="177"/>
                    </a:lnTo>
                    <a:lnTo>
                      <a:pt x="519" y="172"/>
                    </a:lnTo>
                    <a:lnTo>
                      <a:pt x="542" y="166"/>
                    </a:lnTo>
                    <a:lnTo>
                      <a:pt x="565" y="156"/>
                    </a:lnTo>
                    <a:lnTo>
                      <a:pt x="565" y="156"/>
                    </a:lnTo>
                    <a:lnTo>
                      <a:pt x="575" y="149"/>
                    </a:lnTo>
                    <a:lnTo>
                      <a:pt x="584" y="141"/>
                    </a:lnTo>
                    <a:lnTo>
                      <a:pt x="592" y="135"/>
                    </a:lnTo>
                    <a:lnTo>
                      <a:pt x="601" y="125"/>
                    </a:lnTo>
                    <a:lnTo>
                      <a:pt x="607" y="117"/>
                    </a:lnTo>
                    <a:lnTo>
                      <a:pt x="614" y="107"/>
                    </a:lnTo>
                    <a:lnTo>
                      <a:pt x="618" y="97"/>
                    </a:lnTo>
                    <a:lnTo>
                      <a:pt x="622" y="86"/>
                    </a:lnTo>
                    <a:lnTo>
                      <a:pt x="622" y="86"/>
                    </a:lnTo>
                    <a:lnTo>
                      <a:pt x="623" y="76"/>
                    </a:lnTo>
                    <a:lnTo>
                      <a:pt x="623" y="66"/>
                    </a:lnTo>
                    <a:lnTo>
                      <a:pt x="622" y="58"/>
                    </a:lnTo>
                    <a:lnTo>
                      <a:pt x="618" y="48"/>
                    </a:lnTo>
                    <a:lnTo>
                      <a:pt x="614" y="40"/>
                    </a:lnTo>
                    <a:lnTo>
                      <a:pt x="607" y="32"/>
                    </a:lnTo>
                    <a:lnTo>
                      <a:pt x="599" y="26"/>
                    </a:lnTo>
                    <a:lnTo>
                      <a:pt x="591" y="21"/>
                    </a:lnTo>
                    <a:close/>
                    <a:moveTo>
                      <a:pt x="81" y="114"/>
                    </a:moveTo>
                    <a:lnTo>
                      <a:pt x="81" y="114"/>
                    </a:lnTo>
                    <a:lnTo>
                      <a:pt x="68" y="105"/>
                    </a:lnTo>
                    <a:lnTo>
                      <a:pt x="59" y="96"/>
                    </a:lnTo>
                    <a:lnTo>
                      <a:pt x="52" y="86"/>
                    </a:lnTo>
                    <a:lnTo>
                      <a:pt x="47" y="73"/>
                    </a:lnTo>
                    <a:lnTo>
                      <a:pt x="47" y="73"/>
                    </a:lnTo>
                    <a:lnTo>
                      <a:pt x="47" y="71"/>
                    </a:lnTo>
                    <a:lnTo>
                      <a:pt x="49" y="68"/>
                    </a:lnTo>
                    <a:lnTo>
                      <a:pt x="52" y="65"/>
                    </a:lnTo>
                    <a:lnTo>
                      <a:pt x="55" y="61"/>
                    </a:lnTo>
                    <a:lnTo>
                      <a:pt x="55" y="61"/>
                    </a:lnTo>
                    <a:lnTo>
                      <a:pt x="60" y="60"/>
                    </a:lnTo>
                    <a:lnTo>
                      <a:pt x="65" y="58"/>
                    </a:lnTo>
                    <a:lnTo>
                      <a:pt x="72" y="58"/>
                    </a:lnTo>
                    <a:lnTo>
                      <a:pt x="80" y="60"/>
                    </a:lnTo>
                    <a:lnTo>
                      <a:pt x="88" y="63"/>
                    </a:lnTo>
                    <a:lnTo>
                      <a:pt x="96" y="66"/>
                    </a:lnTo>
                    <a:lnTo>
                      <a:pt x="104" y="73"/>
                    </a:lnTo>
                    <a:lnTo>
                      <a:pt x="112" y="81"/>
                    </a:lnTo>
                    <a:lnTo>
                      <a:pt x="112" y="81"/>
                    </a:lnTo>
                    <a:lnTo>
                      <a:pt x="120" y="91"/>
                    </a:lnTo>
                    <a:lnTo>
                      <a:pt x="127" y="102"/>
                    </a:lnTo>
                    <a:lnTo>
                      <a:pt x="133" y="115"/>
                    </a:lnTo>
                    <a:lnTo>
                      <a:pt x="140" y="131"/>
                    </a:lnTo>
                    <a:lnTo>
                      <a:pt x="140" y="131"/>
                    </a:lnTo>
                    <a:lnTo>
                      <a:pt x="124" y="128"/>
                    </a:lnTo>
                    <a:lnTo>
                      <a:pt x="109" y="125"/>
                    </a:lnTo>
                    <a:lnTo>
                      <a:pt x="94" y="120"/>
                    </a:lnTo>
                    <a:lnTo>
                      <a:pt x="81" y="114"/>
                    </a:lnTo>
                    <a:close/>
                    <a:moveTo>
                      <a:pt x="311" y="101"/>
                    </a:moveTo>
                    <a:lnTo>
                      <a:pt x="311" y="101"/>
                    </a:lnTo>
                    <a:lnTo>
                      <a:pt x="290" y="92"/>
                    </a:lnTo>
                    <a:lnTo>
                      <a:pt x="277" y="84"/>
                    </a:lnTo>
                    <a:lnTo>
                      <a:pt x="269" y="76"/>
                    </a:lnTo>
                    <a:lnTo>
                      <a:pt x="267" y="73"/>
                    </a:lnTo>
                    <a:lnTo>
                      <a:pt x="267" y="70"/>
                    </a:lnTo>
                    <a:lnTo>
                      <a:pt x="267" y="70"/>
                    </a:lnTo>
                    <a:lnTo>
                      <a:pt x="269" y="68"/>
                    </a:lnTo>
                    <a:lnTo>
                      <a:pt x="270" y="63"/>
                    </a:lnTo>
                    <a:lnTo>
                      <a:pt x="282" y="55"/>
                    </a:lnTo>
                    <a:lnTo>
                      <a:pt x="296" y="50"/>
                    </a:lnTo>
                    <a:lnTo>
                      <a:pt x="304" y="47"/>
                    </a:lnTo>
                    <a:lnTo>
                      <a:pt x="311" y="47"/>
                    </a:lnTo>
                    <a:lnTo>
                      <a:pt x="311" y="47"/>
                    </a:lnTo>
                    <a:lnTo>
                      <a:pt x="319" y="47"/>
                    </a:lnTo>
                    <a:lnTo>
                      <a:pt x="327" y="50"/>
                    </a:lnTo>
                    <a:lnTo>
                      <a:pt x="340" y="55"/>
                    </a:lnTo>
                    <a:lnTo>
                      <a:pt x="352" y="63"/>
                    </a:lnTo>
                    <a:lnTo>
                      <a:pt x="355" y="68"/>
                    </a:lnTo>
                    <a:lnTo>
                      <a:pt x="356" y="70"/>
                    </a:lnTo>
                    <a:lnTo>
                      <a:pt x="356" y="70"/>
                    </a:lnTo>
                    <a:lnTo>
                      <a:pt x="356" y="73"/>
                    </a:lnTo>
                    <a:lnTo>
                      <a:pt x="355" y="76"/>
                    </a:lnTo>
                    <a:lnTo>
                      <a:pt x="347" y="84"/>
                    </a:lnTo>
                    <a:lnTo>
                      <a:pt x="332" y="92"/>
                    </a:lnTo>
                    <a:lnTo>
                      <a:pt x="311" y="101"/>
                    </a:lnTo>
                    <a:close/>
                    <a:moveTo>
                      <a:pt x="542" y="114"/>
                    </a:moveTo>
                    <a:lnTo>
                      <a:pt x="542" y="114"/>
                    </a:lnTo>
                    <a:lnTo>
                      <a:pt x="529" y="120"/>
                    </a:lnTo>
                    <a:lnTo>
                      <a:pt x="514" y="125"/>
                    </a:lnTo>
                    <a:lnTo>
                      <a:pt x="498" y="128"/>
                    </a:lnTo>
                    <a:lnTo>
                      <a:pt x="482" y="131"/>
                    </a:lnTo>
                    <a:lnTo>
                      <a:pt x="482" y="131"/>
                    </a:lnTo>
                    <a:lnTo>
                      <a:pt x="488" y="115"/>
                    </a:lnTo>
                    <a:lnTo>
                      <a:pt x="495" y="102"/>
                    </a:lnTo>
                    <a:lnTo>
                      <a:pt x="503" y="91"/>
                    </a:lnTo>
                    <a:lnTo>
                      <a:pt x="509" y="81"/>
                    </a:lnTo>
                    <a:lnTo>
                      <a:pt x="509" y="81"/>
                    </a:lnTo>
                    <a:lnTo>
                      <a:pt x="519" y="73"/>
                    </a:lnTo>
                    <a:lnTo>
                      <a:pt x="527" y="66"/>
                    </a:lnTo>
                    <a:lnTo>
                      <a:pt x="535" y="63"/>
                    </a:lnTo>
                    <a:lnTo>
                      <a:pt x="544" y="60"/>
                    </a:lnTo>
                    <a:lnTo>
                      <a:pt x="550" y="58"/>
                    </a:lnTo>
                    <a:lnTo>
                      <a:pt x="557" y="58"/>
                    </a:lnTo>
                    <a:lnTo>
                      <a:pt x="563" y="60"/>
                    </a:lnTo>
                    <a:lnTo>
                      <a:pt x="568" y="61"/>
                    </a:lnTo>
                    <a:lnTo>
                      <a:pt x="568" y="61"/>
                    </a:lnTo>
                    <a:lnTo>
                      <a:pt x="571" y="65"/>
                    </a:lnTo>
                    <a:lnTo>
                      <a:pt x="575" y="68"/>
                    </a:lnTo>
                    <a:lnTo>
                      <a:pt x="576" y="71"/>
                    </a:lnTo>
                    <a:lnTo>
                      <a:pt x="576" y="73"/>
                    </a:lnTo>
                    <a:lnTo>
                      <a:pt x="576" y="73"/>
                    </a:lnTo>
                    <a:lnTo>
                      <a:pt x="571" y="86"/>
                    </a:lnTo>
                    <a:lnTo>
                      <a:pt x="563" y="96"/>
                    </a:lnTo>
                    <a:lnTo>
                      <a:pt x="553" y="105"/>
                    </a:lnTo>
                    <a:lnTo>
                      <a:pt x="542" y="11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0" name="Freeform 8"/>
              <p:cNvSpPr/>
              <p:nvPr/>
            </p:nvSpPr>
            <p:spPr bwMode="auto">
              <a:xfrm>
                <a:off x="7488835" y="1551381"/>
                <a:ext cx="993945" cy="909975"/>
              </a:xfrm>
              <a:custGeom>
                <a:avLst/>
                <a:gdLst>
                  <a:gd name="T0" fmla="*/ 579 w 623"/>
                  <a:gd name="T1" fmla="*/ 16 h 574"/>
                  <a:gd name="T2" fmla="*/ 539 w 623"/>
                  <a:gd name="T3" fmla="*/ 13 h 574"/>
                  <a:gd name="T4" fmla="*/ 492 w 623"/>
                  <a:gd name="T5" fmla="*/ 35 h 574"/>
                  <a:gd name="T6" fmla="*/ 462 w 623"/>
                  <a:gd name="T7" fmla="*/ 65 h 574"/>
                  <a:gd name="T8" fmla="*/ 433 w 623"/>
                  <a:gd name="T9" fmla="*/ 133 h 574"/>
                  <a:gd name="T10" fmla="*/ 371 w 623"/>
                  <a:gd name="T11" fmla="*/ 123 h 574"/>
                  <a:gd name="T12" fmla="*/ 389 w 623"/>
                  <a:gd name="T13" fmla="*/ 109 h 574"/>
                  <a:gd name="T14" fmla="*/ 402 w 623"/>
                  <a:gd name="T15" fmla="*/ 84 h 574"/>
                  <a:gd name="T16" fmla="*/ 404 w 623"/>
                  <a:gd name="T17" fmla="*/ 68 h 574"/>
                  <a:gd name="T18" fmla="*/ 386 w 623"/>
                  <a:gd name="T19" fmla="*/ 31 h 574"/>
                  <a:gd name="T20" fmla="*/ 345 w 623"/>
                  <a:gd name="T21" fmla="*/ 5 h 574"/>
                  <a:gd name="T22" fmla="*/ 311 w 623"/>
                  <a:gd name="T23" fmla="*/ 0 h 574"/>
                  <a:gd name="T24" fmla="*/ 262 w 623"/>
                  <a:gd name="T25" fmla="*/ 11 h 574"/>
                  <a:gd name="T26" fmla="*/ 228 w 623"/>
                  <a:gd name="T27" fmla="*/ 42 h 574"/>
                  <a:gd name="T28" fmla="*/ 220 w 623"/>
                  <a:gd name="T29" fmla="*/ 68 h 574"/>
                  <a:gd name="T30" fmla="*/ 223 w 623"/>
                  <a:gd name="T31" fmla="*/ 92 h 574"/>
                  <a:gd name="T32" fmla="*/ 241 w 623"/>
                  <a:gd name="T33" fmla="*/ 117 h 574"/>
                  <a:gd name="T34" fmla="*/ 221 w 623"/>
                  <a:gd name="T35" fmla="*/ 130 h 574"/>
                  <a:gd name="T36" fmla="*/ 181 w 623"/>
                  <a:gd name="T37" fmla="*/ 107 h 574"/>
                  <a:gd name="T38" fmla="*/ 148 w 623"/>
                  <a:gd name="T39" fmla="*/ 50 h 574"/>
                  <a:gd name="T40" fmla="*/ 116 w 623"/>
                  <a:gd name="T41" fmla="*/ 24 h 574"/>
                  <a:gd name="T42" fmla="*/ 70 w 623"/>
                  <a:gd name="T43" fmla="*/ 11 h 574"/>
                  <a:gd name="T44" fmla="*/ 33 w 623"/>
                  <a:gd name="T45" fmla="*/ 21 h 574"/>
                  <a:gd name="T46" fmla="*/ 16 w 623"/>
                  <a:gd name="T47" fmla="*/ 32 h 574"/>
                  <a:gd name="T48" fmla="*/ 2 w 623"/>
                  <a:gd name="T49" fmla="*/ 58 h 574"/>
                  <a:gd name="T50" fmla="*/ 2 w 623"/>
                  <a:gd name="T51" fmla="*/ 86 h 574"/>
                  <a:gd name="T52" fmla="*/ 10 w 623"/>
                  <a:gd name="T53" fmla="*/ 107 h 574"/>
                  <a:gd name="T54" fmla="*/ 29 w 623"/>
                  <a:gd name="T55" fmla="*/ 135 h 574"/>
                  <a:gd name="T56" fmla="*/ 59 w 623"/>
                  <a:gd name="T57" fmla="*/ 156 h 574"/>
                  <a:gd name="T58" fmla="*/ 104 w 623"/>
                  <a:gd name="T59" fmla="*/ 172 h 574"/>
                  <a:gd name="T60" fmla="*/ 155 w 623"/>
                  <a:gd name="T61" fmla="*/ 180 h 574"/>
                  <a:gd name="T62" fmla="*/ 182 w 623"/>
                  <a:gd name="T63" fmla="*/ 328 h 574"/>
                  <a:gd name="T64" fmla="*/ 197 w 623"/>
                  <a:gd name="T65" fmla="*/ 477 h 574"/>
                  <a:gd name="T66" fmla="*/ 202 w 623"/>
                  <a:gd name="T67" fmla="*/ 560 h 574"/>
                  <a:gd name="T68" fmla="*/ 220 w 623"/>
                  <a:gd name="T69" fmla="*/ 574 h 574"/>
                  <a:gd name="T70" fmla="*/ 233 w 623"/>
                  <a:gd name="T71" fmla="*/ 571 h 574"/>
                  <a:gd name="T72" fmla="*/ 247 w 623"/>
                  <a:gd name="T73" fmla="*/ 550 h 574"/>
                  <a:gd name="T74" fmla="*/ 239 w 623"/>
                  <a:gd name="T75" fmla="*/ 407 h 574"/>
                  <a:gd name="T76" fmla="*/ 216 w 623"/>
                  <a:gd name="T77" fmla="*/ 234 h 574"/>
                  <a:gd name="T78" fmla="*/ 226 w 623"/>
                  <a:gd name="T79" fmla="*/ 177 h 574"/>
                  <a:gd name="T80" fmla="*/ 291 w 623"/>
                  <a:gd name="T81" fmla="*/ 162 h 574"/>
                  <a:gd name="T82" fmla="*/ 311 w 623"/>
                  <a:gd name="T83" fmla="*/ 154 h 574"/>
                  <a:gd name="T84" fmla="*/ 352 w 623"/>
                  <a:gd name="T85" fmla="*/ 167 h 574"/>
                  <a:gd name="T86" fmla="*/ 418 w 623"/>
                  <a:gd name="T87" fmla="*/ 179 h 574"/>
                  <a:gd name="T88" fmla="*/ 397 w 623"/>
                  <a:gd name="T89" fmla="*/ 293 h 574"/>
                  <a:gd name="T90" fmla="*/ 378 w 623"/>
                  <a:gd name="T91" fmla="*/ 499 h 574"/>
                  <a:gd name="T92" fmla="*/ 378 w 623"/>
                  <a:gd name="T93" fmla="*/ 560 h 574"/>
                  <a:gd name="T94" fmla="*/ 399 w 623"/>
                  <a:gd name="T95" fmla="*/ 574 h 574"/>
                  <a:gd name="T96" fmla="*/ 409 w 623"/>
                  <a:gd name="T97" fmla="*/ 573 h 574"/>
                  <a:gd name="T98" fmla="*/ 423 w 623"/>
                  <a:gd name="T99" fmla="*/ 551 h 574"/>
                  <a:gd name="T100" fmla="*/ 430 w 623"/>
                  <a:gd name="T101" fmla="*/ 429 h 574"/>
                  <a:gd name="T102" fmla="*/ 448 w 623"/>
                  <a:gd name="T103" fmla="*/ 276 h 574"/>
                  <a:gd name="T104" fmla="*/ 467 w 623"/>
                  <a:gd name="T105" fmla="*/ 180 h 574"/>
                  <a:gd name="T106" fmla="*/ 542 w 623"/>
                  <a:gd name="T107" fmla="*/ 166 h 574"/>
                  <a:gd name="T108" fmla="*/ 575 w 623"/>
                  <a:gd name="T109" fmla="*/ 149 h 574"/>
                  <a:gd name="T110" fmla="*/ 601 w 623"/>
                  <a:gd name="T111" fmla="*/ 125 h 574"/>
                  <a:gd name="T112" fmla="*/ 618 w 623"/>
                  <a:gd name="T113" fmla="*/ 97 h 574"/>
                  <a:gd name="T114" fmla="*/ 623 w 623"/>
                  <a:gd name="T115" fmla="*/ 76 h 574"/>
                  <a:gd name="T116" fmla="*/ 618 w 623"/>
                  <a:gd name="T117" fmla="*/ 48 h 574"/>
                  <a:gd name="T118" fmla="*/ 599 w 623"/>
                  <a:gd name="T119" fmla="*/ 26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3" h="574">
                    <a:moveTo>
                      <a:pt x="591" y="21"/>
                    </a:moveTo>
                    <a:lnTo>
                      <a:pt x="591" y="21"/>
                    </a:lnTo>
                    <a:lnTo>
                      <a:pt x="579" y="16"/>
                    </a:lnTo>
                    <a:lnTo>
                      <a:pt x="566" y="13"/>
                    </a:lnTo>
                    <a:lnTo>
                      <a:pt x="553" y="11"/>
                    </a:lnTo>
                    <a:lnTo>
                      <a:pt x="539" y="13"/>
                    </a:lnTo>
                    <a:lnTo>
                      <a:pt x="522" y="16"/>
                    </a:lnTo>
                    <a:lnTo>
                      <a:pt x="508" y="24"/>
                    </a:lnTo>
                    <a:lnTo>
                      <a:pt x="492" y="35"/>
                    </a:lnTo>
                    <a:lnTo>
                      <a:pt x="475" y="50"/>
                    </a:lnTo>
                    <a:lnTo>
                      <a:pt x="475" y="50"/>
                    </a:lnTo>
                    <a:lnTo>
                      <a:pt x="462" y="65"/>
                    </a:lnTo>
                    <a:lnTo>
                      <a:pt x="452" y="84"/>
                    </a:lnTo>
                    <a:lnTo>
                      <a:pt x="441" y="107"/>
                    </a:lnTo>
                    <a:lnTo>
                      <a:pt x="433" y="133"/>
                    </a:lnTo>
                    <a:lnTo>
                      <a:pt x="433" y="133"/>
                    </a:lnTo>
                    <a:lnTo>
                      <a:pt x="402" y="130"/>
                    </a:lnTo>
                    <a:lnTo>
                      <a:pt x="371" y="123"/>
                    </a:lnTo>
                    <a:lnTo>
                      <a:pt x="371" y="123"/>
                    </a:lnTo>
                    <a:lnTo>
                      <a:pt x="382" y="117"/>
                    </a:lnTo>
                    <a:lnTo>
                      <a:pt x="389" y="109"/>
                    </a:lnTo>
                    <a:lnTo>
                      <a:pt x="395" y="101"/>
                    </a:lnTo>
                    <a:lnTo>
                      <a:pt x="399" y="92"/>
                    </a:lnTo>
                    <a:lnTo>
                      <a:pt x="402" y="84"/>
                    </a:lnTo>
                    <a:lnTo>
                      <a:pt x="404" y="78"/>
                    </a:lnTo>
                    <a:lnTo>
                      <a:pt x="404" y="68"/>
                    </a:lnTo>
                    <a:lnTo>
                      <a:pt x="404" y="68"/>
                    </a:lnTo>
                    <a:lnTo>
                      <a:pt x="400" y="55"/>
                    </a:lnTo>
                    <a:lnTo>
                      <a:pt x="395" y="42"/>
                    </a:lnTo>
                    <a:lnTo>
                      <a:pt x="386" y="31"/>
                    </a:lnTo>
                    <a:lnTo>
                      <a:pt x="374" y="21"/>
                    </a:lnTo>
                    <a:lnTo>
                      <a:pt x="361" y="11"/>
                    </a:lnTo>
                    <a:lnTo>
                      <a:pt x="345" y="5"/>
                    </a:lnTo>
                    <a:lnTo>
                      <a:pt x="329" y="1"/>
                    </a:lnTo>
                    <a:lnTo>
                      <a:pt x="311" y="0"/>
                    </a:lnTo>
                    <a:lnTo>
                      <a:pt x="311" y="0"/>
                    </a:lnTo>
                    <a:lnTo>
                      <a:pt x="295" y="1"/>
                    </a:lnTo>
                    <a:lnTo>
                      <a:pt x="277" y="5"/>
                    </a:lnTo>
                    <a:lnTo>
                      <a:pt x="262" y="11"/>
                    </a:lnTo>
                    <a:lnTo>
                      <a:pt x="249" y="21"/>
                    </a:lnTo>
                    <a:lnTo>
                      <a:pt x="238" y="31"/>
                    </a:lnTo>
                    <a:lnTo>
                      <a:pt x="228" y="42"/>
                    </a:lnTo>
                    <a:lnTo>
                      <a:pt x="221" y="55"/>
                    </a:lnTo>
                    <a:lnTo>
                      <a:pt x="220" y="68"/>
                    </a:lnTo>
                    <a:lnTo>
                      <a:pt x="220" y="68"/>
                    </a:lnTo>
                    <a:lnTo>
                      <a:pt x="220" y="78"/>
                    </a:lnTo>
                    <a:lnTo>
                      <a:pt x="221" y="84"/>
                    </a:lnTo>
                    <a:lnTo>
                      <a:pt x="223" y="92"/>
                    </a:lnTo>
                    <a:lnTo>
                      <a:pt x="228" y="101"/>
                    </a:lnTo>
                    <a:lnTo>
                      <a:pt x="233" y="109"/>
                    </a:lnTo>
                    <a:lnTo>
                      <a:pt x="241" y="117"/>
                    </a:lnTo>
                    <a:lnTo>
                      <a:pt x="251" y="123"/>
                    </a:lnTo>
                    <a:lnTo>
                      <a:pt x="251" y="123"/>
                    </a:lnTo>
                    <a:lnTo>
                      <a:pt x="221" y="130"/>
                    </a:lnTo>
                    <a:lnTo>
                      <a:pt x="190" y="133"/>
                    </a:lnTo>
                    <a:lnTo>
                      <a:pt x="190" y="133"/>
                    </a:lnTo>
                    <a:lnTo>
                      <a:pt x="181" y="107"/>
                    </a:lnTo>
                    <a:lnTo>
                      <a:pt x="171" y="84"/>
                    </a:lnTo>
                    <a:lnTo>
                      <a:pt x="159" y="65"/>
                    </a:lnTo>
                    <a:lnTo>
                      <a:pt x="148" y="50"/>
                    </a:lnTo>
                    <a:lnTo>
                      <a:pt x="148" y="50"/>
                    </a:lnTo>
                    <a:lnTo>
                      <a:pt x="132" y="35"/>
                    </a:lnTo>
                    <a:lnTo>
                      <a:pt x="116" y="24"/>
                    </a:lnTo>
                    <a:lnTo>
                      <a:pt x="99" y="16"/>
                    </a:lnTo>
                    <a:lnTo>
                      <a:pt x="85" y="13"/>
                    </a:lnTo>
                    <a:lnTo>
                      <a:pt x="70" y="11"/>
                    </a:lnTo>
                    <a:lnTo>
                      <a:pt x="55" y="13"/>
                    </a:lnTo>
                    <a:lnTo>
                      <a:pt x="42" y="16"/>
                    </a:lnTo>
                    <a:lnTo>
                      <a:pt x="33" y="21"/>
                    </a:lnTo>
                    <a:lnTo>
                      <a:pt x="33" y="21"/>
                    </a:lnTo>
                    <a:lnTo>
                      <a:pt x="23" y="26"/>
                    </a:lnTo>
                    <a:lnTo>
                      <a:pt x="16" y="32"/>
                    </a:lnTo>
                    <a:lnTo>
                      <a:pt x="10" y="40"/>
                    </a:lnTo>
                    <a:lnTo>
                      <a:pt x="5" y="48"/>
                    </a:lnTo>
                    <a:lnTo>
                      <a:pt x="2" y="58"/>
                    </a:lnTo>
                    <a:lnTo>
                      <a:pt x="0" y="66"/>
                    </a:lnTo>
                    <a:lnTo>
                      <a:pt x="0" y="76"/>
                    </a:lnTo>
                    <a:lnTo>
                      <a:pt x="2" y="86"/>
                    </a:lnTo>
                    <a:lnTo>
                      <a:pt x="2" y="86"/>
                    </a:lnTo>
                    <a:lnTo>
                      <a:pt x="5" y="97"/>
                    </a:lnTo>
                    <a:lnTo>
                      <a:pt x="10" y="107"/>
                    </a:lnTo>
                    <a:lnTo>
                      <a:pt x="15" y="117"/>
                    </a:lnTo>
                    <a:lnTo>
                      <a:pt x="21" y="125"/>
                    </a:lnTo>
                    <a:lnTo>
                      <a:pt x="29" y="135"/>
                    </a:lnTo>
                    <a:lnTo>
                      <a:pt x="39" y="141"/>
                    </a:lnTo>
                    <a:lnTo>
                      <a:pt x="47" y="149"/>
                    </a:lnTo>
                    <a:lnTo>
                      <a:pt x="59" y="156"/>
                    </a:lnTo>
                    <a:lnTo>
                      <a:pt x="59" y="156"/>
                    </a:lnTo>
                    <a:lnTo>
                      <a:pt x="80" y="166"/>
                    </a:lnTo>
                    <a:lnTo>
                      <a:pt x="104" y="172"/>
                    </a:lnTo>
                    <a:lnTo>
                      <a:pt x="129" y="177"/>
                    </a:lnTo>
                    <a:lnTo>
                      <a:pt x="155" y="180"/>
                    </a:lnTo>
                    <a:lnTo>
                      <a:pt x="155" y="180"/>
                    </a:lnTo>
                    <a:lnTo>
                      <a:pt x="166" y="226"/>
                    </a:lnTo>
                    <a:lnTo>
                      <a:pt x="174" y="276"/>
                    </a:lnTo>
                    <a:lnTo>
                      <a:pt x="182" y="328"/>
                    </a:lnTo>
                    <a:lnTo>
                      <a:pt x="189" y="379"/>
                    </a:lnTo>
                    <a:lnTo>
                      <a:pt x="192" y="429"/>
                    </a:lnTo>
                    <a:lnTo>
                      <a:pt x="197" y="477"/>
                    </a:lnTo>
                    <a:lnTo>
                      <a:pt x="200" y="551"/>
                    </a:lnTo>
                    <a:lnTo>
                      <a:pt x="200" y="551"/>
                    </a:lnTo>
                    <a:lnTo>
                      <a:pt x="202" y="560"/>
                    </a:lnTo>
                    <a:lnTo>
                      <a:pt x="207" y="568"/>
                    </a:lnTo>
                    <a:lnTo>
                      <a:pt x="215" y="573"/>
                    </a:lnTo>
                    <a:lnTo>
                      <a:pt x="220" y="574"/>
                    </a:lnTo>
                    <a:lnTo>
                      <a:pt x="225" y="574"/>
                    </a:lnTo>
                    <a:lnTo>
                      <a:pt x="225" y="574"/>
                    </a:lnTo>
                    <a:lnTo>
                      <a:pt x="233" y="571"/>
                    </a:lnTo>
                    <a:lnTo>
                      <a:pt x="241" y="566"/>
                    </a:lnTo>
                    <a:lnTo>
                      <a:pt x="246" y="560"/>
                    </a:lnTo>
                    <a:lnTo>
                      <a:pt x="247" y="550"/>
                    </a:lnTo>
                    <a:lnTo>
                      <a:pt x="247" y="550"/>
                    </a:lnTo>
                    <a:lnTo>
                      <a:pt x="246" y="499"/>
                    </a:lnTo>
                    <a:lnTo>
                      <a:pt x="239" y="407"/>
                    </a:lnTo>
                    <a:lnTo>
                      <a:pt x="233" y="351"/>
                    </a:lnTo>
                    <a:lnTo>
                      <a:pt x="226" y="293"/>
                    </a:lnTo>
                    <a:lnTo>
                      <a:pt x="216" y="234"/>
                    </a:lnTo>
                    <a:lnTo>
                      <a:pt x="203" y="179"/>
                    </a:lnTo>
                    <a:lnTo>
                      <a:pt x="203" y="179"/>
                    </a:lnTo>
                    <a:lnTo>
                      <a:pt x="226" y="177"/>
                    </a:lnTo>
                    <a:lnTo>
                      <a:pt x="249" y="172"/>
                    </a:lnTo>
                    <a:lnTo>
                      <a:pt x="270" y="167"/>
                    </a:lnTo>
                    <a:lnTo>
                      <a:pt x="291" y="162"/>
                    </a:lnTo>
                    <a:lnTo>
                      <a:pt x="291" y="162"/>
                    </a:lnTo>
                    <a:lnTo>
                      <a:pt x="311" y="154"/>
                    </a:lnTo>
                    <a:lnTo>
                      <a:pt x="311" y="154"/>
                    </a:lnTo>
                    <a:lnTo>
                      <a:pt x="332" y="162"/>
                    </a:lnTo>
                    <a:lnTo>
                      <a:pt x="332" y="162"/>
                    </a:lnTo>
                    <a:lnTo>
                      <a:pt x="352" y="167"/>
                    </a:lnTo>
                    <a:lnTo>
                      <a:pt x="373" y="172"/>
                    </a:lnTo>
                    <a:lnTo>
                      <a:pt x="395" y="177"/>
                    </a:lnTo>
                    <a:lnTo>
                      <a:pt x="418" y="179"/>
                    </a:lnTo>
                    <a:lnTo>
                      <a:pt x="418" y="179"/>
                    </a:lnTo>
                    <a:lnTo>
                      <a:pt x="407" y="234"/>
                    </a:lnTo>
                    <a:lnTo>
                      <a:pt x="397" y="293"/>
                    </a:lnTo>
                    <a:lnTo>
                      <a:pt x="389" y="351"/>
                    </a:lnTo>
                    <a:lnTo>
                      <a:pt x="384" y="407"/>
                    </a:lnTo>
                    <a:lnTo>
                      <a:pt x="378" y="499"/>
                    </a:lnTo>
                    <a:lnTo>
                      <a:pt x="376" y="550"/>
                    </a:lnTo>
                    <a:lnTo>
                      <a:pt x="376" y="550"/>
                    </a:lnTo>
                    <a:lnTo>
                      <a:pt x="378" y="560"/>
                    </a:lnTo>
                    <a:lnTo>
                      <a:pt x="382" y="566"/>
                    </a:lnTo>
                    <a:lnTo>
                      <a:pt x="389" y="571"/>
                    </a:lnTo>
                    <a:lnTo>
                      <a:pt x="399" y="574"/>
                    </a:lnTo>
                    <a:lnTo>
                      <a:pt x="399" y="574"/>
                    </a:lnTo>
                    <a:lnTo>
                      <a:pt x="404" y="574"/>
                    </a:lnTo>
                    <a:lnTo>
                      <a:pt x="409" y="573"/>
                    </a:lnTo>
                    <a:lnTo>
                      <a:pt x="415" y="568"/>
                    </a:lnTo>
                    <a:lnTo>
                      <a:pt x="422" y="560"/>
                    </a:lnTo>
                    <a:lnTo>
                      <a:pt x="423" y="551"/>
                    </a:lnTo>
                    <a:lnTo>
                      <a:pt x="423" y="551"/>
                    </a:lnTo>
                    <a:lnTo>
                      <a:pt x="426" y="477"/>
                    </a:lnTo>
                    <a:lnTo>
                      <a:pt x="430" y="429"/>
                    </a:lnTo>
                    <a:lnTo>
                      <a:pt x="435" y="379"/>
                    </a:lnTo>
                    <a:lnTo>
                      <a:pt x="441" y="328"/>
                    </a:lnTo>
                    <a:lnTo>
                      <a:pt x="448" y="276"/>
                    </a:lnTo>
                    <a:lnTo>
                      <a:pt x="457" y="226"/>
                    </a:lnTo>
                    <a:lnTo>
                      <a:pt x="467" y="180"/>
                    </a:lnTo>
                    <a:lnTo>
                      <a:pt x="467" y="180"/>
                    </a:lnTo>
                    <a:lnTo>
                      <a:pt x="493" y="177"/>
                    </a:lnTo>
                    <a:lnTo>
                      <a:pt x="519" y="172"/>
                    </a:lnTo>
                    <a:lnTo>
                      <a:pt x="542" y="166"/>
                    </a:lnTo>
                    <a:lnTo>
                      <a:pt x="565" y="156"/>
                    </a:lnTo>
                    <a:lnTo>
                      <a:pt x="565" y="156"/>
                    </a:lnTo>
                    <a:lnTo>
                      <a:pt x="575" y="149"/>
                    </a:lnTo>
                    <a:lnTo>
                      <a:pt x="584" y="141"/>
                    </a:lnTo>
                    <a:lnTo>
                      <a:pt x="592" y="135"/>
                    </a:lnTo>
                    <a:lnTo>
                      <a:pt x="601" y="125"/>
                    </a:lnTo>
                    <a:lnTo>
                      <a:pt x="607" y="117"/>
                    </a:lnTo>
                    <a:lnTo>
                      <a:pt x="614" y="107"/>
                    </a:lnTo>
                    <a:lnTo>
                      <a:pt x="618" y="97"/>
                    </a:lnTo>
                    <a:lnTo>
                      <a:pt x="622" y="86"/>
                    </a:lnTo>
                    <a:lnTo>
                      <a:pt x="622" y="86"/>
                    </a:lnTo>
                    <a:lnTo>
                      <a:pt x="623" y="76"/>
                    </a:lnTo>
                    <a:lnTo>
                      <a:pt x="623" y="66"/>
                    </a:lnTo>
                    <a:lnTo>
                      <a:pt x="622" y="58"/>
                    </a:lnTo>
                    <a:lnTo>
                      <a:pt x="618" y="48"/>
                    </a:lnTo>
                    <a:lnTo>
                      <a:pt x="614" y="40"/>
                    </a:lnTo>
                    <a:lnTo>
                      <a:pt x="607" y="32"/>
                    </a:lnTo>
                    <a:lnTo>
                      <a:pt x="599" y="26"/>
                    </a:lnTo>
                    <a:lnTo>
                      <a:pt x="591" y="21"/>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1" name="Freeform 9"/>
              <p:cNvSpPr/>
              <p:nvPr/>
            </p:nvSpPr>
            <p:spPr bwMode="auto">
              <a:xfrm>
                <a:off x="7563497" y="1644712"/>
                <a:ext cx="149325" cy="111997"/>
              </a:xfrm>
              <a:custGeom>
                <a:avLst/>
                <a:gdLst>
                  <a:gd name="T0" fmla="*/ 34 w 93"/>
                  <a:gd name="T1" fmla="*/ 56 h 73"/>
                  <a:gd name="T2" fmla="*/ 34 w 93"/>
                  <a:gd name="T3" fmla="*/ 56 h 73"/>
                  <a:gd name="T4" fmla="*/ 21 w 93"/>
                  <a:gd name="T5" fmla="*/ 47 h 73"/>
                  <a:gd name="T6" fmla="*/ 12 w 93"/>
                  <a:gd name="T7" fmla="*/ 38 h 73"/>
                  <a:gd name="T8" fmla="*/ 5 w 93"/>
                  <a:gd name="T9" fmla="*/ 28 h 73"/>
                  <a:gd name="T10" fmla="*/ 0 w 93"/>
                  <a:gd name="T11" fmla="*/ 15 h 73"/>
                  <a:gd name="T12" fmla="*/ 0 w 93"/>
                  <a:gd name="T13" fmla="*/ 15 h 73"/>
                  <a:gd name="T14" fmla="*/ 0 w 93"/>
                  <a:gd name="T15" fmla="*/ 13 h 73"/>
                  <a:gd name="T16" fmla="*/ 2 w 93"/>
                  <a:gd name="T17" fmla="*/ 10 h 73"/>
                  <a:gd name="T18" fmla="*/ 5 w 93"/>
                  <a:gd name="T19" fmla="*/ 7 h 73"/>
                  <a:gd name="T20" fmla="*/ 8 w 93"/>
                  <a:gd name="T21" fmla="*/ 3 h 73"/>
                  <a:gd name="T22" fmla="*/ 8 w 93"/>
                  <a:gd name="T23" fmla="*/ 3 h 73"/>
                  <a:gd name="T24" fmla="*/ 13 w 93"/>
                  <a:gd name="T25" fmla="*/ 2 h 73"/>
                  <a:gd name="T26" fmla="*/ 18 w 93"/>
                  <a:gd name="T27" fmla="*/ 0 h 73"/>
                  <a:gd name="T28" fmla="*/ 25 w 93"/>
                  <a:gd name="T29" fmla="*/ 0 h 73"/>
                  <a:gd name="T30" fmla="*/ 33 w 93"/>
                  <a:gd name="T31" fmla="*/ 2 h 73"/>
                  <a:gd name="T32" fmla="*/ 41 w 93"/>
                  <a:gd name="T33" fmla="*/ 5 h 73"/>
                  <a:gd name="T34" fmla="*/ 49 w 93"/>
                  <a:gd name="T35" fmla="*/ 8 h 73"/>
                  <a:gd name="T36" fmla="*/ 57 w 93"/>
                  <a:gd name="T37" fmla="*/ 15 h 73"/>
                  <a:gd name="T38" fmla="*/ 65 w 93"/>
                  <a:gd name="T39" fmla="*/ 23 h 73"/>
                  <a:gd name="T40" fmla="*/ 65 w 93"/>
                  <a:gd name="T41" fmla="*/ 23 h 73"/>
                  <a:gd name="T42" fmla="*/ 73 w 93"/>
                  <a:gd name="T43" fmla="*/ 33 h 73"/>
                  <a:gd name="T44" fmla="*/ 80 w 93"/>
                  <a:gd name="T45" fmla="*/ 44 h 73"/>
                  <a:gd name="T46" fmla="*/ 86 w 93"/>
                  <a:gd name="T47" fmla="*/ 57 h 73"/>
                  <a:gd name="T48" fmla="*/ 93 w 93"/>
                  <a:gd name="T49" fmla="*/ 73 h 73"/>
                  <a:gd name="T50" fmla="*/ 93 w 93"/>
                  <a:gd name="T51" fmla="*/ 73 h 73"/>
                  <a:gd name="T52" fmla="*/ 77 w 93"/>
                  <a:gd name="T53" fmla="*/ 70 h 73"/>
                  <a:gd name="T54" fmla="*/ 62 w 93"/>
                  <a:gd name="T55" fmla="*/ 67 h 73"/>
                  <a:gd name="T56" fmla="*/ 47 w 93"/>
                  <a:gd name="T57" fmla="*/ 62 h 73"/>
                  <a:gd name="T58" fmla="*/ 34 w 93"/>
                  <a:gd name="T59"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73">
                    <a:moveTo>
                      <a:pt x="34" y="56"/>
                    </a:moveTo>
                    <a:lnTo>
                      <a:pt x="34" y="56"/>
                    </a:lnTo>
                    <a:lnTo>
                      <a:pt x="21" y="47"/>
                    </a:lnTo>
                    <a:lnTo>
                      <a:pt x="12" y="38"/>
                    </a:lnTo>
                    <a:lnTo>
                      <a:pt x="5" y="28"/>
                    </a:lnTo>
                    <a:lnTo>
                      <a:pt x="0" y="15"/>
                    </a:lnTo>
                    <a:lnTo>
                      <a:pt x="0" y="15"/>
                    </a:lnTo>
                    <a:lnTo>
                      <a:pt x="0" y="13"/>
                    </a:lnTo>
                    <a:lnTo>
                      <a:pt x="2" y="10"/>
                    </a:lnTo>
                    <a:lnTo>
                      <a:pt x="5" y="7"/>
                    </a:lnTo>
                    <a:lnTo>
                      <a:pt x="8" y="3"/>
                    </a:lnTo>
                    <a:lnTo>
                      <a:pt x="8" y="3"/>
                    </a:lnTo>
                    <a:lnTo>
                      <a:pt x="13" y="2"/>
                    </a:lnTo>
                    <a:lnTo>
                      <a:pt x="18" y="0"/>
                    </a:lnTo>
                    <a:lnTo>
                      <a:pt x="25" y="0"/>
                    </a:lnTo>
                    <a:lnTo>
                      <a:pt x="33" y="2"/>
                    </a:lnTo>
                    <a:lnTo>
                      <a:pt x="41" y="5"/>
                    </a:lnTo>
                    <a:lnTo>
                      <a:pt x="49" y="8"/>
                    </a:lnTo>
                    <a:lnTo>
                      <a:pt x="57" y="15"/>
                    </a:lnTo>
                    <a:lnTo>
                      <a:pt x="65" y="23"/>
                    </a:lnTo>
                    <a:lnTo>
                      <a:pt x="65" y="23"/>
                    </a:lnTo>
                    <a:lnTo>
                      <a:pt x="73" y="33"/>
                    </a:lnTo>
                    <a:lnTo>
                      <a:pt x="80" y="44"/>
                    </a:lnTo>
                    <a:lnTo>
                      <a:pt x="86" y="57"/>
                    </a:lnTo>
                    <a:lnTo>
                      <a:pt x="93" y="73"/>
                    </a:lnTo>
                    <a:lnTo>
                      <a:pt x="93" y="73"/>
                    </a:lnTo>
                    <a:lnTo>
                      <a:pt x="77" y="70"/>
                    </a:lnTo>
                    <a:lnTo>
                      <a:pt x="62" y="67"/>
                    </a:lnTo>
                    <a:lnTo>
                      <a:pt x="47" y="62"/>
                    </a:lnTo>
                    <a:lnTo>
                      <a:pt x="34" y="5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2" name="Freeform 10"/>
              <p:cNvSpPr/>
              <p:nvPr/>
            </p:nvSpPr>
            <p:spPr bwMode="auto">
              <a:xfrm>
                <a:off x="7913479" y="1626046"/>
                <a:ext cx="139992" cy="83998"/>
              </a:xfrm>
              <a:custGeom>
                <a:avLst/>
                <a:gdLst>
                  <a:gd name="T0" fmla="*/ 44 w 89"/>
                  <a:gd name="T1" fmla="*/ 54 h 54"/>
                  <a:gd name="T2" fmla="*/ 44 w 89"/>
                  <a:gd name="T3" fmla="*/ 54 h 54"/>
                  <a:gd name="T4" fmla="*/ 23 w 89"/>
                  <a:gd name="T5" fmla="*/ 45 h 54"/>
                  <a:gd name="T6" fmla="*/ 10 w 89"/>
                  <a:gd name="T7" fmla="*/ 37 h 54"/>
                  <a:gd name="T8" fmla="*/ 2 w 89"/>
                  <a:gd name="T9" fmla="*/ 29 h 54"/>
                  <a:gd name="T10" fmla="*/ 0 w 89"/>
                  <a:gd name="T11" fmla="*/ 26 h 54"/>
                  <a:gd name="T12" fmla="*/ 0 w 89"/>
                  <a:gd name="T13" fmla="*/ 23 h 54"/>
                  <a:gd name="T14" fmla="*/ 0 w 89"/>
                  <a:gd name="T15" fmla="*/ 23 h 54"/>
                  <a:gd name="T16" fmla="*/ 2 w 89"/>
                  <a:gd name="T17" fmla="*/ 21 h 54"/>
                  <a:gd name="T18" fmla="*/ 3 w 89"/>
                  <a:gd name="T19" fmla="*/ 16 h 54"/>
                  <a:gd name="T20" fmla="*/ 15 w 89"/>
                  <a:gd name="T21" fmla="*/ 8 h 54"/>
                  <a:gd name="T22" fmla="*/ 29 w 89"/>
                  <a:gd name="T23" fmla="*/ 3 h 54"/>
                  <a:gd name="T24" fmla="*/ 37 w 89"/>
                  <a:gd name="T25" fmla="*/ 0 h 54"/>
                  <a:gd name="T26" fmla="*/ 44 w 89"/>
                  <a:gd name="T27" fmla="*/ 0 h 54"/>
                  <a:gd name="T28" fmla="*/ 44 w 89"/>
                  <a:gd name="T29" fmla="*/ 0 h 54"/>
                  <a:gd name="T30" fmla="*/ 52 w 89"/>
                  <a:gd name="T31" fmla="*/ 0 h 54"/>
                  <a:gd name="T32" fmla="*/ 60 w 89"/>
                  <a:gd name="T33" fmla="*/ 3 h 54"/>
                  <a:gd name="T34" fmla="*/ 73 w 89"/>
                  <a:gd name="T35" fmla="*/ 8 h 54"/>
                  <a:gd name="T36" fmla="*/ 85 w 89"/>
                  <a:gd name="T37" fmla="*/ 16 h 54"/>
                  <a:gd name="T38" fmla="*/ 88 w 89"/>
                  <a:gd name="T39" fmla="*/ 21 h 54"/>
                  <a:gd name="T40" fmla="*/ 89 w 89"/>
                  <a:gd name="T41" fmla="*/ 23 h 54"/>
                  <a:gd name="T42" fmla="*/ 89 w 89"/>
                  <a:gd name="T43" fmla="*/ 23 h 54"/>
                  <a:gd name="T44" fmla="*/ 89 w 89"/>
                  <a:gd name="T45" fmla="*/ 26 h 54"/>
                  <a:gd name="T46" fmla="*/ 88 w 89"/>
                  <a:gd name="T47" fmla="*/ 29 h 54"/>
                  <a:gd name="T48" fmla="*/ 80 w 89"/>
                  <a:gd name="T49" fmla="*/ 37 h 54"/>
                  <a:gd name="T50" fmla="*/ 65 w 89"/>
                  <a:gd name="T51" fmla="*/ 45 h 54"/>
                  <a:gd name="T52" fmla="*/ 44 w 89"/>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54">
                    <a:moveTo>
                      <a:pt x="44" y="54"/>
                    </a:moveTo>
                    <a:lnTo>
                      <a:pt x="44" y="54"/>
                    </a:lnTo>
                    <a:lnTo>
                      <a:pt x="23" y="45"/>
                    </a:lnTo>
                    <a:lnTo>
                      <a:pt x="10" y="37"/>
                    </a:lnTo>
                    <a:lnTo>
                      <a:pt x="2" y="29"/>
                    </a:lnTo>
                    <a:lnTo>
                      <a:pt x="0" y="26"/>
                    </a:lnTo>
                    <a:lnTo>
                      <a:pt x="0" y="23"/>
                    </a:lnTo>
                    <a:lnTo>
                      <a:pt x="0" y="23"/>
                    </a:lnTo>
                    <a:lnTo>
                      <a:pt x="2" y="21"/>
                    </a:lnTo>
                    <a:lnTo>
                      <a:pt x="3" y="16"/>
                    </a:lnTo>
                    <a:lnTo>
                      <a:pt x="15" y="8"/>
                    </a:lnTo>
                    <a:lnTo>
                      <a:pt x="29" y="3"/>
                    </a:lnTo>
                    <a:lnTo>
                      <a:pt x="37" y="0"/>
                    </a:lnTo>
                    <a:lnTo>
                      <a:pt x="44" y="0"/>
                    </a:lnTo>
                    <a:lnTo>
                      <a:pt x="44" y="0"/>
                    </a:lnTo>
                    <a:lnTo>
                      <a:pt x="52" y="0"/>
                    </a:lnTo>
                    <a:lnTo>
                      <a:pt x="60" y="3"/>
                    </a:lnTo>
                    <a:lnTo>
                      <a:pt x="73" y="8"/>
                    </a:lnTo>
                    <a:lnTo>
                      <a:pt x="85" y="16"/>
                    </a:lnTo>
                    <a:lnTo>
                      <a:pt x="88" y="21"/>
                    </a:lnTo>
                    <a:lnTo>
                      <a:pt x="89" y="23"/>
                    </a:lnTo>
                    <a:lnTo>
                      <a:pt x="89" y="23"/>
                    </a:lnTo>
                    <a:lnTo>
                      <a:pt x="89" y="26"/>
                    </a:lnTo>
                    <a:lnTo>
                      <a:pt x="88" y="29"/>
                    </a:lnTo>
                    <a:lnTo>
                      <a:pt x="80" y="37"/>
                    </a:lnTo>
                    <a:lnTo>
                      <a:pt x="65" y="45"/>
                    </a:lnTo>
                    <a:lnTo>
                      <a:pt x="44"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3" name="Freeform 11"/>
              <p:cNvSpPr/>
              <p:nvPr/>
            </p:nvSpPr>
            <p:spPr bwMode="auto">
              <a:xfrm>
                <a:off x="8254124" y="1644712"/>
                <a:ext cx="149325" cy="111997"/>
              </a:xfrm>
              <a:custGeom>
                <a:avLst/>
                <a:gdLst>
                  <a:gd name="T0" fmla="*/ 60 w 94"/>
                  <a:gd name="T1" fmla="*/ 56 h 73"/>
                  <a:gd name="T2" fmla="*/ 60 w 94"/>
                  <a:gd name="T3" fmla="*/ 56 h 73"/>
                  <a:gd name="T4" fmla="*/ 47 w 94"/>
                  <a:gd name="T5" fmla="*/ 62 h 73"/>
                  <a:gd name="T6" fmla="*/ 32 w 94"/>
                  <a:gd name="T7" fmla="*/ 67 h 73"/>
                  <a:gd name="T8" fmla="*/ 16 w 94"/>
                  <a:gd name="T9" fmla="*/ 70 h 73"/>
                  <a:gd name="T10" fmla="*/ 0 w 94"/>
                  <a:gd name="T11" fmla="*/ 73 h 73"/>
                  <a:gd name="T12" fmla="*/ 0 w 94"/>
                  <a:gd name="T13" fmla="*/ 73 h 73"/>
                  <a:gd name="T14" fmla="*/ 6 w 94"/>
                  <a:gd name="T15" fmla="*/ 57 h 73"/>
                  <a:gd name="T16" fmla="*/ 13 w 94"/>
                  <a:gd name="T17" fmla="*/ 44 h 73"/>
                  <a:gd name="T18" fmla="*/ 21 w 94"/>
                  <a:gd name="T19" fmla="*/ 33 h 73"/>
                  <a:gd name="T20" fmla="*/ 27 w 94"/>
                  <a:gd name="T21" fmla="*/ 23 h 73"/>
                  <a:gd name="T22" fmla="*/ 27 w 94"/>
                  <a:gd name="T23" fmla="*/ 23 h 73"/>
                  <a:gd name="T24" fmla="*/ 37 w 94"/>
                  <a:gd name="T25" fmla="*/ 15 h 73"/>
                  <a:gd name="T26" fmla="*/ 45 w 94"/>
                  <a:gd name="T27" fmla="*/ 8 h 73"/>
                  <a:gd name="T28" fmla="*/ 53 w 94"/>
                  <a:gd name="T29" fmla="*/ 5 h 73"/>
                  <a:gd name="T30" fmla="*/ 62 w 94"/>
                  <a:gd name="T31" fmla="*/ 2 h 73"/>
                  <a:gd name="T32" fmla="*/ 68 w 94"/>
                  <a:gd name="T33" fmla="*/ 0 h 73"/>
                  <a:gd name="T34" fmla="*/ 75 w 94"/>
                  <a:gd name="T35" fmla="*/ 0 h 73"/>
                  <a:gd name="T36" fmla="*/ 81 w 94"/>
                  <a:gd name="T37" fmla="*/ 2 h 73"/>
                  <a:gd name="T38" fmla="*/ 86 w 94"/>
                  <a:gd name="T39" fmla="*/ 3 h 73"/>
                  <a:gd name="T40" fmla="*/ 86 w 94"/>
                  <a:gd name="T41" fmla="*/ 3 h 73"/>
                  <a:gd name="T42" fmla="*/ 89 w 94"/>
                  <a:gd name="T43" fmla="*/ 7 h 73"/>
                  <a:gd name="T44" fmla="*/ 93 w 94"/>
                  <a:gd name="T45" fmla="*/ 10 h 73"/>
                  <a:gd name="T46" fmla="*/ 94 w 94"/>
                  <a:gd name="T47" fmla="*/ 13 h 73"/>
                  <a:gd name="T48" fmla="*/ 94 w 94"/>
                  <a:gd name="T49" fmla="*/ 15 h 73"/>
                  <a:gd name="T50" fmla="*/ 94 w 94"/>
                  <a:gd name="T51" fmla="*/ 15 h 73"/>
                  <a:gd name="T52" fmla="*/ 89 w 94"/>
                  <a:gd name="T53" fmla="*/ 28 h 73"/>
                  <a:gd name="T54" fmla="*/ 81 w 94"/>
                  <a:gd name="T55" fmla="*/ 38 h 73"/>
                  <a:gd name="T56" fmla="*/ 71 w 94"/>
                  <a:gd name="T57" fmla="*/ 47 h 73"/>
                  <a:gd name="T58" fmla="*/ 60 w 94"/>
                  <a:gd name="T59"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73">
                    <a:moveTo>
                      <a:pt x="60" y="56"/>
                    </a:moveTo>
                    <a:lnTo>
                      <a:pt x="60" y="56"/>
                    </a:lnTo>
                    <a:lnTo>
                      <a:pt x="47" y="62"/>
                    </a:lnTo>
                    <a:lnTo>
                      <a:pt x="32" y="67"/>
                    </a:lnTo>
                    <a:lnTo>
                      <a:pt x="16" y="70"/>
                    </a:lnTo>
                    <a:lnTo>
                      <a:pt x="0" y="73"/>
                    </a:lnTo>
                    <a:lnTo>
                      <a:pt x="0" y="73"/>
                    </a:lnTo>
                    <a:lnTo>
                      <a:pt x="6" y="57"/>
                    </a:lnTo>
                    <a:lnTo>
                      <a:pt x="13" y="44"/>
                    </a:lnTo>
                    <a:lnTo>
                      <a:pt x="21" y="33"/>
                    </a:lnTo>
                    <a:lnTo>
                      <a:pt x="27" y="23"/>
                    </a:lnTo>
                    <a:lnTo>
                      <a:pt x="27" y="23"/>
                    </a:lnTo>
                    <a:lnTo>
                      <a:pt x="37" y="15"/>
                    </a:lnTo>
                    <a:lnTo>
                      <a:pt x="45" y="8"/>
                    </a:lnTo>
                    <a:lnTo>
                      <a:pt x="53" y="5"/>
                    </a:lnTo>
                    <a:lnTo>
                      <a:pt x="62" y="2"/>
                    </a:lnTo>
                    <a:lnTo>
                      <a:pt x="68" y="0"/>
                    </a:lnTo>
                    <a:lnTo>
                      <a:pt x="75" y="0"/>
                    </a:lnTo>
                    <a:lnTo>
                      <a:pt x="81" y="2"/>
                    </a:lnTo>
                    <a:lnTo>
                      <a:pt x="86" y="3"/>
                    </a:lnTo>
                    <a:lnTo>
                      <a:pt x="86" y="3"/>
                    </a:lnTo>
                    <a:lnTo>
                      <a:pt x="89" y="7"/>
                    </a:lnTo>
                    <a:lnTo>
                      <a:pt x="93" y="10"/>
                    </a:lnTo>
                    <a:lnTo>
                      <a:pt x="94" y="13"/>
                    </a:lnTo>
                    <a:lnTo>
                      <a:pt x="94" y="15"/>
                    </a:lnTo>
                    <a:lnTo>
                      <a:pt x="94" y="15"/>
                    </a:lnTo>
                    <a:lnTo>
                      <a:pt x="89" y="28"/>
                    </a:lnTo>
                    <a:lnTo>
                      <a:pt x="81" y="38"/>
                    </a:lnTo>
                    <a:lnTo>
                      <a:pt x="71" y="47"/>
                    </a:lnTo>
                    <a:lnTo>
                      <a:pt x="60" y="5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4" name="Freeform 12"/>
              <p:cNvSpPr/>
              <p:nvPr/>
            </p:nvSpPr>
            <p:spPr bwMode="auto">
              <a:xfrm>
                <a:off x="6938200" y="646071"/>
                <a:ext cx="2090547" cy="1824619"/>
              </a:xfrm>
              <a:custGeom>
                <a:avLst/>
                <a:gdLst>
                  <a:gd name="T0" fmla="*/ 230 w 1315"/>
                  <a:gd name="T1" fmla="*/ 1151 h 1154"/>
                  <a:gd name="T2" fmla="*/ 187 w 1315"/>
                  <a:gd name="T3" fmla="*/ 1115 h 1154"/>
                  <a:gd name="T4" fmla="*/ 103 w 1315"/>
                  <a:gd name="T5" fmla="*/ 1009 h 1154"/>
                  <a:gd name="T6" fmla="*/ 43 w 1315"/>
                  <a:gd name="T7" fmla="*/ 889 h 1154"/>
                  <a:gd name="T8" fmla="*/ 8 w 1315"/>
                  <a:gd name="T9" fmla="*/ 759 h 1154"/>
                  <a:gd name="T10" fmla="*/ 0 w 1315"/>
                  <a:gd name="T11" fmla="*/ 658 h 1154"/>
                  <a:gd name="T12" fmla="*/ 15 w 1315"/>
                  <a:gd name="T13" fmla="*/ 526 h 1154"/>
                  <a:gd name="T14" fmla="*/ 52 w 1315"/>
                  <a:gd name="T15" fmla="*/ 402 h 1154"/>
                  <a:gd name="T16" fmla="*/ 114 w 1315"/>
                  <a:gd name="T17" fmla="*/ 290 h 1154"/>
                  <a:gd name="T18" fmla="*/ 194 w 1315"/>
                  <a:gd name="T19" fmla="*/ 192 h 1154"/>
                  <a:gd name="T20" fmla="*/ 292 w 1315"/>
                  <a:gd name="T21" fmla="*/ 113 h 1154"/>
                  <a:gd name="T22" fmla="*/ 402 w 1315"/>
                  <a:gd name="T23" fmla="*/ 52 h 1154"/>
                  <a:gd name="T24" fmla="*/ 526 w 1315"/>
                  <a:gd name="T25" fmla="*/ 13 h 1154"/>
                  <a:gd name="T26" fmla="*/ 658 w 1315"/>
                  <a:gd name="T27" fmla="*/ 0 h 1154"/>
                  <a:gd name="T28" fmla="*/ 759 w 1315"/>
                  <a:gd name="T29" fmla="*/ 8 h 1154"/>
                  <a:gd name="T30" fmla="*/ 884 w 1315"/>
                  <a:gd name="T31" fmla="*/ 41 h 1154"/>
                  <a:gd name="T32" fmla="*/ 1000 w 1315"/>
                  <a:gd name="T33" fmla="*/ 96 h 1154"/>
                  <a:gd name="T34" fmla="*/ 1101 w 1315"/>
                  <a:gd name="T35" fmla="*/ 171 h 1154"/>
                  <a:gd name="T36" fmla="*/ 1185 w 1315"/>
                  <a:gd name="T37" fmla="*/ 264 h 1154"/>
                  <a:gd name="T38" fmla="*/ 1250 w 1315"/>
                  <a:gd name="T39" fmla="*/ 373 h 1154"/>
                  <a:gd name="T40" fmla="*/ 1294 w 1315"/>
                  <a:gd name="T41" fmla="*/ 494 h 1154"/>
                  <a:gd name="T42" fmla="*/ 1315 w 1315"/>
                  <a:gd name="T43" fmla="*/ 624 h 1154"/>
                  <a:gd name="T44" fmla="*/ 1312 w 1315"/>
                  <a:gd name="T45" fmla="*/ 725 h 1154"/>
                  <a:gd name="T46" fmla="*/ 1286 w 1315"/>
                  <a:gd name="T47" fmla="*/ 855 h 1154"/>
                  <a:gd name="T48" fmla="*/ 1234 w 1315"/>
                  <a:gd name="T49" fmla="*/ 977 h 1154"/>
                  <a:gd name="T50" fmla="*/ 1158 w 1315"/>
                  <a:gd name="T51" fmla="*/ 1086 h 1154"/>
                  <a:gd name="T52" fmla="*/ 1102 w 1315"/>
                  <a:gd name="T53" fmla="*/ 1141 h 1154"/>
                  <a:gd name="T54" fmla="*/ 1060 w 1315"/>
                  <a:gd name="T55" fmla="*/ 1148 h 1154"/>
                  <a:gd name="T56" fmla="*/ 1032 w 1315"/>
                  <a:gd name="T57" fmla="*/ 1133 h 1154"/>
                  <a:gd name="T58" fmla="*/ 1016 w 1315"/>
                  <a:gd name="T59" fmla="*/ 1093 h 1154"/>
                  <a:gd name="T60" fmla="*/ 1034 w 1315"/>
                  <a:gd name="T61" fmla="*/ 1053 h 1154"/>
                  <a:gd name="T62" fmla="*/ 1091 w 1315"/>
                  <a:gd name="T63" fmla="*/ 992 h 1154"/>
                  <a:gd name="T64" fmla="*/ 1148 w 1315"/>
                  <a:gd name="T65" fmla="*/ 897 h 1154"/>
                  <a:gd name="T66" fmla="*/ 1187 w 1315"/>
                  <a:gd name="T67" fmla="*/ 795 h 1154"/>
                  <a:gd name="T68" fmla="*/ 1203 w 1315"/>
                  <a:gd name="T69" fmla="*/ 686 h 1154"/>
                  <a:gd name="T70" fmla="*/ 1201 w 1315"/>
                  <a:gd name="T71" fmla="*/ 603 h 1154"/>
                  <a:gd name="T72" fmla="*/ 1179 w 1315"/>
                  <a:gd name="T73" fmla="*/ 495 h 1154"/>
                  <a:gd name="T74" fmla="*/ 1138 w 1315"/>
                  <a:gd name="T75" fmla="*/ 397 h 1154"/>
                  <a:gd name="T76" fmla="*/ 1079 w 1315"/>
                  <a:gd name="T77" fmla="*/ 311 h 1154"/>
                  <a:gd name="T78" fmla="*/ 1005 w 1315"/>
                  <a:gd name="T79" fmla="*/ 236 h 1154"/>
                  <a:gd name="T80" fmla="*/ 918 w 1315"/>
                  <a:gd name="T81" fmla="*/ 178 h 1154"/>
                  <a:gd name="T82" fmla="*/ 821 w 1315"/>
                  <a:gd name="T83" fmla="*/ 137 h 1154"/>
                  <a:gd name="T84" fmla="*/ 713 w 1315"/>
                  <a:gd name="T85" fmla="*/ 114 h 1154"/>
                  <a:gd name="T86" fmla="*/ 630 w 1315"/>
                  <a:gd name="T87" fmla="*/ 113 h 1154"/>
                  <a:gd name="T88" fmla="*/ 523 w 1315"/>
                  <a:gd name="T89" fmla="*/ 129 h 1154"/>
                  <a:gd name="T90" fmla="*/ 422 w 1315"/>
                  <a:gd name="T91" fmla="*/ 166 h 1154"/>
                  <a:gd name="T92" fmla="*/ 332 w 1315"/>
                  <a:gd name="T93" fmla="*/ 220 h 1154"/>
                  <a:gd name="T94" fmla="*/ 254 w 1315"/>
                  <a:gd name="T95" fmla="*/ 292 h 1154"/>
                  <a:gd name="T96" fmla="*/ 192 w 1315"/>
                  <a:gd name="T97" fmla="*/ 375 h 1154"/>
                  <a:gd name="T98" fmla="*/ 147 w 1315"/>
                  <a:gd name="T99" fmla="*/ 471 h 1154"/>
                  <a:gd name="T100" fmla="*/ 119 w 1315"/>
                  <a:gd name="T101" fmla="*/ 575 h 1154"/>
                  <a:gd name="T102" fmla="*/ 113 w 1315"/>
                  <a:gd name="T103" fmla="*/ 658 h 1154"/>
                  <a:gd name="T104" fmla="*/ 124 w 1315"/>
                  <a:gd name="T105" fmla="*/ 769 h 1154"/>
                  <a:gd name="T106" fmla="*/ 158 w 1315"/>
                  <a:gd name="T107" fmla="*/ 876 h 1154"/>
                  <a:gd name="T108" fmla="*/ 213 w 1315"/>
                  <a:gd name="T109" fmla="*/ 972 h 1154"/>
                  <a:gd name="T110" fmla="*/ 287 w 1315"/>
                  <a:gd name="T111" fmla="*/ 1057 h 1154"/>
                  <a:gd name="T112" fmla="*/ 303 w 1315"/>
                  <a:gd name="T113" fmla="*/ 1086 h 1154"/>
                  <a:gd name="T114" fmla="*/ 296 w 1315"/>
                  <a:gd name="T115" fmla="*/ 1127 h 1154"/>
                  <a:gd name="T116" fmla="*/ 270 w 1315"/>
                  <a:gd name="T117" fmla="*/ 1149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15" h="1154">
                    <a:moveTo>
                      <a:pt x="249" y="1154"/>
                    </a:moveTo>
                    <a:lnTo>
                      <a:pt x="249" y="1154"/>
                    </a:lnTo>
                    <a:lnTo>
                      <a:pt x="240" y="1153"/>
                    </a:lnTo>
                    <a:lnTo>
                      <a:pt x="230" y="1151"/>
                    </a:lnTo>
                    <a:lnTo>
                      <a:pt x="220" y="1146"/>
                    </a:lnTo>
                    <a:lnTo>
                      <a:pt x="212" y="1140"/>
                    </a:lnTo>
                    <a:lnTo>
                      <a:pt x="212" y="1140"/>
                    </a:lnTo>
                    <a:lnTo>
                      <a:pt x="187" y="1115"/>
                    </a:lnTo>
                    <a:lnTo>
                      <a:pt x="163" y="1091"/>
                    </a:lnTo>
                    <a:lnTo>
                      <a:pt x="142" y="1065"/>
                    </a:lnTo>
                    <a:lnTo>
                      <a:pt x="122" y="1037"/>
                    </a:lnTo>
                    <a:lnTo>
                      <a:pt x="103" y="1009"/>
                    </a:lnTo>
                    <a:lnTo>
                      <a:pt x="87" y="980"/>
                    </a:lnTo>
                    <a:lnTo>
                      <a:pt x="70" y="951"/>
                    </a:lnTo>
                    <a:lnTo>
                      <a:pt x="56" y="920"/>
                    </a:lnTo>
                    <a:lnTo>
                      <a:pt x="43" y="889"/>
                    </a:lnTo>
                    <a:lnTo>
                      <a:pt x="33" y="858"/>
                    </a:lnTo>
                    <a:lnTo>
                      <a:pt x="23" y="826"/>
                    </a:lnTo>
                    <a:lnTo>
                      <a:pt x="15" y="793"/>
                    </a:lnTo>
                    <a:lnTo>
                      <a:pt x="8" y="759"/>
                    </a:lnTo>
                    <a:lnTo>
                      <a:pt x="5" y="726"/>
                    </a:lnTo>
                    <a:lnTo>
                      <a:pt x="2" y="692"/>
                    </a:lnTo>
                    <a:lnTo>
                      <a:pt x="0" y="658"/>
                    </a:lnTo>
                    <a:lnTo>
                      <a:pt x="0" y="658"/>
                    </a:lnTo>
                    <a:lnTo>
                      <a:pt x="2" y="624"/>
                    </a:lnTo>
                    <a:lnTo>
                      <a:pt x="5" y="591"/>
                    </a:lnTo>
                    <a:lnTo>
                      <a:pt x="8" y="557"/>
                    </a:lnTo>
                    <a:lnTo>
                      <a:pt x="15" y="526"/>
                    </a:lnTo>
                    <a:lnTo>
                      <a:pt x="21" y="494"/>
                    </a:lnTo>
                    <a:lnTo>
                      <a:pt x="31" y="463"/>
                    </a:lnTo>
                    <a:lnTo>
                      <a:pt x="41" y="432"/>
                    </a:lnTo>
                    <a:lnTo>
                      <a:pt x="52" y="402"/>
                    </a:lnTo>
                    <a:lnTo>
                      <a:pt x="65" y="373"/>
                    </a:lnTo>
                    <a:lnTo>
                      <a:pt x="80" y="345"/>
                    </a:lnTo>
                    <a:lnTo>
                      <a:pt x="96" y="318"/>
                    </a:lnTo>
                    <a:lnTo>
                      <a:pt x="114" y="290"/>
                    </a:lnTo>
                    <a:lnTo>
                      <a:pt x="132" y="264"/>
                    </a:lnTo>
                    <a:lnTo>
                      <a:pt x="152" y="240"/>
                    </a:lnTo>
                    <a:lnTo>
                      <a:pt x="171" y="215"/>
                    </a:lnTo>
                    <a:lnTo>
                      <a:pt x="194" y="192"/>
                    </a:lnTo>
                    <a:lnTo>
                      <a:pt x="217" y="171"/>
                    </a:lnTo>
                    <a:lnTo>
                      <a:pt x="241" y="150"/>
                    </a:lnTo>
                    <a:lnTo>
                      <a:pt x="266" y="131"/>
                    </a:lnTo>
                    <a:lnTo>
                      <a:pt x="292" y="113"/>
                    </a:lnTo>
                    <a:lnTo>
                      <a:pt x="318" y="96"/>
                    </a:lnTo>
                    <a:lnTo>
                      <a:pt x="345" y="80"/>
                    </a:lnTo>
                    <a:lnTo>
                      <a:pt x="373" y="65"/>
                    </a:lnTo>
                    <a:lnTo>
                      <a:pt x="402" y="52"/>
                    </a:lnTo>
                    <a:lnTo>
                      <a:pt x="433" y="41"/>
                    </a:lnTo>
                    <a:lnTo>
                      <a:pt x="463" y="30"/>
                    </a:lnTo>
                    <a:lnTo>
                      <a:pt x="493" y="21"/>
                    </a:lnTo>
                    <a:lnTo>
                      <a:pt x="526" y="13"/>
                    </a:lnTo>
                    <a:lnTo>
                      <a:pt x="559" y="8"/>
                    </a:lnTo>
                    <a:lnTo>
                      <a:pt x="591" y="4"/>
                    </a:lnTo>
                    <a:lnTo>
                      <a:pt x="625" y="2"/>
                    </a:lnTo>
                    <a:lnTo>
                      <a:pt x="658" y="0"/>
                    </a:lnTo>
                    <a:lnTo>
                      <a:pt x="658" y="0"/>
                    </a:lnTo>
                    <a:lnTo>
                      <a:pt x="692" y="2"/>
                    </a:lnTo>
                    <a:lnTo>
                      <a:pt x="726" y="4"/>
                    </a:lnTo>
                    <a:lnTo>
                      <a:pt x="759" y="8"/>
                    </a:lnTo>
                    <a:lnTo>
                      <a:pt x="791" y="13"/>
                    </a:lnTo>
                    <a:lnTo>
                      <a:pt x="822" y="21"/>
                    </a:lnTo>
                    <a:lnTo>
                      <a:pt x="853" y="30"/>
                    </a:lnTo>
                    <a:lnTo>
                      <a:pt x="884" y="41"/>
                    </a:lnTo>
                    <a:lnTo>
                      <a:pt x="913" y="52"/>
                    </a:lnTo>
                    <a:lnTo>
                      <a:pt x="943" y="65"/>
                    </a:lnTo>
                    <a:lnTo>
                      <a:pt x="972" y="80"/>
                    </a:lnTo>
                    <a:lnTo>
                      <a:pt x="1000" y="96"/>
                    </a:lnTo>
                    <a:lnTo>
                      <a:pt x="1026" y="113"/>
                    </a:lnTo>
                    <a:lnTo>
                      <a:pt x="1052" y="131"/>
                    </a:lnTo>
                    <a:lnTo>
                      <a:pt x="1076" y="150"/>
                    </a:lnTo>
                    <a:lnTo>
                      <a:pt x="1101" y="171"/>
                    </a:lnTo>
                    <a:lnTo>
                      <a:pt x="1123" y="192"/>
                    </a:lnTo>
                    <a:lnTo>
                      <a:pt x="1145" y="215"/>
                    </a:lnTo>
                    <a:lnTo>
                      <a:pt x="1166" y="240"/>
                    </a:lnTo>
                    <a:lnTo>
                      <a:pt x="1185" y="264"/>
                    </a:lnTo>
                    <a:lnTo>
                      <a:pt x="1203" y="290"/>
                    </a:lnTo>
                    <a:lnTo>
                      <a:pt x="1221" y="318"/>
                    </a:lnTo>
                    <a:lnTo>
                      <a:pt x="1236" y="345"/>
                    </a:lnTo>
                    <a:lnTo>
                      <a:pt x="1250" y="373"/>
                    </a:lnTo>
                    <a:lnTo>
                      <a:pt x="1263" y="402"/>
                    </a:lnTo>
                    <a:lnTo>
                      <a:pt x="1276" y="432"/>
                    </a:lnTo>
                    <a:lnTo>
                      <a:pt x="1286" y="463"/>
                    </a:lnTo>
                    <a:lnTo>
                      <a:pt x="1294" y="494"/>
                    </a:lnTo>
                    <a:lnTo>
                      <a:pt x="1302" y="526"/>
                    </a:lnTo>
                    <a:lnTo>
                      <a:pt x="1307" y="557"/>
                    </a:lnTo>
                    <a:lnTo>
                      <a:pt x="1312" y="591"/>
                    </a:lnTo>
                    <a:lnTo>
                      <a:pt x="1315" y="624"/>
                    </a:lnTo>
                    <a:lnTo>
                      <a:pt x="1315" y="658"/>
                    </a:lnTo>
                    <a:lnTo>
                      <a:pt x="1315" y="658"/>
                    </a:lnTo>
                    <a:lnTo>
                      <a:pt x="1315" y="692"/>
                    </a:lnTo>
                    <a:lnTo>
                      <a:pt x="1312" y="725"/>
                    </a:lnTo>
                    <a:lnTo>
                      <a:pt x="1307" y="759"/>
                    </a:lnTo>
                    <a:lnTo>
                      <a:pt x="1302" y="791"/>
                    </a:lnTo>
                    <a:lnTo>
                      <a:pt x="1294" y="824"/>
                    </a:lnTo>
                    <a:lnTo>
                      <a:pt x="1286" y="855"/>
                    </a:lnTo>
                    <a:lnTo>
                      <a:pt x="1275" y="887"/>
                    </a:lnTo>
                    <a:lnTo>
                      <a:pt x="1263" y="917"/>
                    </a:lnTo>
                    <a:lnTo>
                      <a:pt x="1249" y="948"/>
                    </a:lnTo>
                    <a:lnTo>
                      <a:pt x="1234" y="977"/>
                    </a:lnTo>
                    <a:lnTo>
                      <a:pt x="1216" y="1005"/>
                    </a:lnTo>
                    <a:lnTo>
                      <a:pt x="1198" y="1032"/>
                    </a:lnTo>
                    <a:lnTo>
                      <a:pt x="1179" y="1060"/>
                    </a:lnTo>
                    <a:lnTo>
                      <a:pt x="1158" y="1086"/>
                    </a:lnTo>
                    <a:lnTo>
                      <a:pt x="1135" y="1110"/>
                    </a:lnTo>
                    <a:lnTo>
                      <a:pt x="1110" y="1135"/>
                    </a:lnTo>
                    <a:lnTo>
                      <a:pt x="1110" y="1135"/>
                    </a:lnTo>
                    <a:lnTo>
                      <a:pt x="1102" y="1141"/>
                    </a:lnTo>
                    <a:lnTo>
                      <a:pt x="1092" y="1146"/>
                    </a:lnTo>
                    <a:lnTo>
                      <a:pt x="1081" y="1149"/>
                    </a:lnTo>
                    <a:lnTo>
                      <a:pt x="1071" y="1149"/>
                    </a:lnTo>
                    <a:lnTo>
                      <a:pt x="1060" y="1148"/>
                    </a:lnTo>
                    <a:lnTo>
                      <a:pt x="1050" y="1145"/>
                    </a:lnTo>
                    <a:lnTo>
                      <a:pt x="1040" y="1140"/>
                    </a:lnTo>
                    <a:lnTo>
                      <a:pt x="1032" y="1133"/>
                    </a:lnTo>
                    <a:lnTo>
                      <a:pt x="1032" y="1133"/>
                    </a:lnTo>
                    <a:lnTo>
                      <a:pt x="1024" y="1123"/>
                    </a:lnTo>
                    <a:lnTo>
                      <a:pt x="1019" y="1114"/>
                    </a:lnTo>
                    <a:lnTo>
                      <a:pt x="1018" y="1104"/>
                    </a:lnTo>
                    <a:lnTo>
                      <a:pt x="1016" y="1093"/>
                    </a:lnTo>
                    <a:lnTo>
                      <a:pt x="1018" y="1081"/>
                    </a:lnTo>
                    <a:lnTo>
                      <a:pt x="1021" y="1071"/>
                    </a:lnTo>
                    <a:lnTo>
                      <a:pt x="1026" y="1062"/>
                    </a:lnTo>
                    <a:lnTo>
                      <a:pt x="1034" y="1053"/>
                    </a:lnTo>
                    <a:lnTo>
                      <a:pt x="1034" y="1053"/>
                    </a:lnTo>
                    <a:lnTo>
                      <a:pt x="1053" y="1034"/>
                    </a:lnTo>
                    <a:lnTo>
                      <a:pt x="1073" y="1013"/>
                    </a:lnTo>
                    <a:lnTo>
                      <a:pt x="1091" y="992"/>
                    </a:lnTo>
                    <a:lnTo>
                      <a:pt x="1107" y="969"/>
                    </a:lnTo>
                    <a:lnTo>
                      <a:pt x="1122" y="946"/>
                    </a:lnTo>
                    <a:lnTo>
                      <a:pt x="1136" y="922"/>
                    </a:lnTo>
                    <a:lnTo>
                      <a:pt x="1148" y="897"/>
                    </a:lnTo>
                    <a:lnTo>
                      <a:pt x="1159" y="873"/>
                    </a:lnTo>
                    <a:lnTo>
                      <a:pt x="1171" y="848"/>
                    </a:lnTo>
                    <a:lnTo>
                      <a:pt x="1179" y="822"/>
                    </a:lnTo>
                    <a:lnTo>
                      <a:pt x="1187" y="795"/>
                    </a:lnTo>
                    <a:lnTo>
                      <a:pt x="1193" y="769"/>
                    </a:lnTo>
                    <a:lnTo>
                      <a:pt x="1198" y="741"/>
                    </a:lnTo>
                    <a:lnTo>
                      <a:pt x="1201" y="713"/>
                    </a:lnTo>
                    <a:lnTo>
                      <a:pt x="1203" y="686"/>
                    </a:lnTo>
                    <a:lnTo>
                      <a:pt x="1203" y="658"/>
                    </a:lnTo>
                    <a:lnTo>
                      <a:pt x="1203" y="658"/>
                    </a:lnTo>
                    <a:lnTo>
                      <a:pt x="1203" y="630"/>
                    </a:lnTo>
                    <a:lnTo>
                      <a:pt x="1201" y="603"/>
                    </a:lnTo>
                    <a:lnTo>
                      <a:pt x="1198" y="575"/>
                    </a:lnTo>
                    <a:lnTo>
                      <a:pt x="1193" y="547"/>
                    </a:lnTo>
                    <a:lnTo>
                      <a:pt x="1187" y="521"/>
                    </a:lnTo>
                    <a:lnTo>
                      <a:pt x="1179" y="495"/>
                    </a:lnTo>
                    <a:lnTo>
                      <a:pt x="1171" y="471"/>
                    </a:lnTo>
                    <a:lnTo>
                      <a:pt x="1161" y="446"/>
                    </a:lnTo>
                    <a:lnTo>
                      <a:pt x="1149" y="422"/>
                    </a:lnTo>
                    <a:lnTo>
                      <a:pt x="1138" y="397"/>
                    </a:lnTo>
                    <a:lnTo>
                      <a:pt x="1125" y="375"/>
                    </a:lnTo>
                    <a:lnTo>
                      <a:pt x="1110" y="354"/>
                    </a:lnTo>
                    <a:lnTo>
                      <a:pt x="1096" y="331"/>
                    </a:lnTo>
                    <a:lnTo>
                      <a:pt x="1079" y="311"/>
                    </a:lnTo>
                    <a:lnTo>
                      <a:pt x="1062" y="292"/>
                    </a:lnTo>
                    <a:lnTo>
                      <a:pt x="1044" y="272"/>
                    </a:lnTo>
                    <a:lnTo>
                      <a:pt x="1024" y="254"/>
                    </a:lnTo>
                    <a:lnTo>
                      <a:pt x="1005" y="236"/>
                    </a:lnTo>
                    <a:lnTo>
                      <a:pt x="985" y="220"/>
                    </a:lnTo>
                    <a:lnTo>
                      <a:pt x="964" y="205"/>
                    </a:lnTo>
                    <a:lnTo>
                      <a:pt x="941" y="191"/>
                    </a:lnTo>
                    <a:lnTo>
                      <a:pt x="918" y="178"/>
                    </a:lnTo>
                    <a:lnTo>
                      <a:pt x="894" y="166"/>
                    </a:lnTo>
                    <a:lnTo>
                      <a:pt x="871" y="155"/>
                    </a:lnTo>
                    <a:lnTo>
                      <a:pt x="845" y="145"/>
                    </a:lnTo>
                    <a:lnTo>
                      <a:pt x="821" y="137"/>
                    </a:lnTo>
                    <a:lnTo>
                      <a:pt x="795" y="129"/>
                    </a:lnTo>
                    <a:lnTo>
                      <a:pt x="769" y="124"/>
                    </a:lnTo>
                    <a:lnTo>
                      <a:pt x="741" y="119"/>
                    </a:lnTo>
                    <a:lnTo>
                      <a:pt x="713" y="114"/>
                    </a:lnTo>
                    <a:lnTo>
                      <a:pt x="687" y="113"/>
                    </a:lnTo>
                    <a:lnTo>
                      <a:pt x="658" y="113"/>
                    </a:lnTo>
                    <a:lnTo>
                      <a:pt x="658" y="113"/>
                    </a:lnTo>
                    <a:lnTo>
                      <a:pt x="630" y="113"/>
                    </a:lnTo>
                    <a:lnTo>
                      <a:pt x="603" y="114"/>
                    </a:lnTo>
                    <a:lnTo>
                      <a:pt x="575" y="119"/>
                    </a:lnTo>
                    <a:lnTo>
                      <a:pt x="549" y="124"/>
                    </a:lnTo>
                    <a:lnTo>
                      <a:pt x="523" y="129"/>
                    </a:lnTo>
                    <a:lnTo>
                      <a:pt x="497" y="137"/>
                    </a:lnTo>
                    <a:lnTo>
                      <a:pt x="471" y="145"/>
                    </a:lnTo>
                    <a:lnTo>
                      <a:pt x="446" y="155"/>
                    </a:lnTo>
                    <a:lnTo>
                      <a:pt x="422" y="166"/>
                    </a:lnTo>
                    <a:lnTo>
                      <a:pt x="399" y="178"/>
                    </a:lnTo>
                    <a:lnTo>
                      <a:pt x="376" y="191"/>
                    </a:lnTo>
                    <a:lnTo>
                      <a:pt x="353" y="205"/>
                    </a:lnTo>
                    <a:lnTo>
                      <a:pt x="332" y="220"/>
                    </a:lnTo>
                    <a:lnTo>
                      <a:pt x="311" y="236"/>
                    </a:lnTo>
                    <a:lnTo>
                      <a:pt x="292" y="254"/>
                    </a:lnTo>
                    <a:lnTo>
                      <a:pt x="272" y="272"/>
                    </a:lnTo>
                    <a:lnTo>
                      <a:pt x="254" y="292"/>
                    </a:lnTo>
                    <a:lnTo>
                      <a:pt x="238" y="311"/>
                    </a:lnTo>
                    <a:lnTo>
                      <a:pt x="222" y="331"/>
                    </a:lnTo>
                    <a:lnTo>
                      <a:pt x="207" y="354"/>
                    </a:lnTo>
                    <a:lnTo>
                      <a:pt x="192" y="375"/>
                    </a:lnTo>
                    <a:lnTo>
                      <a:pt x="179" y="397"/>
                    </a:lnTo>
                    <a:lnTo>
                      <a:pt x="166" y="422"/>
                    </a:lnTo>
                    <a:lnTo>
                      <a:pt x="157" y="446"/>
                    </a:lnTo>
                    <a:lnTo>
                      <a:pt x="147" y="471"/>
                    </a:lnTo>
                    <a:lnTo>
                      <a:pt x="137" y="495"/>
                    </a:lnTo>
                    <a:lnTo>
                      <a:pt x="130" y="521"/>
                    </a:lnTo>
                    <a:lnTo>
                      <a:pt x="124" y="547"/>
                    </a:lnTo>
                    <a:lnTo>
                      <a:pt x="119" y="575"/>
                    </a:lnTo>
                    <a:lnTo>
                      <a:pt x="116" y="603"/>
                    </a:lnTo>
                    <a:lnTo>
                      <a:pt x="114" y="630"/>
                    </a:lnTo>
                    <a:lnTo>
                      <a:pt x="113" y="658"/>
                    </a:lnTo>
                    <a:lnTo>
                      <a:pt x="113" y="658"/>
                    </a:lnTo>
                    <a:lnTo>
                      <a:pt x="114" y="686"/>
                    </a:lnTo>
                    <a:lnTo>
                      <a:pt x="116" y="713"/>
                    </a:lnTo>
                    <a:lnTo>
                      <a:pt x="119" y="743"/>
                    </a:lnTo>
                    <a:lnTo>
                      <a:pt x="124" y="769"/>
                    </a:lnTo>
                    <a:lnTo>
                      <a:pt x="130" y="796"/>
                    </a:lnTo>
                    <a:lnTo>
                      <a:pt x="139" y="824"/>
                    </a:lnTo>
                    <a:lnTo>
                      <a:pt x="148" y="850"/>
                    </a:lnTo>
                    <a:lnTo>
                      <a:pt x="158" y="876"/>
                    </a:lnTo>
                    <a:lnTo>
                      <a:pt x="170" y="900"/>
                    </a:lnTo>
                    <a:lnTo>
                      <a:pt x="184" y="925"/>
                    </a:lnTo>
                    <a:lnTo>
                      <a:pt x="197" y="949"/>
                    </a:lnTo>
                    <a:lnTo>
                      <a:pt x="213" y="972"/>
                    </a:lnTo>
                    <a:lnTo>
                      <a:pt x="230" y="995"/>
                    </a:lnTo>
                    <a:lnTo>
                      <a:pt x="248" y="1018"/>
                    </a:lnTo>
                    <a:lnTo>
                      <a:pt x="267" y="1037"/>
                    </a:lnTo>
                    <a:lnTo>
                      <a:pt x="287" y="1057"/>
                    </a:lnTo>
                    <a:lnTo>
                      <a:pt x="287" y="1057"/>
                    </a:lnTo>
                    <a:lnTo>
                      <a:pt x="295" y="1066"/>
                    </a:lnTo>
                    <a:lnTo>
                      <a:pt x="300" y="1076"/>
                    </a:lnTo>
                    <a:lnTo>
                      <a:pt x="303" y="1086"/>
                    </a:lnTo>
                    <a:lnTo>
                      <a:pt x="305" y="1096"/>
                    </a:lnTo>
                    <a:lnTo>
                      <a:pt x="305" y="1107"/>
                    </a:lnTo>
                    <a:lnTo>
                      <a:pt x="301" y="1117"/>
                    </a:lnTo>
                    <a:lnTo>
                      <a:pt x="296" y="1127"/>
                    </a:lnTo>
                    <a:lnTo>
                      <a:pt x="290" y="1136"/>
                    </a:lnTo>
                    <a:lnTo>
                      <a:pt x="290" y="1136"/>
                    </a:lnTo>
                    <a:lnTo>
                      <a:pt x="282" y="1145"/>
                    </a:lnTo>
                    <a:lnTo>
                      <a:pt x="270" y="1149"/>
                    </a:lnTo>
                    <a:lnTo>
                      <a:pt x="261" y="1153"/>
                    </a:lnTo>
                    <a:lnTo>
                      <a:pt x="249" y="1154"/>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5" name="Freeform 14"/>
              <p:cNvSpPr/>
              <p:nvPr/>
            </p:nvSpPr>
            <p:spPr bwMode="auto">
              <a:xfrm>
                <a:off x="7479502" y="2498688"/>
                <a:ext cx="1012610" cy="177329"/>
              </a:xfrm>
              <a:custGeom>
                <a:avLst/>
                <a:gdLst>
                  <a:gd name="T0" fmla="*/ 639 w 639"/>
                  <a:gd name="T1" fmla="*/ 55 h 110"/>
                  <a:gd name="T2" fmla="*/ 639 w 639"/>
                  <a:gd name="T3" fmla="*/ 55 h 110"/>
                  <a:gd name="T4" fmla="*/ 638 w 639"/>
                  <a:gd name="T5" fmla="*/ 66 h 110"/>
                  <a:gd name="T6" fmla="*/ 635 w 639"/>
                  <a:gd name="T7" fmla="*/ 76 h 110"/>
                  <a:gd name="T8" fmla="*/ 630 w 639"/>
                  <a:gd name="T9" fmla="*/ 86 h 110"/>
                  <a:gd name="T10" fmla="*/ 623 w 639"/>
                  <a:gd name="T11" fmla="*/ 94 h 110"/>
                  <a:gd name="T12" fmla="*/ 615 w 639"/>
                  <a:gd name="T13" fmla="*/ 101 h 110"/>
                  <a:gd name="T14" fmla="*/ 605 w 639"/>
                  <a:gd name="T15" fmla="*/ 105 h 110"/>
                  <a:gd name="T16" fmla="*/ 596 w 639"/>
                  <a:gd name="T17" fmla="*/ 109 h 110"/>
                  <a:gd name="T18" fmla="*/ 584 w 639"/>
                  <a:gd name="T19" fmla="*/ 110 h 110"/>
                  <a:gd name="T20" fmla="*/ 55 w 639"/>
                  <a:gd name="T21" fmla="*/ 110 h 110"/>
                  <a:gd name="T22" fmla="*/ 55 w 639"/>
                  <a:gd name="T23" fmla="*/ 110 h 110"/>
                  <a:gd name="T24" fmla="*/ 44 w 639"/>
                  <a:gd name="T25" fmla="*/ 109 h 110"/>
                  <a:gd name="T26" fmla="*/ 32 w 639"/>
                  <a:gd name="T27" fmla="*/ 105 h 110"/>
                  <a:gd name="T28" fmla="*/ 24 w 639"/>
                  <a:gd name="T29" fmla="*/ 101 h 110"/>
                  <a:gd name="T30" fmla="*/ 16 w 639"/>
                  <a:gd name="T31" fmla="*/ 94 h 110"/>
                  <a:gd name="T32" fmla="*/ 10 w 639"/>
                  <a:gd name="T33" fmla="*/ 86 h 110"/>
                  <a:gd name="T34" fmla="*/ 3 w 639"/>
                  <a:gd name="T35" fmla="*/ 76 h 110"/>
                  <a:gd name="T36" fmla="*/ 0 w 639"/>
                  <a:gd name="T37" fmla="*/ 66 h 110"/>
                  <a:gd name="T38" fmla="*/ 0 w 639"/>
                  <a:gd name="T39" fmla="*/ 55 h 110"/>
                  <a:gd name="T40" fmla="*/ 0 w 639"/>
                  <a:gd name="T41" fmla="*/ 55 h 110"/>
                  <a:gd name="T42" fmla="*/ 0 w 639"/>
                  <a:gd name="T43" fmla="*/ 44 h 110"/>
                  <a:gd name="T44" fmla="*/ 3 w 639"/>
                  <a:gd name="T45" fmla="*/ 34 h 110"/>
                  <a:gd name="T46" fmla="*/ 10 w 639"/>
                  <a:gd name="T47" fmla="*/ 24 h 110"/>
                  <a:gd name="T48" fmla="*/ 16 w 639"/>
                  <a:gd name="T49" fmla="*/ 16 h 110"/>
                  <a:gd name="T50" fmla="*/ 24 w 639"/>
                  <a:gd name="T51" fmla="*/ 9 h 110"/>
                  <a:gd name="T52" fmla="*/ 32 w 639"/>
                  <a:gd name="T53" fmla="*/ 5 h 110"/>
                  <a:gd name="T54" fmla="*/ 44 w 639"/>
                  <a:gd name="T55" fmla="*/ 1 h 110"/>
                  <a:gd name="T56" fmla="*/ 55 w 639"/>
                  <a:gd name="T57" fmla="*/ 0 h 110"/>
                  <a:gd name="T58" fmla="*/ 584 w 639"/>
                  <a:gd name="T59" fmla="*/ 0 h 110"/>
                  <a:gd name="T60" fmla="*/ 584 w 639"/>
                  <a:gd name="T61" fmla="*/ 0 h 110"/>
                  <a:gd name="T62" fmla="*/ 596 w 639"/>
                  <a:gd name="T63" fmla="*/ 1 h 110"/>
                  <a:gd name="T64" fmla="*/ 605 w 639"/>
                  <a:gd name="T65" fmla="*/ 5 h 110"/>
                  <a:gd name="T66" fmla="*/ 615 w 639"/>
                  <a:gd name="T67" fmla="*/ 9 h 110"/>
                  <a:gd name="T68" fmla="*/ 623 w 639"/>
                  <a:gd name="T69" fmla="*/ 16 h 110"/>
                  <a:gd name="T70" fmla="*/ 630 w 639"/>
                  <a:gd name="T71" fmla="*/ 24 h 110"/>
                  <a:gd name="T72" fmla="*/ 635 w 639"/>
                  <a:gd name="T73" fmla="*/ 34 h 110"/>
                  <a:gd name="T74" fmla="*/ 638 w 639"/>
                  <a:gd name="T75" fmla="*/ 44 h 110"/>
                  <a:gd name="T76" fmla="*/ 639 w 639"/>
                  <a:gd name="T77"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5"/>
                    </a:moveTo>
                    <a:lnTo>
                      <a:pt x="639" y="55"/>
                    </a:lnTo>
                    <a:lnTo>
                      <a:pt x="638" y="66"/>
                    </a:lnTo>
                    <a:lnTo>
                      <a:pt x="635" y="76"/>
                    </a:lnTo>
                    <a:lnTo>
                      <a:pt x="630" y="86"/>
                    </a:lnTo>
                    <a:lnTo>
                      <a:pt x="623" y="94"/>
                    </a:lnTo>
                    <a:lnTo>
                      <a:pt x="615" y="101"/>
                    </a:lnTo>
                    <a:lnTo>
                      <a:pt x="605" y="105"/>
                    </a:lnTo>
                    <a:lnTo>
                      <a:pt x="596" y="109"/>
                    </a:lnTo>
                    <a:lnTo>
                      <a:pt x="584" y="110"/>
                    </a:lnTo>
                    <a:lnTo>
                      <a:pt x="55" y="110"/>
                    </a:lnTo>
                    <a:lnTo>
                      <a:pt x="55" y="110"/>
                    </a:lnTo>
                    <a:lnTo>
                      <a:pt x="44" y="109"/>
                    </a:lnTo>
                    <a:lnTo>
                      <a:pt x="32" y="105"/>
                    </a:lnTo>
                    <a:lnTo>
                      <a:pt x="24" y="101"/>
                    </a:lnTo>
                    <a:lnTo>
                      <a:pt x="16" y="94"/>
                    </a:lnTo>
                    <a:lnTo>
                      <a:pt x="10" y="86"/>
                    </a:lnTo>
                    <a:lnTo>
                      <a:pt x="3" y="76"/>
                    </a:lnTo>
                    <a:lnTo>
                      <a:pt x="0" y="66"/>
                    </a:lnTo>
                    <a:lnTo>
                      <a:pt x="0" y="55"/>
                    </a:lnTo>
                    <a:lnTo>
                      <a:pt x="0" y="55"/>
                    </a:lnTo>
                    <a:lnTo>
                      <a:pt x="0" y="44"/>
                    </a:lnTo>
                    <a:lnTo>
                      <a:pt x="3" y="34"/>
                    </a:lnTo>
                    <a:lnTo>
                      <a:pt x="10" y="24"/>
                    </a:lnTo>
                    <a:lnTo>
                      <a:pt x="16" y="16"/>
                    </a:lnTo>
                    <a:lnTo>
                      <a:pt x="24" y="9"/>
                    </a:lnTo>
                    <a:lnTo>
                      <a:pt x="32" y="5"/>
                    </a:lnTo>
                    <a:lnTo>
                      <a:pt x="44" y="1"/>
                    </a:lnTo>
                    <a:lnTo>
                      <a:pt x="55" y="0"/>
                    </a:lnTo>
                    <a:lnTo>
                      <a:pt x="584" y="0"/>
                    </a:lnTo>
                    <a:lnTo>
                      <a:pt x="584" y="0"/>
                    </a:lnTo>
                    <a:lnTo>
                      <a:pt x="596" y="1"/>
                    </a:lnTo>
                    <a:lnTo>
                      <a:pt x="605" y="5"/>
                    </a:lnTo>
                    <a:lnTo>
                      <a:pt x="615" y="9"/>
                    </a:lnTo>
                    <a:lnTo>
                      <a:pt x="623" y="16"/>
                    </a:lnTo>
                    <a:lnTo>
                      <a:pt x="630" y="24"/>
                    </a:lnTo>
                    <a:lnTo>
                      <a:pt x="635" y="34"/>
                    </a:lnTo>
                    <a:lnTo>
                      <a:pt x="638" y="44"/>
                    </a:lnTo>
                    <a:lnTo>
                      <a:pt x="639" y="55"/>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6" name="Freeform 15"/>
              <p:cNvSpPr/>
              <p:nvPr/>
            </p:nvSpPr>
            <p:spPr bwMode="auto">
              <a:xfrm>
                <a:off x="7479502" y="2498688"/>
                <a:ext cx="1012610" cy="177329"/>
              </a:xfrm>
              <a:custGeom>
                <a:avLst/>
                <a:gdLst>
                  <a:gd name="T0" fmla="*/ 639 w 639"/>
                  <a:gd name="T1" fmla="*/ 55 h 110"/>
                  <a:gd name="T2" fmla="*/ 639 w 639"/>
                  <a:gd name="T3" fmla="*/ 55 h 110"/>
                  <a:gd name="T4" fmla="*/ 638 w 639"/>
                  <a:gd name="T5" fmla="*/ 66 h 110"/>
                  <a:gd name="T6" fmla="*/ 635 w 639"/>
                  <a:gd name="T7" fmla="*/ 76 h 110"/>
                  <a:gd name="T8" fmla="*/ 630 w 639"/>
                  <a:gd name="T9" fmla="*/ 86 h 110"/>
                  <a:gd name="T10" fmla="*/ 623 w 639"/>
                  <a:gd name="T11" fmla="*/ 94 h 110"/>
                  <a:gd name="T12" fmla="*/ 615 w 639"/>
                  <a:gd name="T13" fmla="*/ 101 h 110"/>
                  <a:gd name="T14" fmla="*/ 605 w 639"/>
                  <a:gd name="T15" fmla="*/ 105 h 110"/>
                  <a:gd name="T16" fmla="*/ 596 w 639"/>
                  <a:gd name="T17" fmla="*/ 109 h 110"/>
                  <a:gd name="T18" fmla="*/ 584 w 639"/>
                  <a:gd name="T19" fmla="*/ 110 h 110"/>
                  <a:gd name="T20" fmla="*/ 55 w 639"/>
                  <a:gd name="T21" fmla="*/ 110 h 110"/>
                  <a:gd name="T22" fmla="*/ 55 w 639"/>
                  <a:gd name="T23" fmla="*/ 110 h 110"/>
                  <a:gd name="T24" fmla="*/ 44 w 639"/>
                  <a:gd name="T25" fmla="*/ 109 h 110"/>
                  <a:gd name="T26" fmla="*/ 32 w 639"/>
                  <a:gd name="T27" fmla="*/ 105 h 110"/>
                  <a:gd name="T28" fmla="*/ 24 w 639"/>
                  <a:gd name="T29" fmla="*/ 101 h 110"/>
                  <a:gd name="T30" fmla="*/ 16 w 639"/>
                  <a:gd name="T31" fmla="*/ 94 h 110"/>
                  <a:gd name="T32" fmla="*/ 10 w 639"/>
                  <a:gd name="T33" fmla="*/ 86 h 110"/>
                  <a:gd name="T34" fmla="*/ 3 w 639"/>
                  <a:gd name="T35" fmla="*/ 76 h 110"/>
                  <a:gd name="T36" fmla="*/ 0 w 639"/>
                  <a:gd name="T37" fmla="*/ 66 h 110"/>
                  <a:gd name="T38" fmla="*/ 0 w 639"/>
                  <a:gd name="T39" fmla="*/ 55 h 110"/>
                  <a:gd name="T40" fmla="*/ 0 w 639"/>
                  <a:gd name="T41" fmla="*/ 55 h 110"/>
                  <a:gd name="T42" fmla="*/ 0 w 639"/>
                  <a:gd name="T43" fmla="*/ 44 h 110"/>
                  <a:gd name="T44" fmla="*/ 3 w 639"/>
                  <a:gd name="T45" fmla="*/ 34 h 110"/>
                  <a:gd name="T46" fmla="*/ 10 w 639"/>
                  <a:gd name="T47" fmla="*/ 24 h 110"/>
                  <a:gd name="T48" fmla="*/ 16 w 639"/>
                  <a:gd name="T49" fmla="*/ 16 h 110"/>
                  <a:gd name="T50" fmla="*/ 24 w 639"/>
                  <a:gd name="T51" fmla="*/ 9 h 110"/>
                  <a:gd name="T52" fmla="*/ 32 w 639"/>
                  <a:gd name="T53" fmla="*/ 5 h 110"/>
                  <a:gd name="T54" fmla="*/ 44 w 639"/>
                  <a:gd name="T55" fmla="*/ 1 h 110"/>
                  <a:gd name="T56" fmla="*/ 55 w 639"/>
                  <a:gd name="T57" fmla="*/ 0 h 110"/>
                  <a:gd name="T58" fmla="*/ 584 w 639"/>
                  <a:gd name="T59" fmla="*/ 0 h 110"/>
                  <a:gd name="T60" fmla="*/ 584 w 639"/>
                  <a:gd name="T61" fmla="*/ 0 h 110"/>
                  <a:gd name="T62" fmla="*/ 596 w 639"/>
                  <a:gd name="T63" fmla="*/ 1 h 110"/>
                  <a:gd name="T64" fmla="*/ 605 w 639"/>
                  <a:gd name="T65" fmla="*/ 5 h 110"/>
                  <a:gd name="T66" fmla="*/ 615 w 639"/>
                  <a:gd name="T67" fmla="*/ 9 h 110"/>
                  <a:gd name="T68" fmla="*/ 623 w 639"/>
                  <a:gd name="T69" fmla="*/ 16 h 110"/>
                  <a:gd name="T70" fmla="*/ 630 w 639"/>
                  <a:gd name="T71" fmla="*/ 24 h 110"/>
                  <a:gd name="T72" fmla="*/ 635 w 639"/>
                  <a:gd name="T73" fmla="*/ 34 h 110"/>
                  <a:gd name="T74" fmla="*/ 638 w 639"/>
                  <a:gd name="T75" fmla="*/ 44 h 110"/>
                  <a:gd name="T76" fmla="*/ 639 w 639"/>
                  <a:gd name="T77"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5"/>
                    </a:moveTo>
                    <a:lnTo>
                      <a:pt x="639" y="55"/>
                    </a:lnTo>
                    <a:lnTo>
                      <a:pt x="638" y="66"/>
                    </a:lnTo>
                    <a:lnTo>
                      <a:pt x="635" y="76"/>
                    </a:lnTo>
                    <a:lnTo>
                      <a:pt x="630" y="86"/>
                    </a:lnTo>
                    <a:lnTo>
                      <a:pt x="623" y="94"/>
                    </a:lnTo>
                    <a:lnTo>
                      <a:pt x="615" y="101"/>
                    </a:lnTo>
                    <a:lnTo>
                      <a:pt x="605" y="105"/>
                    </a:lnTo>
                    <a:lnTo>
                      <a:pt x="596" y="109"/>
                    </a:lnTo>
                    <a:lnTo>
                      <a:pt x="584" y="110"/>
                    </a:lnTo>
                    <a:lnTo>
                      <a:pt x="55" y="110"/>
                    </a:lnTo>
                    <a:lnTo>
                      <a:pt x="55" y="110"/>
                    </a:lnTo>
                    <a:lnTo>
                      <a:pt x="44" y="109"/>
                    </a:lnTo>
                    <a:lnTo>
                      <a:pt x="32" y="105"/>
                    </a:lnTo>
                    <a:lnTo>
                      <a:pt x="24" y="101"/>
                    </a:lnTo>
                    <a:lnTo>
                      <a:pt x="16" y="94"/>
                    </a:lnTo>
                    <a:lnTo>
                      <a:pt x="10" y="86"/>
                    </a:lnTo>
                    <a:lnTo>
                      <a:pt x="3" y="76"/>
                    </a:lnTo>
                    <a:lnTo>
                      <a:pt x="0" y="66"/>
                    </a:lnTo>
                    <a:lnTo>
                      <a:pt x="0" y="55"/>
                    </a:lnTo>
                    <a:lnTo>
                      <a:pt x="0" y="55"/>
                    </a:lnTo>
                    <a:lnTo>
                      <a:pt x="0" y="44"/>
                    </a:lnTo>
                    <a:lnTo>
                      <a:pt x="3" y="34"/>
                    </a:lnTo>
                    <a:lnTo>
                      <a:pt x="10" y="24"/>
                    </a:lnTo>
                    <a:lnTo>
                      <a:pt x="16" y="16"/>
                    </a:lnTo>
                    <a:lnTo>
                      <a:pt x="24" y="9"/>
                    </a:lnTo>
                    <a:lnTo>
                      <a:pt x="32" y="5"/>
                    </a:lnTo>
                    <a:lnTo>
                      <a:pt x="44" y="1"/>
                    </a:lnTo>
                    <a:lnTo>
                      <a:pt x="55" y="0"/>
                    </a:lnTo>
                    <a:lnTo>
                      <a:pt x="584" y="0"/>
                    </a:lnTo>
                    <a:lnTo>
                      <a:pt x="584" y="0"/>
                    </a:lnTo>
                    <a:lnTo>
                      <a:pt x="596" y="1"/>
                    </a:lnTo>
                    <a:lnTo>
                      <a:pt x="605" y="5"/>
                    </a:lnTo>
                    <a:lnTo>
                      <a:pt x="615" y="9"/>
                    </a:lnTo>
                    <a:lnTo>
                      <a:pt x="623" y="16"/>
                    </a:lnTo>
                    <a:lnTo>
                      <a:pt x="630" y="24"/>
                    </a:lnTo>
                    <a:lnTo>
                      <a:pt x="635" y="34"/>
                    </a:lnTo>
                    <a:lnTo>
                      <a:pt x="638" y="44"/>
                    </a:lnTo>
                    <a:lnTo>
                      <a:pt x="639" y="55"/>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7" name="Freeform 16"/>
              <p:cNvSpPr/>
              <p:nvPr/>
            </p:nvSpPr>
            <p:spPr bwMode="auto">
              <a:xfrm>
                <a:off x="7479502" y="2727351"/>
                <a:ext cx="1012610" cy="172661"/>
              </a:xfrm>
              <a:custGeom>
                <a:avLst/>
                <a:gdLst>
                  <a:gd name="T0" fmla="*/ 639 w 639"/>
                  <a:gd name="T1" fmla="*/ 54 h 109"/>
                  <a:gd name="T2" fmla="*/ 639 w 639"/>
                  <a:gd name="T3" fmla="*/ 54 h 109"/>
                  <a:gd name="T4" fmla="*/ 638 w 639"/>
                  <a:gd name="T5" fmla="*/ 65 h 109"/>
                  <a:gd name="T6" fmla="*/ 635 w 639"/>
                  <a:gd name="T7" fmla="*/ 76 h 109"/>
                  <a:gd name="T8" fmla="*/ 630 w 639"/>
                  <a:gd name="T9" fmla="*/ 85 h 109"/>
                  <a:gd name="T10" fmla="*/ 623 w 639"/>
                  <a:gd name="T11" fmla="*/ 93 h 109"/>
                  <a:gd name="T12" fmla="*/ 615 w 639"/>
                  <a:gd name="T13" fmla="*/ 99 h 109"/>
                  <a:gd name="T14" fmla="*/ 605 w 639"/>
                  <a:gd name="T15" fmla="*/ 106 h 109"/>
                  <a:gd name="T16" fmla="*/ 596 w 639"/>
                  <a:gd name="T17" fmla="*/ 107 h 109"/>
                  <a:gd name="T18" fmla="*/ 584 w 639"/>
                  <a:gd name="T19" fmla="*/ 109 h 109"/>
                  <a:gd name="T20" fmla="*/ 55 w 639"/>
                  <a:gd name="T21" fmla="*/ 109 h 109"/>
                  <a:gd name="T22" fmla="*/ 55 w 639"/>
                  <a:gd name="T23" fmla="*/ 109 h 109"/>
                  <a:gd name="T24" fmla="*/ 44 w 639"/>
                  <a:gd name="T25" fmla="*/ 107 h 109"/>
                  <a:gd name="T26" fmla="*/ 32 w 639"/>
                  <a:gd name="T27" fmla="*/ 106 h 109"/>
                  <a:gd name="T28" fmla="*/ 24 w 639"/>
                  <a:gd name="T29" fmla="*/ 99 h 109"/>
                  <a:gd name="T30" fmla="*/ 16 w 639"/>
                  <a:gd name="T31" fmla="*/ 93 h 109"/>
                  <a:gd name="T32" fmla="*/ 10 w 639"/>
                  <a:gd name="T33" fmla="*/ 85 h 109"/>
                  <a:gd name="T34" fmla="*/ 3 w 639"/>
                  <a:gd name="T35" fmla="*/ 76 h 109"/>
                  <a:gd name="T36" fmla="*/ 0 w 639"/>
                  <a:gd name="T37" fmla="*/ 65 h 109"/>
                  <a:gd name="T38" fmla="*/ 0 w 639"/>
                  <a:gd name="T39" fmla="*/ 54 h 109"/>
                  <a:gd name="T40" fmla="*/ 0 w 639"/>
                  <a:gd name="T41" fmla="*/ 54 h 109"/>
                  <a:gd name="T42" fmla="*/ 0 w 639"/>
                  <a:gd name="T43" fmla="*/ 44 h 109"/>
                  <a:gd name="T44" fmla="*/ 3 w 639"/>
                  <a:gd name="T45" fmla="*/ 32 h 109"/>
                  <a:gd name="T46" fmla="*/ 10 w 639"/>
                  <a:gd name="T47" fmla="*/ 23 h 109"/>
                  <a:gd name="T48" fmla="*/ 16 w 639"/>
                  <a:gd name="T49" fmla="*/ 15 h 109"/>
                  <a:gd name="T50" fmla="*/ 24 w 639"/>
                  <a:gd name="T51" fmla="*/ 8 h 109"/>
                  <a:gd name="T52" fmla="*/ 32 w 639"/>
                  <a:gd name="T53" fmla="*/ 3 h 109"/>
                  <a:gd name="T54" fmla="*/ 44 w 639"/>
                  <a:gd name="T55" fmla="*/ 0 h 109"/>
                  <a:gd name="T56" fmla="*/ 55 w 639"/>
                  <a:gd name="T57" fmla="*/ 0 h 109"/>
                  <a:gd name="T58" fmla="*/ 584 w 639"/>
                  <a:gd name="T59" fmla="*/ 0 h 109"/>
                  <a:gd name="T60" fmla="*/ 584 w 639"/>
                  <a:gd name="T61" fmla="*/ 0 h 109"/>
                  <a:gd name="T62" fmla="*/ 596 w 639"/>
                  <a:gd name="T63" fmla="*/ 0 h 109"/>
                  <a:gd name="T64" fmla="*/ 605 w 639"/>
                  <a:gd name="T65" fmla="*/ 3 h 109"/>
                  <a:gd name="T66" fmla="*/ 615 w 639"/>
                  <a:gd name="T67" fmla="*/ 8 h 109"/>
                  <a:gd name="T68" fmla="*/ 623 w 639"/>
                  <a:gd name="T69" fmla="*/ 15 h 109"/>
                  <a:gd name="T70" fmla="*/ 630 w 639"/>
                  <a:gd name="T71" fmla="*/ 23 h 109"/>
                  <a:gd name="T72" fmla="*/ 635 w 639"/>
                  <a:gd name="T73" fmla="*/ 32 h 109"/>
                  <a:gd name="T74" fmla="*/ 638 w 639"/>
                  <a:gd name="T75" fmla="*/ 44 h 109"/>
                  <a:gd name="T76" fmla="*/ 639 w 639"/>
                  <a:gd name="T77"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09">
                    <a:moveTo>
                      <a:pt x="639" y="54"/>
                    </a:moveTo>
                    <a:lnTo>
                      <a:pt x="639" y="54"/>
                    </a:lnTo>
                    <a:lnTo>
                      <a:pt x="638" y="65"/>
                    </a:lnTo>
                    <a:lnTo>
                      <a:pt x="635" y="76"/>
                    </a:lnTo>
                    <a:lnTo>
                      <a:pt x="630" y="85"/>
                    </a:lnTo>
                    <a:lnTo>
                      <a:pt x="623" y="93"/>
                    </a:lnTo>
                    <a:lnTo>
                      <a:pt x="615" y="99"/>
                    </a:lnTo>
                    <a:lnTo>
                      <a:pt x="605" y="106"/>
                    </a:lnTo>
                    <a:lnTo>
                      <a:pt x="596" y="107"/>
                    </a:lnTo>
                    <a:lnTo>
                      <a:pt x="584" y="109"/>
                    </a:lnTo>
                    <a:lnTo>
                      <a:pt x="55" y="109"/>
                    </a:lnTo>
                    <a:lnTo>
                      <a:pt x="55" y="109"/>
                    </a:lnTo>
                    <a:lnTo>
                      <a:pt x="44" y="107"/>
                    </a:lnTo>
                    <a:lnTo>
                      <a:pt x="32" y="106"/>
                    </a:lnTo>
                    <a:lnTo>
                      <a:pt x="24" y="99"/>
                    </a:lnTo>
                    <a:lnTo>
                      <a:pt x="16" y="93"/>
                    </a:lnTo>
                    <a:lnTo>
                      <a:pt x="10" y="85"/>
                    </a:lnTo>
                    <a:lnTo>
                      <a:pt x="3" y="76"/>
                    </a:lnTo>
                    <a:lnTo>
                      <a:pt x="0" y="65"/>
                    </a:lnTo>
                    <a:lnTo>
                      <a:pt x="0" y="54"/>
                    </a:lnTo>
                    <a:lnTo>
                      <a:pt x="0" y="54"/>
                    </a:lnTo>
                    <a:lnTo>
                      <a:pt x="0" y="44"/>
                    </a:lnTo>
                    <a:lnTo>
                      <a:pt x="3" y="32"/>
                    </a:lnTo>
                    <a:lnTo>
                      <a:pt x="10" y="23"/>
                    </a:lnTo>
                    <a:lnTo>
                      <a:pt x="16" y="15"/>
                    </a:lnTo>
                    <a:lnTo>
                      <a:pt x="24" y="8"/>
                    </a:lnTo>
                    <a:lnTo>
                      <a:pt x="32" y="3"/>
                    </a:lnTo>
                    <a:lnTo>
                      <a:pt x="44" y="0"/>
                    </a:lnTo>
                    <a:lnTo>
                      <a:pt x="55" y="0"/>
                    </a:lnTo>
                    <a:lnTo>
                      <a:pt x="584" y="0"/>
                    </a:lnTo>
                    <a:lnTo>
                      <a:pt x="584" y="0"/>
                    </a:lnTo>
                    <a:lnTo>
                      <a:pt x="596" y="0"/>
                    </a:lnTo>
                    <a:lnTo>
                      <a:pt x="605" y="3"/>
                    </a:lnTo>
                    <a:lnTo>
                      <a:pt x="615" y="8"/>
                    </a:lnTo>
                    <a:lnTo>
                      <a:pt x="623" y="15"/>
                    </a:lnTo>
                    <a:lnTo>
                      <a:pt x="630" y="23"/>
                    </a:lnTo>
                    <a:lnTo>
                      <a:pt x="635" y="32"/>
                    </a:lnTo>
                    <a:lnTo>
                      <a:pt x="638" y="44"/>
                    </a:lnTo>
                    <a:lnTo>
                      <a:pt x="639" y="5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8" name="Freeform 17"/>
              <p:cNvSpPr/>
              <p:nvPr/>
            </p:nvSpPr>
            <p:spPr bwMode="auto">
              <a:xfrm>
                <a:off x="7479502" y="2727351"/>
                <a:ext cx="1012610" cy="172661"/>
              </a:xfrm>
              <a:custGeom>
                <a:avLst/>
                <a:gdLst>
                  <a:gd name="T0" fmla="*/ 639 w 639"/>
                  <a:gd name="T1" fmla="*/ 54 h 109"/>
                  <a:gd name="T2" fmla="*/ 639 w 639"/>
                  <a:gd name="T3" fmla="*/ 54 h 109"/>
                  <a:gd name="T4" fmla="*/ 638 w 639"/>
                  <a:gd name="T5" fmla="*/ 65 h 109"/>
                  <a:gd name="T6" fmla="*/ 635 w 639"/>
                  <a:gd name="T7" fmla="*/ 76 h 109"/>
                  <a:gd name="T8" fmla="*/ 630 w 639"/>
                  <a:gd name="T9" fmla="*/ 85 h 109"/>
                  <a:gd name="T10" fmla="*/ 623 w 639"/>
                  <a:gd name="T11" fmla="*/ 93 h 109"/>
                  <a:gd name="T12" fmla="*/ 615 w 639"/>
                  <a:gd name="T13" fmla="*/ 99 h 109"/>
                  <a:gd name="T14" fmla="*/ 605 w 639"/>
                  <a:gd name="T15" fmla="*/ 106 h 109"/>
                  <a:gd name="T16" fmla="*/ 596 w 639"/>
                  <a:gd name="T17" fmla="*/ 107 h 109"/>
                  <a:gd name="T18" fmla="*/ 584 w 639"/>
                  <a:gd name="T19" fmla="*/ 109 h 109"/>
                  <a:gd name="T20" fmla="*/ 55 w 639"/>
                  <a:gd name="T21" fmla="*/ 109 h 109"/>
                  <a:gd name="T22" fmla="*/ 55 w 639"/>
                  <a:gd name="T23" fmla="*/ 109 h 109"/>
                  <a:gd name="T24" fmla="*/ 44 w 639"/>
                  <a:gd name="T25" fmla="*/ 107 h 109"/>
                  <a:gd name="T26" fmla="*/ 32 w 639"/>
                  <a:gd name="T27" fmla="*/ 106 h 109"/>
                  <a:gd name="T28" fmla="*/ 24 w 639"/>
                  <a:gd name="T29" fmla="*/ 99 h 109"/>
                  <a:gd name="T30" fmla="*/ 16 w 639"/>
                  <a:gd name="T31" fmla="*/ 93 h 109"/>
                  <a:gd name="T32" fmla="*/ 10 w 639"/>
                  <a:gd name="T33" fmla="*/ 85 h 109"/>
                  <a:gd name="T34" fmla="*/ 3 w 639"/>
                  <a:gd name="T35" fmla="*/ 76 h 109"/>
                  <a:gd name="T36" fmla="*/ 0 w 639"/>
                  <a:gd name="T37" fmla="*/ 65 h 109"/>
                  <a:gd name="T38" fmla="*/ 0 w 639"/>
                  <a:gd name="T39" fmla="*/ 54 h 109"/>
                  <a:gd name="T40" fmla="*/ 0 w 639"/>
                  <a:gd name="T41" fmla="*/ 54 h 109"/>
                  <a:gd name="T42" fmla="*/ 0 w 639"/>
                  <a:gd name="T43" fmla="*/ 44 h 109"/>
                  <a:gd name="T44" fmla="*/ 3 w 639"/>
                  <a:gd name="T45" fmla="*/ 32 h 109"/>
                  <a:gd name="T46" fmla="*/ 10 w 639"/>
                  <a:gd name="T47" fmla="*/ 23 h 109"/>
                  <a:gd name="T48" fmla="*/ 16 w 639"/>
                  <a:gd name="T49" fmla="*/ 15 h 109"/>
                  <a:gd name="T50" fmla="*/ 24 w 639"/>
                  <a:gd name="T51" fmla="*/ 8 h 109"/>
                  <a:gd name="T52" fmla="*/ 32 w 639"/>
                  <a:gd name="T53" fmla="*/ 3 h 109"/>
                  <a:gd name="T54" fmla="*/ 44 w 639"/>
                  <a:gd name="T55" fmla="*/ 0 h 109"/>
                  <a:gd name="T56" fmla="*/ 55 w 639"/>
                  <a:gd name="T57" fmla="*/ 0 h 109"/>
                  <a:gd name="T58" fmla="*/ 584 w 639"/>
                  <a:gd name="T59" fmla="*/ 0 h 109"/>
                  <a:gd name="T60" fmla="*/ 584 w 639"/>
                  <a:gd name="T61" fmla="*/ 0 h 109"/>
                  <a:gd name="T62" fmla="*/ 596 w 639"/>
                  <a:gd name="T63" fmla="*/ 0 h 109"/>
                  <a:gd name="T64" fmla="*/ 605 w 639"/>
                  <a:gd name="T65" fmla="*/ 3 h 109"/>
                  <a:gd name="T66" fmla="*/ 615 w 639"/>
                  <a:gd name="T67" fmla="*/ 8 h 109"/>
                  <a:gd name="T68" fmla="*/ 623 w 639"/>
                  <a:gd name="T69" fmla="*/ 15 h 109"/>
                  <a:gd name="T70" fmla="*/ 630 w 639"/>
                  <a:gd name="T71" fmla="*/ 23 h 109"/>
                  <a:gd name="T72" fmla="*/ 635 w 639"/>
                  <a:gd name="T73" fmla="*/ 32 h 109"/>
                  <a:gd name="T74" fmla="*/ 638 w 639"/>
                  <a:gd name="T75" fmla="*/ 44 h 109"/>
                  <a:gd name="T76" fmla="*/ 639 w 639"/>
                  <a:gd name="T77"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09">
                    <a:moveTo>
                      <a:pt x="639" y="54"/>
                    </a:moveTo>
                    <a:lnTo>
                      <a:pt x="639" y="54"/>
                    </a:lnTo>
                    <a:lnTo>
                      <a:pt x="638" y="65"/>
                    </a:lnTo>
                    <a:lnTo>
                      <a:pt x="635" y="76"/>
                    </a:lnTo>
                    <a:lnTo>
                      <a:pt x="630" y="85"/>
                    </a:lnTo>
                    <a:lnTo>
                      <a:pt x="623" y="93"/>
                    </a:lnTo>
                    <a:lnTo>
                      <a:pt x="615" y="99"/>
                    </a:lnTo>
                    <a:lnTo>
                      <a:pt x="605" y="106"/>
                    </a:lnTo>
                    <a:lnTo>
                      <a:pt x="596" y="107"/>
                    </a:lnTo>
                    <a:lnTo>
                      <a:pt x="584" y="109"/>
                    </a:lnTo>
                    <a:lnTo>
                      <a:pt x="55" y="109"/>
                    </a:lnTo>
                    <a:lnTo>
                      <a:pt x="55" y="109"/>
                    </a:lnTo>
                    <a:lnTo>
                      <a:pt x="44" y="107"/>
                    </a:lnTo>
                    <a:lnTo>
                      <a:pt x="32" y="106"/>
                    </a:lnTo>
                    <a:lnTo>
                      <a:pt x="24" y="99"/>
                    </a:lnTo>
                    <a:lnTo>
                      <a:pt x="16" y="93"/>
                    </a:lnTo>
                    <a:lnTo>
                      <a:pt x="10" y="85"/>
                    </a:lnTo>
                    <a:lnTo>
                      <a:pt x="3" y="76"/>
                    </a:lnTo>
                    <a:lnTo>
                      <a:pt x="0" y="65"/>
                    </a:lnTo>
                    <a:lnTo>
                      <a:pt x="0" y="54"/>
                    </a:lnTo>
                    <a:lnTo>
                      <a:pt x="0" y="54"/>
                    </a:lnTo>
                    <a:lnTo>
                      <a:pt x="0" y="44"/>
                    </a:lnTo>
                    <a:lnTo>
                      <a:pt x="3" y="32"/>
                    </a:lnTo>
                    <a:lnTo>
                      <a:pt x="10" y="23"/>
                    </a:lnTo>
                    <a:lnTo>
                      <a:pt x="16" y="15"/>
                    </a:lnTo>
                    <a:lnTo>
                      <a:pt x="24" y="8"/>
                    </a:lnTo>
                    <a:lnTo>
                      <a:pt x="32" y="3"/>
                    </a:lnTo>
                    <a:lnTo>
                      <a:pt x="44" y="0"/>
                    </a:lnTo>
                    <a:lnTo>
                      <a:pt x="55" y="0"/>
                    </a:lnTo>
                    <a:lnTo>
                      <a:pt x="584" y="0"/>
                    </a:lnTo>
                    <a:lnTo>
                      <a:pt x="584" y="0"/>
                    </a:lnTo>
                    <a:lnTo>
                      <a:pt x="596" y="0"/>
                    </a:lnTo>
                    <a:lnTo>
                      <a:pt x="605" y="3"/>
                    </a:lnTo>
                    <a:lnTo>
                      <a:pt x="615" y="8"/>
                    </a:lnTo>
                    <a:lnTo>
                      <a:pt x="623" y="15"/>
                    </a:lnTo>
                    <a:lnTo>
                      <a:pt x="630" y="23"/>
                    </a:lnTo>
                    <a:lnTo>
                      <a:pt x="635" y="32"/>
                    </a:lnTo>
                    <a:lnTo>
                      <a:pt x="638" y="44"/>
                    </a:lnTo>
                    <a:lnTo>
                      <a:pt x="639"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9" name="Freeform 18"/>
              <p:cNvSpPr/>
              <p:nvPr/>
            </p:nvSpPr>
            <p:spPr bwMode="auto">
              <a:xfrm>
                <a:off x="7479502" y="2951345"/>
                <a:ext cx="1012610" cy="177329"/>
              </a:xfrm>
              <a:custGeom>
                <a:avLst/>
                <a:gdLst>
                  <a:gd name="T0" fmla="*/ 639 w 639"/>
                  <a:gd name="T1" fmla="*/ 54 h 110"/>
                  <a:gd name="T2" fmla="*/ 639 w 639"/>
                  <a:gd name="T3" fmla="*/ 54 h 110"/>
                  <a:gd name="T4" fmla="*/ 638 w 639"/>
                  <a:gd name="T5" fmla="*/ 66 h 110"/>
                  <a:gd name="T6" fmla="*/ 635 w 639"/>
                  <a:gd name="T7" fmla="*/ 77 h 110"/>
                  <a:gd name="T8" fmla="*/ 630 w 639"/>
                  <a:gd name="T9" fmla="*/ 85 h 110"/>
                  <a:gd name="T10" fmla="*/ 623 w 639"/>
                  <a:gd name="T11" fmla="*/ 93 h 110"/>
                  <a:gd name="T12" fmla="*/ 615 w 639"/>
                  <a:gd name="T13" fmla="*/ 101 h 110"/>
                  <a:gd name="T14" fmla="*/ 605 w 639"/>
                  <a:gd name="T15" fmla="*/ 106 h 110"/>
                  <a:gd name="T16" fmla="*/ 596 w 639"/>
                  <a:gd name="T17" fmla="*/ 110 h 110"/>
                  <a:gd name="T18" fmla="*/ 584 w 639"/>
                  <a:gd name="T19" fmla="*/ 110 h 110"/>
                  <a:gd name="T20" fmla="*/ 55 w 639"/>
                  <a:gd name="T21" fmla="*/ 110 h 110"/>
                  <a:gd name="T22" fmla="*/ 55 w 639"/>
                  <a:gd name="T23" fmla="*/ 110 h 110"/>
                  <a:gd name="T24" fmla="*/ 44 w 639"/>
                  <a:gd name="T25" fmla="*/ 110 h 110"/>
                  <a:gd name="T26" fmla="*/ 32 w 639"/>
                  <a:gd name="T27" fmla="*/ 106 h 110"/>
                  <a:gd name="T28" fmla="*/ 24 w 639"/>
                  <a:gd name="T29" fmla="*/ 101 h 110"/>
                  <a:gd name="T30" fmla="*/ 16 w 639"/>
                  <a:gd name="T31" fmla="*/ 93 h 110"/>
                  <a:gd name="T32" fmla="*/ 10 w 639"/>
                  <a:gd name="T33" fmla="*/ 85 h 110"/>
                  <a:gd name="T34" fmla="*/ 3 w 639"/>
                  <a:gd name="T35" fmla="*/ 77 h 110"/>
                  <a:gd name="T36" fmla="*/ 0 w 639"/>
                  <a:gd name="T37" fmla="*/ 66 h 110"/>
                  <a:gd name="T38" fmla="*/ 0 w 639"/>
                  <a:gd name="T39" fmla="*/ 54 h 110"/>
                  <a:gd name="T40" fmla="*/ 0 w 639"/>
                  <a:gd name="T41" fmla="*/ 54 h 110"/>
                  <a:gd name="T42" fmla="*/ 0 w 639"/>
                  <a:gd name="T43" fmla="*/ 44 h 110"/>
                  <a:gd name="T44" fmla="*/ 3 w 639"/>
                  <a:gd name="T45" fmla="*/ 33 h 110"/>
                  <a:gd name="T46" fmla="*/ 10 w 639"/>
                  <a:gd name="T47" fmla="*/ 25 h 110"/>
                  <a:gd name="T48" fmla="*/ 16 w 639"/>
                  <a:gd name="T49" fmla="*/ 17 h 110"/>
                  <a:gd name="T50" fmla="*/ 24 w 639"/>
                  <a:gd name="T51" fmla="*/ 9 h 110"/>
                  <a:gd name="T52" fmla="*/ 32 w 639"/>
                  <a:gd name="T53" fmla="*/ 4 h 110"/>
                  <a:gd name="T54" fmla="*/ 44 w 639"/>
                  <a:gd name="T55" fmla="*/ 0 h 110"/>
                  <a:gd name="T56" fmla="*/ 55 w 639"/>
                  <a:gd name="T57" fmla="*/ 0 h 110"/>
                  <a:gd name="T58" fmla="*/ 584 w 639"/>
                  <a:gd name="T59" fmla="*/ 0 h 110"/>
                  <a:gd name="T60" fmla="*/ 584 w 639"/>
                  <a:gd name="T61" fmla="*/ 0 h 110"/>
                  <a:gd name="T62" fmla="*/ 596 w 639"/>
                  <a:gd name="T63" fmla="*/ 0 h 110"/>
                  <a:gd name="T64" fmla="*/ 605 w 639"/>
                  <a:gd name="T65" fmla="*/ 4 h 110"/>
                  <a:gd name="T66" fmla="*/ 615 w 639"/>
                  <a:gd name="T67" fmla="*/ 9 h 110"/>
                  <a:gd name="T68" fmla="*/ 623 w 639"/>
                  <a:gd name="T69" fmla="*/ 17 h 110"/>
                  <a:gd name="T70" fmla="*/ 630 w 639"/>
                  <a:gd name="T71" fmla="*/ 25 h 110"/>
                  <a:gd name="T72" fmla="*/ 635 w 639"/>
                  <a:gd name="T73" fmla="*/ 33 h 110"/>
                  <a:gd name="T74" fmla="*/ 638 w 639"/>
                  <a:gd name="T75" fmla="*/ 44 h 110"/>
                  <a:gd name="T76" fmla="*/ 639 w 639"/>
                  <a:gd name="T77"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4"/>
                    </a:moveTo>
                    <a:lnTo>
                      <a:pt x="639" y="54"/>
                    </a:lnTo>
                    <a:lnTo>
                      <a:pt x="638" y="66"/>
                    </a:lnTo>
                    <a:lnTo>
                      <a:pt x="635" y="77"/>
                    </a:lnTo>
                    <a:lnTo>
                      <a:pt x="630" y="85"/>
                    </a:lnTo>
                    <a:lnTo>
                      <a:pt x="623" y="93"/>
                    </a:lnTo>
                    <a:lnTo>
                      <a:pt x="615" y="101"/>
                    </a:lnTo>
                    <a:lnTo>
                      <a:pt x="605" y="106"/>
                    </a:lnTo>
                    <a:lnTo>
                      <a:pt x="596" y="110"/>
                    </a:lnTo>
                    <a:lnTo>
                      <a:pt x="584" y="110"/>
                    </a:lnTo>
                    <a:lnTo>
                      <a:pt x="55" y="110"/>
                    </a:lnTo>
                    <a:lnTo>
                      <a:pt x="55" y="110"/>
                    </a:lnTo>
                    <a:lnTo>
                      <a:pt x="44" y="110"/>
                    </a:lnTo>
                    <a:lnTo>
                      <a:pt x="32" y="106"/>
                    </a:lnTo>
                    <a:lnTo>
                      <a:pt x="24" y="101"/>
                    </a:lnTo>
                    <a:lnTo>
                      <a:pt x="16" y="93"/>
                    </a:lnTo>
                    <a:lnTo>
                      <a:pt x="10" y="85"/>
                    </a:lnTo>
                    <a:lnTo>
                      <a:pt x="3" y="77"/>
                    </a:lnTo>
                    <a:lnTo>
                      <a:pt x="0" y="66"/>
                    </a:lnTo>
                    <a:lnTo>
                      <a:pt x="0" y="54"/>
                    </a:lnTo>
                    <a:lnTo>
                      <a:pt x="0" y="54"/>
                    </a:lnTo>
                    <a:lnTo>
                      <a:pt x="0" y="44"/>
                    </a:lnTo>
                    <a:lnTo>
                      <a:pt x="3" y="33"/>
                    </a:lnTo>
                    <a:lnTo>
                      <a:pt x="10" y="25"/>
                    </a:lnTo>
                    <a:lnTo>
                      <a:pt x="16" y="17"/>
                    </a:lnTo>
                    <a:lnTo>
                      <a:pt x="24" y="9"/>
                    </a:lnTo>
                    <a:lnTo>
                      <a:pt x="32" y="4"/>
                    </a:lnTo>
                    <a:lnTo>
                      <a:pt x="44" y="0"/>
                    </a:lnTo>
                    <a:lnTo>
                      <a:pt x="55" y="0"/>
                    </a:lnTo>
                    <a:lnTo>
                      <a:pt x="584" y="0"/>
                    </a:lnTo>
                    <a:lnTo>
                      <a:pt x="584" y="0"/>
                    </a:lnTo>
                    <a:lnTo>
                      <a:pt x="596" y="0"/>
                    </a:lnTo>
                    <a:lnTo>
                      <a:pt x="605" y="4"/>
                    </a:lnTo>
                    <a:lnTo>
                      <a:pt x="615" y="9"/>
                    </a:lnTo>
                    <a:lnTo>
                      <a:pt x="623" y="17"/>
                    </a:lnTo>
                    <a:lnTo>
                      <a:pt x="630" y="25"/>
                    </a:lnTo>
                    <a:lnTo>
                      <a:pt x="635" y="33"/>
                    </a:lnTo>
                    <a:lnTo>
                      <a:pt x="638" y="44"/>
                    </a:lnTo>
                    <a:lnTo>
                      <a:pt x="639" y="5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0" name="Freeform 19"/>
              <p:cNvSpPr/>
              <p:nvPr/>
            </p:nvSpPr>
            <p:spPr bwMode="auto">
              <a:xfrm>
                <a:off x="7479502" y="2951345"/>
                <a:ext cx="1012610" cy="177329"/>
              </a:xfrm>
              <a:custGeom>
                <a:avLst/>
                <a:gdLst>
                  <a:gd name="T0" fmla="*/ 639 w 639"/>
                  <a:gd name="T1" fmla="*/ 54 h 110"/>
                  <a:gd name="T2" fmla="*/ 639 w 639"/>
                  <a:gd name="T3" fmla="*/ 54 h 110"/>
                  <a:gd name="T4" fmla="*/ 638 w 639"/>
                  <a:gd name="T5" fmla="*/ 66 h 110"/>
                  <a:gd name="T6" fmla="*/ 635 w 639"/>
                  <a:gd name="T7" fmla="*/ 77 h 110"/>
                  <a:gd name="T8" fmla="*/ 630 w 639"/>
                  <a:gd name="T9" fmla="*/ 85 h 110"/>
                  <a:gd name="T10" fmla="*/ 623 w 639"/>
                  <a:gd name="T11" fmla="*/ 93 h 110"/>
                  <a:gd name="T12" fmla="*/ 615 w 639"/>
                  <a:gd name="T13" fmla="*/ 101 h 110"/>
                  <a:gd name="T14" fmla="*/ 605 w 639"/>
                  <a:gd name="T15" fmla="*/ 106 h 110"/>
                  <a:gd name="T16" fmla="*/ 596 w 639"/>
                  <a:gd name="T17" fmla="*/ 110 h 110"/>
                  <a:gd name="T18" fmla="*/ 584 w 639"/>
                  <a:gd name="T19" fmla="*/ 110 h 110"/>
                  <a:gd name="T20" fmla="*/ 55 w 639"/>
                  <a:gd name="T21" fmla="*/ 110 h 110"/>
                  <a:gd name="T22" fmla="*/ 55 w 639"/>
                  <a:gd name="T23" fmla="*/ 110 h 110"/>
                  <a:gd name="T24" fmla="*/ 44 w 639"/>
                  <a:gd name="T25" fmla="*/ 110 h 110"/>
                  <a:gd name="T26" fmla="*/ 32 w 639"/>
                  <a:gd name="T27" fmla="*/ 106 h 110"/>
                  <a:gd name="T28" fmla="*/ 24 w 639"/>
                  <a:gd name="T29" fmla="*/ 101 h 110"/>
                  <a:gd name="T30" fmla="*/ 16 w 639"/>
                  <a:gd name="T31" fmla="*/ 93 h 110"/>
                  <a:gd name="T32" fmla="*/ 10 w 639"/>
                  <a:gd name="T33" fmla="*/ 85 h 110"/>
                  <a:gd name="T34" fmla="*/ 3 w 639"/>
                  <a:gd name="T35" fmla="*/ 77 h 110"/>
                  <a:gd name="T36" fmla="*/ 0 w 639"/>
                  <a:gd name="T37" fmla="*/ 66 h 110"/>
                  <a:gd name="T38" fmla="*/ 0 w 639"/>
                  <a:gd name="T39" fmla="*/ 54 h 110"/>
                  <a:gd name="T40" fmla="*/ 0 w 639"/>
                  <a:gd name="T41" fmla="*/ 54 h 110"/>
                  <a:gd name="T42" fmla="*/ 0 w 639"/>
                  <a:gd name="T43" fmla="*/ 44 h 110"/>
                  <a:gd name="T44" fmla="*/ 3 w 639"/>
                  <a:gd name="T45" fmla="*/ 33 h 110"/>
                  <a:gd name="T46" fmla="*/ 10 w 639"/>
                  <a:gd name="T47" fmla="*/ 25 h 110"/>
                  <a:gd name="T48" fmla="*/ 16 w 639"/>
                  <a:gd name="T49" fmla="*/ 17 h 110"/>
                  <a:gd name="T50" fmla="*/ 24 w 639"/>
                  <a:gd name="T51" fmla="*/ 9 h 110"/>
                  <a:gd name="T52" fmla="*/ 32 w 639"/>
                  <a:gd name="T53" fmla="*/ 4 h 110"/>
                  <a:gd name="T54" fmla="*/ 44 w 639"/>
                  <a:gd name="T55" fmla="*/ 0 h 110"/>
                  <a:gd name="T56" fmla="*/ 55 w 639"/>
                  <a:gd name="T57" fmla="*/ 0 h 110"/>
                  <a:gd name="T58" fmla="*/ 584 w 639"/>
                  <a:gd name="T59" fmla="*/ 0 h 110"/>
                  <a:gd name="T60" fmla="*/ 584 w 639"/>
                  <a:gd name="T61" fmla="*/ 0 h 110"/>
                  <a:gd name="T62" fmla="*/ 596 w 639"/>
                  <a:gd name="T63" fmla="*/ 0 h 110"/>
                  <a:gd name="T64" fmla="*/ 605 w 639"/>
                  <a:gd name="T65" fmla="*/ 4 h 110"/>
                  <a:gd name="T66" fmla="*/ 615 w 639"/>
                  <a:gd name="T67" fmla="*/ 9 h 110"/>
                  <a:gd name="T68" fmla="*/ 623 w 639"/>
                  <a:gd name="T69" fmla="*/ 17 h 110"/>
                  <a:gd name="T70" fmla="*/ 630 w 639"/>
                  <a:gd name="T71" fmla="*/ 25 h 110"/>
                  <a:gd name="T72" fmla="*/ 635 w 639"/>
                  <a:gd name="T73" fmla="*/ 33 h 110"/>
                  <a:gd name="T74" fmla="*/ 638 w 639"/>
                  <a:gd name="T75" fmla="*/ 44 h 110"/>
                  <a:gd name="T76" fmla="*/ 639 w 639"/>
                  <a:gd name="T77"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4"/>
                    </a:moveTo>
                    <a:lnTo>
                      <a:pt x="639" y="54"/>
                    </a:lnTo>
                    <a:lnTo>
                      <a:pt x="638" y="66"/>
                    </a:lnTo>
                    <a:lnTo>
                      <a:pt x="635" y="77"/>
                    </a:lnTo>
                    <a:lnTo>
                      <a:pt x="630" y="85"/>
                    </a:lnTo>
                    <a:lnTo>
                      <a:pt x="623" y="93"/>
                    </a:lnTo>
                    <a:lnTo>
                      <a:pt x="615" y="101"/>
                    </a:lnTo>
                    <a:lnTo>
                      <a:pt x="605" y="106"/>
                    </a:lnTo>
                    <a:lnTo>
                      <a:pt x="596" y="110"/>
                    </a:lnTo>
                    <a:lnTo>
                      <a:pt x="584" y="110"/>
                    </a:lnTo>
                    <a:lnTo>
                      <a:pt x="55" y="110"/>
                    </a:lnTo>
                    <a:lnTo>
                      <a:pt x="55" y="110"/>
                    </a:lnTo>
                    <a:lnTo>
                      <a:pt x="44" y="110"/>
                    </a:lnTo>
                    <a:lnTo>
                      <a:pt x="32" y="106"/>
                    </a:lnTo>
                    <a:lnTo>
                      <a:pt x="24" y="101"/>
                    </a:lnTo>
                    <a:lnTo>
                      <a:pt x="16" y="93"/>
                    </a:lnTo>
                    <a:lnTo>
                      <a:pt x="10" y="85"/>
                    </a:lnTo>
                    <a:lnTo>
                      <a:pt x="3" y="77"/>
                    </a:lnTo>
                    <a:lnTo>
                      <a:pt x="0" y="66"/>
                    </a:lnTo>
                    <a:lnTo>
                      <a:pt x="0" y="54"/>
                    </a:lnTo>
                    <a:lnTo>
                      <a:pt x="0" y="54"/>
                    </a:lnTo>
                    <a:lnTo>
                      <a:pt x="0" y="44"/>
                    </a:lnTo>
                    <a:lnTo>
                      <a:pt x="3" y="33"/>
                    </a:lnTo>
                    <a:lnTo>
                      <a:pt x="10" y="25"/>
                    </a:lnTo>
                    <a:lnTo>
                      <a:pt x="16" y="17"/>
                    </a:lnTo>
                    <a:lnTo>
                      <a:pt x="24" y="9"/>
                    </a:lnTo>
                    <a:lnTo>
                      <a:pt x="32" y="4"/>
                    </a:lnTo>
                    <a:lnTo>
                      <a:pt x="44" y="0"/>
                    </a:lnTo>
                    <a:lnTo>
                      <a:pt x="55" y="0"/>
                    </a:lnTo>
                    <a:lnTo>
                      <a:pt x="584" y="0"/>
                    </a:lnTo>
                    <a:lnTo>
                      <a:pt x="584" y="0"/>
                    </a:lnTo>
                    <a:lnTo>
                      <a:pt x="596" y="0"/>
                    </a:lnTo>
                    <a:lnTo>
                      <a:pt x="605" y="4"/>
                    </a:lnTo>
                    <a:lnTo>
                      <a:pt x="615" y="9"/>
                    </a:lnTo>
                    <a:lnTo>
                      <a:pt x="623" y="17"/>
                    </a:lnTo>
                    <a:lnTo>
                      <a:pt x="630" y="25"/>
                    </a:lnTo>
                    <a:lnTo>
                      <a:pt x="635" y="33"/>
                    </a:lnTo>
                    <a:lnTo>
                      <a:pt x="638" y="44"/>
                    </a:lnTo>
                    <a:lnTo>
                      <a:pt x="639"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1" name="Freeform 20"/>
              <p:cNvSpPr/>
              <p:nvPr/>
            </p:nvSpPr>
            <p:spPr bwMode="auto">
              <a:xfrm>
                <a:off x="7666158" y="3180004"/>
                <a:ext cx="634630" cy="275328"/>
              </a:xfrm>
              <a:custGeom>
                <a:avLst/>
                <a:gdLst>
                  <a:gd name="T0" fmla="*/ 0 w 400"/>
                  <a:gd name="T1" fmla="*/ 0 h 174"/>
                  <a:gd name="T2" fmla="*/ 0 w 400"/>
                  <a:gd name="T3" fmla="*/ 31 h 174"/>
                  <a:gd name="T4" fmla="*/ 0 w 400"/>
                  <a:gd name="T5" fmla="*/ 31 h 174"/>
                  <a:gd name="T6" fmla="*/ 1 w 400"/>
                  <a:gd name="T7" fmla="*/ 45 h 174"/>
                  <a:gd name="T8" fmla="*/ 3 w 400"/>
                  <a:gd name="T9" fmla="*/ 60 h 174"/>
                  <a:gd name="T10" fmla="*/ 6 w 400"/>
                  <a:gd name="T11" fmla="*/ 73 h 174"/>
                  <a:gd name="T12" fmla="*/ 11 w 400"/>
                  <a:gd name="T13" fmla="*/ 86 h 174"/>
                  <a:gd name="T14" fmla="*/ 18 w 400"/>
                  <a:gd name="T15" fmla="*/ 99 h 174"/>
                  <a:gd name="T16" fmla="*/ 24 w 400"/>
                  <a:gd name="T17" fmla="*/ 110 h 174"/>
                  <a:gd name="T18" fmla="*/ 32 w 400"/>
                  <a:gd name="T19" fmla="*/ 122 h 174"/>
                  <a:gd name="T20" fmla="*/ 42 w 400"/>
                  <a:gd name="T21" fmla="*/ 132 h 174"/>
                  <a:gd name="T22" fmla="*/ 52 w 400"/>
                  <a:gd name="T23" fmla="*/ 141 h 174"/>
                  <a:gd name="T24" fmla="*/ 63 w 400"/>
                  <a:gd name="T25" fmla="*/ 149 h 174"/>
                  <a:gd name="T26" fmla="*/ 75 w 400"/>
                  <a:gd name="T27" fmla="*/ 156 h 174"/>
                  <a:gd name="T28" fmla="*/ 88 w 400"/>
                  <a:gd name="T29" fmla="*/ 163 h 174"/>
                  <a:gd name="T30" fmla="*/ 101 w 400"/>
                  <a:gd name="T31" fmla="*/ 167 h 174"/>
                  <a:gd name="T32" fmla="*/ 114 w 400"/>
                  <a:gd name="T33" fmla="*/ 171 h 174"/>
                  <a:gd name="T34" fmla="*/ 128 w 400"/>
                  <a:gd name="T35" fmla="*/ 172 h 174"/>
                  <a:gd name="T36" fmla="*/ 143 w 400"/>
                  <a:gd name="T37" fmla="*/ 174 h 174"/>
                  <a:gd name="T38" fmla="*/ 258 w 400"/>
                  <a:gd name="T39" fmla="*/ 174 h 174"/>
                  <a:gd name="T40" fmla="*/ 258 w 400"/>
                  <a:gd name="T41" fmla="*/ 174 h 174"/>
                  <a:gd name="T42" fmla="*/ 273 w 400"/>
                  <a:gd name="T43" fmla="*/ 172 h 174"/>
                  <a:gd name="T44" fmla="*/ 288 w 400"/>
                  <a:gd name="T45" fmla="*/ 171 h 174"/>
                  <a:gd name="T46" fmla="*/ 301 w 400"/>
                  <a:gd name="T47" fmla="*/ 167 h 174"/>
                  <a:gd name="T48" fmla="*/ 314 w 400"/>
                  <a:gd name="T49" fmla="*/ 163 h 174"/>
                  <a:gd name="T50" fmla="*/ 327 w 400"/>
                  <a:gd name="T51" fmla="*/ 156 h 174"/>
                  <a:gd name="T52" fmla="*/ 338 w 400"/>
                  <a:gd name="T53" fmla="*/ 149 h 174"/>
                  <a:gd name="T54" fmla="*/ 350 w 400"/>
                  <a:gd name="T55" fmla="*/ 141 h 174"/>
                  <a:gd name="T56" fmla="*/ 359 w 400"/>
                  <a:gd name="T57" fmla="*/ 132 h 174"/>
                  <a:gd name="T58" fmla="*/ 367 w 400"/>
                  <a:gd name="T59" fmla="*/ 122 h 174"/>
                  <a:gd name="T60" fmla="*/ 376 w 400"/>
                  <a:gd name="T61" fmla="*/ 110 h 174"/>
                  <a:gd name="T62" fmla="*/ 384 w 400"/>
                  <a:gd name="T63" fmla="*/ 99 h 174"/>
                  <a:gd name="T64" fmla="*/ 390 w 400"/>
                  <a:gd name="T65" fmla="*/ 86 h 174"/>
                  <a:gd name="T66" fmla="*/ 394 w 400"/>
                  <a:gd name="T67" fmla="*/ 73 h 174"/>
                  <a:gd name="T68" fmla="*/ 398 w 400"/>
                  <a:gd name="T69" fmla="*/ 60 h 174"/>
                  <a:gd name="T70" fmla="*/ 400 w 400"/>
                  <a:gd name="T71" fmla="*/ 45 h 174"/>
                  <a:gd name="T72" fmla="*/ 400 w 400"/>
                  <a:gd name="T73" fmla="*/ 31 h 174"/>
                  <a:gd name="T74" fmla="*/ 400 w 400"/>
                  <a:gd name="T75" fmla="*/ 0 h 174"/>
                  <a:gd name="T76" fmla="*/ 0 w 400"/>
                  <a:gd name="T7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174">
                    <a:moveTo>
                      <a:pt x="0" y="0"/>
                    </a:moveTo>
                    <a:lnTo>
                      <a:pt x="0" y="31"/>
                    </a:lnTo>
                    <a:lnTo>
                      <a:pt x="0" y="31"/>
                    </a:lnTo>
                    <a:lnTo>
                      <a:pt x="1" y="45"/>
                    </a:lnTo>
                    <a:lnTo>
                      <a:pt x="3" y="60"/>
                    </a:lnTo>
                    <a:lnTo>
                      <a:pt x="6" y="73"/>
                    </a:lnTo>
                    <a:lnTo>
                      <a:pt x="11" y="86"/>
                    </a:lnTo>
                    <a:lnTo>
                      <a:pt x="18" y="99"/>
                    </a:lnTo>
                    <a:lnTo>
                      <a:pt x="24" y="110"/>
                    </a:lnTo>
                    <a:lnTo>
                      <a:pt x="32" y="122"/>
                    </a:lnTo>
                    <a:lnTo>
                      <a:pt x="42" y="132"/>
                    </a:lnTo>
                    <a:lnTo>
                      <a:pt x="52" y="141"/>
                    </a:lnTo>
                    <a:lnTo>
                      <a:pt x="63" y="149"/>
                    </a:lnTo>
                    <a:lnTo>
                      <a:pt x="75" y="156"/>
                    </a:lnTo>
                    <a:lnTo>
                      <a:pt x="88" y="163"/>
                    </a:lnTo>
                    <a:lnTo>
                      <a:pt x="101" y="167"/>
                    </a:lnTo>
                    <a:lnTo>
                      <a:pt x="114" y="171"/>
                    </a:lnTo>
                    <a:lnTo>
                      <a:pt x="128" y="172"/>
                    </a:lnTo>
                    <a:lnTo>
                      <a:pt x="143" y="174"/>
                    </a:lnTo>
                    <a:lnTo>
                      <a:pt x="258" y="174"/>
                    </a:lnTo>
                    <a:lnTo>
                      <a:pt x="258" y="174"/>
                    </a:lnTo>
                    <a:lnTo>
                      <a:pt x="273" y="172"/>
                    </a:lnTo>
                    <a:lnTo>
                      <a:pt x="288" y="171"/>
                    </a:lnTo>
                    <a:lnTo>
                      <a:pt x="301" y="167"/>
                    </a:lnTo>
                    <a:lnTo>
                      <a:pt x="314" y="163"/>
                    </a:lnTo>
                    <a:lnTo>
                      <a:pt x="327" y="156"/>
                    </a:lnTo>
                    <a:lnTo>
                      <a:pt x="338" y="149"/>
                    </a:lnTo>
                    <a:lnTo>
                      <a:pt x="350" y="141"/>
                    </a:lnTo>
                    <a:lnTo>
                      <a:pt x="359" y="132"/>
                    </a:lnTo>
                    <a:lnTo>
                      <a:pt x="367" y="122"/>
                    </a:lnTo>
                    <a:lnTo>
                      <a:pt x="376" y="110"/>
                    </a:lnTo>
                    <a:lnTo>
                      <a:pt x="384" y="99"/>
                    </a:lnTo>
                    <a:lnTo>
                      <a:pt x="390" y="86"/>
                    </a:lnTo>
                    <a:lnTo>
                      <a:pt x="394" y="73"/>
                    </a:lnTo>
                    <a:lnTo>
                      <a:pt x="398" y="60"/>
                    </a:lnTo>
                    <a:lnTo>
                      <a:pt x="400" y="45"/>
                    </a:lnTo>
                    <a:lnTo>
                      <a:pt x="400" y="31"/>
                    </a:lnTo>
                    <a:lnTo>
                      <a:pt x="400" y="0"/>
                    </a:lnTo>
                    <a:lnTo>
                      <a:pt x="0" y="0"/>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2" name="Freeform 21"/>
              <p:cNvSpPr/>
              <p:nvPr/>
            </p:nvSpPr>
            <p:spPr bwMode="auto">
              <a:xfrm>
                <a:off x="9187404" y="1719377"/>
                <a:ext cx="508639" cy="153995"/>
              </a:xfrm>
              <a:custGeom>
                <a:avLst/>
                <a:gdLst>
                  <a:gd name="T0" fmla="*/ 270 w 319"/>
                  <a:gd name="T1" fmla="*/ 98 h 98"/>
                  <a:gd name="T2" fmla="*/ 270 w 319"/>
                  <a:gd name="T3" fmla="*/ 98 h 98"/>
                  <a:gd name="T4" fmla="*/ 49 w 319"/>
                  <a:gd name="T5" fmla="*/ 98 h 98"/>
                  <a:gd name="T6" fmla="*/ 49 w 319"/>
                  <a:gd name="T7" fmla="*/ 98 h 98"/>
                  <a:gd name="T8" fmla="*/ 39 w 319"/>
                  <a:gd name="T9" fmla="*/ 96 h 98"/>
                  <a:gd name="T10" fmla="*/ 29 w 319"/>
                  <a:gd name="T11" fmla="*/ 95 h 98"/>
                  <a:gd name="T12" fmla="*/ 21 w 319"/>
                  <a:gd name="T13" fmla="*/ 90 h 98"/>
                  <a:gd name="T14" fmla="*/ 15 w 319"/>
                  <a:gd name="T15" fmla="*/ 83 h 98"/>
                  <a:gd name="T16" fmla="*/ 8 w 319"/>
                  <a:gd name="T17" fmla="*/ 77 h 98"/>
                  <a:gd name="T18" fmla="*/ 5 w 319"/>
                  <a:gd name="T19" fmla="*/ 69 h 98"/>
                  <a:gd name="T20" fmla="*/ 2 w 319"/>
                  <a:gd name="T21" fmla="*/ 59 h 98"/>
                  <a:gd name="T22" fmla="*/ 0 w 319"/>
                  <a:gd name="T23" fmla="*/ 49 h 98"/>
                  <a:gd name="T24" fmla="*/ 0 w 319"/>
                  <a:gd name="T25" fmla="*/ 49 h 98"/>
                  <a:gd name="T26" fmla="*/ 2 w 319"/>
                  <a:gd name="T27" fmla="*/ 40 h 98"/>
                  <a:gd name="T28" fmla="*/ 5 w 319"/>
                  <a:gd name="T29" fmla="*/ 30 h 98"/>
                  <a:gd name="T30" fmla="*/ 8 w 319"/>
                  <a:gd name="T31" fmla="*/ 22 h 98"/>
                  <a:gd name="T32" fmla="*/ 15 w 319"/>
                  <a:gd name="T33" fmla="*/ 15 h 98"/>
                  <a:gd name="T34" fmla="*/ 21 w 319"/>
                  <a:gd name="T35" fmla="*/ 9 h 98"/>
                  <a:gd name="T36" fmla="*/ 31 w 319"/>
                  <a:gd name="T37" fmla="*/ 4 h 98"/>
                  <a:gd name="T38" fmla="*/ 39 w 319"/>
                  <a:gd name="T39" fmla="*/ 2 h 98"/>
                  <a:gd name="T40" fmla="*/ 49 w 319"/>
                  <a:gd name="T41" fmla="*/ 0 h 98"/>
                  <a:gd name="T42" fmla="*/ 49 w 319"/>
                  <a:gd name="T43" fmla="*/ 0 h 98"/>
                  <a:gd name="T44" fmla="*/ 270 w 319"/>
                  <a:gd name="T45" fmla="*/ 0 h 98"/>
                  <a:gd name="T46" fmla="*/ 270 w 319"/>
                  <a:gd name="T47" fmla="*/ 0 h 98"/>
                  <a:gd name="T48" fmla="*/ 280 w 319"/>
                  <a:gd name="T49" fmla="*/ 2 h 98"/>
                  <a:gd name="T50" fmla="*/ 290 w 319"/>
                  <a:gd name="T51" fmla="*/ 5 h 98"/>
                  <a:gd name="T52" fmla="*/ 298 w 319"/>
                  <a:gd name="T53" fmla="*/ 9 h 98"/>
                  <a:gd name="T54" fmla="*/ 304 w 319"/>
                  <a:gd name="T55" fmla="*/ 15 h 98"/>
                  <a:gd name="T56" fmla="*/ 311 w 319"/>
                  <a:gd name="T57" fmla="*/ 23 h 98"/>
                  <a:gd name="T58" fmla="*/ 316 w 319"/>
                  <a:gd name="T59" fmla="*/ 31 h 98"/>
                  <a:gd name="T60" fmla="*/ 317 w 319"/>
                  <a:gd name="T61" fmla="*/ 40 h 98"/>
                  <a:gd name="T62" fmla="*/ 319 w 319"/>
                  <a:gd name="T63" fmla="*/ 49 h 98"/>
                  <a:gd name="T64" fmla="*/ 319 w 319"/>
                  <a:gd name="T65" fmla="*/ 49 h 98"/>
                  <a:gd name="T66" fmla="*/ 317 w 319"/>
                  <a:gd name="T67" fmla="*/ 59 h 98"/>
                  <a:gd name="T68" fmla="*/ 316 w 319"/>
                  <a:gd name="T69" fmla="*/ 69 h 98"/>
                  <a:gd name="T70" fmla="*/ 311 w 319"/>
                  <a:gd name="T71" fmla="*/ 77 h 98"/>
                  <a:gd name="T72" fmla="*/ 304 w 319"/>
                  <a:gd name="T73" fmla="*/ 83 h 98"/>
                  <a:gd name="T74" fmla="*/ 298 w 319"/>
                  <a:gd name="T75" fmla="*/ 90 h 98"/>
                  <a:gd name="T76" fmla="*/ 290 w 319"/>
                  <a:gd name="T77" fmla="*/ 95 h 98"/>
                  <a:gd name="T78" fmla="*/ 280 w 319"/>
                  <a:gd name="T79" fmla="*/ 98 h 98"/>
                  <a:gd name="T80" fmla="*/ 270 w 319"/>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9" h="98">
                    <a:moveTo>
                      <a:pt x="270" y="98"/>
                    </a:moveTo>
                    <a:lnTo>
                      <a:pt x="270" y="98"/>
                    </a:lnTo>
                    <a:lnTo>
                      <a:pt x="49" y="98"/>
                    </a:lnTo>
                    <a:lnTo>
                      <a:pt x="49" y="98"/>
                    </a:lnTo>
                    <a:lnTo>
                      <a:pt x="39" y="96"/>
                    </a:lnTo>
                    <a:lnTo>
                      <a:pt x="29" y="95"/>
                    </a:lnTo>
                    <a:lnTo>
                      <a:pt x="21" y="90"/>
                    </a:lnTo>
                    <a:lnTo>
                      <a:pt x="15" y="83"/>
                    </a:lnTo>
                    <a:lnTo>
                      <a:pt x="8" y="77"/>
                    </a:lnTo>
                    <a:lnTo>
                      <a:pt x="5" y="69"/>
                    </a:lnTo>
                    <a:lnTo>
                      <a:pt x="2" y="59"/>
                    </a:lnTo>
                    <a:lnTo>
                      <a:pt x="0" y="49"/>
                    </a:lnTo>
                    <a:lnTo>
                      <a:pt x="0" y="49"/>
                    </a:lnTo>
                    <a:lnTo>
                      <a:pt x="2" y="40"/>
                    </a:lnTo>
                    <a:lnTo>
                      <a:pt x="5" y="30"/>
                    </a:lnTo>
                    <a:lnTo>
                      <a:pt x="8" y="22"/>
                    </a:lnTo>
                    <a:lnTo>
                      <a:pt x="15" y="15"/>
                    </a:lnTo>
                    <a:lnTo>
                      <a:pt x="21" y="9"/>
                    </a:lnTo>
                    <a:lnTo>
                      <a:pt x="31" y="4"/>
                    </a:lnTo>
                    <a:lnTo>
                      <a:pt x="39" y="2"/>
                    </a:lnTo>
                    <a:lnTo>
                      <a:pt x="49" y="0"/>
                    </a:lnTo>
                    <a:lnTo>
                      <a:pt x="49" y="0"/>
                    </a:lnTo>
                    <a:lnTo>
                      <a:pt x="270" y="0"/>
                    </a:lnTo>
                    <a:lnTo>
                      <a:pt x="270" y="0"/>
                    </a:lnTo>
                    <a:lnTo>
                      <a:pt x="280" y="2"/>
                    </a:lnTo>
                    <a:lnTo>
                      <a:pt x="290" y="5"/>
                    </a:lnTo>
                    <a:lnTo>
                      <a:pt x="298" y="9"/>
                    </a:lnTo>
                    <a:lnTo>
                      <a:pt x="304" y="15"/>
                    </a:lnTo>
                    <a:lnTo>
                      <a:pt x="311" y="23"/>
                    </a:lnTo>
                    <a:lnTo>
                      <a:pt x="316" y="31"/>
                    </a:lnTo>
                    <a:lnTo>
                      <a:pt x="317" y="40"/>
                    </a:lnTo>
                    <a:lnTo>
                      <a:pt x="319" y="49"/>
                    </a:lnTo>
                    <a:lnTo>
                      <a:pt x="319" y="49"/>
                    </a:lnTo>
                    <a:lnTo>
                      <a:pt x="317" y="59"/>
                    </a:lnTo>
                    <a:lnTo>
                      <a:pt x="316" y="69"/>
                    </a:lnTo>
                    <a:lnTo>
                      <a:pt x="311" y="77"/>
                    </a:lnTo>
                    <a:lnTo>
                      <a:pt x="304" y="83"/>
                    </a:lnTo>
                    <a:lnTo>
                      <a:pt x="298" y="90"/>
                    </a:lnTo>
                    <a:lnTo>
                      <a:pt x="290" y="95"/>
                    </a:lnTo>
                    <a:lnTo>
                      <a:pt x="280" y="98"/>
                    </a:lnTo>
                    <a:lnTo>
                      <a:pt x="270" y="98"/>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3" name="Freeform 22"/>
              <p:cNvSpPr/>
              <p:nvPr/>
            </p:nvSpPr>
            <p:spPr bwMode="auto">
              <a:xfrm>
                <a:off x="9187404" y="1719377"/>
                <a:ext cx="508639" cy="153995"/>
              </a:xfrm>
              <a:custGeom>
                <a:avLst/>
                <a:gdLst>
                  <a:gd name="T0" fmla="*/ 270 w 319"/>
                  <a:gd name="T1" fmla="*/ 98 h 98"/>
                  <a:gd name="T2" fmla="*/ 270 w 319"/>
                  <a:gd name="T3" fmla="*/ 98 h 98"/>
                  <a:gd name="T4" fmla="*/ 49 w 319"/>
                  <a:gd name="T5" fmla="*/ 98 h 98"/>
                  <a:gd name="T6" fmla="*/ 49 w 319"/>
                  <a:gd name="T7" fmla="*/ 98 h 98"/>
                  <a:gd name="T8" fmla="*/ 39 w 319"/>
                  <a:gd name="T9" fmla="*/ 96 h 98"/>
                  <a:gd name="T10" fmla="*/ 29 w 319"/>
                  <a:gd name="T11" fmla="*/ 95 h 98"/>
                  <a:gd name="T12" fmla="*/ 21 w 319"/>
                  <a:gd name="T13" fmla="*/ 90 h 98"/>
                  <a:gd name="T14" fmla="*/ 15 w 319"/>
                  <a:gd name="T15" fmla="*/ 83 h 98"/>
                  <a:gd name="T16" fmla="*/ 8 w 319"/>
                  <a:gd name="T17" fmla="*/ 77 h 98"/>
                  <a:gd name="T18" fmla="*/ 5 w 319"/>
                  <a:gd name="T19" fmla="*/ 69 h 98"/>
                  <a:gd name="T20" fmla="*/ 2 w 319"/>
                  <a:gd name="T21" fmla="*/ 59 h 98"/>
                  <a:gd name="T22" fmla="*/ 0 w 319"/>
                  <a:gd name="T23" fmla="*/ 49 h 98"/>
                  <a:gd name="T24" fmla="*/ 0 w 319"/>
                  <a:gd name="T25" fmla="*/ 49 h 98"/>
                  <a:gd name="T26" fmla="*/ 2 w 319"/>
                  <a:gd name="T27" fmla="*/ 40 h 98"/>
                  <a:gd name="T28" fmla="*/ 5 w 319"/>
                  <a:gd name="T29" fmla="*/ 30 h 98"/>
                  <a:gd name="T30" fmla="*/ 8 w 319"/>
                  <a:gd name="T31" fmla="*/ 22 h 98"/>
                  <a:gd name="T32" fmla="*/ 15 w 319"/>
                  <a:gd name="T33" fmla="*/ 15 h 98"/>
                  <a:gd name="T34" fmla="*/ 21 w 319"/>
                  <a:gd name="T35" fmla="*/ 9 h 98"/>
                  <a:gd name="T36" fmla="*/ 31 w 319"/>
                  <a:gd name="T37" fmla="*/ 4 h 98"/>
                  <a:gd name="T38" fmla="*/ 39 w 319"/>
                  <a:gd name="T39" fmla="*/ 2 h 98"/>
                  <a:gd name="T40" fmla="*/ 49 w 319"/>
                  <a:gd name="T41" fmla="*/ 0 h 98"/>
                  <a:gd name="T42" fmla="*/ 49 w 319"/>
                  <a:gd name="T43" fmla="*/ 0 h 98"/>
                  <a:gd name="T44" fmla="*/ 270 w 319"/>
                  <a:gd name="T45" fmla="*/ 0 h 98"/>
                  <a:gd name="T46" fmla="*/ 270 w 319"/>
                  <a:gd name="T47" fmla="*/ 0 h 98"/>
                  <a:gd name="T48" fmla="*/ 280 w 319"/>
                  <a:gd name="T49" fmla="*/ 2 h 98"/>
                  <a:gd name="T50" fmla="*/ 290 w 319"/>
                  <a:gd name="T51" fmla="*/ 5 h 98"/>
                  <a:gd name="T52" fmla="*/ 298 w 319"/>
                  <a:gd name="T53" fmla="*/ 9 h 98"/>
                  <a:gd name="T54" fmla="*/ 304 w 319"/>
                  <a:gd name="T55" fmla="*/ 15 h 98"/>
                  <a:gd name="T56" fmla="*/ 311 w 319"/>
                  <a:gd name="T57" fmla="*/ 23 h 98"/>
                  <a:gd name="T58" fmla="*/ 316 w 319"/>
                  <a:gd name="T59" fmla="*/ 31 h 98"/>
                  <a:gd name="T60" fmla="*/ 317 w 319"/>
                  <a:gd name="T61" fmla="*/ 40 h 98"/>
                  <a:gd name="T62" fmla="*/ 319 w 319"/>
                  <a:gd name="T63" fmla="*/ 49 h 98"/>
                  <a:gd name="T64" fmla="*/ 319 w 319"/>
                  <a:gd name="T65" fmla="*/ 49 h 98"/>
                  <a:gd name="T66" fmla="*/ 317 w 319"/>
                  <a:gd name="T67" fmla="*/ 59 h 98"/>
                  <a:gd name="T68" fmla="*/ 316 w 319"/>
                  <a:gd name="T69" fmla="*/ 69 h 98"/>
                  <a:gd name="T70" fmla="*/ 311 w 319"/>
                  <a:gd name="T71" fmla="*/ 77 h 98"/>
                  <a:gd name="T72" fmla="*/ 304 w 319"/>
                  <a:gd name="T73" fmla="*/ 83 h 98"/>
                  <a:gd name="T74" fmla="*/ 298 w 319"/>
                  <a:gd name="T75" fmla="*/ 90 h 98"/>
                  <a:gd name="T76" fmla="*/ 290 w 319"/>
                  <a:gd name="T77" fmla="*/ 95 h 98"/>
                  <a:gd name="T78" fmla="*/ 280 w 319"/>
                  <a:gd name="T79" fmla="*/ 98 h 98"/>
                  <a:gd name="T80" fmla="*/ 270 w 319"/>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9" h="98">
                    <a:moveTo>
                      <a:pt x="270" y="98"/>
                    </a:moveTo>
                    <a:lnTo>
                      <a:pt x="270" y="98"/>
                    </a:lnTo>
                    <a:lnTo>
                      <a:pt x="49" y="98"/>
                    </a:lnTo>
                    <a:lnTo>
                      <a:pt x="49" y="98"/>
                    </a:lnTo>
                    <a:lnTo>
                      <a:pt x="39" y="96"/>
                    </a:lnTo>
                    <a:lnTo>
                      <a:pt x="29" y="95"/>
                    </a:lnTo>
                    <a:lnTo>
                      <a:pt x="21" y="90"/>
                    </a:lnTo>
                    <a:lnTo>
                      <a:pt x="15" y="83"/>
                    </a:lnTo>
                    <a:lnTo>
                      <a:pt x="8" y="77"/>
                    </a:lnTo>
                    <a:lnTo>
                      <a:pt x="5" y="69"/>
                    </a:lnTo>
                    <a:lnTo>
                      <a:pt x="2" y="59"/>
                    </a:lnTo>
                    <a:lnTo>
                      <a:pt x="0" y="49"/>
                    </a:lnTo>
                    <a:lnTo>
                      <a:pt x="0" y="49"/>
                    </a:lnTo>
                    <a:lnTo>
                      <a:pt x="2" y="40"/>
                    </a:lnTo>
                    <a:lnTo>
                      <a:pt x="5" y="30"/>
                    </a:lnTo>
                    <a:lnTo>
                      <a:pt x="8" y="22"/>
                    </a:lnTo>
                    <a:lnTo>
                      <a:pt x="15" y="15"/>
                    </a:lnTo>
                    <a:lnTo>
                      <a:pt x="21" y="9"/>
                    </a:lnTo>
                    <a:lnTo>
                      <a:pt x="31" y="4"/>
                    </a:lnTo>
                    <a:lnTo>
                      <a:pt x="39" y="2"/>
                    </a:lnTo>
                    <a:lnTo>
                      <a:pt x="49" y="0"/>
                    </a:lnTo>
                    <a:lnTo>
                      <a:pt x="49" y="0"/>
                    </a:lnTo>
                    <a:lnTo>
                      <a:pt x="270" y="0"/>
                    </a:lnTo>
                    <a:lnTo>
                      <a:pt x="270" y="0"/>
                    </a:lnTo>
                    <a:lnTo>
                      <a:pt x="280" y="2"/>
                    </a:lnTo>
                    <a:lnTo>
                      <a:pt x="290" y="5"/>
                    </a:lnTo>
                    <a:lnTo>
                      <a:pt x="298" y="9"/>
                    </a:lnTo>
                    <a:lnTo>
                      <a:pt x="304" y="15"/>
                    </a:lnTo>
                    <a:lnTo>
                      <a:pt x="311" y="23"/>
                    </a:lnTo>
                    <a:lnTo>
                      <a:pt x="316" y="31"/>
                    </a:lnTo>
                    <a:lnTo>
                      <a:pt x="317" y="40"/>
                    </a:lnTo>
                    <a:lnTo>
                      <a:pt x="319" y="49"/>
                    </a:lnTo>
                    <a:lnTo>
                      <a:pt x="319" y="49"/>
                    </a:lnTo>
                    <a:lnTo>
                      <a:pt x="317" y="59"/>
                    </a:lnTo>
                    <a:lnTo>
                      <a:pt x="316" y="69"/>
                    </a:lnTo>
                    <a:lnTo>
                      <a:pt x="311" y="77"/>
                    </a:lnTo>
                    <a:lnTo>
                      <a:pt x="304" y="83"/>
                    </a:lnTo>
                    <a:lnTo>
                      <a:pt x="298" y="90"/>
                    </a:lnTo>
                    <a:lnTo>
                      <a:pt x="290" y="95"/>
                    </a:lnTo>
                    <a:lnTo>
                      <a:pt x="280" y="98"/>
                    </a:lnTo>
                    <a:lnTo>
                      <a:pt x="270" y="98"/>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4" name="Freeform 23"/>
              <p:cNvSpPr/>
              <p:nvPr/>
            </p:nvSpPr>
            <p:spPr bwMode="auto">
              <a:xfrm>
                <a:off x="6256905" y="1719377"/>
                <a:ext cx="513304" cy="153995"/>
              </a:xfrm>
              <a:custGeom>
                <a:avLst/>
                <a:gdLst>
                  <a:gd name="T0" fmla="*/ 277 w 325"/>
                  <a:gd name="T1" fmla="*/ 98 h 98"/>
                  <a:gd name="T2" fmla="*/ 277 w 325"/>
                  <a:gd name="T3" fmla="*/ 98 h 98"/>
                  <a:gd name="T4" fmla="*/ 49 w 325"/>
                  <a:gd name="T5" fmla="*/ 98 h 98"/>
                  <a:gd name="T6" fmla="*/ 49 w 325"/>
                  <a:gd name="T7" fmla="*/ 98 h 98"/>
                  <a:gd name="T8" fmla="*/ 39 w 325"/>
                  <a:gd name="T9" fmla="*/ 98 h 98"/>
                  <a:gd name="T10" fmla="*/ 31 w 325"/>
                  <a:gd name="T11" fmla="*/ 95 h 98"/>
                  <a:gd name="T12" fmla="*/ 23 w 325"/>
                  <a:gd name="T13" fmla="*/ 90 h 98"/>
                  <a:gd name="T14" fmla="*/ 15 w 325"/>
                  <a:gd name="T15" fmla="*/ 83 h 98"/>
                  <a:gd name="T16" fmla="*/ 8 w 325"/>
                  <a:gd name="T17" fmla="*/ 77 h 98"/>
                  <a:gd name="T18" fmla="*/ 5 w 325"/>
                  <a:gd name="T19" fmla="*/ 69 h 98"/>
                  <a:gd name="T20" fmla="*/ 2 w 325"/>
                  <a:gd name="T21" fmla="*/ 59 h 98"/>
                  <a:gd name="T22" fmla="*/ 0 w 325"/>
                  <a:gd name="T23" fmla="*/ 49 h 98"/>
                  <a:gd name="T24" fmla="*/ 0 w 325"/>
                  <a:gd name="T25" fmla="*/ 49 h 98"/>
                  <a:gd name="T26" fmla="*/ 2 w 325"/>
                  <a:gd name="T27" fmla="*/ 40 h 98"/>
                  <a:gd name="T28" fmla="*/ 5 w 325"/>
                  <a:gd name="T29" fmla="*/ 30 h 98"/>
                  <a:gd name="T30" fmla="*/ 8 w 325"/>
                  <a:gd name="T31" fmla="*/ 22 h 98"/>
                  <a:gd name="T32" fmla="*/ 15 w 325"/>
                  <a:gd name="T33" fmla="*/ 15 h 98"/>
                  <a:gd name="T34" fmla="*/ 23 w 325"/>
                  <a:gd name="T35" fmla="*/ 9 h 98"/>
                  <a:gd name="T36" fmla="*/ 31 w 325"/>
                  <a:gd name="T37" fmla="*/ 5 h 98"/>
                  <a:gd name="T38" fmla="*/ 39 w 325"/>
                  <a:gd name="T39" fmla="*/ 2 h 98"/>
                  <a:gd name="T40" fmla="*/ 49 w 325"/>
                  <a:gd name="T41" fmla="*/ 0 h 98"/>
                  <a:gd name="T42" fmla="*/ 49 w 325"/>
                  <a:gd name="T43" fmla="*/ 0 h 98"/>
                  <a:gd name="T44" fmla="*/ 277 w 325"/>
                  <a:gd name="T45" fmla="*/ 0 h 98"/>
                  <a:gd name="T46" fmla="*/ 277 w 325"/>
                  <a:gd name="T47" fmla="*/ 0 h 98"/>
                  <a:gd name="T48" fmla="*/ 286 w 325"/>
                  <a:gd name="T49" fmla="*/ 2 h 98"/>
                  <a:gd name="T50" fmla="*/ 296 w 325"/>
                  <a:gd name="T51" fmla="*/ 5 h 98"/>
                  <a:gd name="T52" fmla="*/ 304 w 325"/>
                  <a:gd name="T53" fmla="*/ 10 h 98"/>
                  <a:gd name="T54" fmla="*/ 311 w 325"/>
                  <a:gd name="T55" fmla="*/ 15 h 98"/>
                  <a:gd name="T56" fmla="*/ 317 w 325"/>
                  <a:gd name="T57" fmla="*/ 23 h 98"/>
                  <a:gd name="T58" fmla="*/ 322 w 325"/>
                  <a:gd name="T59" fmla="*/ 31 h 98"/>
                  <a:gd name="T60" fmla="*/ 324 w 325"/>
                  <a:gd name="T61" fmla="*/ 40 h 98"/>
                  <a:gd name="T62" fmla="*/ 325 w 325"/>
                  <a:gd name="T63" fmla="*/ 49 h 98"/>
                  <a:gd name="T64" fmla="*/ 325 w 325"/>
                  <a:gd name="T65" fmla="*/ 49 h 98"/>
                  <a:gd name="T66" fmla="*/ 324 w 325"/>
                  <a:gd name="T67" fmla="*/ 59 h 98"/>
                  <a:gd name="T68" fmla="*/ 322 w 325"/>
                  <a:gd name="T69" fmla="*/ 69 h 98"/>
                  <a:gd name="T70" fmla="*/ 317 w 325"/>
                  <a:gd name="T71" fmla="*/ 77 h 98"/>
                  <a:gd name="T72" fmla="*/ 311 w 325"/>
                  <a:gd name="T73" fmla="*/ 85 h 98"/>
                  <a:gd name="T74" fmla="*/ 304 w 325"/>
                  <a:gd name="T75" fmla="*/ 90 h 98"/>
                  <a:gd name="T76" fmla="*/ 296 w 325"/>
                  <a:gd name="T77" fmla="*/ 95 h 98"/>
                  <a:gd name="T78" fmla="*/ 286 w 325"/>
                  <a:gd name="T79" fmla="*/ 98 h 98"/>
                  <a:gd name="T80" fmla="*/ 277 w 325"/>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 h="98">
                    <a:moveTo>
                      <a:pt x="277" y="98"/>
                    </a:moveTo>
                    <a:lnTo>
                      <a:pt x="277" y="98"/>
                    </a:lnTo>
                    <a:lnTo>
                      <a:pt x="49" y="98"/>
                    </a:lnTo>
                    <a:lnTo>
                      <a:pt x="49" y="98"/>
                    </a:lnTo>
                    <a:lnTo>
                      <a:pt x="39" y="98"/>
                    </a:lnTo>
                    <a:lnTo>
                      <a:pt x="31" y="95"/>
                    </a:lnTo>
                    <a:lnTo>
                      <a:pt x="23" y="90"/>
                    </a:lnTo>
                    <a:lnTo>
                      <a:pt x="15" y="83"/>
                    </a:lnTo>
                    <a:lnTo>
                      <a:pt x="8" y="77"/>
                    </a:lnTo>
                    <a:lnTo>
                      <a:pt x="5" y="69"/>
                    </a:lnTo>
                    <a:lnTo>
                      <a:pt x="2" y="59"/>
                    </a:lnTo>
                    <a:lnTo>
                      <a:pt x="0" y="49"/>
                    </a:lnTo>
                    <a:lnTo>
                      <a:pt x="0" y="49"/>
                    </a:lnTo>
                    <a:lnTo>
                      <a:pt x="2" y="40"/>
                    </a:lnTo>
                    <a:lnTo>
                      <a:pt x="5" y="30"/>
                    </a:lnTo>
                    <a:lnTo>
                      <a:pt x="8" y="22"/>
                    </a:lnTo>
                    <a:lnTo>
                      <a:pt x="15" y="15"/>
                    </a:lnTo>
                    <a:lnTo>
                      <a:pt x="23" y="9"/>
                    </a:lnTo>
                    <a:lnTo>
                      <a:pt x="31" y="5"/>
                    </a:lnTo>
                    <a:lnTo>
                      <a:pt x="39" y="2"/>
                    </a:lnTo>
                    <a:lnTo>
                      <a:pt x="49" y="0"/>
                    </a:lnTo>
                    <a:lnTo>
                      <a:pt x="49" y="0"/>
                    </a:lnTo>
                    <a:lnTo>
                      <a:pt x="277" y="0"/>
                    </a:lnTo>
                    <a:lnTo>
                      <a:pt x="277" y="0"/>
                    </a:lnTo>
                    <a:lnTo>
                      <a:pt x="286" y="2"/>
                    </a:lnTo>
                    <a:lnTo>
                      <a:pt x="296" y="5"/>
                    </a:lnTo>
                    <a:lnTo>
                      <a:pt x="304" y="10"/>
                    </a:lnTo>
                    <a:lnTo>
                      <a:pt x="311" y="15"/>
                    </a:lnTo>
                    <a:lnTo>
                      <a:pt x="317" y="23"/>
                    </a:lnTo>
                    <a:lnTo>
                      <a:pt x="322" y="31"/>
                    </a:lnTo>
                    <a:lnTo>
                      <a:pt x="324" y="40"/>
                    </a:lnTo>
                    <a:lnTo>
                      <a:pt x="325" y="49"/>
                    </a:lnTo>
                    <a:lnTo>
                      <a:pt x="325" y="49"/>
                    </a:lnTo>
                    <a:lnTo>
                      <a:pt x="324" y="59"/>
                    </a:lnTo>
                    <a:lnTo>
                      <a:pt x="322" y="69"/>
                    </a:lnTo>
                    <a:lnTo>
                      <a:pt x="317" y="77"/>
                    </a:lnTo>
                    <a:lnTo>
                      <a:pt x="311" y="85"/>
                    </a:lnTo>
                    <a:lnTo>
                      <a:pt x="304" y="90"/>
                    </a:lnTo>
                    <a:lnTo>
                      <a:pt x="296" y="95"/>
                    </a:lnTo>
                    <a:lnTo>
                      <a:pt x="286" y="98"/>
                    </a:lnTo>
                    <a:lnTo>
                      <a:pt x="277" y="98"/>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5" name="Freeform 25"/>
              <p:cNvSpPr/>
              <p:nvPr/>
            </p:nvSpPr>
            <p:spPr bwMode="auto">
              <a:xfrm>
                <a:off x="7904146" y="2087"/>
                <a:ext cx="158658" cy="485321"/>
              </a:xfrm>
              <a:custGeom>
                <a:avLst/>
                <a:gdLst>
                  <a:gd name="T0" fmla="*/ 49 w 98"/>
                  <a:gd name="T1" fmla="*/ 306 h 306"/>
                  <a:gd name="T2" fmla="*/ 49 w 98"/>
                  <a:gd name="T3" fmla="*/ 306 h 306"/>
                  <a:gd name="T4" fmla="*/ 49 w 98"/>
                  <a:gd name="T5" fmla="*/ 306 h 306"/>
                  <a:gd name="T6" fmla="*/ 39 w 98"/>
                  <a:gd name="T7" fmla="*/ 304 h 306"/>
                  <a:gd name="T8" fmla="*/ 29 w 98"/>
                  <a:gd name="T9" fmla="*/ 303 h 306"/>
                  <a:gd name="T10" fmla="*/ 21 w 98"/>
                  <a:gd name="T11" fmla="*/ 298 h 306"/>
                  <a:gd name="T12" fmla="*/ 15 w 98"/>
                  <a:gd name="T13" fmla="*/ 291 h 306"/>
                  <a:gd name="T14" fmla="*/ 8 w 98"/>
                  <a:gd name="T15" fmla="*/ 285 h 306"/>
                  <a:gd name="T16" fmla="*/ 5 w 98"/>
                  <a:gd name="T17" fmla="*/ 277 h 306"/>
                  <a:gd name="T18" fmla="*/ 2 w 98"/>
                  <a:gd name="T19" fmla="*/ 267 h 306"/>
                  <a:gd name="T20" fmla="*/ 0 w 98"/>
                  <a:gd name="T21" fmla="*/ 257 h 306"/>
                  <a:gd name="T22" fmla="*/ 0 w 98"/>
                  <a:gd name="T23" fmla="*/ 49 h 306"/>
                  <a:gd name="T24" fmla="*/ 0 w 98"/>
                  <a:gd name="T25" fmla="*/ 49 h 306"/>
                  <a:gd name="T26" fmla="*/ 2 w 98"/>
                  <a:gd name="T27" fmla="*/ 39 h 306"/>
                  <a:gd name="T28" fmla="*/ 5 w 98"/>
                  <a:gd name="T29" fmla="*/ 29 h 306"/>
                  <a:gd name="T30" fmla="*/ 10 w 98"/>
                  <a:gd name="T31" fmla="*/ 21 h 306"/>
                  <a:gd name="T32" fmla="*/ 15 w 98"/>
                  <a:gd name="T33" fmla="*/ 15 h 306"/>
                  <a:gd name="T34" fmla="*/ 23 w 98"/>
                  <a:gd name="T35" fmla="*/ 8 h 306"/>
                  <a:gd name="T36" fmla="*/ 31 w 98"/>
                  <a:gd name="T37" fmla="*/ 3 h 306"/>
                  <a:gd name="T38" fmla="*/ 39 w 98"/>
                  <a:gd name="T39" fmla="*/ 2 h 306"/>
                  <a:gd name="T40" fmla="*/ 49 w 98"/>
                  <a:gd name="T41" fmla="*/ 0 h 306"/>
                  <a:gd name="T42" fmla="*/ 49 w 98"/>
                  <a:gd name="T43" fmla="*/ 0 h 306"/>
                  <a:gd name="T44" fmla="*/ 49 w 98"/>
                  <a:gd name="T45" fmla="*/ 0 h 306"/>
                  <a:gd name="T46" fmla="*/ 59 w 98"/>
                  <a:gd name="T47" fmla="*/ 2 h 306"/>
                  <a:gd name="T48" fmla="*/ 68 w 98"/>
                  <a:gd name="T49" fmla="*/ 3 h 306"/>
                  <a:gd name="T50" fmla="*/ 77 w 98"/>
                  <a:gd name="T51" fmla="*/ 8 h 306"/>
                  <a:gd name="T52" fmla="*/ 85 w 98"/>
                  <a:gd name="T53" fmla="*/ 15 h 306"/>
                  <a:gd name="T54" fmla="*/ 90 w 98"/>
                  <a:gd name="T55" fmla="*/ 21 h 306"/>
                  <a:gd name="T56" fmla="*/ 94 w 98"/>
                  <a:gd name="T57" fmla="*/ 29 h 306"/>
                  <a:gd name="T58" fmla="*/ 98 w 98"/>
                  <a:gd name="T59" fmla="*/ 39 h 306"/>
                  <a:gd name="T60" fmla="*/ 98 w 98"/>
                  <a:gd name="T61" fmla="*/ 49 h 306"/>
                  <a:gd name="T62" fmla="*/ 98 w 98"/>
                  <a:gd name="T63" fmla="*/ 257 h 306"/>
                  <a:gd name="T64" fmla="*/ 98 w 98"/>
                  <a:gd name="T65" fmla="*/ 257 h 306"/>
                  <a:gd name="T66" fmla="*/ 98 w 98"/>
                  <a:gd name="T67" fmla="*/ 267 h 306"/>
                  <a:gd name="T68" fmla="*/ 94 w 98"/>
                  <a:gd name="T69" fmla="*/ 277 h 306"/>
                  <a:gd name="T70" fmla="*/ 90 w 98"/>
                  <a:gd name="T71" fmla="*/ 285 h 306"/>
                  <a:gd name="T72" fmla="*/ 83 w 98"/>
                  <a:gd name="T73" fmla="*/ 291 h 306"/>
                  <a:gd name="T74" fmla="*/ 77 w 98"/>
                  <a:gd name="T75" fmla="*/ 298 h 306"/>
                  <a:gd name="T76" fmla="*/ 68 w 98"/>
                  <a:gd name="T77" fmla="*/ 303 h 306"/>
                  <a:gd name="T78" fmla="*/ 59 w 98"/>
                  <a:gd name="T79" fmla="*/ 304 h 306"/>
                  <a:gd name="T80" fmla="*/ 49 w 98"/>
                  <a:gd name="T81"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306">
                    <a:moveTo>
                      <a:pt x="49" y="306"/>
                    </a:moveTo>
                    <a:lnTo>
                      <a:pt x="49" y="306"/>
                    </a:lnTo>
                    <a:lnTo>
                      <a:pt x="49" y="306"/>
                    </a:lnTo>
                    <a:lnTo>
                      <a:pt x="39" y="304"/>
                    </a:lnTo>
                    <a:lnTo>
                      <a:pt x="29" y="303"/>
                    </a:lnTo>
                    <a:lnTo>
                      <a:pt x="21" y="298"/>
                    </a:lnTo>
                    <a:lnTo>
                      <a:pt x="15" y="291"/>
                    </a:lnTo>
                    <a:lnTo>
                      <a:pt x="8" y="285"/>
                    </a:lnTo>
                    <a:lnTo>
                      <a:pt x="5" y="277"/>
                    </a:lnTo>
                    <a:lnTo>
                      <a:pt x="2" y="267"/>
                    </a:lnTo>
                    <a:lnTo>
                      <a:pt x="0" y="257"/>
                    </a:lnTo>
                    <a:lnTo>
                      <a:pt x="0" y="49"/>
                    </a:lnTo>
                    <a:lnTo>
                      <a:pt x="0" y="49"/>
                    </a:lnTo>
                    <a:lnTo>
                      <a:pt x="2" y="39"/>
                    </a:lnTo>
                    <a:lnTo>
                      <a:pt x="5" y="29"/>
                    </a:lnTo>
                    <a:lnTo>
                      <a:pt x="10" y="21"/>
                    </a:lnTo>
                    <a:lnTo>
                      <a:pt x="15" y="15"/>
                    </a:lnTo>
                    <a:lnTo>
                      <a:pt x="23" y="8"/>
                    </a:lnTo>
                    <a:lnTo>
                      <a:pt x="31" y="3"/>
                    </a:lnTo>
                    <a:lnTo>
                      <a:pt x="39" y="2"/>
                    </a:lnTo>
                    <a:lnTo>
                      <a:pt x="49" y="0"/>
                    </a:lnTo>
                    <a:lnTo>
                      <a:pt x="49" y="0"/>
                    </a:lnTo>
                    <a:lnTo>
                      <a:pt x="49" y="0"/>
                    </a:lnTo>
                    <a:lnTo>
                      <a:pt x="59" y="2"/>
                    </a:lnTo>
                    <a:lnTo>
                      <a:pt x="68" y="3"/>
                    </a:lnTo>
                    <a:lnTo>
                      <a:pt x="77" y="8"/>
                    </a:lnTo>
                    <a:lnTo>
                      <a:pt x="85" y="15"/>
                    </a:lnTo>
                    <a:lnTo>
                      <a:pt x="90" y="21"/>
                    </a:lnTo>
                    <a:lnTo>
                      <a:pt x="94" y="29"/>
                    </a:lnTo>
                    <a:lnTo>
                      <a:pt x="98" y="39"/>
                    </a:lnTo>
                    <a:lnTo>
                      <a:pt x="98" y="49"/>
                    </a:lnTo>
                    <a:lnTo>
                      <a:pt x="98" y="257"/>
                    </a:lnTo>
                    <a:lnTo>
                      <a:pt x="98" y="257"/>
                    </a:lnTo>
                    <a:lnTo>
                      <a:pt x="98" y="267"/>
                    </a:lnTo>
                    <a:lnTo>
                      <a:pt x="94" y="277"/>
                    </a:lnTo>
                    <a:lnTo>
                      <a:pt x="90" y="285"/>
                    </a:lnTo>
                    <a:lnTo>
                      <a:pt x="83" y="291"/>
                    </a:lnTo>
                    <a:lnTo>
                      <a:pt x="77" y="298"/>
                    </a:lnTo>
                    <a:lnTo>
                      <a:pt x="68" y="303"/>
                    </a:lnTo>
                    <a:lnTo>
                      <a:pt x="59" y="304"/>
                    </a:lnTo>
                    <a:lnTo>
                      <a:pt x="49" y="306"/>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6" name="Freeform 26"/>
              <p:cNvSpPr/>
              <p:nvPr/>
            </p:nvSpPr>
            <p:spPr bwMode="auto">
              <a:xfrm>
                <a:off x="7904146" y="2087"/>
                <a:ext cx="158658" cy="485321"/>
              </a:xfrm>
              <a:custGeom>
                <a:avLst/>
                <a:gdLst>
                  <a:gd name="T0" fmla="*/ 49 w 98"/>
                  <a:gd name="T1" fmla="*/ 306 h 306"/>
                  <a:gd name="T2" fmla="*/ 49 w 98"/>
                  <a:gd name="T3" fmla="*/ 306 h 306"/>
                  <a:gd name="T4" fmla="*/ 49 w 98"/>
                  <a:gd name="T5" fmla="*/ 306 h 306"/>
                  <a:gd name="T6" fmla="*/ 39 w 98"/>
                  <a:gd name="T7" fmla="*/ 304 h 306"/>
                  <a:gd name="T8" fmla="*/ 29 w 98"/>
                  <a:gd name="T9" fmla="*/ 303 h 306"/>
                  <a:gd name="T10" fmla="*/ 21 w 98"/>
                  <a:gd name="T11" fmla="*/ 298 h 306"/>
                  <a:gd name="T12" fmla="*/ 15 w 98"/>
                  <a:gd name="T13" fmla="*/ 291 h 306"/>
                  <a:gd name="T14" fmla="*/ 8 w 98"/>
                  <a:gd name="T15" fmla="*/ 285 h 306"/>
                  <a:gd name="T16" fmla="*/ 5 w 98"/>
                  <a:gd name="T17" fmla="*/ 277 h 306"/>
                  <a:gd name="T18" fmla="*/ 2 w 98"/>
                  <a:gd name="T19" fmla="*/ 267 h 306"/>
                  <a:gd name="T20" fmla="*/ 0 w 98"/>
                  <a:gd name="T21" fmla="*/ 257 h 306"/>
                  <a:gd name="T22" fmla="*/ 0 w 98"/>
                  <a:gd name="T23" fmla="*/ 49 h 306"/>
                  <a:gd name="T24" fmla="*/ 0 w 98"/>
                  <a:gd name="T25" fmla="*/ 49 h 306"/>
                  <a:gd name="T26" fmla="*/ 2 w 98"/>
                  <a:gd name="T27" fmla="*/ 39 h 306"/>
                  <a:gd name="T28" fmla="*/ 5 w 98"/>
                  <a:gd name="T29" fmla="*/ 29 h 306"/>
                  <a:gd name="T30" fmla="*/ 10 w 98"/>
                  <a:gd name="T31" fmla="*/ 21 h 306"/>
                  <a:gd name="T32" fmla="*/ 15 w 98"/>
                  <a:gd name="T33" fmla="*/ 15 h 306"/>
                  <a:gd name="T34" fmla="*/ 23 w 98"/>
                  <a:gd name="T35" fmla="*/ 8 h 306"/>
                  <a:gd name="T36" fmla="*/ 31 w 98"/>
                  <a:gd name="T37" fmla="*/ 3 h 306"/>
                  <a:gd name="T38" fmla="*/ 39 w 98"/>
                  <a:gd name="T39" fmla="*/ 2 h 306"/>
                  <a:gd name="T40" fmla="*/ 49 w 98"/>
                  <a:gd name="T41" fmla="*/ 0 h 306"/>
                  <a:gd name="T42" fmla="*/ 49 w 98"/>
                  <a:gd name="T43" fmla="*/ 0 h 306"/>
                  <a:gd name="T44" fmla="*/ 49 w 98"/>
                  <a:gd name="T45" fmla="*/ 0 h 306"/>
                  <a:gd name="T46" fmla="*/ 59 w 98"/>
                  <a:gd name="T47" fmla="*/ 2 h 306"/>
                  <a:gd name="T48" fmla="*/ 68 w 98"/>
                  <a:gd name="T49" fmla="*/ 3 h 306"/>
                  <a:gd name="T50" fmla="*/ 77 w 98"/>
                  <a:gd name="T51" fmla="*/ 8 h 306"/>
                  <a:gd name="T52" fmla="*/ 85 w 98"/>
                  <a:gd name="T53" fmla="*/ 15 h 306"/>
                  <a:gd name="T54" fmla="*/ 90 w 98"/>
                  <a:gd name="T55" fmla="*/ 21 h 306"/>
                  <a:gd name="T56" fmla="*/ 94 w 98"/>
                  <a:gd name="T57" fmla="*/ 29 h 306"/>
                  <a:gd name="T58" fmla="*/ 98 w 98"/>
                  <a:gd name="T59" fmla="*/ 39 h 306"/>
                  <a:gd name="T60" fmla="*/ 98 w 98"/>
                  <a:gd name="T61" fmla="*/ 49 h 306"/>
                  <a:gd name="T62" fmla="*/ 98 w 98"/>
                  <a:gd name="T63" fmla="*/ 257 h 306"/>
                  <a:gd name="T64" fmla="*/ 98 w 98"/>
                  <a:gd name="T65" fmla="*/ 257 h 306"/>
                  <a:gd name="T66" fmla="*/ 98 w 98"/>
                  <a:gd name="T67" fmla="*/ 267 h 306"/>
                  <a:gd name="T68" fmla="*/ 94 w 98"/>
                  <a:gd name="T69" fmla="*/ 277 h 306"/>
                  <a:gd name="T70" fmla="*/ 90 w 98"/>
                  <a:gd name="T71" fmla="*/ 285 h 306"/>
                  <a:gd name="T72" fmla="*/ 83 w 98"/>
                  <a:gd name="T73" fmla="*/ 291 h 306"/>
                  <a:gd name="T74" fmla="*/ 77 w 98"/>
                  <a:gd name="T75" fmla="*/ 298 h 306"/>
                  <a:gd name="T76" fmla="*/ 68 w 98"/>
                  <a:gd name="T77" fmla="*/ 303 h 306"/>
                  <a:gd name="T78" fmla="*/ 59 w 98"/>
                  <a:gd name="T79" fmla="*/ 304 h 306"/>
                  <a:gd name="T80" fmla="*/ 49 w 98"/>
                  <a:gd name="T81"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306">
                    <a:moveTo>
                      <a:pt x="49" y="306"/>
                    </a:moveTo>
                    <a:lnTo>
                      <a:pt x="49" y="306"/>
                    </a:lnTo>
                    <a:lnTo>
                      <a:pt x="49" y="306"/>
                    </a:lnTo>
                    <a:lnTo>
                      <a:pt x="39" y="304"/>
                    </a:lnTo>
                    <a:lnTo>
                      <a:pt x="29" y="303"/>
                    </a:lnTo>
                    <a:lnTo>
                      <a:pt x="21" y="298"/>
                    </a:lnTo>
                    <a:lnTo>
                      <a:pt x="15" y="291"/>
                    </a:lnTo>
                    <a:lnTo>
                      <a:pt x="8" y="285"/>
                    </a:lnTo>
                    <a:lnTo>
                      <a:pt x="5" y="277"/>
                    </a:lnTo>
                    <a:lnTo>
                      <a:pt x="2" y="267"/>
                    </a:lnTo>
                    <a:lnTo>
                      <a:pt x="0" y="257"/>
                    </a:lnTo>
                    <a:lnTo>
                      <a:pt x="0" y="49"/>
                    </a:lnTo>
                    <a:lnTo>
                      <a:pt x="0" y="49"/>
                    </a:lnTo>
                    <a:lnTo>
                      <a:pt x="2" y="39"/>
                    </a:lnTo>
                    <a:lnTo>
                      <a:pt x="5" y="29"/>
                    </a:lnTo>
                    <a:lnTo>
                      <a:pt x="10" y="21"/>
                    </a:lnTo>
                    <a:lnTo>
                      <a:pt x="15" y="15"/>
                    </a:lnTo>
                    <a:lnTo>
                      <a:pt x="23" y="8"/>
                    </a:lnTo>
                    <a:lnTo>
                      <a:pt x="31" y="3"/>
                    </a:lnTo>
                    <a:lnTo>
                      <a:pt x="39" y="2"/>
                    </a:lnTo>
                    <a:lnTo>
                      <a:pt x="49" y="0"/>
                    </a:lnTo>
                    <a:lnTo>
                      <a:pt x="49" y="0"/>
                    </a:lnTo>
                    <a:lnTo>
                      <a:pt x="49" y="0"/>
                    </a:lnTo>
                    <a:lnTo>
                      <a:pt x="59" y="2"/>
                    </a:lnTo>
                    <a:lnTo>
                      <a:pt x="68" y="3"/>
                    </a:lnTo>
                    <a:lnTo>
                      <a:pt x="77" y="8"/>
                    </a:lnTo>
                    <a:lnTo>
                      <a:pt x="85" y="15"/>
                    </a:lnTo>
                    <a:lnTo>
                      <a:pt x="90" y="21"/>
                    </a:lnTo>
                    <a:lnTo>
                      <a:pt x="94" y="29"/>
                    </a:lnTo>
                    <a:lnTo>
                      <a:pt x="98" y="39"/>
                    </a:lnTo>
                    <a:lnTo>
                      <a:pt x="98" y="49"/>
                    </a:lnTo>
                    <a:lnTo>
                      <a:pt x="98" y="257"/>
                    </a:lnTo>
                    <a:lnTo>
                      <a:pt x="98" y="257"/>
                    </a:lnTo>
                    <a:lnTo>
                      <a:pt x="98" y="267"/>
                    </a:lnTo>
                    <a:lnTo>
                      <a:pt x="94" y="277"/>
                    </a:lnTo>
                    <a:lnTo>
                      <a:pt x="90" y="285"/>
                    </a:lnTo>
                    <a:lnTo>
                      <a:pt x="83" y="291"/>
                    </a:lnTo>
                    <a:lnTo>
                      <a:pt x="77" y="298"/>
                    </a:lnTo>
                    <a:lnTo>
                      <a:pt x="68" y="303"/>
                    </a:lnTo>
                    <a:lnTo>
                      <a:pt x="59" y="304"/>
                    </a:lnTo>
                    <a:lnTo>
                      <a:pt x="49" y="30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7" name="Freeform 27"/>
              <p:cNvSpPr/>
              <p:nvPr/>
            </p:nvSpPr>
            <p:spPr bwMode="auto">
              <a:xfrm>
                <a:off x="8860756" y="520072"/>
                <a:ext cx="373312" cy="377992"/>
              </a:xfrm>
              <a:custGeom>
                <a:avLst/>
                <a:gdLst>
                  <a:gd name="T0" fmla="*/ 49 w 236"/>
                  <a:gd name="T1" fmla="*/ 236 h 236"/>
                  <a:gd name="T2" fmla="*/ 49 w 236"/>
                  <a:gd name="T3" fmla="*/ 236 h 236"/>
                  <a:gd name="T4" fmla="*/ 39 w 236"/>
                  <a:gd name="T5" fmla="*/ 235 h 236"/>
                  <a:gd name="T6" fmla="*/ 30 w 236"/>
                  <a:gd name="T7" fmla="*/ 233 h 236"/>
                  <a:gd name="T8" fmla="*/ 21 w 236"/>
                  <a:gd name="T9" fmla="*/ 228 h 236"/>
                  <a:gd name="T10" fmla="*/ 13 w 236"/>
                  <a:gd name="T11" fmla="*/ 222 h 236"/>
                  <a:gd name="T12" fmla="*/ 13 w 236"/>
                  <a:gd name="T13" fmla="*/ 222 h 236"/>
                  <a:gd name="T14" fmla="*/ 7 w 236"/>
                  <a:gd name="T15" fmla="*/ 213 h 236"/>
                  <a:gd name="T16" fmla="*/ 4 w 236"/>
                  <a:gd name="T17" fmla="*/ 205 h 236"/>
                  <a:gd name="T18" fmla="*/ 0 w 236"/>
                  <a:gd name="T19" fmla="*/ 197 h 236"/>
                  <a:gd name="T20" fmla="*/ 0 w 236"/>
                  <a:gd name="T21" fmla="*/ 187 h 236"/>
                  <a:gd name="T22" fmla="*/ 0 w 236"/>
                  <a:gd name="T23" fmla="*/ 178 h 236"/>
                  <a:gd name="T24" fmla="*/ 4 w 236"/>
                  <a:gd name="T25" fmla="*/ 169 h 236"/>
                  <a:gd name="T26" fmla="*/ 7 w 236"/>
                  <a:gd name="T27" fmla="*/ 160 h 236"/>
                  <a:gd name="T28" fmla="*/ 13 w 236"/>
                  <a:gd name="T29" fmla="*/ 153 h 236"/>
                  <a:gd name="T30" fmla="*/ 152 w 236"/>
                  <a:gd name="T31" fmla="*/ 15 h 236"/>
                  <a:gd name="T32" fmla="*/ 152 w 236"/>
                  <a:gd name="T33" fmla="*/ 15 h 236"/>
                  <a:gd name="T34" fmla="*/ 160 w 236"/>
                  <a:gd name="T35" fmla="*/ 8 h 236"/>
                  <a:gd name="T36" fmla="*/ 168 w 236"/>
                  <a:gd name="T37" fmla="*/ 3 h 236"/>
                  <a:gd name="T38" fmla="*/ 178 w 236"/>
                  <a:gd name="T39" fmla="*/ 2 h 236"/>
                  <a:gd name="T40" fmla="*/ 187 w 236"/>
                  <a:gd name="T41" fmla="*/ 0 h 236"/>
                  <a:gd name="T42" fmla="*/ 196 w 236"/>
                  <a:gd name="T43" fmla="*/ 2 h 236"/>
                  <a:gd name="T44" fmla="*/ 205 w 236"/>
                  <a:gd name="T45" fmla="*/ 3 h 236"/>
                  <a:gd name="T46" fmla="*/ 213 w 236"/>
                  <a:gd name="T47" fmla="*/ 8 h 236"/>
                  <a:gd name="T48" fmla="*/ 222 w 236"/>
                  <a:gd name="T49" fmla="*/ 15 h 236"/>
                  <a:gd name="T50" fmla="*/ 222 w 236"/>
                  <a:gd name="T51" fmla="*/ 15 h 236"/>
                  <a:gd name="T52" fmla="*/ 228 w 236"/>
                  <a:gd name="T53" fmla="*/ 23 h 236"/>
                  <a:gd name="T54" fmla="*/ 231 w 236"/>
                  <a:gd name="T55" fmla="*/ 31 h 236"/>
                  <a:gd name="T56" fmla="*/ 235 w 236"/>
                  <a:gd name="T57" fmla="*/ 39 h 236"/>
                  <a:gd name="T58" fmla="*/ 236 w 236"/>
                  <a:gd name="T59" fmla="*/ 49 h 236"/>
                  <a:gd name="T60" fmla="*/ 235 w 236"/>
                  <a:gd name="T61" fmla="*/ 59 h 236"/>
                  <a:gd name="T62" fmla="*/ 231 w 236"/>
                  <a:gd name="T63" fmla="*/ 67 h 236"/>
                  <a:gd name="T64" fmla="*/ 228 w 236"/>
                  <a:gd name="T65" fmla="*/ 77 h 236"/>
                  <a:gd name="T66" fmla="*/ 222 w 236"/>
                  <a:gd name="T67" fmla="*/ 83 h 236"/>
                  <a:gd name="T68" fmla="*/ 83 w 236"/>
                  <a:gd name="T69" fmla="*/ 222 h 236"/>
                  <a:gd name="T70" fmla="*/ 83 w 236"/>
                  <a:gd name="T71" fmla="*/ 222 h 236"/>
                  <a:gd name="T72" fmla="*/ 75 w 236"/>
                  <a:gd name="T73" fmla="*/ 228 h 236"/>
                  <a:gd name="T74" fmla="*/ 67 w 236"/>
                  <a:gd name="T75" fmla="*/ 233 h 236"/>
                  <a:gd name="T76" fmla="*/ 57 w 236"/>
                  <a:gd name="T77" fmla="*/ 235 h 236"/>
                  <a:gd name="T78" fmla="*/ 49 w 236"/>
                  <a:gd name="T7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49" y="236"/>
                    </a:moveTo>
                    <a:lnTo>
                      <a:pt x="49" y="236"/>
                    </a:lnTo>
                    <a:lnTo>
                      <a:pt x="39" y="235"/>
                    </a:lnTo>
                    <a:lnTo>
                      <a:pt x="30" y="233"/>
                    </a:lnTo>
                    <a:lnTo>
                      <a:pt x="21" y="228"/>
                    </a:lnTo>
                    <a:lnTo>
                      <a:pt x="13" y="222"/>
                    </a:lnTo>
                    <a:lnTo>
                      <a:pt x="13" y="222"/>
                    </a:lnTo>
                    <a:lnTo>
                      <a:pt x="7" y="213"/>
                    </a:lnTo>
                    <a:lnTo>
                      <a:pt x="4" y="205"/>
                    </a:lnTo>
                    <a:lnTo>
                      <a:pt x="0" y="197"/>
                    </a:lnTo>
                    <a:lnTo>
                      <a:pt x="0" y="187"/>
                    </a:lnTo>
                    <a:lnTo>
                      <a:pt x="0" y="178"/>
                    </a:lnTo>
                    <a:lnTo>
                      <a:pt x="4" y="169"/>
                    </a:lnTo>
                    <a:lnTo>
                      <a:pt x="7" y="160"/>
                    </a:lnTo>
                    <a:lnTo>
                      <a:pt x="13" y="153"/>
                    </a:lnTo>
                    <a:lnTo>
                      <a:pt x="152" y="15"/>
                    </a:lnTo>
                    <a:lnTo>
                      <a:pt x="152" y="15"/>
                    </a:lnTo>
                    <a:lnTo>
                      <a:pt x="160" y="8"/>
                    </a:lnTo>
                    <a:lnTo>
                      <a:pt x="168" y="3"/>
                    </a:lnTo>
                    <a:lnTo>
                      <a:pt x="178" y="2"/>
                    </a:lnTo>
                    <a:lnTo>
                      <a:pt x="187" y="0"/>
                    </a:lnTo>
                    <a:lnTo>
                      <a:pt x="196" y="2"/>
                    </a:lnTo>
                    <a:lnTo>
                      <a:pt x="205" y="3"/>
                    </a:lnTo>
                    <a:lnTo>
                      <a:pt x="213" y="8"/>
                    </a:lnTo>
                    <a:lnTo>
                      <a:pt x="222" y="15"/>
                    </a:lnTo>
                    <a:lnTo>
                      <a:pt x="222" y="15"/>
                    </a:lnTo>
                    <a:lnTo>
                      <a:pt x="228" y="23"/>
                    </a:lnTo>
                    <a:lnTo>
                      <a:pt x="231" y="31"/>
                    </a:lnTo>
                    <a:lnTo>
                      <a:pt x="235" y="39"/>
                    </a:lnTo>
                    <a:lnTo>
                      <a:pt x="236" y="49"/>
                    </a:lnTo>
                    <a:lnTo>
                      <a:pt x="235" y="59"/>
                    </a:lnTo>
                    <a:lnTo>
                      <a:pt x="231" y="67"/>
                    </a:lnTo>
                    <a:lnTo>
                      <a:pt x="228" y="77"/>
                    </a:lnTo>
                    <a:lnTo>
                      <a:pt x="222" y="83"/>
                    </a:lnTo>
                    <a:lnTo>
                      <a:pt x="83" y="222"/>
                    </a:lnTo>
                    <a:lnTo>
                      <a:pt x="83" y="222"/>
                    </a:lnTo>
                    <a:lnTo>
                      <a:pt x="75" y="228"/>
                    </a:lnTo>
                    <a:lnTo>
                      <a:pt x="67" y="233"/>
                    </a:lnTo>
                    <a:lnTo>
                      <a:pt x="57" y="235"/>
                    </a:lnTo>
                    <a:lnTo>
                      <a:pt x="49" y="236"/>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8" name="Freeform 28"/>
              <p:cNvSpPr/>
              <p:nvPr/>
            </p:nvSpPr>
            <p:spPr bwMode="auto">
              <a:xfrm>
                <a:off x="8860756" y="520072"/>
                <a:ext cx="373312" cy="377992"/>
              </a:xfrm>
              <a:custGeom>
                <a:avLst/>
                <a:gdLst>
                  <a:gd name="T0" fmla="*/ 49 w 236"/>
                  <a:gd name="T1" fmla="*/ 236 h 236"/>
                  <a:gd name="T2" fmla="*/ 49 w 236"/>
                  <a:gd name="T3" fmla="*/ 236 h 236"/>
                  <a:gd name="T4" fmla="*/ 39 w 236"/>
                  <a:gd name="T5" fmla="*/ 235 h 236"/>
                  <a:gd name="T6" fmla="*/ 30 w 236"/>
                  <a:gd name="T7" fmla="*/ 233 h 236"/>
                  <a:gd name="T8" fmla="*/ 21 w 236"/>
                  <a:gd name="T9" fmla="*/ 228 h 236"/>
                  <a:gd name="T10" fmla="*/ 13 w 236"/>
                  <a:gd name="T11" fmla="*/ 222 h 236"/>
                  <a:gd name="T12" fmla="*/ 13 w 236"/>
                  <a:gd name="T13" fmla="*/ 222 h 236"/>
                  <a:gd name="T14" fmla="*/ 7 w 236"/>
                  <a:gd name="T15" fmla="*/ 213 h 236"/>
                  <a:gd name="T16" fmla="*/ 4 w 236"/>
                  <a:gd name="T17" fmla="*/ 205 h 236"/>
                  <a:gd name="T18" fmla="*/ 0 w 236"/>
                  <a:gd name="T19" fmla="*/ 197 h 236"/>
                  <a:gd name="T20" fmla="*/ 0 w 236"/>
                  <a:gd name="T21" fmla="*/ 187 h 236"/>
                  <a:gd name="T22" fmla="*/ 0 w 236"/>
                  <a:gd name="T23" fmla="*/ 178 h 236"/>
                  <a:gd name="T24" fmla="*/ 4 w 236"/>
                  <a:gd name="T25" fmla="*/ 169 h 236"/>
                  <a:gd name="T26" fmla="*/ 7 w 236"/>
                  <a:gd name="T27" fmla="*/ 160 h 236"/>
                  <a:gd name="T28" fmla="*/ 13 w 236"/>
                  <a:gd name="T29" fmla="*/ 153 h 236"/>
                  <a:gd name="T30" fmla="*/ 152 w 236"/>
                  <a:gd name="T31" fmla="*/ 15 h 236"/>
                  <a:gd name="T32" fmla="*/ 152 w 236"/>
                  <a:gd name="T33" fmla="*/ 15 h 236"/>
                  <a:gd name="T34" fmla="*/ 160 w 236"/>
                  <a:gd name="T35" fmla="*/ 8 h 236"/>
                  <a:gd name="T36" fmla="*/ 168 w 236"/>
                  <a:gd name="T37" fmla="*/ 3 h 236"/>
                  <a:gd name="T38" fmla="*/ 178 w 236"/>
                  <a:gd name="T39" fmla="*/ 2 h 236"/>
                  <a:gd name="T40" fmla="*/ 187 w 236"/>
                  <a:gd name="T41" fmla="*/ 0 h 236"/>
                  <a:gd name="T42" fmla="*/ 196 w 236"/>
                  <a:gd name="T43" fmla="*/ 2 h 236"/>
                  <a:gd name="T44" fmla="*/ 205 w 236"/>
                  <a:gd name="T45" fmla="*/ 3 h 236"/>
                  <a:gd name="T46" fmla="*/ 213 w 236"/>
                  <a:gd name="T47" fmla="*/ 8 h 236"/>
                  <a:gd name="T48" fmla="*/ 222 w 236"/>
                  <a:gd name="T49" fmla="*/ 15 h 236"/>
                  <a:gd name="T50" fmla="*/ 222 w 236"/>
                  <a:gd name="T51" fmla="*/ 15 h 236"/>
                  <a:gd name="T52" fmla="*/ 228 w 236"/>
                  <a:gd name="T53" fmla="*/ 23 h 236"/>
                  <a:gd name="T54" fmla="*/ 231 w 236"/>
                  <a:gd name="T55" fmla="*/ 31 h 236"/>
                  <a:gd name="T56" fmla="*/ 235 w 236"/>
                  <a:gd name="T57" fmla="*/ 39 h 236"/>
                  <a:gd name="T58" fmla="*/ 236 w 236"/>
                  <a:gd name="T59" fmla="*/ 49 h 236"/>
                  <a:gd name="T60" fmla="*/ 235 w 236"/>
                  <a:gd name="T61" fmla="*/ 59 h 236"/>
                  <a:gd name="T62" fmla="*/ 231 w 236"/>
                  <a:gd name="T63" fmla="*/ 67 h 236"/>
                  <a:gd name="T64" fmla="*/ 228 w 236"/>
                  <a:gd name="T65" fmla="*/ 77 h 236"/>
                  <a:gd name="T66" fmla="*/ 222 w 236"/>
                  <a:gd name="T67" fmla="*/ 83 h 236"/>
                  <a:gd name="T68" fmla="*/ 83 w 236"/>
                  <a:gd name="T69" fmla="*/ 222 h 236"/>
                  <a:gd name="T70" fmla="*/ 83 w 236"/>
                  <a:gd name="T71" fmla="*/ 222 h 236"/>
                  <a:gd name="T72" fmla="*/ 75 w 236"/>
                  <a:gd name="T73" fmla="*/ 228 h 236"/>
                  <a:gd name="T74" fmla="*/ 67 w 236"/>
                  <a:gd name="T75" fmla="*/ 233 h 236"/>
                  <a:gd name="T76" fmla="*/ 57 w 236"/>
                  <a:gd name="T77" fmla="*/ 235 h 236"/>
                  <a:gd name="T78" fmla="*/ 49 w 236"/>
                  <a:gd name="T7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49" y="236"/>
                    </a:moveTo>
                    <a:lnTo>
                      <a:pt x="49" y="236"/>
                    </a:lnTo>
                    <a:lnTo>
                      <a:pt x="39" y="235"/>
                    </a:lnTo>
                    <a:lnTo>
                      <a:pt x="30" y="233"/>
                    </a:lnTo>
                    <a:lnTo>
                      <a:pt x="21" y="228"/>
                    </a:lnTo>
                    <a:lnTo>
                      <a:pt x="13" y="222"/>
                    </a:lnTo>
                    <a:lnTo>
                      <a:pt x="13" y="222"/>
                    </a:lnTo>
                    <a:lnTo>
                      <a:pt x="7" y="213"/>
                    </a:lnTo>
                    <a:lnTo>
                      <a:pt x="4" y="205"/>
                    </a:lnTo>
                    <a:lnTo>
                      <a:pt x="0" y="197"/>
                    </a:lnTo>
                    <a:lnTo>
                      <a:pt x="0" y="187"/>
                    </a:lnTo>
                    <a:lnTo>
                      <a:pt x="0" y="178"/>
                    </a:lnTo>
                    <a:lnTo>
                      <a:pt x="4" y="169"/>
                    </a:lnTo>
                    <a:lnTo>
                      <a:pt x="7" y="160"/>
                    </a:lnTo>
                    <a:lnTo>
                      <a:pt x="13" y="153"/>
                    </a:lnTo>
                    <a:lnTo>
                      <a:pt x="152" y="15"/>
                    </a:lnTo>
                    <a:lnTo>
                      <a:pt x="152" y="15"/>
                    </a:lnTo>
                    <a:lnTo>
                      <a:pt x="160" y="8"/>
                    </a:lnTo>
                    <a:lnTo>
                      <a:pt x="168" y="3"/>
                    </a:lnTo>
                    <a:lnTo>
                      <a:pt x="178" y="2"/>
                    </a:lnTo>
                    <a:lnTo>
                      <a:pt x="187" y="0"/>
                    </a:lnTo>
                    <a:lnTo>
                      <a:pt x="196" y="2"/>
                    </a:lnTo>
                    <a:lnTo>
                      <a:pt x="205" y="3"/>
                    </a:lnTo>
                    <a:lnTo>
                      <a:pt x="213" y="8"/>
                    </a:lnTo>
                    <a:lnTo>
                      <a:pt x="222" y="15"/>
                    </a:lnTo>
                    <a:lnTo>
                      <a:pt x="222" y="15"/>
                    </a:lnTo>
                    <a:lnTo>
                      <a:pt x="228" y="23"/>
                    </a:lnTo>
                    <a:lnTo>
                      <a:pt x="231" y="31"/>
                    </a:lnTo>
                    <a:lnTo>
                      <a:pt x="235" y="39"/>
                    </a:lnTo>
                    <a:lnTo>
                      <a:pt x="236" y="49"/>
                    </a:lnTo>
                    <a:lnTo>
                      <a:pt x="235" y="59"/>
                    </a:lnTo>
                    <a:lnTo>
                      <a:pt x="231" y="67"/>
                    </a:lnTo>
                    <a:lnTo>
                      <a:pt x="228" y="77"/>
                    </a:lnTo>
                    <a:lnTo>
                      <a:pt x="222" y="83"/>
                    </a:lnTo>
                    <a:lnTo>
                      <a:pt x="83" y="222"/>
                    </a:lnTo>
                    <a:lnTo>
                      <a:pt x="83" y="222"/>
                    </a:lnTo>
                    <a:lnTo>
                      <a:pt x="75" y="228"/>
                    </a:lnTo>
                    <a:lnTo>
                      <a:pt x="67" y="233"/>
                    </a:lnTo>
                    <a:lnTo>
                      <a:pt x="57" y="235"/>
                    </a:lnTo>
                    <a:lnTo>
                      <a:pt x="49" y="23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9" name="Freeform 29"/>
              <p:cNvSpPr/>
              <p:nvPr/>
            </p:nvSpPr>
            <p:spPr bwMode="auto">
              <a:xfrm>
                <a:off x="6709548" y="622736"/>
                <a:ext cx="377977" cy="368659"/>
              </a:xfrm>
              <a:custGeom>
                <a:avLst/>
                <a:gdLst>
                  <a:gd name="T0" fmla="*/ 188 w 236"/>
                  <a:gd name="T1" fmla="*/ 234 h 234"/>
                  <a:gd name="T2" fmla="*/ 188 w 236"/>
                  <a:gd name="T3" fmla="*/ 234 h 234"/>
                  <a:gd name="T4" fmla="*/ 178 w 236"/>
                  <a:gd name="T5" fmla="*/ 234 h 234"/>
                  <a:gd name="T6" fmla="*/ 170 w 236"/>
                  <a:gd name="T7" fmla="*/ 231 h 234"/>
                  <a:gd name="T8" fmla="*/ 160 w 236"/>
                  <a:gd name="T9" fmla="*/ 226 h 234"/>
                  <a:gd name="T10" fmla="*/ 153 w 236"/>
                  <a:gd name="T11" fmla="*/ 219 h 234"/>
                  <a:gd name="T12" fmla="*/ 15 w 236"/>
                  <a:gd name="T13" fmla="*/ 83 h 234"/>
                  <a:gd name="T14" fmla="*/ 15 w 236"/>
                  <a:gd name="T15" fmla="*/ 83 h 234"/>
                  <a:gd name="T16" fmla="*/ 9 w 236"/>
                  <a:gd name="T17" fmla="*/ 75 h 234"/>
                  <a:gd name="T18" fmla="*/ 4 w 236"/>
                  <a:gd name="T19" fmla="*/ 66 h 234"/>
                  <a:gd name="T20" fmla="*/ 2 w 236"/>
                  <a:gd name="T21" fmla="*/ 57 h 234"/>
                  <a:gd name="T22" fmla="*/ 0 w 236"/>
                  <a:gd name="T23" fmla="*/ 48 h 234"/>
                  <a:gd name="T24" fmla="*/ 2 w 236"/>
                  <a:gd name="T25" fmla="*/ 39 h 234"/>
                  <a:gd name="T26" fmla="*/ 4 w 236"/>
                  <a:gd name="T27" fmla="*/ 29 h 234"/>
                  <a:gd name="T28" fmla="*/ 9 w 236"/>
                  <a:gd name="T29" fmla="*/ 21 h 234"/>
                  <a:gd name="T30" fmla="*/ 15 w 236"/>
                  <a:gd name="T31" fmla="*/ 14 h 234"/>
                  <a:gd name="T32" fmla="*/ 15 w 236"/>
                  <a:gd name="T33" fmla="*/ 14 h 234"/>
                  <a:gd name="T34" fmla="*/ 23 w 236"/>
                  <a:gd name="T35" fmla="*/ 8 h 234"/>
                  <a:gd name="T36" fmla="*/ 31 w 236"/>
                  <a:gd name="T37" fmla="*/ 3 h 234"/>
                  <a:gd name="T38" fmla="*/ 39 w 236"/>
                  <a:gd name="T39" fmla="*/ 0 h 234"/>
                  <a:gd name="T40" fmla="*/ 49 w 236"/>
                  <a:gd name="T41" fmla="*/ 0 h 234"/>
                  <a:gd name="T42" fmla="*/ 59 w 236"/>
                  <a:gd name="T43" fmla="*/ 0 h 234"/>
                  <a:gd name="T44" fmla="*/ 67 w 236"/>
                  <a:gd name="T45" fmla="*/ 3 h 234"/>
                  <a:gd name="T46" fmla="*/ 77 w 236"/>
                  <a:gd name="T47" fmla="*/ 8 h 234"/>
                  <a:gd name="T48" fmla="*/ 83 w 236"/>
                  <a:gd name="T49" fmla="*/ 13 h 234"/>
                  <a:gd name="T50" fmla="*/ 222 w 236"/>
                  <a:gd name="T51" fmla="*/ 151 h 234"/>
                  <a:gd name="T52" fmla="*/ 222 w 236"/>
                  <a:gd name="T53" fmla="*/ 151 h 234"/>
                  <a:gd name="T54" fmla="*/ 228 w 236"/>
                  <a:gd name="T55" fmla="*/ 159 h 234"/>
                  <a:gd name="T56" fmla="*/ 233 w 236"/>
                  <a:gd name="T57" fmla="*/ 167 h 234"/>
                  <a:gd name="T58" fmla="*/ 235 w 236"/>
                  <a:gd name="T59" fmla="*/ 175 h 234"/>
                  <a:gd name="T60" fmla="*/ 236 w 236"/>
                  <a:gd name="T61" fmla="*/ 185 h 234"/>
                  <a:gd name="T62" fmla="*/ 235 w 236"/>
                  <a:gd name="T63" fmla="*/ 195 h 234"/>
                  <a:gd name="T64" fmla="*/ 233 w 236"/>
                  <a:gd name="T65" fmla="*/ 203 h 234"/>
                  <a:gd name="T66" fmla="*/ 228 w 236"/>
                  <a:gd name="T67" fmla="*/ 213 h 234"/>
                  <a:gd name="T68" fmla="*/ 222 w 236"/>
                  <a:gd name="T69" fmla="*/ 219 h 234"/>
                  <a:gd name="T70" fmla="*/ 222 w 236"/>
                  <a:gd name="T71" fmla="*/ 219 h 234"/>
                  <a:gd name="T72" fmla="*/ 214 w 236"/>
                  <a:gd name="T73" fmla="*/ 226 h 234"/>
                  <a:gd name="T74" fmla="*/ 205 w 236"/>
                  <a:gd name="T75" fmla="*/ 231 h 234"/>
                  <a:gd name="T76" fmla="*/ 197 w 236"/>
                  <a:gd name="T77" fmla="*/ 234 h 234"/>
                  <a:gd name="T78" fmla="*/ 188 w 236"/>
                  <a:gd name="T79"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4">
                    <a:moveTo>
                      <a:pt x="188" y="234"/>
                    </a:moveTo>
                    <a:lnTo>
                      <a:pt x="188" y="234"/>
                    </a:lnTo>
                    <a:lnTo>
                      <a:pt x="178" y="234"/>
                    </a:lnTo>
                    <a:lnTo>
                      <a:pt x="170" y="231"/>
                    </a:lnTo>
                    <a:lnTo>
                      <a:pt x="160" y="226"/>
                    </a:lnTo>
                    <a:lnTo>
                      <a:pt x="153" y="219"/>
                    </a:lnTo>
                    <a:lnTo>
                      <a:pt x="15" y="83"/>
                    </a:lnTo>
                    <a:lnTo>
                      <a:pt x="15" y="83"/>
                    </a:lnTo>
                    <a:lnTo>
                      <a:pt x="9" y="75"/>
                    </a:lnTo>
                    <a:lnTo>
                      <a:pt x="4" y="66"/>
                    </a:lnTo>
                    <a:lnTo>
                      <a:pt x="2" y="57"/>
                    </a:lnTo>
                    <a:lnTo>
                      <a:pt x="0" y="48"/>
                    </a:lnTo>
                    <a:lnTo>
                      <a:pt x="2" y="39"/>
                    </a:lnTo>
                    <a:lnTo>
                      <a:pt x="4" y="29"/>
                    </a:lnTo>
                    <a:lnTo>
                      <a:pt x="9" y="21"/>
                    </a:lnTo>
                    <a:lnTo>
                      <a:pt x="15" y="14"/>
                    </a:lnTo>
                    <a:lnTo>
                      <a:pt x="15" y="14"/>
                    </a:lnTo>
                    <a:lnTo>
                      <a:pt x="23" y="8"/>
                    </a:lnTo>
                    <a:lnTo>
                      <a:pt x="31" y="3"/>
                    </a:lnTo>
                    <a:lnTo>
                      <a:pt x="39" y="0"/>
                    </a:lnTo>
                    <a:lnTo>
                      <a:pt x="49" y="0"/>
                    </a:lnTo>
                    <a:lnTo>
                      <a:pt x="59" y="0"/>
                    </a:lnTo>
                    <a:lnTo>
                      <a:pt x="67" y="3"/>
                    </a:lnTo>
                    <a:lnTo>
                      <a:pt x="77" y="8"/>
                    </a:lnTo>
                    <a:lnTo>
                      <a:pt x="83" y="13"/>
                    </a:lnTo>
                    <a:lnTo>
                      <a:pt x="222" y="151"/>
                    </a:lnTo>
                    <a:lnTo>
                      <a:pt x="222" y="151"/>
                    </a:lnTo>
                    <a:lnTo>
                      <a:pt x="228" y="159"/>
                    </a:lnTo>
                    <a:lnTo>
                      <a:pt x="233" y="167"/>
                    </a:lnTo>
                    <a:lnTo>
                      <a:pt x="235" y="175"/>
                    </a:lnTo>
                    <a:lnTo>
                      <a:pt x="236" y="185"/>
                    </a:lnTo>
                    <a:lnTo>
                      <a:pt x="235" y="195"/>
                    </a:lnTo>
                    <a:lnTo>
                      <a:pt x="233" y="203"/>
                    </a:lnTo>
                    <a:lnTo>
                      <a:pt x="228" y="213"/>
                    </a:lnTo>
                    <a:lnTo>
                      <a:pt x="222" y="219"/>
                    </a:lnTo>
                    <a:lnTo>
                      <a:pt x="222" y="219"/>
                    </a:lnTo>
                    <a:lnTo>
                      <a:pt x="214" y="226"/>
                    </a:lnTo>
                    <a:lnTo>
                      <a:pt x="205" y="231"/>
                    </a:lnTo>
                    <a:lnTo>
                      <a:pt x="197" y="234"/>
                    </a:lnTo>
                    <a:lnTo>
                      <a:pt x="188" y="234"/>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grpSp>
      </p:grpSp>
      <p:sp>
        <p:nvSpPr>
          <p:cNvPr id="24582"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4583" name="文本框 42"/>
          <p:cNvSpPr txBox="1">
            <a:spLocks noChangeArrowheads="1"/>
          </p:cNvSpPr>
          <p:nvPr/>
        </p:nvSpPr>
        <p:spPr bwMode="auto">
          <a:xfrm>
            <a:off x="1328738" y="246063"/>
            <a:ext cx="2316480" cy="521970"/>
          </a:xfrm>
          <a:prstGeom prst="rect">
            <a:avLst/>
          </a:prstGeom>
          <a:noFill/>
          <a:ln w="9525">
            <a:noFill/>
            <a:miter lim="800000"/>
          </a:ln>
        </p:spPr>
        <p:txBody>
          <a:bodyPr wrap="none">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运动控制模块</a:t>
            </a:r>
          </a:p>
        </p:txBody>
      </p:sp>
      <p:sp>
        <p:nvSpPr>
          <p:cNvPr id="2" name="文本框 1"/>
          <p:cNvSpPr txBox="1"/>
          <p:nvPr/>
        </p:nvSpPr>
        <p:spPr>
          <a:xfrm>
            <a:off x="996342" y="1019018"/>
            <a:ext cx="7245957" cy="2399665"/>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zh-CN" altLang="zh-CN" sz="2000" dirty="0">
                <a:solidFill>
                  <a:srgbClr val="FFFF00"/>
                </a:solidFill>
                <a:latin typeface="微软雅黑" panose="020B0503020204020204" pitchFamily="34" charset="-122"/>
                <a:ea typeface="微软雅黑" panose="020B0503020204020204" pitchFamily="34" charset="-122"/>
              </a:rPr>
              <a:t>【输入】</a:t>
            </a:r>
            <a:endParaRPr lang="en-US" altLang="zh-CN" sz="2400"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accent3"/>
                </a:solidFill>
                <a:latin typeface="微软雅黑" panose="020B0503020204020204" pitchFamily="34" charset="-122"/>
                <a:ea typeface="微软雅黑" panose="020B0503020204020204" pitchFamily="34" charset="-122"/>
              </a:rPr>
              <a:t>	</a:t>
            </a:r>
            <a:r>
              <a:rPr lang="en-US" altLang="zh-CN" dirty="0">
                <a:solidFill>
                  <a:schemeClr val="accent3"/>
                </a:solidFill>
                <a:latin typeface="微软雅黑" panose="020B0503020204020204" pitchFamily="34" charset="-122"/>
                <a:ea typeface="微软雅黑" panose="020B0503020204020204" pitchFamily="34" charset="-122"/>
              </a:rPr>
              <a:t>Msg</a:t>
            </a:r>
            <a:r>
              <a:rPr lang="zh-CN" altLang="en-US" dirty="0">
                <a:solidFill>
                  <a:schemeClr val="accent3"/>
                </a:solidFill>
                <a:latin typeface="微软雅黑" panose="020B0503020204020204" pitchFamily="34" charset="-122"/>
                <a:ea typeface="微软雅黑" panose="020B0503020204020204" pitchFamily="34" charset="-122"/>
              </a:rPr>
              <a:t>类型数据，内含机器人的</a:t>
            </a:r>
            <a:r>
              <a:rPr lang="en-US" altLang="zh-CN" dirty="0" err="1">
                <a:solidFill>
                  <a:schemeClr val="accent3"/>
                </a:solidFill>
                <a:latin typeface="微软雅黑" panose="020B0503020204020204" pitchFamily="34" charset="-122"/>
                <a:ea typeface="微软雅黑" panose="020B0503020204020204" pitchFamily="34" charset="-122"/>
              </a:rPr>
              <a:t>xyz</a:t>
            </a:r>
            <a:r>
              <a:rPr lang="zh-CN" altLang="en-US" dirty="0">
                <a:solidFill>
                  <a:schemeClr val="accent3"/>
                </a:solidFill>
                <a:latin typeface="微软雅黑" panose="020B0503020204020204" pitchFamily="34" charset="-122"/>
                <a:ea typeface="微软雅黑" panose="020B0503020204020204" pitchFamily="34" charset="-122"/>
              </a:rPr>
              <a:t>三个轴的速度和角速度。</a:t>
            </a:r>
            <a:endParaRPr lang="en-US" altLang="zh-CN" dirty="0">
              <a:solidFill>
                <a:schemeClr val="accent3"/>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000" dirty="0">
                <a:solidFill>
                  <a:srgbClr val="FFFF00"/>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输出</a:t>
            </a:r>
            <a:r>
              <a:rPr lang="en-US" altLang="zh-CN" sz="2000" dirty="0">
                <a:solidFill>
                  <a:srgbClr val="FFFF00"/>
                </a:solidFill>
                <a:latin typeface="微软雅黑" panose="020B0503020204020204" pitchFamily="34" charset="-122"/>
                <a:ea typeface="微软雅黑" panose="020B0503020204020204" pitchFamily="34" charset="-122"/>
              </a:rPr>
              <a:t>】</a:t>
            </a:r>
            <a:endParaRPr lang="en-US" altLang="zh-CN" sz="2400"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accent3"/>
                </a:solidFill>
                <a:latin typeface="微软雅黑" panose="020B0503020204020204" pitchFamily="34" charset="-122"/>
                <a:ea typeface="微软雅黑" panose="020B0503020204020204" pitchFamily="34" charset="-122"/>
              </a:rPr>
              <a:t>	</a:t>
            </a:r>
            <a:r>
              <a:rPr lang="zh-CN" altLang="en-US" dirty="0">
                <a:solidFill>
                  <a:schemeClr val="accent3"/>
                </a:solidFill>
                <a:latin typeface="微软雅黑" panose="020B0503020204020204" pitchFamily="34" charset="-122"/>
                <a:ea typeface="微软雅黑" panose="020B0503020204020204" pitchFamily="34" charset="-122"/>
              </a:rPr>
              <a:t>运动控制指令，设置机器人的速度和角速度直接调用内置模块控制移动。</a:t>
            </a:r>
            <a:endParaRPr lang="zh-CN" altLang="en-US" dirty="0">
              <a:latin typeface="微软雅黑" panose="020B0503020204020204" pitchFamily="34" charset="-122"/>
              <a:ea typeface="微软雅黑" panose="020B0503020204020204" pitchFamily="34" charset="-122"/>
            </a:endParaRPr>
          </a:p>
        </p:txBody>
      </p:sp>
      <p:pic>
        <p:nvPicPr>
          <p:cNvPr id="1028" name="Picture 4"/>
          <p:cNvPicPr>
            <a:picLocks noChangeAspect="1" noChangeArrowheads="1"/>
          </p:cNvPicPr>
          <p:nvPr/>
        </p:nvPicPr>
        <p:blipFill>
          <a:blip r:embed="rId7">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a:stretch>
            <a:fillRect/>
          </a:stretch>
        </p:blipFill>
        <p:spPr bwMode="auto">
          <a:xfrm>
            <a:off x="1739900" y="3905438"/>
            <a:ext cx="7645400" cy="2706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8918827"/>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43079" y="1146753"/>
            <a:ext cx="7427248" cy="4786922"/>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316480" cy="52197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语音控制模块</a:t>
            </a:r>
          </a:p>
        </p:txBody>
      </p:sp>
      <p:pic>
        <p:nvPicPr>
          <p:cNvPr id="2050" name="Picture 2" descr="未命名文件"/>
          <p:cNvPicPr>
            <a:picLocks noChangeAspect="1" noChangeArrowheads="1"/>
          </p:cNvPicPr>
          <p:nvPr/>
        </p:nvPicPr>
        <p:blipFill>
          <a:blip r:embed="rId3">
            <a:extLst>
              <a:ext uri="{28A0092B-C50C-407E-A947-70E740481C1C}">
                <a14:useLocalDpi xmlns:a14="http://schemas.microsoft.com/office/drawing/2010/main" val="0"/>
              </a:ext>
            </a:extLst>
          </a:blip>
          <a:srcRect l="3934" t="6276" r="9657" b="9436"/>
          <a:stretch>
            <a:fillRect/>
          </a:stretch>
        </p:blipFill>
        <p:spPr bwMode="auto">
          <a:xfrm>
            <a:off x="4727191" y="1468096"/>
            <a:ext cx="7150721" cy="4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659448" y="1075080"/>
            <a:ext cx="3792682" cy="4707890"/>
          </a:xfrm>
          <a:prstGeom prst="rect">
            <a:avLst/>
          </a:prstGeom>
          <a:noFill/>
        </p:spPr>
        <p:txBody>
          <a:bodyPr wrap="square" rtlCol="0">
            <a:spAutoFit/>
          </a:bodyPr>
          <a:lstStyle/>
          <a:p>
            <a:pPr marL="342900" indent="-342900">
              <a:lnSpc>
                <a:spcPct val="150000"/>
              </a:lnSpc>
              <a:buFont typeface="Wingdings" panose="05000000000000000000" charset="0"/>
              <a:buChar char="Ø"/>
            </a:pPr>
            <a:r>
              <a:rPr lang="zh-CN" altLang="en-US" sz="2000" dirty="0">
                <a:solidFill>
                  <a:srgbClr val="FFFF00"/>
                </a:solidFill>
                <a:latin typeface="微软雅黑" panose="020B0503020204020204" pitchFamily="34" charset="-122"/>
                <a:ea typeface="微软雅黑" panose="020B0503020204020204" pitchFamily="34" charset="-122"/>
              </a:rPr>
              <a:t>【功能】</a:t>
            </a:r>
            <a:r>
              <a:rPr lang="en-US" altLang="zh-CN" dirty="0">
                <a:solidFill>
                  <a:schemeClr val="accent3"/>
                </a:solidFill>
                <a:latin typeface="微软雅黑" panose="020B0503020204020204" pitchFamily="34" charset="-122"/>
                <a:ea typeface="微软雅黑" panose="020B0503020204020204" pitchFamily="34" charset="-122"/>
              </a:rPr>
              <a:t> </a:t>
            </a:r>
            <a:r>
              <a:rPr lang="en-US" altLang="zh-CN" dirty="0" smtClean="0">
                <a:solidFill>
                  <a:schemeClr val="accent3"/>
                </a:solidFill>
                <a:latin typeface="微软雅黑" panose="020B0503020204020204" pitchFamily="34" charset="-122"/>
                <a:ea typeface="微软雅黑" panose="020B0503020204020204" pitchFamily="34" charset="-122"/>
              </a:rPr>
              <a:t>      </a:t>
            </a:r>
          </a:p>
          <a:p>
            <a:pPr>
              <a:lnSpc>
                <a:spcPct val="150000"/>
              </a:lnSpc>
            </a:pPr>
            <a:r>
              <a:rPr lang="zh-CN" altLang="zh-CN" dirty="0" smtClean="0">
                <a:solidFill>
                  <a:schemeClr val="accent3"/>
                </a:solidFill>
                <a:latin typeface="微软雅黑" panose="020B0503020204020204" pitchFamily="34" charset="-122"/>
                <a:ea typeface="微软雅黑" panose="020B0503020204020204" pitchFamily="34" charset="-122"/>
              </a:rPr>
              <a:t>    语音识别</a:t>
            </a:r>
            <a:r>
              <a:rPr lang="zh-CN" altLang="zh-CN" dirty="0">
                <a:solidFill>
                  <a:schemeClr val="accent3"/>
                </a:solidFill>
                <a:latin typeface="微软雅黑" panose="020B0503020204020204" pitchFamily="34" charset="-122"/>
                <a:ea typeface="微软雅黑" panose="020B0503020204020204" pitchFamily="34" charset="-122"/>
              </a:rPr>
              <a:t>关键词，可以对用户的语音指令进行识别，并完成关键词库的扩展与数据库录入存储。扩展用户输入指令集，由于识别结果为字符串形式发布，因此可以建立指令与识别到的字符串之间的映射关系，从而达到指令预期的执行效果。机器人可以进行语音播报，与用户进行交互，向用户确认指令信息和系统状态。</a:t>
            </a:r>
          </a:p>
        </p:txBody>
      </p:sp>
    </p:spTree>
    <p:extLst>
      <p:ext uri="{BB962C8B-B14F-4D97-AF65-F5344CB8AC3E}">
        <p14:creationId xmlns:p14="http://schemas.microsoft.com/office/powerpoint/2010/main" val="2869552305"/>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7" name="组合 2"/>
          <p:cNvGrpSpPr/>
          <p:nvPr/>
        </p:nvGrpSpPr>
        <p:grpSpPr bwMode="auto">
          <a:xfrm>
            <a:off x="9673938" y="246063"/>
            <a:ext cx="2043832" cy="2180224"/>
            <a:chOff x="12355" y="627"/>
            <a:chExt cx="5814" cy="5792"/>
          </a:xfrm>
        </p:grpSpPr>
        <p:grpSp>
          <p:nvGrpSpPr>
            <p:cNvPr id="24584" name="组合 1"/>
            <p:cNvGrpSpPr/>
            <p:nvPr/>
          </p:nvGrpSpPr>
          <p:grpSpPr bwMode="auto">
            <a:xfrm rot="10800000">
              <a:off x="12355" y="627"/>
              <a:ext cx="5814" cy="5792"/>
              <a:chOff x="12355" y="627"/>
              <a:chExt cx="5814" cy="5792"/>
            </a:xfrm>
          </p:grpSpPr>
          <p:sp>
            <p:nvSpPr>
              <p:cNvPr id="24607" name="Freeform 5"/>
              <p:cNvSpPr/>
              <p:nvPr/>
            </p:nvSpPr>
            <p:spPr bwMode="auto">
              <a:xfrm>
                <a:off x="15265" y="942"/>
                <a:ext cx="2905" cy="2968"/>
              </a:xfrm>
              <a:custGeom>
                <a:avLst/>
                <a:gdLst>
                  <a:gd name="T0" fmla="*/ 0 w 376"/>
                  <a:gd name="T1" fmla="*/ 2147483647 h 384"/>
                  <a:gd name="T2" fmla="*/ 0 w 376"/>
                  <a:gd name="T3" fmla="*/ 0 h 384"/>
                  <a:gd name="T4" fmla="*/ 2147483647 w 376"/>
                  <a:gd name="T5" fmla="*/ 2147483647 h 384"/>
                  <a:gd name="T6" fmla="*/ 2147483647 w 376"/>
                  <a:gd name="T7" fmla="*/ 2147483647 h 384"/>
                  <a:gd name="T8" fmla="*/ 2147483647 w 376"/>
                  <a:gd name="T9" fmla="*/ 2147483647 h 384"/>
                  <a:gd name="T10" fmla="*/ 2147483647 w 376"/>
                  <a:gd name="T11" fmla="*/ 2147483647 h 384"/>
                  <a:gd name="T12" fmla="*/ 2147483647 w 376"/>
                  <a:gd name="T13" fmla="*/ 2147483647 h 384"/>
                  <a:gd name="T14" fmla="*/ 2147483647 w 376"/>
                  <a:gd name="T15" fmla="*/ 2147483647 h 384"/>
                  <a:gd name="T16" fmla="*/ 0 w 376"/>
                  <a:gd name="T17" fmla="*/ 2147483647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6"/>
                  <a:gd name="T28" fmla="*/ 0 h 384"/>
                  <a:gd name="T29" fmla="*/ 376 w 376"/>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6" h="384">
                    <a:moveTo>
                      <a:pt x="0" y="109"/>
                    </a:moveTo>
                    <a:cubicBezTo>
                      <a:pt x="0" y="0"/>
                      <a:pt x="0" y="0"/>
                      <a:pt x="0" y="0"/>
                    </a:cubicBezTo>
                    <a:cubicBezTo>
                      <a:pt x="186" y="0"/>
                      <a:pt x="336" y="150"/>
                      <a:pt x="337" y="336"/>
                    </a:cubicBezTo>
                    <a:cubicBezTo>
                      <a:pt x="376" y="336"/>
                      <a:pt x="376" y="336"/>
                      <a:pt x="376" y="336"/>
                    </a:cubicBezTo>
                    <a:cubicBezTo>
                      <a:pt x="285" y="384"/>
                      <a:pt x="285" y="384"/>
                      <a:pt x="285" y="384"/>
                    </a:cubicBezTo>
                    <a:cubicBezTo>
                      <a:pt x="194" y="336"/>
                      <a:pt x="194" y="336"/>
                      <a:pt x="194" y="336"/>
                    </a:cubicBezTo>
                    <a:cubicBezTo>
                      <a:pt x="232" y="336"/>
                      <a:pt x="232" y="336"/>
                      <a:pt x="232" y="336"/>
                    </a:cubicBezTo>
                    <a:cubicBezTo>
                      <a:pt x="230" y="210"/>
                      <a:pt x="128" y="109"/>
                      <a:pt x="2" y="109"/>
                    </a:cubicBezTo>
                    <a:cubicBezTo>
                      <a:pt x="1" y="109"/>
                      <a:pt x="1" y="109"/>
                      <a:pt x="0" y="109"/>
                    </a:cubicBezTo>
                    <a:close/>
                  </a:path>
                </a:pathLst>
              </a:custGeom>
              <a:blipFill dpi="0" rotWithShape="1">
                <a:blip r:embed="rId3"/>
                <a:srcRect/>
                <a:stretch>
                  <a:fillRect/>
                </a:stretch>
              </a:blipFill>
              <a:ln w="28575">
                <a:solidFill>
                  <a:schemeClr val="bg1"/>
                </a:solidFill>
                <a:round/>
              </a:ln>
            </p:spPr>
            <p:txBody>
              <a:bodyPr lIns="121888" tIns="60944" rIns="121888" bIns="60944"/>
              <a:lstStyle/>
              <a:p>
                <a:endParaRPr lang="zh-CN" altLang="en-US"/>
              </a:p>
            </p:txBody>
          </p:sp>
          <p:sp>
            <p:nvSpPr>
              <p:cNvPr id="24608" name="Freeform 6"/>
              <p:cNvSpPr/>
              <p:nvPr/>
            </p:nvSpPr>
            <p:spPr bwMode="auto">
              <a:xfrm>
                <a:off x="12665" y="627"/>
                <a:ext cx="2972" cy="2920"/>
              </a:xfrm>
              <a:custGeom>
                <a:avLst/>
                <a:gdLst>
                  <a:gd name="T0" fmla="*/ 2147483647 w 385"/>
                  <a:gd name="T1" fmla="*/ 2147483647 h 378"/>
                  <a:gd name="T2" fmla="*/ 0 w 385"/>
                  <a:gd name="T3" fmla="*/ 2147483647 h 378"/>
                  <a:gd name="T4" fmla="*/ 2147483647 w 385"/>
                  <a:gd name="T5" fmla="*/ 2147483647 h 378"/>
                  <a:gd name="T6" fmla="*/ 2147483647 w 385"/>
                  <a:gd name="T7" fmla="*/ 2147483647 h 378"/>
                  <a:gd name="T8" fmla="*/ 2147483647 w 385"/>
                  <a:gd name="T9" fmla="*/ 2147483647 h 378"/>
                  <a:gd name="T10" fmla="*/ 2147483647 w 385"/>
                  <a:gd name="T11" fmla="*/ 2147483647 h 378"/>
                  <a:gd name="T12" fmla="*/ 2147483647 w 385"/>
                  <a:gd name="T13" fmla="*/ 2147483647 h 378"/>
                  <a:gd name="T14" fmla="*/ 2147483647 w 385"/>
                  <a:gd name="T15" fmla="*/ 0 h 378"/>
                  <a:gd name="T16" fmla="*/ 2147483647 w 385"/>
                  <a:gd name="T17" fmla="*/ 2147483647 h 3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5"/>
                  <a:gd name="T28" fmla="*/ 0 h 378"/>
                  <a:gd name="T29" fmla="*/ 385 w 385"/>
                  <a:gd name="T30" fmla="*/ 378 h 3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5" h="378">
                    <a:moveTo>
                      <a:pt x="337" y="41"/>
                    </a:moveTo>
                    <a:cubicBezTo>
                      <a:pt x="151" y="41"/>
                      <a:pt x="0" y="192"/>
                      <a:pt x="0" y="378"/>
                    </a:cubicBezTo>
                    <a:cubicBezTo>
                      <a:pt x="105" y="378"/>
                      <a:pt x="105" y="378"/>
                      <a:pt x="105" y="378"/>
                    </a:cubicBezTo>
                    <a:cubicBezTo>
                      <a:pt x="106" y="252"/>
                      <a:pt x="209" y="150"/>
                      <a:pt x="335" y="150"/>
                    </a:cubicBezTo>
                    <a:cubicBezTo>
                      <a:pt x="335" y="150"/>
                      <a:pt x="336" y="150"/>
                      <a:pt x="337" y="150"/>
                    </a:cubicBezTo>
                    <a:cubicBezTo>
                      <a:pt x="337" y="182"/>
                      <a:pt x="337" y="182"/>
                      <a:pt x="337" y="182"/>
                    </a:cubicBezTo>
                    <a:cubicBezTo>
                      <a:pt x="385" y="91"/>
                      <a:pt x="385" y="91"/>
                      <a:pt x="385" y="91"/>
                    </a:cubicBezTo>
                    <a:cubicBezTo>
                      <a:pt x="337" y="0"/>
                      <a:pt x="337" y="0"/>
                      <a:pt x="337" y="0"/>
                    </a:cubicBezTo>
                    <a:lnTo>
                      <a:pt x="337" y="41"/>
                    </a:lnTo>
                    <a:close/>
                  </a:path>
                </a:pathLst>
              </a:custGeom>
              <a:blipFill dpi="0" rotWithShape="1">
                <a:blip r:embed="rId4"/>
                <a:srcRect/>
                <a:stretch>
                  <a:fillRect/>
                </a:stretch>
              </a:blipFill>
              <a:ln w="28575">
                <a:solidFill>
                  <a:schemeClr val="bg1"/>
                </a:solidFill>
                <a:round/>
              </a:ln>
            </p:spPr>
            <p:txBody>
              <a:bodyPr lIns="121888" tIns="60944" rIns="121888" bIns="60944"/>
              <a:lstStyle/>
              <a:p>
                <a:endParaRPr lang="zh-CN" altLang="en-US"/>
              </a:p>
            </p:txBody>
          </p:sp>
          <p:sp>
            <p:nvSpPr>
              <p:cNvPr id="24609" name="Freeform 7"/>
              <p:cNvSpPr/>
              <p:nvPr/>
            </p:nvSpPr>
            <p:spPr bwMode="auto">
              <a:xfrm>
                <a:off x="12355" y="3182"/>
                <a:ext cx="2910" cy="2960"/>
              </a:xfrm>
              <a:custGeom>
                <a:avLst/>
                <a:gdLst>
                  <a:gd name="T0" fmla="*/ 0 w 377"/>
                  <a:gd name="T1" fmla="*/ 2147483647 h 383"/>
                  <a:gd name="T2" fmla="*/ 2147483647 w 377"/>
                  <a:gd name="T3" fmla="*/ 2147483647 h 383"/>
                  <a:gd name="T4" fmla="*/ 2147483647 w 377"/>
                  <a:gd name="T5" fmla="*/ 2147483647 h 383"/>
                  <a:gd name="T6" fmla="*/ 2147483647 w 377"/>
                  <a:gd name="T7" fmla="*/ 2147483647 h 383"/>
                  <a:gd name="T8" fmla="*/ 2147483647 w 377"/>
                  <a:gd name="T9" fmla="*/ 2147483647 h 383"/>
                  <a:gd name="T10" fmla="*/ 2147483647 w 377"/>
                  <a:gd name="T11" fmla="*/ 2147483647 h 383"/>
                  <a:gd name="T12" fmla="*/ 2147483647 w 377"/>
                  <a:gd name="T13" fmla="*/ 2147483647 h 383"/>
                  <a:gd name="T14" fmla="*/ 2147483647 w 377"/>
                  <a:gd name="T15" fmla="*/ 0 h 383"/>
                  <a:gd name="T16" fmla="*/ 0 w 377"/>
                  <a:gd name="T17" fmla="*/ 2147483647 h 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7"/>
                  <a:gd name="T28" fmla="*/ 0 h 383"/>
                  <a:gd name="T29" fmla="*/ 377 w 377"/>
                  <a:gd name="T30" fmla="*/ 383 h 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7" h="383">
                    <a:moveTo>
                      <a:pt x="0" y="49"/>
                    </a:moveTo>
                    <a:cubicBezTo>
                      <a:pt x="40" y="49"/>
                      <a:pt x="40" y="49"/>
                      <a:pt x="40" y="49"/>
                    </a:cubicBezTo>
                    <a:cubicBezTo>
                      <a:pt x="41" y="234"/>
                      <a:pt x="192" y="383"/>
                      <a:pt x="377" y="383"/>
                    </a:cubicBezTo>
                    <a:cubicBezTo>
                      <a:pt x="377" y="275"/>
                      <a:pt x="377" y="275"/>
                      <a:pt x="377" y="275"/>
                    </a:cubicBezTo>
                    <a:cubicBezTo>
                      <a:pt x="376" y="275"/>
                      <a:pt x="376" y="275"/>
                      <a:pt x="375" y="275"/>
                    </a:cubicBezTo>
                    <a:cubicBezTo>
                      <a:pt x="249" y="275"/>
                      <a:pt x="147" y="174"/>
                      <a:pt x="145" y="49"/>
                    </a:cubicBezTo>
                    <a:cubicBezTo>
                      <a:pt x="182" y="49"/>
                      <a:pt x="182" y="49"/>
                      <a:pt x="182" y="49"/>
                    </a:cubicBezTo>
                    <a:cubicBezTo>
                      <a:pt x="91" y="0"/>
                      <a:pt x="91" y="0"/>
                      <a:pt x="91" y="0"/>
                    </a:cubicBezTo>
                    <a:lnTo>
                      <a:pt x="0" y="49"/>
                    </a:lnTo>
                    <a:close/>
                  </a:path>
                </a:pathLst>
              </a:custGeom>
              <a:blipFill dpi="0" rotWithShape="1">
                <a:blip r:embed="rId5"/>
                <a:srcRect/>
                <a:stretch>
                  <a:fillRect/>
                </a:stretch>
              </a:blipFill>
              <a:ln w="28575">
                <a:solidFill>
                  <a:schemeClr val="bg1"/>
                </a:solidFill>
                <a:round/>
              </a:ln>
            </p:spPr>
            <p:txBody>
              <a:bodyPr lIns="121888" tIns="60944" rIns="121888" bIns="60944"/>
              <a:lstStyle/>
              <a:p>
                <a:endParaRPr lang="zh-CN" altLang="en-US"/>
              </a:p>
            </p:txBody>
          </p:sp>
          <p:sp>
            <p:nvSpPr>
              <p:cNvPr id="24610" name="Freeform 8"/>
              <p:cNvSpPr/>
              <p:nvPr/>
            </p:nvSpPr>
            <p:spPr bwMode="auto">
              <a:xfrm>
                <a:off x="14895" y="3685"/>
                <a:ext cx="2965" cy="2735"/>
              </a:xfrm>
              <a:custGeom>
                <a:avLst/>
                <a:gdLst>
                  <a:gd name="T0" fmla="*/ 2147483647 w 384"/>
                  <a:gd name="T1" fmla="*/ 2147483647 h 354"/>
                  <a:gd name="T2" fmla="*/ 2147483647 w 384"/>
                  <a:gd name="T3" fmla="*/ 2147483647 h 354"/>
                  <a:gd name="T4" fmla="*/ 2147483647 w 384"/>
                  <a:gd name="T5" fmla="*/ 2147483647 h 354"/>
                  <a:gd name="T6" fmla="*/ 2147483647 w 384"/>
                  <a:gd name="T7" fmla="*/ 0 h 354"/>
                  <a:gd name="T8" fmla="*/ 2147483647 w 384"/>
                  <a:gd name="T9" fmla="*/ 2147483647 h 354"/>
                  <a:gd name="T10" fmla="*/ 2147483647 w 384"/>
                  <a:gd name="T11" fmla="*/ 2147483647 h 354"/>
                  <a:gd name="T12" fmla="*/ 2147483647 w 384"/>
                  <a:gd name="T13" fmla="*/ 2147483647 h 354"/>
                  <a:gd name="T14" fmla="*/ 0 w 384"/>
                  <a:gd name="T15" fmla="*/ 2147483647 h 354"/>
                  <a:gd name="T16" fmla="*/ 2147483647 w 384"/>
                  <a:gd name="T17" fmla="*/ 2147483647 h 354"/>
                  <a:gd name="T18" fmla="*/ 2147483647 w 384"/>
                  <a:gd name="T19" fmla="*/ 2147483647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4"/>
                  <a:gd name="T31" fmla="*/ 0 h 354"/>
                  <a:gd name="T32" fmla="*/ 384 w 384"/>
                  <a:gd name="T33" fmla="*/ 354 h 3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4" h="354">
                    <a:moveTo>
                      <a:pt x="48" y="318"/>
                    </a:moveTo>
                    <a:cubicBezTo>
                      <a:pt x="227" y="318"/>
                      <a:pt x="374" y="178"/>
                      <a:pt x="384" y="2"/>
                    </a:cubicBezTo>
                    <a:cubicBezTo>
                      <a:pt x="333" y="29"/>
                      <a:pt x="333" y="29"/>
                      <a:pt x="333" y="29"/>
                    </a:cubicBezTo>
                    <a:cubicBezTo>
                      <a:pt x="279" y="0"/>
                      <a:pt x="279" y="0"/>
                      <a:pt x="279" y="0"/>
                    </a:cubicBezTo>
                    <a:cubicBezTo>
                      <a:pt x="268" y="118"/>
                      <a:pt x="170" y="210"/>
                      <a:pt x="50" y="210"/>
                    </a:cubicBezTo>
                    <a:cubicBezTo>
                      <a:pt x="49" y="210"/>
                      <a:pt x="49" y="210"/>
                      <a:pt x="48" y="210"/>
                    </a:cubicBezTo>
                    <a:cubicBezTo>
                      <a:pt x="48" y="172"/>
                      <a:pt x="48" y="172"/>
                      <a:pt x="48" y="172"/>
                    </a:cubicBezTo>
                    <a:cubicBezTo>
                      <a:pt x="0" y="263"/>
                      <a:pt x="0" y="263"/>
                      <a:pt x="0" y="263"/>
                    </a:cubicBezTo>
                    <a:cubicBezTo>
                      <a:pt x="48" y="354"/>
                      <a:pt x="48" y="354"/>
                      <a:pt x="48" y="354"/>
                    </a:cubicBezTo>
                    <a:lnTo>
                      <a:pt x="48" y="318"/>
                    </a:lnTo>
                    <a:close/>
                  </a:path>
                </a:pathLst>
              </a:custGeom>
              <a:blipFill dpi="0" rotWithShape="1">
                <a:blip r:embed="rId6"/>
                <a:srcRect/>
                <a:stretch>
                  <a:fillRect/>
                </a:stretch>
              </a:blipFill>
              <a:ln w="28575">
                <a:solidFill>
                  <a:schemeClr val="bg1"/>
                </a:solidFill>
                <a:round/>
              </a:ln>
            </p:spPr>
            <p:txBody>
              <a:bodyPr lIns="121888" tIns="60944" rIns="121888" bIns="60944"/>
              <a:lstStyle/>
              <a:p>
                <a:endParaRPr lang="zh-CN" altLang="en-US"/>
              </a:p>
            </p:txBody>
          </p:sp>
        </p:grpSp>
        <p:grpSp>
          <p:nvGrpSpPr>
            <p:cNvPr id="24585" name="Group 8"/>
            <p:cNvGrpSpPr/>
            <p:nvPr/>
          </p:nvGrpSpPr>
          <p:grpSpPr bwMode="auto">
            <a:xfrm>
              <a:off x="14060" y="2340"/>
              <a:ext cx="2405" cy="2415"/>
              <a:chOff x="6256338" y="0"/>
              <a:chExt cx="3441701" cy="3457575"/>
            </a:xfrm>
          </p:grpSpPr>
          <p:sp>
            <p:nvSpPr>
              <p:cNvPr id="9" name="Freeform 7"/>
              <p:cNvSpPr>
                <a:spLocks noEditPoints="1"/>
              </p:cNvSpPr>
              <p:nvPr/>
            </p:nvSpPr>
            <p:spPr bwMode="auto">
              <a:xfrm>
                <a:off x="7488835" y="1551381"/>
                <a:ext cx="993945" cy="909975"/>
              </a:xfrm>
              <a:custGeom>
                <a:avLst/>
                <a:gdLst>
                  <a:gd name="T0" fmla="*/ 553 w 623"/>
                  <a:gd name="T1" fmla="*/ 11 h 574"/>
                  <a:gd name="T2" fmla="*/ 475 w 623"/>
                  <a:gd name="T3" fmla="*/ 50 h 574"/>
                  <a:gd name="T4" fmla="*/ 433 w 623"/>
                  <a:gd name="T5" fmla="*/ 133 h 574"/>
                  <a:gd name="T6" fmla="*/ 382 w 623"/>
                  <a:gd name="T7" fmla="*/ 117 h 574"/>
                  <a:gd name="T8" fmla="*/ 404 w 623"/>
                  <a:gd name="T9" fmla="*/ 78 h 574"/>
                  <a:gd name="T10" fmla="*/ 386 w 623"/>
                  <a:gd name="T11" fmla="*/ 31 h 574"/>
                  <a:gd name="T12" fmla="*/ 311 w 623"/>
                  <a:gd name="T13" fmla="*/ 0 h 574"/>
                  <a:gd name="T14" fmla="*/ 249 w 623"/>
                  <a:gd name="T15" fmla="*/ 21 h 574"/>
                  <a:gd name="T16" fmla="*/ 220 w 623"/>
                  <a:gd name="T17" fmla="*/ 68 h 574"/>
                  <a:gd name="T18" fmla="*/ 233 w 623"/>
                  <a:gd name="T19" fmla="*/ 109 h 574"/>
                  <a:gd name="T20" fmla="*/ 190 w 623"/>
                  <a:gd name="T21" fmla="*/ 133 h 574"/>
                  <a:gd name="T22" fmla="*/ 148 w 623"/>
                  <a:gd name="T23" fmla="*/ 50 h 574"/>
                  <a:gd name="T24" fmla="*/ 85 w 623"/>
                  <a:gd name="T25" fmla="*/ 13 h 574"/>
                  <a:gd name="T26" fmla="*/ 33 w 623"/>
                  <a:gd name="T27" fmla="*/ 21 h 574"/>
                  <a:gd name="T28" fmla="*/ 2 w 623"/>
                  <a:gd name="T29" fmla="*/ 58 h 574"/>
                  <a:gd name="T30" fmla="*/ 5 w 623"/>
                  <a:gd name="T31" fmla="*/ 97 h 574"/>
                  <a:gd name="T32" fmla="*/ 39 w 623"/>
                  <a:gd name="T33" fmla="*/ 141 h 574"/>
                  <a:gd name="T34" fmla="*/ 104 w 623"/>
                  <a:gd name="T35" fmla="*/ 172 h 574"/>
                  <a:gd name="T36" fmla="*/ 174 w 623"/>
                  <a:gd name="T37" fmla="*/ 276 h 574"/>
                  <a:gd name="T38" fmla="*/ 200 w 623"/>
                  <a:gd name="T39" fmla="*/ 551 h 574"/>
                  <a:gd name="T40" fmla="*/ 220 w 623"/>
                  <a:gd name="T41" fmla="*/ 574 h 574"/>
                  <a:gd name="T42" fmla="*/ 246 w 623"/>
                  <a:gd name="T43" fmla="*/ 560 h 574"/>
                  <a:gd name="T44" fmla="*/ 233 w 623"/>
                  <a:gd name="T45" fmla="*/ 351 h 574"/>
                  <a:gd name="T46" fmla="*/ 226 w 623"/>
                  <a:gd name="T47" fmla="*/ 177 h 574"/>
                  <a:gd name="T48" fmla="*/ 311 w 623"/>
                  <a:gd name="T49" fmla="*/ 154 h 574"/>
                  <a:gd name="T50" fmla="*/ 373 w 623"/>
                  <a:gd name="T51" fmla="*/ 172 h 574"/>
                  <a:gd name="T52" fmla="*/ 397 w 623"/>
                  <a:gd name="T53" fmla="*/ 293 h 574"/>
                  <a:gd name="T54" fmla="*/ 376 w 623"/>
                  <a:gd name="T55" fmla="*/ 550 h 574"/>
                  <a:gd name="T56" fmla="*/ 399 w 623"/>
                  <a:gd name="T57" fmla="*/ 574 h 574"/>
                  <a:gd name="T58" fmla="*/ 423 w 623"/>
                  <a:gd name="T59" fmla="*/ 551 h 574"/>
                  <a:gd name="T60" fmla="*/ 441 w 623"/>
                  <a:gd name="T61" fmla="*/ 328 h 574"/>
                  <a:gd name="T62" fmla="*/ 493 w 623"/>
                  <a:gd name="T63" fmla="*/ 177 h 574"/>
                  <a:gd name="T64" fmla="*/ 575 w 623"/>
                  <a:gd name="T65" fmla="*/ 149 h 574"/>
                  <a:gd name="T66" fmla="*/ 614 w 623"/>
                  <a:gd name="T67" fmla="*/ 107 h 574"/>
                  <a:gd name="T68" fmla="*/ 623 w 623"/>
                  <a:gd name="T69" fmla="*/ 66 h 574"/>
                  <a:gd name="T70" fmla="*/ 599 w 623"/>
                  <a:gd name="T71" fmla="*/ 26 h 574"/>
                  <a:gd name="T72" fmla="*/ 59 w 623"/>
                  <a:gd name="T73" fmla="*/ 96 h 574"/>
                  <a:gd name="T74" fmla="*/ 49 w 623"/>
                  <a:gd name="T75" fmla="*/ 68 h 574"/>
                  <a:gd name="T76" fmla="*/ 65 w 623"/>
                  <a:gd name="T77" fmla="*/ 58 h 574"/>
                  <a:gd name="T78" fmla="*/ 104 w 623"/>
                  <a:gd name="T79" fmla="*/ 73 h 574"/>
                  <a:gd name="T80" fmla="*/ 133 w 623"/>
                  <a:gd name="T81" fmla="*/ 115 h 574"/>
                  <a:gd name="T82" fmla="*/ 94 w 623"/>
                  <a:gd name="T83" fmla="*/ 120 h 574"/>
                  <a:gd name="T84" fmla="*/ 277 w 623"/>
                  <a:gd name="T85" fmla="*/ 84 h 574"/>
                  <a:gd name="T86" fmla="*/ 269 w 623"/>
                  <a:gd name="T87" fmla="*/ 68 h 574"/>
                  <a:gd name="T88" fmla="*/ 311 w 623"/>
                  <a:gd name="T89" fmla="*/ 47 h 574"/>
                  <a:gd name="T90" fmla="*/ 352 w 623"/>
                  <a:gd name="T91" fmla="*/ 63 h 574"/>
                  <a:gd name="T92" fmla="*/ 355 w 623"/>
                  <a:gd name="T93" fmla="*/ 76 h 574"/>
                  <a:gd name="T94" fmla="*/ 542 w 623"/>
                  <a:gd name="T95" fmla="*/ 114 h 574"/>
                  <a:gd name="T96" fmla="*/ 482 w 623"/>
                  <a:gd name="T97" fmla="*/ 131 h 574"/>
                  <a:gd name="T98" fmla="*/ 509 w 623"/>
                  <a:gd name="T99" fmla="*/ 81 h 574"/>
                  <a:gd name="T100" fmla="*/ 550 w 623"/>
                  <a:gd name="T101" fmla="*/ 58 h 574"/>
                  <a:gd name="T102" fmla="*/ 571 w 623"/>
                  <a:gd name="T103" fmla="*/ 65 h 574"/>
                  <a:gd name="T104" fmla="*/ 571 w 623"/>
                  <a:gd name="T105" fmla="*/ 86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 h="574">
                    <a:moveTo>
                      <a:pt x="591" y="21"/>
                    </a:moveTo>
                    <a:lnTo>
                      <a:pt x="591" y="21"/>
                    </a:lnTo>
                    <a:lnTo>
                      <a:pt x="579" y="16"/>
                    </a:lnTo>
                    <a:lnTo>
                      <a:pt x="566" y="13"/>
                    </a:lnTo>
                    <a:lnTo>
                      <a:pt x="553" y="11"/>
                    </a:lnTo>
                    <a:lnTo>
                      <a:pt x="539" y="13"/>
                    </a:lnTo>
                    <a:lnTo>
                      <a:pt x="522" y="16"/>
                    </a:lnTo>
                    <a:lnTo>
                      <a:pt x="508" y="24"/>
                    </a:lnTo>
                    <a:lnTo>
                      <a:pt x="492" y="35"/>
                    </a:lnTo>
                    <a:lnTo>
                      <a:pt x="475" y="50"/>
                    </a:lnTo>
                    <a:lnTo>
                      <a:pt x="475" y="50"/>
                    </a:lnTo>
                    <a:lnTo>
                      <a:pt x="462" y="65"/>
                    </a:lnTo>
                    <a:lnTo>
                      <a:pt x="452" y="84"/>
                    </a:lnTo>
                    <a:lnTo>
                      <a:pt x="441" y="107"/>
                    </a:lnTo>
                    <a:lnTo>
                      <a:pt x="433" y="133"/>
                    </a:lnTo>
                    <a:lnTo>
                      <a:pt x="433" y="133"/>
                    </a:lnTo>
                    <a:lnTo>
                      <a:pt x="402" y="130"/>
                    </a:lnTo>
                    <a:lnTo>
                      <a:pt x="371" y="123"/>
                    </a:lnTo>
                    <a:lnTo>
                      <a:pt x="371" y="123"/>
                    </a:lnTo>
                    <a:lnTo>
                      <a:pt x="382" y="117"/>
                    </a:lnTo>
                    <a:lnTo>
                      <a:pt x="389" y="109"/>
                    </a:lnTo>
                    <a:lnTo>
                      <a:pt x="395" y="101"/>
                    </a:lnTo>
                    <a:lnTo>
                      <a:pt x="399" y="92"/>
                    </a:lnTo>
                    <a:lnTo>
                      <a:pt x="402" y="84"/>
                    </a:lnTo>
                    <a:lnTo>
                      <a:pt x="404" y="78"/>
                    </a:lnTo>
                    <a:lnTo>
                      <a:pt x="404" y="68"/>
                    </a:lnTo>
                    <a:lnTo>
                      <a:pt x="404" y="68"/>
                    </a:lnTo>
                    <a:lnTo>
                      <a:pt x="400" y="55"/>
                    </a:lnTo>
                    <a:lnTo>
                      <a:pt x="395" y="42"/>
                    </a:lnTo>
                    <a:lnTo>
                      <a:pt x="386" y="31"/>
                    </a:lnTo>
                    <a:lnTo>
                      <a:pt x="374" y="21"/>
                    </a:lnTo>
                    <a:lnTo>
                      <a:pt x="361" y="11"/>
                    </a:lnTo>
                    <a:lnTo>
                      <a:pt x="345" y="5"/>
                    </a:lnTo>
                    <a:lnTo>
                      <a:pt x="329" y="1"/>
                    </a:lnTo>
                    <a:lnTo>
                      <a:pt x="311" y="0"/>
                    </a:lnTo>
                    <a:lnTo>
                      <a:pt x="311" y="0"/>
                    </a:lnTo>
                    <a:lnTo>
                      <a:pt x="295" y="1"/>
                    </a:lnTo>
                    <a:lnTo>
                      <a:pt x="277" y="5"/>
                    </a:lnTo>
                    <a:lnTo>
                      <a:pt x="262" y="11"/>
                    </a:lnTo>
                    <a:lnTo>
                      <a:pt x="249" y="21"/>
                    </a:lnTo>
                    <a:lnTo>
                      <a:pt x="238" y="31"/>
                    </a:lnTo>
                    <a:lnTo>
                      <a:pt x="228" y="42"/>
                    </a:lnTo>
                    <a:lnTo>
                      <a:pt x="221" y="55"/>
                    </a:lnTo>
                    <a:lnTo>
                      <a:pt x="220" y="68"/>
                    </a:lnTo>
                    <a:lnTo>
                      <a:pt x="220" y="68"/>
                    </a:lnTo>
                    <a:lnTo>
                      <a:pt x="220" y="78"/>
                    </a:lnTo>
                    <a:lnTo>
                      <a:pt x="221" y="84"/>
                    </a:lnTo>
                    <a:lnTo>
                      <a:pt x="223" y="92"/>
                    </a:lnTo>
                    <a:lnTo>
                      <a:pt x="228" y="101"/>
                    </a:lnTo>
                    <a:lnTo>
                      <a:pt x="233" y="109"/>
                    </a:lnTo>
                    <a:lnTo>
                      <a:pt x="241" y="117"/>
                    </a:lnTo>
                    <a:lnTo>
                      <a:pt x="251" y="123"/>
                    </a:lnTo>
                    <a:lnTo>
                      <a:pt x="251" y="123"/>
                    </a:lnTo>
                    <a:lnTo>
                      <a:pt x="221" y="130"/>
                    </a:lnTo>
                    <a:lnTo>
                      <a:pt x="190" y="133"/>
                    </a:lnTo>
                    <a:lnTo>
                      <a:pt x="190" y="133"/>
                    </a:lnTo>
                    <a:lnTo>
                      <a:pt x="181" y="107"/>
                    </a:lnTo>
                    <a:lnTo>
                      <a:pt x="171" y="84"/>
                    </a:lnTo>
                    <a:lnTo>
                      <a:pt x="159" y="65"/>
                    </a:lnTo>
                    <a:lnTo>
                      <a:pt x="148" y="50"/>
                    </a:lnTo>
                    <a:lnTo>
                      <a:pt x="148" y="50"/>
                    </a:lnTo>
                    <a:lnTo>
                      <a:pt x="132" y="35"/>
                    </a:lnTo>
                    <a:lnTo>
                      <a:pt x="116" y="24"/>
                    </a:lnTo>
                    <a:lnTo>
                      <a:pt x="99" y="16"/>
                    </a:lnTo>
                    <a:lnTo>
                      <a:pt x="85" y="13"/>
                    </a:lnTo>
                    <a:lnTo>
                      <a:pt x="70" y="11"/>
                    </a:lnTo>
                    <a:lnTo>
                      <a:pt x="55" y="13"/>
                    </a:lnTo>
                    <a:lnTo>
                      <a:pt x="42" y="16"/>
                    </a:lnTo>
                    <a:lnTo>
                      <a:pt x="33" y="21"/>
                    </a:lnTo>
                    <a:lnTo>
                      <a:pt x="33" y="21"/>
                    </a:lnTo>
                    <a:lnTo>
                      <a:pt x="23" y="26"/>
                    </a:lnTo>
                    <a:lnTo>
                      <a:pt x="16" y="32"/>
                    </a:lnTo>
                    <a:lnTo>
                      <a:pt x="10" y="40"/>
                    </a:lnTo>
                    <a:lnTo>
                      <a:pt x="5" y="48"/>
                    </a:lnTo>
                    <a:lnTo>
                      <a:pt x="2" y="58"/>
                    </a:lnTo>
                    <a:lnTo>
                      <a:pt x="0" y="66"/>
                    </a:lnTo>
                    <a:lnTo>
                      <a:pt x="0" y="76"/>
                    </a:lnTo>
                    <a:lnTo>
                      <a:pt x="2" y="86"/>
                    </a:lnTo>
                    <a:lnTo>
                      <a:pt x="2" y="86"/>
                    </a:lnTo>
                    <a:lnTo>
                      <a:pt x="5" y="97"/>
                    </a:lnTo>
                    <a:lnTo>
                      <a:pt x="10" y="107"/>
                    </a:lnTo>
                    <a:lnTo>
                      <a:pt x="15" y="117"/>
                    </a:lnTo>
                    <a:lnTo>
                      <a:pt x="21" y="125"/>
                    </a:lnTo>
                    <a:lnTo>
                      <a:pt x="29" y="135"/>
                    </a:lnTo>
                    <a:lnTo>
                      <a:pt x="39" y="141"/>
                    </a:lnTo>
                    <a:lnTo>
                      <a:pt x="47" y="149"/>
                    </a:lnTo>
                    <a:lnTo>
                      <a:pt x="59" y="156"/>
                    </a:lnTo>
                    <a:lnTo>
                      <a:pt x="59" y="156"/>
                    </a:lnTo>
                    <a:lnTo>
                      <a:pt x="80" y="166"/>
                    </a:lnTo>
                    <a:lnTo>
                      <a:pt x="104" y="172"/>
                    </a:lnTo>
                    <a:lnTo>
                      <a:pt x="129" y="177"/>
                    </a:lnTo>
                    <a:lnTo>
                      <a:pt x="155" y="180"/>
                    </a:lnTo>
                    <a:lnTo>
                      <a:pt x="155" y="180"/>
                    </a:lnTo>
                    <a:lnTo>
                      <a:pt x="166" y="226"/>
                    </a:lnTo>
                    <a:lnTo>
                      <a:pt x="174" y="276"/>
                    </a:lnTo>
                    <a:lnTo>
                      <a:pt x="182" y="328"/>
                    </a:lnTo>
                    <a:lnTo>
                      <a:pt x="189" y="379"/>
                    </a:lnTo>
                    <a:lnTo>
                      <a:pt x="192" y="429"/>
                    </a:lnTo>
                    <a:lnTo>
                      <a:pt x="197" y="477"/>
                    </a:lnTo>
                    <a:lnTo>
                      <a:pt x="200" y="551"/>
                    </a:lnTo>
                    <a:lnTo>
                      <a:pt x="200" y="551"/>
                    </a:lnTo>
                    <a:lnTo>
                      <a:pt x="202" y="560"/>
                    </a:lnTo>
                    <a:lnTo>
                      <a:pt x="207" y="568"/>
                    </a:lnTo>
                    <a:lnTo>
                      <a:pt x="215" y="573"/>
                    </a:lnTo>
                    <a:lnTo>
                      <a:pt x="220" y="574"/>
                    </a:lnTo>
                    <a:lnTo>
                      <a:pt x="225" y="574"/>
                    </a:lnTo>
                    <a:lnTo>
                      <a:pt x="225" y="574"/>
                    </a:lnTo>
                    <a:lnTo>
                      <a:pt x="233" y="571"/>
                    </a:lnTo>
                    <a:lnTo>
                      <a:pt x="241" y="566"/>
                    </a:lnTo>
                    <a:lnTo>
                      <a:pt x="246" y="560"/>
                    </a:lnTo>
                    <a:lnTo>
                      <a:pt x="247" y="550"/>
                    </a:lnTo>
                    <a:lnTo>
                      <a:pt x="247" y="550"/>
                    </a:lnTo>
                    <a:lnTo>
                      <a:pt x="246" y="499"/>
                    </a:lnTo>
                    <a:lnTo>
                      <a:pt x="239" y="407"/>
                    </a:lnTo>
                    <a:lnTo>
                      <a:pt x="233" y="351"/>
                    </a:lnTo>
                    <a:lnTo>
                      <a:pt x="226" y="293"/>
                    </a:lnTo>
                    <a:lnTo>
                      <a:pt x="216" y="234"/>
                    </a:lnTo>
                    <a:lnTo>
                      <a:pt x="203" y="179"/>
                    </a:lnTo>
                    <a:lnTo>
                      <a:pt x="203" y="179"/>
                    </a:lnTo>
                    <a:lnTo>
                      <a:pt x="226" y="177"/>
                    </a:lnTo>
                    <a:lnTo>
                      <a:pt x="249" y="172"/>
                    </a:lnTo>
                    <a:lnTo>
                      <a:pt x="270" y="167"/>
                    </a:lnTo>
                    <a:lnTo>
                      <a:pt x="291" y="162"/>
                    </a:lnTo>
                    <a:lnTo>
                      <a:pt x="291" y="162"/>
                    </a:lnTo>
                    <a:lnTo>
                      <a:pt x="311" y="154"/>
                    </a:lnTo>
                    <a:lnTo>
                      <a:pt x="311" y="154"/>
                    </a:lnTo>
                    <a:lnTo>
                      <a:pt x="332" y="162"/>
                    </a:lnTo>
                    <a:lnTo>
                      <a:pt x="332" y="162"/>
                    </a:lnTo>
                    <a:lnTo>
                      <a:pt x="352" y="167"/>
                    </a:lnTo>
                    <a:lnTo>
                      <a:pt x="373" y="172"/>
                    </a:lnTo>
                    <a:lnTo>
                      <a:pt x="395" y="177"/>
                    </a:lnTo>
                    <a:lnTo>
                      <a:pt x="418" y="179"/>
                    </a:lnTo>
                    <a:lnTo>
                      <a:pt x="418" y="179"/>
                    </a:lnTo>
                    <a:lnTo>
                      <a:pt x="407" y="234"/>
                    </a:lnTo>
                    <a:lnTo>
                      <a:pt x="397" y="293"/>
                    </a:lnTo>
                    <a:lnTo>
                      <a:pt x="389" y="351"/>
                    </a:lnTo>
                    <a:lnTo>
                      <a:pt x="384" y="407"/>
                    </a:lnTo>
                    <a:lnTo>
                      <a:pt x="378" y="499"/>
                    </a:lnTo>
                    <a:lnTo>
                      <a:pt x="376" y="550"/>
                    </a:lnTo>
                    <a:lnTo>
                      <a:pt x="376" y="550"/>
                    </a:lnTo>
                    <a:lnTo>
                      <a:pt x="378" y="560"/>
                    </a:lnTo>
                    <a:lnTo>
                      <a:pt x="382" y="566"/>
                    </a:lnTo>
                    <a:lnTo>
                      <a:pt x="389" y="571"/>
                    </a:lnTo>
                    <a:lnTo>
                      <a:pt x="399" y="574"/>
                    </a:lnTo>
                    <a:lnTo>
                      <a:pt x="399" y="574"/>
                    </a:lnTo>
                    <a:lnTo>
                      <a:pt x="404" y="574"/>
                    </a:lnTo>
                    <a:lnTo>
                      <a:pt x="409" y="573"/>
                    </a:lnTo>
                    <a:lnTo>
                      <a:pt x="415" y="568"/>
                    </a:lnTo>
                    <a:lnTo>
                      <a:pt x="422" y="560"/>
                    </a:lnTo>
                    <a:lnTo>
                      <a:pt x="423" y="551"/>
                    </a:lnTo>
                    <a:lnTo>
                      <a:pt x="423" y="551"/>
                    </a:lnTo>
                    <a:lnTo>
                      <a:pt x="426" y="477"/>
                    </a:lnTo>
                    <a:lnTo>
                      <a:pt x="430" y="429"/>
                    </a:lnTo>
                    <a:lnTo>
                      <a:pt x="435" y="379"/>
                    </a:lnTo>
                    <a:lnTo>
                      <a:pt x="441" y="328"/>
                    </a:lnTo>
                    <a:lnTo>
                      <a:pt x="448" y="276"/>
                    </a:lnTo>
                    <a:lnTo>
                      <a:pt x="457" y="226"/>
                    </a:lnTo>
                    <a:lnTo>
                      <a:pt x="467" y="180"/>
                    </a:lnTo>
                    <a:lnTo>
                      <a:pt x="467" y="180"/>
                    </a:lnTo>
                    <a:lnTo>
                      <a:pt x="493" y="177"/>
                    </a:lnTo>
                    <a:lnTo>
                      <a:pt x="519" y="172"/>
                    </a:lnTo>
                    <a:lnTo>
                      <a:pt x="542" y="166"/>
                    </a:lnTo>
                    <a:lnTo>
                      <a:pt x="565" y="156"/>
                    </a:lnTo>
                    <a:lnTo>
                      <a:pt x="565" y="156"/>
                    </a:lnTo>
                    <a:lnTo>
                      <a:pt x="575" y="149"/>
                    </a:lnTo>
                    <a:lnTo>
                      <a:pt x="584" y="141"/>
                    </a:lnTo>
                    <a:lnTo>
                      <a:pt x="592" y="135"/>
                    </a:lnTo>
                    <a:lnTo>
                      <a:pt x="601" y="125"/>
                    </a:lnTo>
                    <a:lnTo>
                      <a:pt x="607" y="117"/>
                    </a:lnTo>
                    <a:lnTo>
                      <a:pt x="614" y="107"/>
                    </a:lnTo>
                    <a:lnTo>
                      <a:pt x="618" y="97"/>
                    </a:lnTo>
                    <a:lnTo>
                      <a:pt x="622" y="86"/>
                    </a:lnTo>
                    <a:lnTo>
                      <a:pt x="622" y="86"/>
                    </a:lnTo>
                    <a:lnTo>
                      <a:pt x="623" y="76"/>
                    </a:lnTo>
                    <a:lnTo>
                      <a:pt x="623" y="66"/>
                    </a:lnTo>
                    <a:lnTo>
                      <a:pt x="622" y="58"/>
                    </a:lnTo>
                    <a:lnTo>
                      <a:pt x="618" y="48"/>
                    </a:lnTo>
                    <a:lnTo>
                      <a:pt x="614" y="40"/>
                    </a:lnTo>
                    <a:lnTo>
                      <a:pt x="607" y="32"/>
                    </a:lnTo>
                    <a:lnTo>
                      <a:pt x="599" y="26"/>
                    </a:lnTo>
                    <a:lnTo>
                      <a:pt x="591" y="21"/>
                    </a:lnTo>
                    <a:close/>
                    <a:moveTo>
                      <a:pt x="81" y="114"/>
                    </a:moveTo>
                    <a:lnTo>
                      <a:pt x="81" y="114"/>
                    </a:lnTo>
                    <a:lnTo>
                      <a:pt x="68" y="105"/>
                    </a:lnTo>
                    <a:lnTo>
                      <a:pt x="59" y="96"/>
                    </a:lnTo>
                    <a:lnTo>
                      <a:pt x="52" y="86"/>
                    </a:lnTo>
                    <a:lnTo>
                      <a:pt x="47" y="73"/>
                    </a:lnTo>
                    <a:lnTo>
                      <a:pt x="47" y="73"/>
                    </a:lnTo>
                    <a:lnTo>
                      <a:pt x="47" y="71"/>
                    </a:lnTo>
                    <a:lnTo>
                      <a:pt x="49" y="68"/>
                    </a:lnTo>
                    <a:lnTo>
                      <a:pt x="52" y="65"/>
                    </a:lnTo>
                    <a:lnTo>
                      <a:pt x="55" y="61"/>
                    </a:lnTo>
                    <a:lnTo>
                      <a:pt x="55" y="61"/>
                    </a:lnTo>
                    <a:lnTo>
                      <a:pt x="60" y="60"/>
                    </a:lnTo>
                    <a:lnTo>
                      <a:pt x="65" y="58"/>
                    </a:lnTo>
                    <a:lnTo>
                      <a:pt x="72" y="58"/>
                    </a:lnTo>
                    <a:lnTo>
                      <a:pt x="80" y="60"/>
                    </a:lnTo>
                    <a:lnTo>
                      <a:pt x="88" y="63"/>
                    </a:lnTo>
                    <a:lnTo>
                      <a:pt x="96" y="66"/>
                    </a:lnTo>
                    <a:lnTo>
                      <a:pt x="104" y="73"/>
                    </a:lnTo>
                    <a:lnTo>
                      <a:pt x="112" y="81"/>
                    </a:lnTo>
                    <a:lnTo>
                      <a:pt x="112" y="81"/>
                    </a:lnTo>
                    <a:lnTo>
                      <a:pt x="120" y="91"/>
                    </a:lnTo>
                    <a:lnTo>
                      <a:pt x="127" y="102"/>
                    </a:lnTo>
                    <a:lnTo>
                      <a:pt x="133" y="115"/>
                    </a:lnTo>
                    <a:lnTo>
                      <a:pt x="140" y="131"/>
                    </a:lnTo>
                    <a:lnTo>
                      <a:pt x="140" y="131"/>
                    </a:lnTo>
                    <a:lnTo>
                      <a:pt x="124" y="128"/>
                    </a:lnTo>
                    <a:lnTo>
                      <a:pt x="109" y="125"/>
                    </a:lnTo>
                    <a:lnTo>
                      <a:pt x="94" y="120"/>
                    </a:lnTo>
                    <a:lnTo>
                      <a:pt x="81" y="114"/>
                    </a:lnTo>
                    <a:close/>
                    <a:moveTo>
                      <a:pt x="311" y="101"/>
                    </a:moveTo>
                    <a:lnTo>
                      <a:pt x="311" y="101"/>
                    </a:lnTo>
                    <a:lnTo>
                      <a:pt x="290" y="92"/>
                    </a:lnTo>
                    <a:lnTo>
                      <a:pt x="277" y="84"/>
                    </a:lnTo>
                    <a:lnTo>
                      <a:pt x="269" y="76"/>
                    </a:lnTo>
                    <a:lnTo>
                      <a:pt x="267" y="73"/>
                    </a:lnTo>
                    <a:lnTo>
                      <a:pt x="267" y="70"/>
                    </a:lnTo>
                    <a:lnTo>
                      <a:pt x="267" y="70"/>
                    </a:lnTo>
                    <a:lnTo>
                      <a:pt x="269" y="68"/>
                    </a:lnTo>
                    <a:lnTo>
                      <a:pt x="270" y="63"/>
                    </a:lnTo>
                    <a:lnTo>
                      <a:pt x="282" y="55"/>
                    </a:lnTo>
                    <a:lnTo>
                      <a:pt x="296" y="50"/>
                    </a:lnTo>
                    <a:lnTo>
                      <a:pt x="304" y="47"/>
                    </a:lnTo>
                    <a:lnTo>
                      <a:pt x="311" y="47"/>
                    </a:lnTo>
                    <a:lnTo>
                      <a:pt x="311" y="47"/>
                    </a:lnTo>
                    <a:lnTo>
                      <a:pt x="319" y="47"/>
                    </a:lnTo>
                    <a:lnTo>
                      <a:pt x="327" y="50"/>
                    </a:lnTo>
                    <a:lnTo>
                      <a:pt x="340" y="55"/>
                    </a:lnTo>
                    <a:lnTo>
                      <a:pt x="352" y="63"/>
                    </a:lnTo>
                    <a:lnTo>
                      <a:pt x="355" y="68"/>
                    </a:lnTo>
                    <a:lnTo>
                      <a:pt x="356" y="70"/>
                    </a:lnTo>
                    <a:lnTo>
                      <a:pt x="356" y="70"/>
                    </a:lnTo>
                    <a:lnTo>
                      <a:pt x="356" y="73"/>
                    </a:lnTo>
                    <a:lnTo>
                      <a:pt x="355" y="76"/>
                    </a:lnTo>
                    <a:lnTo>
                      <a:pt x="347" y="84"/>
                    </a:lnTo>
                    <a:lnTo>
                      <a:pt x="332" y="92"/>
                    </a:lnTo>
                    <a:lnTo>
                      <a:pt x="311" y="101"/>
                    </a:lnTo>
                    <a:close/>
                    <a:moveTo>
                      <a:pt x="542" y="114"/>
                    </a:moveTo>
                    <a:lnTo>
                      <a:pt x="542" y="114"/>
                    </a:lnTo>
                    <a:lnTo>
                      <a:pt x="529" y="120"/>
                    </a:lnTo>
                    <a:lnTo>
                      <a:pt x="514" y="125"/>
                    </a:lnTo>
                    <a:lnTo>
                      <a:pt x="498" y="128"/>
                    </a:lnTo>
                    <a:lnTo>
                      <a:pt x="482" y="131"/>
                    </a:lnTo>
                    <a:lnTo>
                      <a:pt x="482" y="131"/>
                    </a:lnTo>
                    <a:lnTo>
                      <a:pt x="488" y="115"/>
                    </a:lnTo>
                    <a:lnTo>
                      <a:pt x="495" y="102"/>
                    </a:lnTo>
                    <a:lnTo>
                      <a:pt x="503" y="91"/>
                    </a:lnTo>
                    <a:lnTo>
                      <a:pt x="509" y="81"/>
                    </a:lnTo>
                    <a:lnTo>
                      <a:pt x="509" y="81"/>
                    </a:lnTo>
                    <a:lnTo>
                      <a:pt x="519" y="73"/>
                    </a:lnTo>
                    <a:lnTo>
                      <a:pt x="527" y="66"/>
                    </a:lnTo>
                    <a:lnTo>
                      <a:pt x="535" y="63"/>
                    </a:lnTo>
                    <a:lnTo>
                      <a:pt x="544" y="60"/>
                    </a:lnTo>
                    <a:lnTo>
                      <a:pt x="550" y="58"/>
                    </a:lnTo>
                    <a:lnTo>
                      <a:pt x="557" y="58"/>
                    </a:lnTo>
                    <a:lnTo>
                      <a:pt x="563" y="60"/>
                    </a:lnTo>
                    <a:lnTo>
                      <a:pt x="568" y="61"/>
                    </a:lnTo>
                    <a:lnTo>
                      <a:pt x="568" y="61"/>
                    </a:lnTo>
                    <a:lnTo>
                      <a:pt x="571" y="65"/>
                    </a:lnTo>
                    <a:lnTo>
                      <a:pt x="575" y="68"/>
                    </a:lnTo>
                    <a:lnTo>
                      <a:pt x="576" y="71"/>
                    </a:lnTo>
                    <a:lnTo>
                      <a:pt x="576" y="73"/>
                    </a:lnTo>
                    <a:lnTo>
                      <a:pt x="576" y="73"/>
                    </a:lnTo>
                    <a:lnTo>
                      <a:pt x="571" y="86"/>
                    </a:lnTo>
                    <a:lnTo>
                      <a:pt x="563" y="96"/>
                    </a:lnTo>
                    <a:lnTo>
                      <a:pt x="553" y="105"/>
                    </a:lnTo>
                    <a:lnTo>
                      <a:pt x="542" y="11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0" name="Freeform 8"/>
              <p:cNvSpPr/>
              <p:nvPr/>
            </p:nvSpPr>
            <p:spPr bwMode="auto">
              <a:xfrm>
                <a:off x="7488835" y="1551381"/>
                <a:ext cx="993945" cy="909975"/>
              </a:xfrm>
              <a:custGeom>
                <a:avLst/>
                <a:gdLst>
                  <a:gd name="T0" fmla="*/ 579 w 623"/>
                  <a:gd name="T1" fmla="*/ 16 h 574"/>
                  <a:gd name="T2" fmla="*/ 539 w 623"/>
                  <a:gd name="T3" fmla="*/ 13 h 574"/>
                  <a:gd name="T4" fmla="*/ 492 w 623"/>
                  <a:gd name="T5" fmla="*/ 35 h 574"/>
                  <a:gd name="T6" fmla="*/ 462 w 623"/>
                  <a:gd name="T7" fmla="*/ 65 h 574"/>
                  <a:gd name="T8" fmla="*/ 433 w 623"/>
                  <a:gd name="T9" fmla="*/ 133 h 574"/>
                  <a:gd name="T10" fmla="*/ 371 w 623"/>
                  <a:gd name="T11" fmla="*/ 123 h 574"/>
                  <a:gd name="T12" fmla="*/ 389 w 623"/>
                  <a:gd name="T13" fmla="*/ 109 h 574"/>
                  <a:gd name="T14" fmla="*/ 402 w 623"/>
                  <a:gd name="T15" fmla="*/ 84 h 574"/>
                  <a:gd name="T16" fmla="*/ 404 w 623"/>
                  <a:gd name="T17" fmla="*/ 68 h 574"/>
                  <a:gd name="T18" fmla="*/ 386 w 623"/>
                  <a:gd name="T19" fmla="*/ 31 h 574"/>
                  <a:gd name="T20" fmla="*/ 345 w 623"/>
                  <a:gd name="T21" fmla="*/ 5 h 574"/>
                  <a:gd name="T22" fmla="*/ 311 w 623"/>
                  <a:gd name="T23" fmla="*/ 0 h 574"/>
                  <a:gd name="T24" fmla="*/ 262 w 623"/>
                  <a:gd name="T25" fmla="*/ 11 h 574"/>
                  <a:gd name="T26" fmla="*/ 228 w 623"/>
                  <a:gd name="T27" fmla="*/ 42 h 574"/>
                  <a:gd name="T28" fmla="*/ 220 w 623"/>
                  <a:gd name="T29" fmla="*/ 68 h 574"/>
                  <a:gd name="T30" fmla="*/ 223 w 623"/>
                  <a:gd name="T31" fmla="*/ 92 h 574"/>
                  <a:gd name="T32" fmla="*/ 241 w 623"/>
                  <a:gd name="T33" fmla="*/ 117 h 574"/>
                  <a:gd name="T34" fmla="*/ 221 w 623"/>
                  <a:gd name="T35" fmla="*/ 130 h 574"/>
                  <a:gd name="T36" fmla="*/ 181 w 623"/>
                  <a:gd name="T37" fmla="*/ 107 h 574"/>
                  <a:gd name="T38" fmla="*/ 148 w 623"/>
                  <a:gd name="T39" fmla="*/ 50 h 574"/>
                  <a:gd name="T40" fmla="*/ 116 w 623"/>
                  <a:gd name="T41" fmla="*/ 24 h 574"/>
                  <a:gd name="T42" fmla="*/ 70 w 623"/>
                  <a:gd name="T43" fmla="*/ 11 h 574"/>
                  <a:gd name="T44" fmla="*/ 33 w 623"/>
                  <a:gd name="T45" fmla="*/ 21 h 574"/>
                  <a:gd name="T46" fmla="*/ 16 w 623"/>
                  <a:gd name="T47" fmla="*/ 32 h 574"/>
                  <a:gd name="T48" fmla="*/ 2 w 623"/>
                  <a:gd name="T49" fmla="*/ 58 h 574"/>
                  <a:gd name="T50" fmla="*/ 2 w 623"/>
                  <a:gd name="T51" fmla="*/ 86 h 574"/>
                  <a:gd name="T52" fmla="*/ 10 w 623"/>
                  <a:gd name="T53" fmla="*/ 107 h 574"/>
                  <a:gd name="T54" fmla="*/ 29 w 623"/>
                  <a:gd name="T55" fmla="*/ 135 h 574"/>
                  <a:gd name="T56" fmla="*/ 59 w 623"/>
                  <a:gd name="T57" fmla="*/ 156 h 574"/>
                  <a:gd name="T58" fmla="*/ 104 w 623"/>
                  <a:gd name="T59" fmla="*/ 172 h 574"/>
                  <a:gd name="T60" fmla="*/ 155 w 623"/>
                  <a:gd name="T61" fmla="*/ 180 h 574"/>
                  <a:gd name="T62" fmla="*/ 182 w 623"/>
                  <a:gd name="T63" fmla="*/ 328 h 574"/>
                  <a:gd name="T64" fmla="*/ 197 w 623"/>
                  <a:gd name="T65" fmla="*/ 477 h 574"/>
                  <a:gd name="T66" fmla="*/ 202 w 623"/>
                  <a:gd name="T67" fmla="*/ 560 h 574"/>
                  <a:gd name="T68" fmla="*/ 220 w 623"/>
                  <a:gd name="T69" fmla="*/ 574 h 574"/>
                  <a:gd name="T70" fmla="*/ 233 w 623"/>
                  <a:gd name="T71" fmla="*/ 571 h 574"/>
                  <a:gd name="T72" fmla="*/ 247 w 623"/>
                  <a:gd name="T73" fmla="*/ 550 h 574"/>
                  <a:gd name="T74" fmla="*/ 239 w 623"/>
                  <a:gd name="T75" fmla="*/ 407 h 574"/>
                  <a:gd name="T76" fmla="*/ 216 w 623"/>
                  <a:gd name="T77" fmla="*/ 234 h 574"/>
                  <a:gd name="T78" fmla="*/ 226 w 623"/>
                  <a:gd name="T79" fmla="*/ 177 h 574"/>
                  <a:gd name="T80" fmla="*/ 291 w 623"/>
                  <a:gd name="T81" fmla="*/ 162 h 574"/>
                  <a:gd name="T82" fmla="*/ 311 w 623"/>
                  <a:gd name="T83" fmla="*/ 154 h 574"/>
                  <a:gd name="T84" fmla="*/ 352 w 623"/>
                  <a:gd name="T85" fmla="*/ 167 h 574"/>
                  <a:gd name="T86" fmla="*/ 418 w 623"/>
                  <a:gd name="T87" fmla="*/ 179 h 574"/>
                  <a:gd name="T88" fmla="*/ 397 w 623"/>
                  <a:gd name="T89" fmla="*/ 293 h 574"/>
                  <a:gd name="T90" fmla="*/ 378 w 623"/>
                  <a:gd name="T91" fmla="*/ 499 h 574"/>
                  <a:gd name="T92" fmla="*/ 378 w 623"/>
                  <a:gd name="T93" fmla="*/ 560 h 574"/>
                  <a:gd name="T94" fmla="*/ 399 w 623"/>
                  <a:gd name="T95" fmla="*/ 574 h 574"/>
                  <a:gd name="T96" fmla="*/ 409 w 623"/>
                  <a:gd name="T97" fmla="*/ 573 h 574"/>
                  <a:gd name="T98" fmla="*/ 423 w 623"/>
                  <a:gd name="T99" fmla="*/ 551 h 574"/>
                  <a:gd name="T100" fmla="*/ 430 w 623"/>
                  <a:gd name="T101" fmla="*/ 429 h 574"/>
                  <a:gd name="T102" fmla="*/ 448 w 623"/>
                  <a:gd name="T103" fmla="*/ 276 h 574"/>
                  <a:gd name="T104" fmla="*/ 467 w 623"/>
                  <a:gd name="T105" fmla="*/ 180 h 574"/>
                  <a:gd name="T106" fmla="*/ 542 w 623"/>
                  <a:gd name="T107" fmla="*/ 166 h 574"/>
                  <a:gd name="T108" fmla="*/ 575 w 623"/>
                  <a:gd name="T109" fmla="*/ 149 h 574"/>
                  <a:gd name="T110" fmla="*/ 601 w 623"/>
                  <a:gd name="T111" fmla="*/ 125 h 574"/>
                  <a:gd name="T112" fmla="*/ 618 w 623"/>
                  <a:gd name="T113" fmla="*/ 97 h 574"/>
                  <a:gd name="T114" fmla="*/ 623 w 623"/>
                  <a:gd name="T115" fmla="*/ 76 h 574"/>
                  <a:gd name="T116" fmla="*/ 618 w 623"/>
                  <a:gd name="T117" fmla="*/ 48 h 574"/>
                  <a:gd name="T118" fmla="*/ 599 w 623"/>
                  <a:gd name="T119" fmla="*/ 26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3" h="574">
                    <a:moveTo>
                      <a:pt x="591" y="21"/>
                    </a:moveTo>
                    <a:lnTo>
                      <a:pt x="591" y="21"/>
                    </a:lnTo>
                    <a:lnTo>
                      <a:pt x="579" y="16"/>
                    </a:lnTo>
                    <a:lnTo>
                      <a:pt x="566" y="13"/>
                    </a:lnTo>
                    <a:lnTo>
                      <a:pt x="553" y="11"/>
                    </a:lnTo>
                    <a:lnTo>
                      <a:pt x="539" y="13"/>
                    </a:lnTo>
                    <a:lnTo>
                      <a:pt x="522" y="16"/>
                    </a:lnTo>
                    <a:lnTo>
                      <a:pt x="508" y="24"/>
                    </a:lnTo>
                    <a:lnTo>
                      <a:pt x="492" y="35"/>
                    </a:lnTo>
                    <a:lnTo>
                      <a:pt x="475" y="50"/>
                    </a:lnTo>
                    <a:lnTo>
                      <a:pt x="475" y="50"/>
                    </a:lnTo>
                    <a:lnTo>
                      <a:pt x="462" y="65"/>
                    </a:lnTo>
                    <a:lnTo>
                      <a:pt x="452" y="84"/>
                    </a:lnTo>
                    <a:lnTo>
                      <a:pt x="441" y="107"/>
                    </a:lnTo>
                    <a:lnTo>
                      <a:pt x="433" y="133"/>
                    </a:lnTo>
                    <a:lnTo>
                      <a:pt x="433" y="133"/>
                    </a:lnTo>
                    <a:lnTo>
                      <a:pt x="402" y="130"/>
                    </a:lnTo>
                    <a:lnTo>
                      <a:pt x="371" y="123"/>
                    </a:lnTo>
                    <a:lnTo>
                      <a:pt x="371" y="123"/>
                    </a:lnTo>
                    <a:lnTo>
                      <a:pt x="382" y="117"/>
                    </a:lnTo>
                    <a:lnTo>
                      <a:pt x="389" y="109"/>
                    </a:lnTo>
                    <a:lnTo>
                      <a:pt x="395" y="101"/>
                    </a:lnTo>
                    <a:lnTo>
                      <a:pt x="399" y="92"/>
                    </a:lnTo>
                    <a:lnTo>
                      <a:pt x="402" y="84"/>
                    </a:lnTo>
                    <a:lnTo>
                      <a:pt x="404" y="78"/>
                    </a:lnTo>
                    <a:lnTo>
                      <a:pt x="404" y="68"/>
                    </a:lnTo>
                    <a:lnTo>
                      <a:pt x="404" y="68"/>
                    </a:lnTo>
                    <a:lnTo>
                      <a:pt x="400" y="55"/>
                    </a:lnTo>
                    <a:lnTo>
                      <a:pt x="395" y="42"/>
                    </a:lnTo>
                    <a:lnTo>
                      <a:pt x="386" y="31"/>
                    </a:lnTo>
                    <a:lnTo>
                      <a:pt x="374" y="21"/>
                    </a:lnTo>
                    <a:lnTo>
                      <a:pt x="361" y="11"/>
                    </a:lnTo>
                    <a:lnTo>
                      <a:pt x="345" y="5"/>
                    </a:lnTo>
                    <a:lnTo>
                      <a:pt x="329" y="1"/>
                    </a:lnTo>
                    <a:lnTo>
                      <a:pt x="311" y="0"/>
                    </a:lnTo>
                    <a:lnTo>
                      <a:pt x="311" y="0"/>
                    </a:lnTo>
                    <a:lnTo>
                      <a:pt x="295" y="1"/>
                    </a:lnTo>
                    <a:lnTo>
                      <a:pt x="277" y="5"/>
                    </a:lnTo>
                    <a:lnTo>
                      <a:pt x="262" y="11"/>
                    </a:lnTo>
                    <a:lnTo>
                      <a:pt x="249" y="21"/>
                    </a:lnTo>
                    <a:lnTo>
                      <a:pt x="238" y="31"/>
                    </a:lnTo>
                    <a:lnTo>
                      <a:pt x="228" y="42"/>
                    </a:lnTo>
                    <a:lnTo>
                      <a:pt x="221" y="55"/>
                    </a:lnTo>
                    <a:lnTo>
                      <a:pt x="220" y="68"/>
                    </a:lnTo>
                    <a:lnTo>
                      <a:pt x="220" y="68"/>
                    </a:lnTo>
                    <a:lnTo>
                      <a:pt x="220" y="78"/>
                    </a:lnTo>
                    <a:lnTo>
                      <a:pt x="221" y="84"/>
                    </a:lnTo>
                    <a:lnTo>
                      <a:pt x="223" y="92"/>
                    </a:lnTo>
                    <a:lnTo>
                      <a:pt x="228" y="101"/>
                    </a:lnTo>
                    <a:lnTo>
                      <a:pt x="233" y="109"/>
                    </a:lnTo>
                    <a:lnTo>
                      <a:pt x="241" y="117"/>
                    </a:lnTo>
                    <a:lnTo>
                      <a:pt x="251" y="123"/>
                    </a:lnTo>
                    <a:lnTo>
                      <a:pt x="251" y="123"/>
                    </a:lnTo>
                    <a:lnTo>
                      <a:pt x="221" y="130"/>
                    </a:lnTo>
                    <a:lnTo>
                      <a:pt x="190" y="133"/>
                    </a:lnTo>
                    <a:lnTo>
                      <a:pt x="190" y="133"/>
                    </a:lnTo>
                    <a:lnTo>
                      <a:pt x="181" y="107"/>
                    </a:lnTo>
                    <a:lnTo>
                      <a:pt x="171" y="84"/>
                    </a:lnTo>
                    <a:lnTo>
                      <a:pt x="159" y="65"/>
                    </a:lnTo>
                    <a:lnTo>
                      <a:pt x="148" y="50"/>
                    </a:lnTo>
                    <a:lnTo>
                      <a:pt x="148" y="50"/>
                    </a:lnTo>
                    <a:lnTo>
                      <a:pt x="132" y="35"/>
                    </a:lnTo>
                    <a:lnTo>
                      <a:pt x="116" y="24"/>
                    </a:lnTo>
                    <a:lnTo>
                      <a:pt x="99" y="16"/>
                    </a:lnTo>
                    <a:lnTo>
                      <a:pt x="85" y="13"/>
                    </a:lnTo>
                    <a:lnTo>
                      <a:pt x="70" y="11"/>
                    </a:lnTo>
                    <a:lnTo>
                      <a:pt x="55" y="13"/>
                    </a:lnTo>
                    <a:lnTo>
                      <a:pt x="42" y="16"/>
                    </a:lnTo>
                    <a:lnTo>
                      <a:pt x="33" y="21"/>
                    </a:lnTo>
                    <a:lnTo>
                      <a:pt x="33" y="21"/>
                    </a:lnTo>
                    <a:lnTo>
                      <a:pt x="23" y="26"/>
                    </a:lnTo>
                    <a:lnTo>
                      <a:pt x="16" y="32"/>
                    </a:lnTo>
                    <a:lnTo>
                      <a:pt x="10" y="40"/>
                    </a:lnTo>
                    <a:lnTo>
                      <a:pt x="5" y="48"/>
                    </a:lnTo>
                    <a:lnTo>
                      <a:pt x="2" y="58"/>
                    </a:lnTo>
                    <a:lnTo>
                      <a:pt x="0" y="66"/>
                    </a:lnTo>
                    <a:lnTo>
                      <a:pt x="0" y="76"/>
                    </a:lnTo>
                    <a:lnTo>
                      <a:pt x="2" y="86"/>
                    </a:lnTo>
                    <a:lnTo>
                      <a:pt x="2" y="86"/>
                    </a:lnTo>
                    <a:lnTo>
                      <a:pt x="5" y="97"/>
                    </a:lnTo>
                    <a:lnTo>
                      <a:pt x="10" y="107"/>
                    </a:lnTo>
                    <a:lnTo>
                      <a:pt x="15" y="117"/>
                    </a:lnTo>
                    <a:lnTo>
                      <a:pt x="21" y="125"/>
                    </a:lnTo>
                    <a:lnTo>
                      <a:pt x="29" y="135"/>
                    </a:lnTo>
                    <a:lnTo>
                      <a:pt x="39" y="141"/>
                    </a:lnTo>
                    <a:lnTo>
                      <a:pt x="47" y="149"/>
                    </a:lnTo>
                    <a:lnTo>
                      <a:pt x="59" y="156"/>
                    </a:lnTo>
                    <a:lnTo>
                      <a:pt x="59" y="156"/>
                    </a:lnTo>
                    <a:lnTo>
                      <a:pt x="80" y="166"/>
                    </a:lnTo>
                    <a:lnTo>
                      <a:pt x="104" y="172"/>
                    </a:lnTo>
                    <a:lnTo>
                      <a:pt x="129" y="177"/>
                    </a:lnTo>
                    <a:lnTo>
                      <a:pt x="155" y="180"/>
                    </a:lnTo>
                    <a:lnTo>
                      <a:pt x="155" y="180"/>
                    </a:lnTo>
                    <a:lnTo>
                      <a:pt x="166" y="226"/>
                    </a:lnTo>
                    <a:lnTo>
                      <a:pt x="174" y="276"/>
                    </a:lnTo>
                    <a:lnTo>
                      <a:pt x="182" y="328"/>
                    </a:lnTo>
                    <a:lnTo>
                      <a:pt x="189" y="379"/>
                    </a:lnTo>
                    <a:lnTo>
                      <a:pt x="192" y="429"/>
                    </a:lnTo>
                    <a:lnTo>
                      <a:pt x="197" y="477"/>
                    </a:lnTo>
                    <a:lnTo>
                      <a:pt x="200" y="551"/>
                    </a:lnTo>
                    <a:lnTo>
                      <a:pt x="200" y="551"/>
                    </a:lnTo>
                    <a:lnTo>
                      <a:pt x="202" y="560"/>
                    </a:lnTo>
                    <a:lnTo>
                      <a:pt x="207" y="568"/>
                    </a:lnTo>
                    <a:lnTo>
                      <a:pt x="215" y="573"/>
                    </a:lnTo>
                    <a:lnTo>
                      <a:pt x="220" y="574"/>
                    </a:lnTo>
                    <a:lnTo>
                      <a:pt x="225" y="574"/>
                    </a:lnTo>
                    <a:lnTo>
                      <a:pt x="225" y="574"/>
                    </a:lnTo>
                    <a:lnTo>
                      <a:pt x="233" y="571"/>
                    </a:lnTo>
                    <a:lnTo>
                      <a:pt x="241" y="566"/>
                    </a:lnTo>
                    <a:lnTo>
                      <a:pt x="246" y="560"/>
                    </a:lnTo>
                    <a:lnTo>
                      <a:pt x="247" y="550"/>
                    </a:lnTo>
                    <a:lnTo>
                      <a:pt x="247" y="550"/>
                    </a:lnTo>
                    <a:lnTo>
                      <a:pt x="246" y="499"/>
                    </a:lnTo>
                    <a:lnTo>
                      <a:pt x="239" y="407"/>
                    </a:lnTo>
                    <a:lnTo>
                      <a:pt x="233" y="351"/>
                    </a:lnTo>
                    <a:lnTo>
                      <a:pt x="226" y="293"/>
                    </a:lnTo>
                    <a:lnTo>
                      <a:pt x="216" y="234"/>
                    </a:lnTo>
                    <a:lnTo>
                      <a:pt x="203" y="179"/>
                    </a:lnTo>
                    <a:lnTo>
                      <a:pt x="203" y="179"/>
                    </a:lnTo>
                    <a:lnTo>
                      <a:pt x="226" y="177"/>
                    </a:lnTo>
                    <a:lnTo>
                      <a:pt x="249" y="172"/>
                    </a:lnTo>
                    <a:lnTo>
                      <a:pt x="270" y="167"/>
                    </a:lnTo>
                    <a:lnTo>
                      <a:pt x="291" y="162"/>
                    </a:lnTo>
                    <a:lnTo>
                      <a:pt x="291" y="162"/>
                    </a:lnTo>
                    <a:lnTo>
                      <a:pt x="311" y="154"/>
                    </a:lnTo>
                    <a:lnTo>
                      <a:pt x="311" y="154"/>
                    </a:lnTo>
                    <a:lnTo>
                      <a:pt x="332" y="162"/>
                    </a:lnTo>
                    <a:lnTo>
                      <a:pt x="332" y="162"/>
                    </a:lnTo>
                    <a:lnTo>
                      <a:pt x="352" y="167"/>
                    </a:lnTo>
                    <a:lnTo>
                      <a:pt x="373" y="172"/>
                    </a:lnTo>
                    <a:lnTo>
                      <a:pt x="395" y="177"/>
                    </a:lnTo>
                    <a:lnTo>
                      <a:pt x="418" y="179"/>
                    </a:lnTo>
                    <a:lnTo>
                      <a:pt x="418" y="179"/>
                    </a:lnTo>
                    <a:lnTo>
                      <a:pt x="407" y="234"/>
                    </a:lnTo>
                    <a:lnTo>
                      <a:pt x="397" y="293"/>
                    </a:lnTo>
                    <a:lnTo>
                      <a:pt x="389" y="351"/>
                    </a:lnTo>
                    <a:lnTo>
                      <a:pt x="384" y="407"/>
                    </a:lnTo>
                    <a:lnTo>
                      <a:pt x="378" y="499"/>
                    </a:lnTo>
                    <a:lnTo>
                      <a:pt x="376" y="550"/>
                    </a:lnTo>
                    <a:lnTo>
                      <a:pt x="376" y="550"/>
                    </a:lnTo>
                    <a:lnTo>
                      <a:pt x="378" y="560"/>
                    </a:lnTo>
                    <a:lnTo>
                      <a:pt x="382" y="566"/>
                    </a:lnTo>
                    <a:lnTo>
                      <a:pt x="389" y="571"/>
                    </a:lnTo>
                    <a:lnTo>
                      <a:pt x="399" y="574"/>
                    </a:lnTo>
                    <a:lnTo>
                      <a:pt x="399" y="574"/>
                    </a:lnTo>
                    <a:lnTo>
                      <a:pt x="404" y="574"/>
                    </a:lnTo>
                    <a:lnTo>
                      <a:pt x="409" y="573"/>
                    </a:lnTo>
                    <a:lnTo>
                      <a:pt x="415" y="568"/>
                    </a:lnTo>
                    <a:lnTo>
                      <a:pt x="422" y="560"/>
                    </a:lnTo>
                    <a:lnTo>
                      <a:pt x="423" y="551"/>
                    </a:lnTo>
                    <a:lnTo>
                      <a:pt x="423" y="551"/>
                    </a:lnTo>
                    <a:lnTo>
                      <a:pt x="426" y="477"/>
                    </a:lnTo>
                    <a:lnTo>
                      <a:pt x="430" y="429"/>
                    </a:lnTo>
                    <a:lnTo>
                      <a:pt x="435" y="379"/>
                    </a:lnTo>
                    <a:lnTo>
                      <a:pt x="441" y="328"/>
                    </a:lnTo>
                    <a:lnTo>
                      <a:pt x="448" y="276"/>
                    </a:lnTo>
                    <a:lnTo>
                      <a:pt x="457" y="226"/>
                    </a:lnTo>
                    <a:lnTo>
                      <a:pt x="467" y="180"/>
                    </a:lnTo>
                    <a:lnTo>
                      <a:pt x="467" y="180"/>
                    </a:lnTo>
                    <a:lnTo>
                      <a:pt x="493" y="177"/>
                    </a:lnTo>
                    <a:lnTo>
                      <a:pt x="519" y="172"/>
                    </a:lnTo>
                    <a:lnTo>
                      <a:pt x="542" y="166"/>
                    </a:lnTo>
                    <a:lnTo>
                      <a:pt x="565" y="156"/>
                    </a:lnTo>
                    <a:lnTo>
                      <a:pt x="565" y="156"/>
                    </a:lnTo>
                    <a:lnTo>
                      <a:pt x="575" y="149"/>
                    </a:lnTo>
                    <a:lnTo>
                      <a:pt x="584" y="141"/>
                    </a:lnTo>
                    <a:lnTo>
                      <a:pt x="592" y="135"/>
                    </a:lnTo>
                    <a:lnTo>
                      <a:pt x="601" y="125"/>
                    </a:lnTo>
                    <a:lnTo>
                      <a:pt x="607" y="117"/>
                    </a:lnTo>
                    <a:lnTo>
                      <a:pt x="614" y="107"/>
                    </a:lnTo>
                    <a:lnTo>
                      <a:pt x="618" y="97"/>
                    </a:lnTo>
                    <a:lnTo>
                      <a:pt x="622" y="86"/>
                    </a:lnTo>
                    <a:lnTo>
                      <a:pt x="622" y="86"/>
                    </a:lnTo>
                    <a:lnTo>
                      <a:pt x="623" y="76"/>
                    </a:lnTo>
                    <a:lnTo>
                      <a:pt x="623" y="66"/>
                    </a:lnTo>
                    <a:lnTo>
                      <a:pt x="622" y="58"/>
                    </a:lnTo>
                    <a:lnTo>
                      <a:pt x="618" y="48"/>
                    </a:lnTo>
                    <a:lnTo>
                      <a:pt x="614" y="40"/>
                    </a:lnTo>
                    <a:lnTo>
                      <a:pt x="607" y="32"/>
                    </a:lnTo>
                    <a:lnTo>
                      <a:pt x="599" y="26"/>
                    </a:lnTo>
                    <a:lnTo>
                      <a:pt x="591" y="21"/>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1" name="Freeform 9"/>
              <p:cNvSpPr/>
              <p:nvPr/>
            </p:nvSpPr>
            <p:spPr bwMode="auto">
              <a:xfrm>
                <a:off x="7563497" y="1644712"/>
                <a:ext cx="149325" cy="111997"/>
              </a:xfrm>
              <a:custGeom>
                <a:avLst/>
                <a:gdLst>
                  <a:gd name="T0" fmla="*/ 34 w 93"/>
                  <a:gd name="T1" fmla="*/ 56 h 73"/>
                  <a:gd name="T2" fmla="*/ 34 w 93"/>
                  <a:gd name="T3" fmla="*/ 56 h 73"/>
                  <a:gd name="T4" fmla="*/ 21 w 93"/>
                  <a:gd name="T5" fmla="*/ 47 h 73"/>
                  <a:gd name="T6" fmla="*/ 12 w 93"/>
                  <a:gd name="T7" fmla="*/ 38 h 73"/>
                  <a:gd name="T8" fmla="*/ 5 w 93"/>
                  <a:gd name="T9" fmla="*/ 28 h 73"/>
                  <a:gd name="T10" fmla="*/ 0 w 93"/>
                  <a:gd name="T11" fmla="*/ 15 h 73"/>
                  <a:gd name="T12" fmla="*/ 0 w 93"/>
                  <a:gd name="T13" fmla="*/ 15 h 73"/>
                  <a:gd name="T14" fmla="*/ 0 w 93"/>
                  <a:gd name="T15" fmla="*/ 13 h 73"/>
                  <a:gd name="T16" fmla="*/ 2 w 93"/>
                  <a:gd name="T17" fmla="*/ 10 h 73"/>
                  <a:gd name="T18" fmla="*/ 5 w 93"/>
                  <a:gd name="T19" fmla="*/ 7 h 73"/>
                  <a:gd name="T20" fmla="*/ 8 w 93"/>
                  <a:gd name="T21" fmla="*/ 3 h 73"/>
                  <a:gd name="T22" fmla="*/ 8 w 93"/>
                  <a:gd name="T23" fmla="*/ 3 h 73"/>
                  <a:gd name="T24" fmla="*/ 13 w 93"/>
                  <a:gd name="T25" fmla="*/ 2 h 73"/>
                  <a:gd name="T26" fmla="*/ 18 w 93"/>
                  <a:gd name="T27" fmla="*/ 0 h 73"/>
                  <a:gd name="T28" fmla="*/ 25 w 93"/>
                  <a:gd name="T29" fmla="*/ 0 h 73"/>
                  <a:gd name="T30" fmla="*/ 33 w 93"/>
                  <a:gd name="T31" fmla="*/ 2 h 73"/>
                  <a:gd name="T32" fmla="*/ 41 w 93"/>
                  <a:gd name="T33" fmla="*/ 5 h 73"/>
                  <a:gd name="T34" fmla="*/ 49 w 93"/>
                  <a:gd name="T35" fmla="*/ 8 h 73"/>
                  <a:gd name="T36" fmla="*/ 57 w 93"/>
                  <a:gd name="T37" fmla="*/ 15 h 73"/>
                  <a:gd name="T38" fmla="*/ 65 w 93"/>
                  <a:gd name="T39" fmla="*/ 23 h 73"/>
                  <a:gd name="T40" fmla="*/ 65 w 93"/>
                  <a:gd name="T41" fmla="*/ 23 h 73"/>
                  <a:gd name="T42" fmla="*/ 73 w 93"/>
                  <a:gd name="T43" fmla="*/ 33 h 73"/>
                  <a:gd name="T44" fmla="*/ 80 w 93"/>
                  <a:gd name="T45" fmla="*/ 44 h 73"/>
                  <a:gd name="T46" fmla="*/ 86 w 93"/>
                  <a:gd name="T47" fmla="*/ 57 h 73"/>
                  <a:gd name="T48" fmla="*/ 93 w 93"/>
                  <a:gd name="T49" fmla="*/ 73 h 73"/>
                  <a:gd name="T50" fmla="*/ 93 w 93"/>
                  <a:gd name="T51" fmla="*/ 73 h 73"/>
                  <a:gd name="T52" fmla="*/ 77 w 93"/>
                  <a:gd name="T53" fmla="*/ 70 h 73"/>
                  <a:gd name="T54" fmla="*/ 62 w 93"/>
                  <a:gd name="T55" fmla="*/ 67 h 73"/>
                  <a:gd name="T56" fmla="*/ 47 w 93"/>
                  <a:gd name="T57" fmla="*/ 62 h 73"/>
                  <a:gd name="T58" fmla="*/ 34 w 93"/>
                  <a:gd name="T59"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73">
                    <a:moveTo>
                      <a:pt x="34" y="56"/>
                    </a:moveTo>
                    <a:lnTo>
                      <a:pt x="34" y="56"/>
                    </a:lnTo>
                    <a:lnTo>
                      <a:pt x="21" y="47"/>
                    </a:lnTo>
                    <a:lnTo>
                      <a:pt x="12" y="38"/>
                    </a:lnTo>
                    <a:lnTo>
                      <a:pt x="5" y="28"/>
                    </a:lnTo>
                    <a:lnTo>
                      <a:pt x="0" y="15"/>
                    </a:lnTo>
                    <a:lnTo>
                      <a:pt x="0" y="15"/>
                    </a:lnTo>
                    <a:lnTo>
                      <a:pt x="0" y="13"/>
                    </a:lnTo>
                    <a:lnTo>
                      <a:pt x="2" y="10"/>
                    </a:lnTo>
                    <a:lnTo>
                      <a:pt x="5" y="7"/>
                    </a:lnTo>
                    <a:lnTo>
                      <a:pt x="8" y="3"/>
                    </a:lnTo>
                    <a:lnTo>
                      <a:pt x="8" y="3"/>
                    </a:lnTo>
                    <a:lnTo>
                      <a:pt x="13" y="2"/>
                    </a:lnTo>
                    <a:lnTo>
                      <a:pt x="18" y="0"/>
                    </a:lnTo>
                    <a:lnTo>
                      <a:pt x="25" y="0"/>
                    </a:lnTo>
                    <a:lnTo>
                      <a:pt x="33" y="2"/>
                    </a:lnTo>
                    <a:lnTo>
                      <a:pt x="41" y="5"/>
                    </a:lnTo>
                    <a:lnTo>
                      <a:pt x="49" y="8"/>
                    </a:lnTo>
                    <a:lnTo>
                      <a:pt x="57" y="15"/>
                    </a:lnTo>
                    <a:lnTo>
                      <a:pt x="65" y="23"/>
                    </a:lnTo>
                    <a:lnTo>
                      <a:pt x="65" y="23"/>
                    </a:lnTo>
                    <a:lnTo>
                      <a:pt x="73" y="33"/>
                    </a:lnTo>
                    <a:lnTo>
                      <a:pt x="80" y="44"/>
                    </a:lnTo>
                    <a:lnTo>
                      <a:pt x="86" y="57"/>
                    </a:lnTo>
                    <a:lnTo>
                      <a:pt x="93" y="73"/>
                    </a:lnTo>
                    <a:lnTo>
                      <a:pt x="93" y="73"/>
                    </a:lnTo>
                    <a:lnTo>
                      <a:pt x="77" y="70"/>
                    </a:lnTo>
                    <a:lnTo>
                      <a:pt x="62" y="67"/>
                    </a:lnTo>
                    <a:lnTo>
                      <a:pt x="47" y="62"/>
                    </a:lnTo>
                    <a:lnTo>
                      <a:pt x="34" y="5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2" name="Freeform 10"/>
              <p:cNvSpPr/>
              <p:nvPr/>
            </p:nvSpPr>
            <p:spPr bwMode="auto">
              <a:xfrm>
                <a:off x="7913479" y="1626046"/>
                <a:ext cx="139992" cy="83998"/>
              </a:xfrm>
              <a:custGeom>
                <a:avLst/>
                <a:gdLst>
                  <a:gd name="T0" fmla="*/ 44 w 89"/>
                  <a:gd name="T1" fmla="*/ 54 h 54"/>
                  <a:gd name="T2" fmla="*/ 44 w 89"/>
                  <a:gd name="T3" fmla="*/ 54 h 54"/>
                  <a:gd name="T4" fmla="*/ 23 w 89"/>
                  <a:gd name="T5" fmla="*/ 45 h 54"/>
                  <a:gd name="T6" fmla="*/ 10 w 89"/>
                  <a:gd name="T7" fmla="*/ 37 h 54"/>
                  <a:gd name="T8" fmla="*/ 2 w 89"/>
                  <a:gd name="T9" fmla="*/ 29 h 54"/>
                  <a:gd name="T10" fmla="*/ 0 w 89"/>
                  <a:gd name="T11" fmla="*/ 26 h 54"/>
                  <a:gd name="T12" fmla="*/ 0 w 89"/>
                  <a:gd name="T13" fmla="*/ 23 h 54"/>
                  <a:gd name="T14" fmla="*/ 0 w 89"/>
                  <a:gd name="T15" fmla="*/ 23 h 54"/>
                  <a:gd name="T16" fmla="*/ 2 w 89"/>
                  <a:gd name="T17" fmla="*/ 21 h 54"/>
                  <a:gd name="T18" fmla="*/ 3 w 89"/>
                  <a:gd name="T19" fmla="*/ 16 h 54"/>
                  <a:gd name="T20" fmla="*/ 15 w 89"/>
                  <a:gd name="T21" fmla="*/ 8 h 54"/>
                  <a:gd name="T22" fmla="*/ 29 w 89"/>
                  <a:gd name="T23" fmla="*/ 3 h 54"/>
                  <a:gd name="T24" fmla="*/ 37 w 89"/>
                  <a:gd name="T25" fmla="*/ 0 h 54"/>
                  <a:gd name="T26" fmla="*/ 44 w 89"/>
                  <a:gd name="T27" fmla="*/ 0 h 54"/>
                  <a:gd name="T28" fmla="*/ 44 w 89"/>
                  <a:gd name="T29" fmla="*/ 0 h 54"/>
                  <a:gd name="T30" fmla="*/ 52 w 89"/>
                  <a:gd name="T31" fmla="*/ 0 h 54"/>
                  <a:gd name="T32" fmla="*/ 60 w 89"/>
                  <a:gd name="T33" fmla="*/ 3 h 54"/>
                  <a:gd name="T34" fmla="*/ 73 w 89"/>
                  <a:gd name="T35" fmla="*/ 8 h 54"/>
                  <a:gd name="T36" fmla="*/ 85 w 89"/>
                  <a:gd name="T37" fmla="*/ 16 h 54"/>
                  <a:gd name="T38" fmla="*/ 88 w 89"/>
                  <a:gd name="T39" fmla="*/ 21 h 54"/>
                  <a:gd name="T40" fmla="*/ 89 w 89"/>
                  <a:gd name="T41" fmla="*/ 23 h 54"/>
                  <a:gd name="T42" fmla="*/ 89 w 89"/>
                  <a:gd name="T43" fmla="*/ 23 h 54"/>
                  <a:gd name="T44" fmla="*/ 89 w 89"/>
                  <a:gd name="T45" fmla="*/ 26 h 54"/>
                  <a:gd name="T46" fmla="*/ 88 w 89"/>
                  <a:gd name="T47" fmla="*/ 29 h 54"/>
                  <a:gd name="T48" fmla="*/ 80 w 89"/>
                  <a:gd name="T49" fmla="*/ 37 h 54"/>
                  <a:gd name="T50" fmla="*/ 65 w 89"/>
                  <a:gd name="T51" fmla="*/ 45 h 54"/>
                  <a:gd name="T52" fmla="*/ 44 w 89"/>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54">
                    <a:moveTo>
                      <a:pt x="44" y="54"/>
                    </a:moveTo>
                    <a:lnTo>
                      <a:pt x="44" y="54"/>
                    </a:lnTo>
                    <a:lnTo>
                      <a:pt x="23" y="45"/>
                    </a:lnTo>
                    <a:lnTo>
                      <a:pt x="10" y="37"/>
                    </a:lnTo>
                    <a:lnTo>
                      <a:pt x="2" y="29"/>
                    </a:lnTo>
                    <a:lnTo>
                      <a:pt x="0" y="26"/>
                    </a:lnTo>
                    <a:lnTo>
                      <a:pt x="0" y="23"/>
                    </a:lnTo>
                    <a:lnTo>
                      <a:pt x="0" y="23"/>
                    </a:lnTo>
                    <a:lnTo>
                      <a:pt x="2" y="21"/>
                    </a:lnTo>
                    <a:lnTo>
                      <a:pt x="3" y="16"/>
                    </a:lnTo>
                    <a:lnTo>
                      <a:pt x="15" y="8"/>
                    </a:lnTo>
                    <a:lnTo>
                      <a:pt x="29" y="3"/>
                    </a:lnTo>
                    <a:lnTo>
                      <a:pt x="37" y="0"/>
                    </a:lnTo>
                    <a:lnTo>
                      <a:pt x="44" y="0"/>
                    </a:lnTo>
                    <a:lnTo>
                      <a:pt x="44" y="0"/>
                    </a:lnTo>
                    <a:lnTo>
                      <a:pt x="52" y="0"/>
                    </a:lnTo>
                    <a:lnTo>
                      <a:pt x="60" y="3"/>
                    </a:lnTo>
                    <a:lnTo>
                      <a:pt x="73" y="8"/>
                    </a:lnTo>
                    <a:lnTo>
                      <a:pt x="85" y="16"/>
                    </a:lnTo>
                    <a:lnTo>
                      <a:pt x="88" y="21"/>
                    </a:lnTo>
                    <a:lnTo>
                      <a:pt x="89" y="23"/>
                    </a:lnTo>
                    <a:lnTo>
                      <a:pt x="89" y="23"/>
                    </a:lnTo>
                    <a:lnTo>
                      <a:pt x="89" y="26"/>
                    </a:lnTo>
                    <a:lnTo>
                      <a:pt x="88" y="29"/>
                    </a:lnTo>
                    <a:lnTo>
                      <a:pt x="80" y="37"/>
                    </a:lnTo>
                    <a:lnTo>
                      <a:pt x="65" y="45"/>
                    </a:lnTo>
                    <a:lnTo>
                      <a:pt x="44"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3" name="Freeform 11"/>
              <p:cNvSpPr/>
              <p:nvPr/>
            </p:nvSpPr>
            <p:spPr bwMode="auto">
              <a:xfrm>
                <a:off x="8254124" y="1644712"/>
                <a:ext cx="149325" cy="111997"/>
              </a:xfrm>
              <a:custGeom>
                <a:avLst/>
                <a:gdLst>
                  <a:gd name="T0" fmla="*/ 60 w 94"/>
                  <a:gd name="T1" fmla="*/ 56 h 73"/>
                  <a:gd name="T2" fmla="*/ 60 w 94"/>
                  <a:gd name="T3" fmla="*/ 56 h 73"/>
                  <a:gd name="T4" fmla="*/ 47 w 94"/>
                  <a:gd name="T5" fmla="*/ 62 h 73"/>
                  <a:gd name="T6" fmla="*/ 32 w 94"/>
                  <a:gd name="T7" fmla="*/ 67 h 73"/>
                  <a:gd name="T8" fmla="*/ 16 w 94"/>
                  <a:gd name="T9" fmla="*/ 70 h 73"/>
                  <a:gd name="T10" fmla="*/ 0 w 94"/>
                  <a:gd name="T11" fmla="*/ 73 h 73"/>
                  <a:gd name="T12" fmla="*/ 0 w 94"/>
                  <a:gd name="T13" fmla="*/ 73 h 73"/>
                  <a:gd name="T14" fmla="*/ 6 w 94"/>
                  <a:gd name="T15" fmla="*/ 57 h 73"/>
                  <a:gd name="T16" fmla="*/ 13 w 94"/>
                  <a:gd name="T17" fmla="*/ 44 h 73"/>
                  <a:gd name="T18" fmla="*/ 21 w 94"/>
                  <a:gd name="T19" fmla="*/ 33 h 73"/>
                  <a:gd name="T20" fmla="*/ 27 w 94"/>
                  <a:gd name="T21" fmla="*/ 23 h 73"/>
                  <a:gd name="T22" fmla="*/ 27 w 94"/>
                  <a:gd name="T23" fmla="*/ 23 h 73"/>
                  <a:gd name="T24" fmla="*/ 37 w 94"/>
                  <a:gd name="T25" fmla="*/ 15 h 73"/>
                  <a:gd name="T26" fmla="*/ 45 w 94"/>
                  <a:gd name="T27" fmla="*/ 8 h 73"/>
                  <a:gd name="T28" fmla="*/ 53 w 94"/>
                  <a:gd name="T29" fmla="*/ 5 h 73"/>
                  <a:gd name="T30" fmla="*/ 62 w 94"/>
                  <a:gd name="T31" fmla="*/ 2 h 73"/>
                  <a:gd name="T32" fmla="*/ 68 w 94"/>
                  <a:gd name="T33" fmla="*/ 0 h 73"/>
                  <a:gd name="T34" fmla="*/ 75 w 94"/>
                  <a:gd name="T35" fmla="*/ 0 h 73"/>
                  <a:gd name="T36" fmla="*/ 81 w 94"/>
                  <a:gd name="T37" fmla="*/ 2 h 73"/>
                  <a:gd name="T38" fmla="*/ 86 w 94"/>
                  <a:gd name="T39" fmla="*/ 3 h 73"/>
                  <a:gd name="T40" fmla="*/ 86 w 94"/>
                  <a:gd name="T41" fmla="*/ 3 h 73"/>
                  <a:gd name="T42" fmla="*/ 89 w 94"/>
                  <a:gd name="T43" fmla="*/ 7 h 73"/>
                  <a:gd name="T44" fmla="*/ 93 w 94"/>
                  <a:gd name="T45" fmla="*/ 10 h 73"/>
                  <a:gd name="T46" fmla="*/ 94 w 94"/>
                  <a:gd name="T47" fmla="*/ 13 h 73"/>
                  <a:gd name="T48" fmla="*/ 94 w 94"/>
                  <a:gd name="T49" fmla="*/ 15 h 73"/>
                  <a:gd name="T50" fmla="*/ 94 w 94"/>
                  <a:gd name="T51" fmla="*/ 15 h 73"/>
                  <a:gd name="T52" fmla="*/ 89 w 94"/>
                  <a:gd name="T53" fmla="*/ 28 h 73"/>
                  <a:gd name="T54" fmla="*/ 81 w 94"/>
                  <a:gd name="T55" fmla="*/ 38 h 73"/>
                  <a:gd name="T56" fmla="*/ 71 w 94"/>
                  <a:gd name="T57" fmla="*/ 47 h 73"/>
                  <a:gd name="T58" fmla="*/ 60 w 94"/>
                  <a:gd name="T59"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73">
                    <a:moveTo>
                      <a:pt x="60" y="56"/>
                    </a:moveTo>
                    <a:lnTo>
                      <a:pt x="60" y="56"/>
                    </a:lnTo>
                    <a:lnTo>
                      <a:pt x="47" y="62"/>
                    </a:lnTo>
                    <a:lnTo>
                      <a:pt x="32" y="67"/>
                    </a:lnTo>
                    <a:lnTo>
                      <a:pt x="16" y="70"/>
                    </a:lnTo>
                    <a:lnTo>
                      <a:pt x="0" y="73"/>
                    </a:lnTo>
                    <a:lnTo>
                      <a:pt x="0" y="73"/>
                    </a:lnTo>
                    <a:lnTo>
                      <a:pt x="6" y="57"/>
                    </a:lnTo>
                    <a:lnTo>
                      <a:pt x="13" y="44"/>
                    </a:lnTo>
                    <a:lnTo>
                      <a:pt x="21" y="33"/>
                    </a:lnTo>
                    <a:lnTo>
                      <a:pt x="27" y="23"/>
                    </a:lnTo>
                    <a:lnTo>
                      <a:pt x="27" y="23"/>
                    </a:lnTo>
                    <a:lnTo>
                      <a:pt x="37" y="15"/>
                    </a:lnTo>
                    <a:lnTo>
                      <a:pt x="45" y="8"/>
                    </a:lnTo>
                    <a:lnTo>
                      <a:pt x="53" y="5"/>
                    </a:lnTo>
                    <a:lnTo>
                      <a:pt x="62" y="2"/>
                    </a:lnTo>
                    <a:lnTo>
                      <a:pt x="68" y="0"/>
                    </a:lnTo>
                    <a:lnTo>
                      <a:pt x="75" y="0"/>
                    </a:lnTo>
                    <a:lnTo>
                      <a:pt x="81" y="2"/>
                    </a:lnTo>
                    <a:lnTo>
                      <a:pt x="86" y="3"/>
                    </a:lnTo>
                    <a:lnTo>
                      <a:pt x="86" y="3"/>
                    </a:lnTo>
                    <a:lnTo>
                      <a:pt x="89" y="7"/>
                    </a:lnTo>
                    <a:lnTo>
                      <a:pt x="93" y="10"/>
                    </a:lnTo>
                    <a:lnTo>
                      <a:pt x="94" y="13"/>
                    </a:lnTo>
                    <a:lnTo>
                      <a:pt x="94" y="15"/>
                    </a:lnTo>
                    <a:lnTo>
                      <a:pt x="94" y="15"/>
                    </a:lnTo>
                    <a:lnTo>
                      <a:pt x="89" y="28"/>
                    </a:lnTo>
                    <a:lnTo>
                      <a:pt x="81" y="38"/>
                    </a:lnTo>
                    <a:lnTo>
                      <a:pt x="71" y="47"/>
                    </a:lnTo>
                    <a:lnTo>
                      <a:pt x="60" y="5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4" name="Freeform 12"/>
              <p:cNvSpPr/>
              <p:nvPr/>
            </p:nvSpPr>
            <p:spPr bwMode="auto">
              <a:xfrm>
                <a:off x="6938200" y="646071"/>
                <a:ext cx="2090547" cy="1824619"/>
              </a:xfrm>
              <a:custGeom>
                <a:avLst/>
                <a:gdLst>
                  <a:gd name="T0" fmla="*/ 230 w 1315"/>
                  <a:gd name="T1" fmla="*/ 1151 h 1154"/>
                  <a:gd name="T2" fmla="*/ 187 w 1315"/>
                  <a:gd name="T3" fmla="*/ 1115 h 1154"/>
                  <a:gd name="T4" fmla="*/ 103 w 1315"/>
                  <a:gd name="T5" fmla="*/ 1009 h 1154"/>
                  <a:gd name="T6" fmla="*/ 43 w 1315"/>
                  <a:gd name="T7" fmla="*/ 889 h 1154"/>
                  <a:gd name="T8" fmla="*/ 8 w 1315"/>
                  <a:gd name="T9" fmla="*/ 759 h 1154"/>
                  <a:gd name="T10" fmla="*/ 0 w 1315"/>
                  <a:gd name="T11" fmla="*/ 658 h 1154"/>
                  <a:gd name="T12" fmla="*/ 15 w 1315"/>
                  <a:gd name="T13" fmla="*/ 526 h 1154"/>
                  <a:gd name="T14" fmla="*/ 52 w 1315"/>
                  <a:gd name="T15" fmla="*/ 402 h 1154"/>
                  <a:gd name="T16" fmla="*/ 114 w 1315"/>
                  <a:gd name="T17" fmla="*/ 290 h 1154"/>
                  <a:gd name="T18" fmla="*/ 194 w 1315"/>
                  <a:gd name="T19" fmla="*/ 192 h 1154"/>
                  <a:gd name="T20" fmla="*/ 292 w 1315"/>
                  <a:gd name="T21" fmla="*/ 113 h 1154"/>
                  <a:gd name="T22" fmla="*/ 402 w 1315"/>
                  <a:gd name="T23" fmla="*/ 52 h 1154"/>
                  <a:gd name="T24" fmla="*/ 526 w 1315"/>
                  <a:gd name="T25" fmla="*/ 13 h 1154"/>
                  <a:gd name="T26" fmla="*/ 658 w 1315"/>
                  <a:gd name="T27" fmla="*/ 0 h 1154"/>
                  <a:gd name="T28" fmla="*/ 759 w 1315"/>
                  <a:gd name="T29" fmla="*/ 8 h 1154"/>
                  <a:gd name="T30" fmla="*/ 884 w 1315"/>
                  <a:gd name="T31" fmla="*/ 41 h 1154"/>
                  <a:gd name="T32" fmla="*/ 1000 w 1315"/>
                  <a:gd name="T33" fmla="*/ 96 h 1154"/>
                  <a:gd name="T34" fmla="*/ 1101 w 1315"/>
                  <a:gd name="T35" fmla="*/ 171 h 1154"/>
                  <a:gd name="T36" fmla="*/ 1185 w 1315"/>
                  <a:gd name="T37" fmla="*/ 264 h 1154"/>
                  <a:gd name="T38" fmla="*/ 1250 w 1315"/>
                  <a:gd name="T39" fmla="*/ 373 h 1154"/>
                  <a:gd name="T40" fmla="*/ 1294 w 1315"/>
                  <a:gd name="T41" fmla="*/ 494 h 1154"/>
                  <a:gd name="T42" fmla="*/ 1315 w 1315"/>
                  <a:gd name="T43" fmla="*/ 624 h 1154"/>
                  <a:gd name="T44" fmla="*/ 1312 w 1315"/>
                  <a:gd name="T45" fmla="*/ 725 h 1154"/>
                  <a:gd name="T46" fmla="*/ 1286 w 1315"/>
                  <a:gd name="T47" fmla="*/ 855 h 1154"/>
                  <a:gd name="T48" fmla="*/ 1234 w 1315"/>
                  <a:gd name="T49" fmla="*/ 977 h 1154"/>
                  <a:gd name="T50" fmla="*/ 1158 w 1315"/>
                  <a:gd name="T51" fmla="*/ 1086 h 1154"/>
                  <a:gd name="T52" fmla="*/ 1102 w 1315"/>
                  <a:gd name="T53" fmla="*/ 1141 h 1154"/>
                  <a:gd name="T54" fmla="*/ 1060 w 1315"/>
                  <a:gd name="T55" fmla="*/ 1148 h 1154"/>
                  <a:gd name="T56" fmla="*/ 1032 w 1315"/>
                  <a:gd name="T57" fmla="*/ 1133 h 1154"/>
                  <a:gd name="T58" fmla="*/ 1016 w 1315"/>
                  <a:gd name="T59" fmla="*/ 1093 h 1154"/>
                  <a:gd name="T60" fmla="*/ 1034 w 1315"/>
                  <a:gd name="T61" fmla="*/ 1053 h 1154"/>
                  <a:gd name="T62" fmla="*/ 1091 w 1315"/>
                  <a:gd name="T63" fmla="*/ 992 h 1154"/>
                  <a:gd name="T64" fmla="*/ 1148 w 1315"/>
                  <a:gd name="T65" fmla="*/ 897 h 1154"/>
                  <a:gd name="T66" fmla="*/ 1187 w 1315"/>
                  <a:gd name="T67" fmla="*/ 795 h 1154"/>
                  <a:gd name="T68" fmla="*/ 1203 w 1315"/>
                  <a:gd name="T69" fmla="*/ 686 h 1154"/>
                  <a:gd name="T70" fmla="*/ 1201 w 1315"/>
                  <a:gd name="T71" fmla="*/ 603 h 1154"/>
                  <a:gd name="T72" fmla="*/ 1179 w 1315"/>
                  <a:gd name="T73" fmla="*/ 495 h 1154"/>
                  <a:gd name="T74" fmla="*/ 1138 w 1315"/>
                  <a:gd name="T75" fmla="*/ 397 h 1154"/>
                  <a:gd name="T76" fmla="*/ 1079 w 1315"/>
                  <a:gd name="T77" fmla="*/ 311 h 1154"/>
                  <a:gd name="T78" fmla="*/ 1005 w 1315"/>
                  <a:gd name="T79" fmla="*/ 236 h 1154"/>
                  <a:gd name="T80" fmla="*/ 918 w 1315"/>
                  <a:gd name="T81" fmla="*/ 178 h 1154"/>
                  <a:gd name="T82" fmla="*/ 821 w 1315"/>
                  <a:gd name="T83" fmla="*/ 137 h 1154"/>
                  <a:gd name="T84" fmla="*/ 713 w 1315"/>
                  <a:gd name="T85" fmla="*/ 114 h 1154"/>
                  <a:gd name="T86" fmla="*/ 630 w 1315"/>
                  <a:gd name="T87" fmla="*/ 113 h 1154"/>
                  <a:gd name="T88" fmla="*/ 523 w 1315"/>
                  <a:gd name="T89" fmla="*/ 129 h 1154"/>
                  <a:gd name="T90" fmla="*/ 422 w 1315"/>
                  <a:gd name="T91" fmla="*/ 166 h 1154"/>
                  <a:gd name="T92" fmla="*/ 332 w 1315"/>
                  <a:gd name="T93" fmla="*/ 220 h 1154"/>
                  <a:gd name="T94" fmla="*/ 254 w 1315"/>
                  <a:gd name="T95" fmla="*/ 292 h 1154"/>
                  <a:gd name="T96" fmla="*/ 192 w 1315"/>
                  <a:gd name="T97" fmla="*/ 375 h 1154"/>
                  <a:gd name="T98" fmla="*/ 147 w 1315"/>
                  <a:gd name="T99" fmla="*/ 471 h 1154"/>
                  <a:gd name="T100" fmla="*/ 119 w 1315"/>
                  <a:gd name="T101" fmla="*/ 575 h 1154"/>
                  <a:gd name="T102" fmla="*/ 113 w 1315"/>
                  <a:gd name="T103" fmla="*/ 658 h 1154"/>
                  <a:gd name="T104" fmla="*/ 124 w 1315"/>
                  <a:gd name="T105" fmla="*/ 769 h 1154"/>
                  <a:gd name="T106" fmla="*/ 158 w 1315"/>
                  <a:gd name="T107" fmla="*/ 876 h 1154"/>
                  <a:gd name="T108" fmla="*/ 213 w 1315"/>
                  <a:gd name="T109" fmla="*/ 972 h 1154"/>
                  <a:gd name="T110" fmla="*/ 287 w 1315"/>
                  <a:gd name="T111" fmla="*/ 1057 h 1154"/>
                  <a:gd name="T112" fmla="*/ 303 w 1315"/>
                  <a:gd name="T113" fmla="*/ 1086 h 1154"/>
                  <a:gd name="T114" fmla="*/ 296 w 1315"/>
                  <a:gd name="T115" fmla="*/ 1127 h 1154"/>
                  <a:gd name="T116" fmla="*/ 270 w 1315"/>
                  <a:gd name="T117" fmla="*/ 1149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15" h="1154">
                    <a:moveTo>
                      <a:pt x="249" y="1154"/>
                    </a:moveTo>
                    <a:lnTo>
                      <a:pt x="249" y="1154"/>
                    </a:lnTo>
                    <a:lnTo>
                      <a:pt x="240" y="1153"/>
                    </a:lnTo>
                    <a:lnTo>
                      <a:pt x="230" y="1151"/>
                    </a:lnTo>
                    <a:lnTo>
                      <a:pt x="220" y="1146"/>
                    </a:lnTo>
                    <a:lnTo>
                      <a:pt x="212" y="1140"/>
                    </a:lnTo>
                    <a:lnTo>
                      <a:pt x="212" y="1140"/>
                    </a:lnTo>
                    <a:lnTo>
                      <a:pt x="187" y="1115"/>
                    </a:lnTo>
                    <a:lnTo>
                      <a:pt x="163" y="1091"/>
                    </a:lnTo>
                    <a:lnTo>
                      <a:pt x="142" y="1065"/>
                    </a:lnTo>
                    <a:lnTo>
                      <a:pt x="122" y="1037"/>
                    </a:lnTo>
                    <a:lnTo>
                      <a:pt x="103" y="1009"/>
                    </a:lnTo>
                    <a:lnTo>
                      <a:pt x="87" y="980"/>
                    </a:lnTo>
                    <a:lnTo>
                      <a:pt x="70" y="951"/>
                    </a:lnTo>
                    <a:lnTo>
                      <a:pt x="56" y="920"/>
                    </a:lnTo>
                    <a:lnTo>
                      <a:pt x="43" y="889"/>
                    </a:lnTo>
                    <a:lnTo>
                      <a:pt x="33" y="858"/>
                    </a:lnTo>
                    <a:lnTo>
                      <a:pt x="23" y="826"/>
                    </a:lnTo>
                    <a:lnTo>
                      <a:pt x="15" y="793"/>
                    </a:lnTo>
                    <a:lnTo>
                      <a:pt x="8" y="759"/>
                    </a:lnTo>
                    <a:lnTo>
                      <a:pt x="5" y="726"/>
                    </a:lnTo>
                    <a:lnTo>
                      <a:pt x="2" y="692"/>
                    </a:lnTo>
                    <a:lnTo>
                      <a:pt x="0" y="658"/>
                    </a:lnTo>
                    <a:lnTo>
                      <a:pt x="0" y="658"/>
                    </a:lnTo>
                    <a:lnTo>
                      <a:pt x="2" y="624"/>
                    </a:lnTo>
                    <a:lnTo>
                      <a:pt x="5" y="591"/>
                    </a:lnTo>
                    <a:lnTo>
                      <a:pt x="8" y="557"/>
                    </a:lnTo>
                    <a:lnTo>
                      <a:pt x="15" y="526"/>
                    </a:lnTo>
                    <a:lnTo>
                      <a:pt x="21" y="494"/>
                    </a:lnTo>
                    <a:lnTo>
                      <a:pt x="31" y="463"/>
                    </a:lnTo>
                    <a:lnTo>
                      <a:pt x="41" y="432"/>
                    </a:lnTo>
                    <a:lnTo>
                      <a:pt x="52" y="402"/>
                    </a:lnTo>
                    <a:lnTo>
                      <a:pt x="65" y="373"/>
                    </a:lnTo>
                    <a:lnTo>
                      <a:pt x="80" y="345"/>
                    </a:lnTo>
                    <a:lnTo>
                      <a:pt x="96" y="318"/>
                    </a:lnTo>
                    <a:lnTo>
                      <a:pt x="114" y="290"/>
                    </a:lnTo>
                    <a:lnTo>
                      <a:pt x="132" y="264"/>
                    </a:lnTo>
                    <a:lnTo>
                      <a:pt x="152" y="240"/>
                    </a:lnTo>
                    <a:lnTo>
                      <a:pt x="171" y="215"/>
                    </a:lnTo>
                    <a:lnTo>
                      <a:pt x="194" y="192"/>
                    </a:lnTo>
                    <a:lnTo>
                      <a:pt x="217" y="171"/>
                    </a:lnTo>
                    <a:lnTo>
                      <a:pt x="241" y="150"/>
                    </a:lnTo>
                    <a:lnTo>
                      <a:pt x="266" y="131"/>
                    </a:lnTo>
                    <a:lnTo>
                      <a:pt x="292" y="113"/>
                    </a:lnTo>
                    <a:lnTo>
                      <a:pt x="318" y="96"/>
                    </a:lnTo>
                    <a:lnTo>
                      <a:pt x="345" y="80"/>
                    </a:lnTo>
                    <a:lnTo>
                      <a:pt x="373" y="65"/>
                    </a:lnTo>
                    <a:lnTo>
                      <a:pt x="402" y="52"/>
                    </a:lnTo>
                    <a:lnTo>
                      <a:pt x="433" y="41"/>
                    </a:lnTo>
                    <a:lnTo>
                      <a:pt x="463" y="30"/>
                    </a:lnTo>
                    <a:lnTo>
                      <a:pt x="493" y="21"/>
                    </a:lnTo>
                    <a:lnTo>
                      <a:pt x="526" y="13"/>
                    </a:lnTo>
                    <a:lnTo>
                      <a:pt x="559" y="8"/>
                    </a:lnTo>
                    <a:lnTo>
                      <a:pt x="591" y="4"/>
                    </a:lnTo>
                    <a:lnTo>
                      <a:pt x="625" y="2"/>
                    </a:lnTo>
                    <a:lnTo>
                      <a:pt x="658" y="0"/>
                    </a:lnTo>
                    <a:lnTo>
                      <a:pt x="658" y="0"/>
                    </a:lnTo>
                    <a:lnTo>
                      <a:pt x="692" y="2"/>
                    </a:lnTo>
                    <a:lnTo>
                      <a:pt x="726" y="4"/>
                    </a:lnTo>
                    <a:lnTo>
                      <a:pt x="759" y="8"/>
                    </a:lnTo>
                    <a:lnTo>
                      <a:pt x="791" y="13"/>
                    </a:lnTo>
                    <a:lnTo>
                      <a:pt x="822" y="21"/>
                    </a:lnTo>
                    <a:lnTo>
                      <a:pt x="853" y="30"/>
                    </a:lnTo>
                    <a:lnTo>
                      <a:pt x="884" y="41"/>
                    </a:lnTo>
                    <a:lnTo>
                      <a:pt x="913" y="52"/>
                    </a:lnTo>
                    <a:lnTo>
                      <a:pt x="943" y="65"/>
                    </a:lnTo>
                    <a:lnTo>
                      <a:pt x="972" y="80"/>
                    </a:lnTo>
                    <a:lnTo>
                      <a:pt x="1000" y="96"/>
                    </a:lnTo>
                    <a:lnTo>
                      <a:pt x="1026" y="113"/>
                    </a:lnTo>
                    <a:lnTo>
                      <a:pt x="1052" y="131"/>
                    </a:lnTo>
                    <a:lnTo>
                      <a:pt x="1076" y="150"/>
                    </a:lnTo>
                    <a:lnTo>
                      <a:pt x="1101" y="171"/>
                    </a:lnTo>
                    <a:lnTo>
                      <a:pt x="1123" y="192"/>
                    </a:lnTo>
                    <a:lnTo>
                      <a:pt x="1145" y="215"/>
                    </a:lnTo>
                    <a:lnTo>
                      <a:pt x="1166" y="240"/>
                    </a:lnTo>
                    <a:lnTo>
                      <a:pt x="1185" y="264"/>
                    </a:lnTo>
                    <a:lnTo>
                      <a:pt x="1203" y="290"/>
                    </a:lnTo>
                    <a:lnTo>
                      <a:pt x="1221" y="318"/>
                    </a:lnTo>
                    <a:lnTo>
                      <a:pt x="1236" y="345"/>
                    </a:lnTo>
                    <a:lnTo>
                      <a:pt x="1250" y="373"/>
                    </a:lnTo>
                    <a:lnTo>
                      <a:pt x="1263" y="402"/>
                    </a:lnTo>
                    <a:lnTo>
                      <a:pt x="1276" y="432"/>
                    </a:lnTo>
                    <a:lnTo>
                      <a:pt x="1286" y="463"/>
                    </a:lnTo>
                    <a:lnTo>
                      <a:pt x="1294" y="494"/>
                    </a:lnTo>
                    <a:lnTo>
                      <a:pt x="1302" y="526"/>
                    </a:lnTo>
                    <a:lnTo>
                      <a:pt x="1307" y="557"/>
                    </a:lnTo>
                    <a:lnTo>
                      <a:pt x="1312" y="591"/>
                    </a:lnTo>
                    <a:lnTo>
                      <a:pt x="1315" y="624"/>
                    </a:lnTo>
                    <a:lnTo>
                      <a:pt x="1315" y="658"/>
                    </a:lnTo>
                    <a:lnTo>
                      <a:pt x="1315" y="658"/>
                    </a:lnTo>
                    <a:lnTo>
                      <a:pt x="1315" y="692"/>
                    </a:lnTo>
                    <a:lnTo>
                      <a:pt x="1312" y="725"/>
                    </a:lnTo>
                    <a:lnTo>
                      <a:pt x="1307" y="759"/>
                    </a:lnTo>
                    <a:lnTo>
                      <a:pt x="1302" y="791"/>
                    </a:lnTo>
                    <a:lnTo>
                      <a:pt x="1294" y="824"/>
                    </a:lnTo>
                    <a:lnTo>
                      <a:pt x="1286" y="855"/>
                    </a:lnTo>
                    <a:lnTo>
                      <a:pt x="1275" y="887"/>
                    </a:lnTo>
                    <a:lnTo>
                      <a:pt x="1263" y="917"/>
                    </a:lnTo>
                    <a:lnTo>
                      <a:pt x="1249" y="948"/>
                    </a:lnTo>
                    <a:lnTo>
                      <a:pt x="1234" y="977"/>
                    </a:lnTo>
                    <a:lnTo>
                      <a:pt x="1216" y="1005"/>
                    </a:lnTo>
                    <a:lnTo>
                      <a:pt x="1198" y="1032"/>
                    </a:lnTo>
                    <a:lnTo>
                      <a:pt x="1179" y="1060"/>
                    </a:lnTo>
                    <a:lnTo>
                      <a:pt x="1158" y="1086"/>
                    </a:lnTo>
                    <a:lnTo>
                      <a:pt x="1135" y="1110"/>
                    </a:lnTo>
                    <a:lnTo>
                      <a:pt x="1110" y="1135"/>
                    </a:lnTo>
                    <a:lnTo>
                      <a:pt x="1110" y="1135"/>
                    </a:lnTo>
                    <a:lnTo>
                      <a:pt x="1102" y="1141"/>
                    </a:lnTo>
                    <a:lnTo>
                      <a:pt x="1092" y="1146"/>
                    </a:lnTo>
                    <a:lnTo>
                      <a:pt x="1081" y="1149"/>
                    </a:lnTo>
                    <a:lnTo>
                      <a:pt x="1071" y="1149"/>
                    </a:lnTo>
                    <a:lnTo>
                      <a:pt x="1060" y="1148"/>
                    </a:lnTo>
                    <a:lnTo>
                      <a:pt x="1050" y="1145"/>
                    </a:lnTo>
                    <a:lnTo>
                      <a:pt x="1040" y="1140"/>
                    </a:lnTo>
                    <a:lnTo>
                      <a:pt x="1032" y="1133"/>
                    </a:lnTo>
                    <a:lnTo>
                      <a:pt x="1032" y="1133"/>
                    </a:lnTo>
                    <a:lnTo>
                      <a:pt x="1024" y="1123"/>
                    </a:lnTo>
                    <a:lnTo>
                      <a:pt x="1019" y="1114"/>
                    </a:lnTo>
                    <a:lnTo>
                      <a:pt x="1018" y="1104"/>
                    </a:lnTo>
                    <a:lnTo>
                      <a:pt x="1016" y="1093"/>
                    </a:lnTo>
                    <a:lnTo>
                      <a:pt x="1018" y="1081"/>
                    </a:lnTo>
                    <a:lnTo>
                      <a:pt x="1021" y="1071"/>
                    </a:lnTo>
                    <a:lnTo>
                      <a:pt x="1026" y="1062"/>
                    </a:lnTo>
                    <a:lnTo>
                      <a:pt x="1034" y="1053"/>
                    </a:lnTo>
                    <a:lnTo>
                      <a:pt x="1034" y="1053"/>
                    </a:lnTo>
                    <a:lnTo>
                      <a:pt x="1053" y="1034"/>
                    </a:lnTo>
                    <a:lnTo>
                      <a:pt x="1073" y="1013"/>
                    </a:lnTo>
                    <a:lnTo>
                      <a:pt x="1091" y="992"/>
                    </a:lnTo>
                    <a:lnTo>
                      <a:pt x="1107" y="969"/>
                    </a:lnTo>
                    <a:lnTo>
                      <a:pt x="1122" y="946"/>
                    </a:lnTo>
                    <a:lnTo>
                      <a:pt x="1136" y="922"/>
                    </a:lnTo>
                    <a:lnTo>
                      <a:pt x="1148" y="897"/>
                    </a:lnTo>
                    <a:lnTo>
                      <a:pt x="1159" y="873"/>
                    </a:lnTo>
                    <a:lnTo>
                      <a:pt x="1171" y="848"/>
                    </a:lnTo>
                    <a:lnTo>
                      <a:pt x="1179" y="822"/>
                    </a:lnTo>
                    <a:lnTo>
                      <a:pt x="1187" y="795"/>
                    </a:lnTo>
                    <a:lnTo>
                      <a:pt x="1193" y="769"/>
                    </a:lnTo>
                    <a:lnTo>
                      <a:pt x="1198" y="741"/>
                    </a:lnTo>
                    <a:lnTo>
                      <a:pt x="1201" y="713"/>
                    </a:lnTo>
                    <a:lnTo>
                      <a:pt x="1203" y="686"/>
                    </a:lnTo>
                    <a:lnTo>
                      <a:pt x="1203" y="658"/>
                    </a:lnTo>
                    <a:lnTo>
                      <a:pt x="1203" y="658"/>
                    </a:lnTo>
                    <a:lnTo>
                      <a:pt x="1203" y="630"/>
                    </a:lnTo>
                    <a:lnTo>
                      <a:pt x="1201" y="603"/>
                    </a:lnTo>
                    <a:lnTo>
                      <a:pt x="1198" y="575"/>
                    </a:lnTo>
                    <a:lnTo>
                      <a:pt x="1193" y="547"/>
                    </a:lnTo>
                    <a:lnTo>
                      <a:pt x="1187" y="521"/>
                    </a:lnTo>
                    <a:lnTo>
                      <a:pt x="1179" y="495"/>
                    </a:lnTo>
                    <a:lnTo>
                      <a:pt x="1171" y="471"/>
                    </a:lnTo>
                    <a:lnTo>
                      <a:pt x="1161" y="446"/>
                    </a:lnTo>
                    <a:lnTo>
                      <a:pt x="1149" y="422"/>
                    </a:lnTo>
                    <a:lnTo>
                      <a:pt x="1138" y="397"/>
                    </a:lnTo>
                    <a:lnTo>
                      <a:pt x="1125" y="375"/>
                    </a:lnTo>
                    <a:lnTo>
                      <a:pt x="1110" y="354"/>
                    </a:lnTo>
                    <a:lnTo>
                      <a:pt x="1096" y="331"/>
                    </a:lnTo>
                    <a:lnTo>
                      <a:pt x="1079" y="311"/>
                    </a:lnTo>
                    <a:lnTo>
                      <a:pt x="1062" y="292"/>
                    </a:lnTo>
                    <a:lnTo>
                      <a:pt x="1044" y="272"/>
                    </a:lnTo>
                    <a:lnTo>
                      <a:pt x="1024" y="254"/>
                    </a:lnTo>
                    <a:lnTo>
                      <a:pt x="1005" y="236"/>
                    </a:lnTo>
                    <a:lnTo>
                      <a:pt x="985" y="220"/>
                    </a:lnTo>
                    <a:lnTo>
                      <a:pt x="964" y="205"/>
                    </a:lnTo>
                    <a:lnTo>
                      <a:pt x="941" y="191"/>
                    </a:lnTo>
                    <a:lnTo>
                      <a:pt x="918" y="178"/>
                    </a:lnTo>
                    <a:lnTo>
                      <a:pt x="894" y="166"/>
                    </a:lnTo>
                    <a:lnTo>
                      <a:pt x="871" y="155"/>
                    </a:lnTo>
                    <a:lnTo>
                      <a:pt x="845" y="145"/>
                    </a:lnTo>
                    <a:lnTo>
                      <a:pt x="821" y="137"/>
                    </a:lnTo>
                    <a:lnTo>
                      <a:pt x="795" y="129"/>
                    </a:lnTo>
                    <a:lnTo>
                      <a:pt x="769" y="124"/>
                    </a:lnTo>
                    <a:lnTo>
                      <a:pt x="741" y="119"/>
                    </a:lnTo>
                    <a:lnTo>
                      <a:pt x="713" y="114"/>
                    </a:lnTo>
                    <a:lnTo>
                      <a:pt x="687" y="113"/>
                    </a:lnTo>
                    <a:lnTo>
                      <a:pt x="658" y="113"/>
                    </a:lnTo>
                    <a:lnTo>
                      <a:pt x="658" y="113"/>
                    </a:lnTo>
                    <a:lnTo>
                      <a:pt x="630" y="113"/>
                    </a:lnTo>
                    <a:lnTo>
                      <a:pt x="603" y="114"/>
                    </a:lnTo>
                    <a:lnTo>
                      <a:pt x="575" y="119"/>
                    </a:lnTo>
                    <a:lnTo>
                      <a:pt x="549" y="124"/>
                    </a:lnTo>
                    <a:lnTo>
                      <a:pt x="523" y="129"/>
                    </a:lnTo>
                    <a:lnTo>
                      <a:pt x="497" y="137"/>
                    </a:lnTo>
                    <a:lnTo>
                      <a:pt x="471" y="145"/>
                    </a:lnTo>
                    <a:lnTo>
                      <a:pt x="446" y="155"/>
                    </a:lnTo>
                    <a:lnTo>
                      <a:pt x="422" y="166"/>
                    </a:lnTo>
                    <a:lnTo>
                      <a:pt x="399" y="178"/>
                    </a:lnTo>
                    <a:lnTo>
                      <a:pt x="376" y="191"/>
                    </a:lnTo>
                    <a:lnTo>
                      <a:pt x="353" y="205"/>
                    </a:lnTo>
                    <a:lnTo>
                      <a:pt x="332" y="220"/>
                    </a:lnTo>
                    <a:lnTo>
                      <a:pt x="311" y="236"/>
                    </a:lnTo>
                    <a:lnTo>
                      <a:pt x="292" y="254"/>
                    </a:lnTo>
                    <a:lnTo>
                      <a:pt x="272" y="272"/>
                    </a:lnTo>
                    <a:lnTo>
                      <a:pt x="254" y="292"/>
                    </a:lnTo>
                    <a:lnTo>
                      <a:pt x="238" y="311"/>
                    </a:lnTo>
                    <a:lnTo>
                      <a:pt x="222" y="331"/>
                    </a:lnTo>
                    <a:lnTo>
                      <a:pt x="207" y="354"/>
                    </a:lnTo>
                    <a:lnTo>
                      <a:pt x="192" y="375"/>
                    </a:lnTo>
                    <a:lnTo>
                      <a:pt x="179" y="397"/>
                    </a:lnTo>
                    <a:lnTo>
                      <a:pt x="166" y="422"/>
                    </a:lnTo>
                    <a:lnTo>
                      <a:pt x="157" y="446"/>
                    </a:lnTo>
                    <a:lnTo>
                      <a:pt x="147" y="471"/>
                    </a:lnTo>
                    <a:lnTo>
                      <a:pt x="137" y="495"/>
                    </a:lnTo>
                    <a:lnTo>
                      <a:pt x="130" y="521"/>
                    </a:lnTo>
                    <a:lnTo>
                      <a:pt x="124" y="547"/>
                    </a:lnTo>
                    <a:lnTo>
                      <a:pt x="119" y="575"/>
                    </a:lnTo>
                    <a:lnTo>
                      <a:pt x="116" y="603"/>
                    </a:lnTo>
                    <a:lnTo>
                      <a:pt x="114" y="630"/>
                    </a:lnTo>
                    <a:lnTo>
                      <a:pt x="113" y="658"/>
                    </a:lnTo>
                    <a:lnTo>
                      <a:pt x="113" y="658"/>
                    </a:lnTo>
                    <a:lnTo>
                      <a:pt x="114" y="686"/>
                    </a:lnTo>
                    <a:lnTo>
                      <a:pt x="116" y="713"/>
                    </a:lnTo>
                    <a:lnTo>
                      <a:pt x="119" y="743"/>
                    </a:lnTo>
                    <a:lnTo>
                      <a:pt x="124" y="769"/>
                    </a:lnTo>
                    <a:lnTo>
                      <a:pt x="130" y="796"/>
                    </a:lnTo>
                    <a:lnTo>
                      <a:pt x="139" y="824"/>
                    </a:lnTo>
                    <a:lnTo>
                      <a:pt x="148" y="850"/>
                    </a:lnTo>
                    <a:lnTo>
                      <a:pt x="158" y="876"/>
                    </a:lnTo>
                    <a:lnTo>
                      <a:pt x="170" y="900"/>
                    </a:lnTo>
                    <a:lnTo>
                      <a:pt x="184" y="925"/>
                    </a:lnTo>
                    <a:lnTo>
                      <a:pt x="197" y="949"/>
                    </a:lnTo>
                    <a:lnTo>
                      <a:pt x="213" y="972"/>
                    </a:lnTo>
                    <a:lnTo>
                      <a:pt x="230" y="995"/>
                    </a:lnTo>
                    <a:lnTo>
                      <a:pt x="248" y="1018"/>
                    </a:lnTo>
                    <a:lnTo>
                      <a:pt x="267" y="1037"/>
                    </a:lnTo>
                    <a:lnTo>
                      <a:pt x="287" y="1057"/>
                    </a:lnTo>
                    <a:lnTo>
                      <a:pt x="287" y="1057"/>
                    </a:lnTo>
                    <a:lnTo>
                      <a:pt x="295" y="1066"/>
                    </a:lnTo>
                    <a:lnTo>
                      <a:pt x="300" y="1076"/>
                    </a:lnTo>
                    <a:lnTo>
                      <a:pt x="303" y="1086"/>
                    </a:lnTo>
                    <a:lnTo>
                      <a:pt x="305" y="1096"/>
                    </a:lnTo>
                    <a:lnTo>
                      <a:pt x="305" y="1107"/>
                    </a:lnTo>
                    <a:lnTo>
                      <a:pt x="301" y="1117"/>
                    </a:lnTo>
                    <a:lnTo>
                      <a:pt x="296" y="1127"/>
                    </a:lnTo>
                    <a:lnTo>
                      <a:pt x="290" y="1136"/>
                    </a:lnTo>
                    <a:lnTo>
                      <a:pt x="290" y="1136"/>
                    </a:lnTo>
                    <a:lnTo>
                      <a:pt x="282" y="1145"/>
                    </a:lnTo>
                    <a:lnTo>
                      <a:pt x="270" y="1149"/>
                    </a:lnTo>
                    <a:lnTo>
                      <a:pt x="261" y="1153"/>
                    </a:lnTo>
                    <a:lnTo>
                      <a:pt x="249" y="1154"/>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5" name="Freeform 14"/>
              <p:cNvSpPr/>
              <p:nvPr/>
            </p:nvSpPr>
            <p:spPr bwMode="auto">
              <a:xfrm>
                <a:off x="7479502" y="2498688"/>
                <a:ext cx="1012610" cy="177329"/>
              </a:xfrm>
              <a:custGeom>
                <a:avLst/>
                <a:gdLst>
                  <a:gd name="T0" fmla="*/ 639 w 639"/>
                  <a:gd name="T1" fmla="*/ 55 h 110"/>
                  <a:gd name="T2" fmla="*/ 639 w 639"/>
                  <a:gd name="T3" fmla="*/ 55 h 110"/>
                  <a:gd name="T4" fmla="*/ 638 w 639"/>
                  <a:gd name="T5" fmla="*/ 66 h 110"/>
                  <a:gd name="T6" fmla="*/ 635 w 639"/>
                  <a:gd name="T7" fmla="*/ 76 h 110"/>
                  <a:gd name="T8" fmla="*/ 630 w 639"/>
                  <a:gd name="T9" fmla="*/ 86 h 110"/>
                  <a:gd name="T10" fmla="*/ 623 w 639"/>
                  <a:gd name="T11" fmla="*/ 94 h 110"/>
                  <a:gd name="T12" fmla="*/ 615 w 639"/>
                  <a:gd name="T13" fmla="*/ 101 h 110"/>
                  <a:gd name="T14" fmla="*/ 605 w 639"/>
                  <a:gd name="T15" fmla="*/ 105 h 110"/>
                  <a:gd name="T16" fmla="*/ 596 w 639"/>
                  <a:gd name="T17" fmla="*/ 109 h 110"/>
                  <a:gd name="T18" fmla="*/ 584 w 639"/>
                  <a:gd name="T19" fmla="*/ 110 h 110"/>
                  <a:gd name="T20" fmla="*/ 55 w 639"/>
                  <a:gd name="T21" fmla="*/ 110 h 110"/>
                  <a:gd name="T22" fmla="*/ 55 w 639"/>
                  <a:gd name="T23" fmla="*/ 110 h 110"/>
                  <a:gd name="T24" fmla="*/ 44 w 639"/>
                  <a:gd name="T25" fmla="*/ 109 h 110"/>
                  <a:gd name="T26" fmla="*/ 32 w 639"/>
                  <a:gd name="T27" fmla="*/ 105 h 110"/>
                  <a:gd name="T28" fmla="*/ 24 w 639"/>
                  <a:gd name="T29" fmla="*/ 101 h 110"/>
                  <a:gd name="T30" fmla="*/ 16 w 639"/>
                  <a:gd name="T31" fmla="*/ 94 h 110"/>
                  <a:gd name="T32" fmla="*/ 10 w 639"/>
                  <a:gd name="T33" fmla="*/ 86 h 110"/>
                  <a:gd name="T34" fmla="*/ 3 w 639"/>
                  <a:gd name="T35" fmla="*/ 76 h 110"/>
                  <a:gd name="T36" fmla="*/ 0 w 639"/>
                  <a:gd name="T37" fmla="*/ 66 h 110"/>
                  <a:gd name="T38" fmla="*/ 0 w 639"/>
                  <a:gd name="T39" fmla="*/ 55 h 110"/>
                  <a:gd name="T40" fmla="*/ 0 w 639"/>
                  <a:gd name="T41" fmla="*/ 55 h 110"/>
                  <a:gd name="T42" fmla="*/ 0 w 639"/>
                  <a:gd name="T43" fmla="*/ 44 h 110"/>
                  <a:gd name="T44" fmla="*/ 3 w 639"/>
                  <a:gd name="T45" fmla="*/ 34 h 110"/>
                  <a:gd name="T46" fmla="*/ 10 w 639"/>
                  <a:gd name="T47" fmla="*/ 24 h 110"/>
                  <a:gd name="T48" fmla="*/ 16 w 639"/>
                  <a:gd name="T49" fmla="*/ 16 h 110"/>
                  <a:gd name="T50" fmla="*/ 24 w 639"/>
                  <a:gd name="T51" fmla="*/ 9 h 110"/>
                  <a:gd name="T52" fmla="*/ 32 w 639"/>
                  <a:gd name="T53" fmla="*/ 5 h 110"/>
                  <a:gd name="T54" fmla="*/ 44 w 639"/>
                  <a:gd name="T55" fmla="*/ 1 h 110"/>
                  <a:gd name="T56" fmla="*/ 55 w 639"/>
                  <a:gd name="T57" fmla="*/ 0 h 110"/>
                  <a:gd name="T58" fmla="*/ 584 w 639"/>
                  <a:gd name="T59" fmla="*/ 0 h 110"/>
                  <a:gd name="T60" fmla="*/ 584 w 639"/>
                  <a:gd name="T61" fmla="*/ 0 h 110"/>
                  <a:gd name="T62" fmla="*/ 596 w 639"/>
                  <a:gd name="T63" fmla="*/ 1 h 110"/>
                  <a:gd name="T64" fmla="*/ 605 w 639"/>
                  <a:gd name="T65" fmla="*/ 5 h 110"/>
                  <a:gd name="T66" fmla="*/ 615 w 639"/>
                  <a:gd name="T67" fmla="*/ 9 h 110"/>
                  <a:gd name="T68" fmla="*/ 623 w 639"/>
                  <a:gd name="T69" fmla="*/ 16 h 110"/>
                  <a:gd name="T70" fmla="*/ 630 w 639"/>
                  <a:gd name="T71" fmla="*/ 24 h 110"/>
                  <a:gd name="T72" fmla="*/ 635 w 639"/>
                  <a:gd name="T73" fmla="*/ 34 h 110"/>
                  <a:gd name="T74" fmla="*/ 638 w 639"/>
                  <a:gd name="T75" fmla="*/ 44 h 110"/>
                  <a:gd name="T76" fmla="*/ 639 w 639"/>
                  <a:gd name="T77"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5"/>
                    </a:moveTo>
                    <a:lnTo>
                      <a:pt x="639" y="55"/>
                    </a:lnTo>
                    <a:lnTo>
                      <a:pt x="638" y="66"/>
                    </a:lnTo>
                    <a:lnTo>
                      <a:pt x="635" y="76"/>
                    </a:lnTo>
                    <a:lnTo>
                      <a:pt x="630" y="86"/>
                    </a:lnTo>
                    <a:lnTo>
                      <a:pt x="623" y="94"/>
                    </a:lnTo>
                    <a:lnTo>
                      <a:pt x="615" y="101"/>
                    </a:lnTo>
                    <a:lnTo>
                      <a:pt x="605" y="105"/>
                    </a:lnTo>
                    <a:lnTo>
                      <a:pt x="596" y="109"/>
                    </a:lnTo>
                    <a:lnTo>
                      <a:pt x="584" y="110"/>
                    </a:lnTo>
                    <a:lnTo>
                      <a:pt x="55" y="110"/>
                    </a:lnTo>
                    <a:lnTo>
                      <a:pt x="55" y="110"/>
                    </a:lnTo>
                    <a:lnTo>
                      <a:pt x="44" y="109"/>
                    </a:lnTo>
                    <a:lnTo>
                      <a:pt x="32" y="105"/>
                    </a:lnTo>
                    <a:lnTo>
                      <a:pt x="24" y="101"/>
                    </a:lnTo>
                    <a:lnTo>
                      <a:pt x="16" y="94"/>
                    </a:lnTo>
                    <a:lnTo>
                      <a:pt x="10" y="86"/>
                    </a:lnTo>
                    <a:lnTo>
                      <a:pt x="3" y="76"/>
                    </a:lnTo>
                    <a:lnTo>
                      <a:pt x="0" y="66"/>
                    </a:lnTo>
                    <a:lnTo>
                      <a:pt x="0" y="55"/>
                    </a:lnTo>
                    <a:lnTo>
                      <a:pt x="0" y="55"/>
                    </a:lnTo>
                    <a:lnTo>
                      <a:pt x="0" y="44"/>
                    </a:lnTo>
                    <a:lnTo>
                      <a:pt x="3" y="34"/>
                    </a:lnTo>
                    <a:lnTo>
                      <a:pt x="10" y="24"/>
                    </a:lnTo>
                    <a:lnTo>
                      <a:pt x="16" y="16"/>
                    </a:lnTo>
                    <a:lnTo>
                      <a:pt x="24" y="9"/>
                    </a:lnTo>
                    <a:lnTo>
                      <a:pt x="32" y="5"/>
                    </a:lnTo>
                    <a:lnTo>
                      <a:pt x="44" y="1"/>
                    </a:lnTo>
                    <a:lnTo>
                      <a:pt x="55" y="0"/>
                    </a:lnTo>
                    <a:lnTo>
                      <a:pt x="584" y="0"/>
                    </a:lnTo>
                    <a:lnTo>
                      <a:pt x="584" y="0"/>
                    </a:lnTo>
                    <a:lnTo>
                      <a:pt x="596" y="1"/>
                    </a:lnTo>
                    <a:lnTo>
                      <a:pt x="605" y="5"/>
                    </a:lnTo>
                    <a:lnTo>
                      <a:pt x="615" y="9"/>
                    </a:lnTo>
                    <a:lnTo>
                      <a:pt x="623" y="16"/>
                    </a:lnTo>
                    <a:lnTo>
                      <a:pt x="630" y="24"/>
                    </a:lnTo>
                    <a:lnTo>
                      <a:pt x="635" y="34"/>
                    </a:lnTo>
                    <a:lnTo>
                      <a:pt x="638" y="44"/>
                    </a:lnTo>
                    <a:lnTo>
                      <a:pt x="639" y="55"/>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6" name="Freeform 15"/>
              <p:cNvSpPr/>
              <p:nvPr/>
            </p:nvSpPr>
            <p:spPr bwMode="auto">
              <a:xfrm>
                <a:off x="7479502" y="2498688"/>
                <a:ext cx="1012610" cy="177329"/>
              </a:xfrm>
              <a:custGeom>
                <a:avLst/>
                <a:gdLst>
                  <a:gd name="T0" fmla="*/ 639 w 639"/>
                  <a:gd name="T1" fmla="*/ 55 h 110"/>
                  <a:gd name="T2" fmla="*/ 639 w 639"/>
                  <a:gd name="T3" fmla="*/ 55 h 110"/>
                  <a:gd name="T4" fmla="*/ 638 w 639"/>
                  <a:gd name="T5" fmla="*/ 66 h 110"/>
                  <a:gd name="T6" fmla="*/ 635 w 639"/>
                  <a:gd name="T7" fmla="*/ 76 h 110"/>
                  <a:gd name="T8" fmla="*/ 630 w 639"/>
                  <a:gd name="T9" fmla="*/ 86 h 110"/>
                  <a:gd name="T10" fmla="*/ 623 w 639"/>
                  <a:gd name="T11" fmla="*/ 94 h 110"/>
                  <a:gd name="T12" fmla="*/ 615 w 639"/>
                  <a:gd name="T13" fmla="*/ 101 h 110"/>
                  <a:gd name="T14" fmla="*/ 605 w 639"/>
                  <a:gd name="T15" fmla="*/ 105 h 110"/>
                  <a:gd name="T16" fmla="*/ 596 w 639"/>
                  <a:gd name="T17" fmla="*/ 109 h 110"/>
                  <a:gd name="T18" fmla="*/ 584 w 639"/>
                  <a:gd name="T19" fmla="*/ 110 h 110"/>
                  <a:gd name="T20" fmla="*/ 55 w 639"/>
                  <a:gd name="T21" fmla="*/ 110 h 110"/>
                  <a:gd name="T22" fmla="*/ 55 w 639"/>
                  <a:gd name="T23" fmla="*/ 110 h 110"/>
                  <a:gd name="T24" fmla="*/ 44 w 639"/>
                  <a:gd name="T25" fmla="*/ 109 h 110"/>
                  <a:gd name="T26" fmla="*/ 32 w 639"/>
                  <a:gd name="T27" fmla="*/ 105 h 110"/>
                  <a:gd name="T28" fmla="*/ 24 w 639"/>
                  <a:gd name="T29" fmla="*/ 101 h 110"/>
                  <a:gd name="T30" fmla="*/ 16 w 639"/>
                  <a:gd name="T31" fmla="*/ 94 h 110"/>
                  <a:gd name="T32" fmla="*/ 10 w 639"/>
                  <a:gd name="T33" fmla="*/ 86 h 110"/>
                  <a:gd name="T34" fmla="*/ 3 w 639"/>
                  <a:gd name="T35" fmla="*/ 76 h 110"/>
                  <a:gd name="T36" fmla="*/ 0 w 639"/>
                  <a:gd name="T37" fmla="*/ 66 h 110"/>
                  <a:gd name="T38" fmla="*/ 0 w 639"/>
                  <a:gd name="T39" fmla="*/ 55 h 110"/>
                  <a:gd name="T40" fmla="*/ 0 w 639"/>
                  <a:gd name="T41" fmla="*/ 55 h 110"/>
                  <a:gd name="T42" fmla="*/ 0 w 639"/>
                  <a:gd name="T43" fmla="*/ 44 h 110"/>
                  <a:gd name="T44" fmla="*/ 3 w 639"/>
                  <a:gd name="T45" fmla="*/ 34 h 110"/>
                  <a:gd name="T46" fmla="*/ 10 w 639"/>
                  <a:gd name="T47" fmla="*/ 24 h 110"/>
                  <a:gd name="T48" fmla="*/ 16 w 639"/>
                  <a:gd name="T49" fmla="*/ 16 h 110"/>
                  <a:gd name="T50" fmla="*/ 24 w 639"/>
                  <a:gd name="T51" fmla="*/ 9 h 110"/>
                  <a:gd name="T52" fmla="*/ 32 w 639"/>
                  <a:gd name="T53" fmla="*/ 5 h 110"/>
                  <a:gd name="T54" fmla="*/ 44 w 639"/>
                  <a:gd name="T55" fmla="*/ 1 h 110"/>
                  <a:gd name="T56" fmla="*/ 55 w 639"/>
                  <a:gd name="T57" fmla="*/ 0 h 110"/>
                  <a:gd name="T58" fmla="*/ 584 w 639"/>
                  <a:gd name="T59" fmla="*/ 0 h 110"/>
                  <a:gd name="T60" fmla="*/ 584 w 639"/>
                  <a:gd name="T61" fmla="*/ 0 h 110"/>
                  <a:gd name="T62" fmla="*/ 596 w 639"/>
                  <a:gd name="T63" fmla="*/ 1 h 110"/>
                  <a:gd name="T64" fmla="*/ 605 w 639"/>
                  <a:gd name="T65" fmla="*/ 5 h 110"/>
                  <a:gd name="T66" fmla="*/ 615 w 639"/>
                  <a:gd name="T67" fmla="*/ 9 h 110"/>
                  <a:gd name="T68" fmla="*/ 623 w 639"/>
                  <a:gd name="T69" fmla="*/ 16 h 110"/>
                  <a:gd name="T70" fmla="*/ 630 w 639"/>
                  <a:gd name="T71" fmla="*/ 24 h 110"/>
                  <a:gd name="T72" fmla="*/ 635 w 639"/>
                  <a:gd name="T73" fmla="*/ 34 h 110"/>
                  <a:gd name="T74" fmla="*/ 638 w 639"/>
                  <a:gd name="T75" fmla="*/ 44 h 110"/>
                  <a:gd name="T76" fmla="*/ 639 w 639"/>
                  <a:gd name="T77"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5"/>
                    </a:moveTo>
                    <a:lnTo>
                      <a:pt x="639" y="55"/>
                    </a:lnTo>
                    <a:lnTo>
                      <a:pt x="638" y="66"/>
                    </a:lnTo>
                    <a:lnTo>
                      <a:pt x="635" y="76"/>
                    </a:lnTo>
                    <a:lnTo>
                      <a:pt x="630" y="86"/>
                    </a:lnTo>
                    <a:lnTo>
                      <a:pt x="623" y="94"/>
                    </a:lnTo>
                    <a:lnTo>
                      <a:pt x="615" y="101"/>
                    </a:lnTo>
                    <a:lnTo>
                      <a:pt x="605" y="105"/>
                    </a:lnTo>
                    <a:lnTo>
                      <a:pt x="596" y="109"/>
                    </a:lnTo>
                    <a:lnTo>
                      <a:pt x="584" y="110"/>
                    </a:lnTo>
                    <a:lnTo>
                      <a:pt x="55" y="110"/>
                    </a:lnTo>
                    <a:lnTo>
                      <a:pt x="55" y="110"/>
                    </a:lnTo>
                    <a:lnTo>
                      <a:pt x="44" y="109"/>
                    </a:lnTo>
                    <a:lnTo>
                      <a:pt x="32" y="105"/>
                    </a:lnTo>
                    <a:lnTo>
                      <a:pt x="24" y="101"/>
                    </a:lnTo>
                    <a:lnTo>
                      <a:pt x="16" y="94"/>
                    </a:lnTo>
                    <a:lnTo>
                      <a:pt x="10" y="86"/>
                    </a:lnTo>
                    <a:lnTo>
                      <a:pt x="3" y="76"/>
                    </a:lnTo>
                    <a:lnTo>
                      <a:pt x="0" y="66"/>
                    </a:lnTo>
                    <a:lnTo>
                      <a:pt x="0" y="55"/>
                    </a:lnTo>
                    <a:lnTo>
                      <a:pt x="0" y="55"/>
                    </a:lnTo>
                    <a:lnTo>
                      <a:pt x="0" y="44"/>
                    </a:lnTo>
                    <a:lnTo>
                      <a:pt x="3" y="34"/>
                    </a:lnTo>
                    <a:lnTo>
                      <a:pt x="10" y="24"/>
                    </a:lnTo>
                    <a:lnTo>
                      <a:pt x="16" y="16"/>
                    </a:lnTo>
                    <a:lnTo>
                      <a:pt x="24" y="9"/>
                    </a:lnTo>
                    <a:lnTo>
                      <a:pt x="32" y="5"/>
                    </a:lnTo>
                    <a:lnTo>
                      <a:pt x="44" y="1"/>
                    </a:lnTo>
                    <a:lnTo>
                      <a:pt x="55" y="0"/>
                    </a:lnTo>
                    <a:lnTo>
                      <a:pt x="584" y="0"/>
                    </a:lnTo>
                    <a:lnTo>
                      <a:pt x="584" y="0"/>
                    </a:lnTo>
                    <a:lnTo>
                      <a:pt x="596" y="1"/>
                    </a:lnTo>
                    <a:lnTo>
                      <a:pt x="605" y="5"/>
                    </a:lnTo>
                    <a:lnTo>
                      <a:pt x="615" y="9"/>
                    </a:lnTo>
                    <a:lnTo>
                      <a:pt x="623" y="16"/>
                    </a:lnTo>
                    <a:lnTo>
                      <a:pt x="630" y="24"/>
                    </a:lnTo>
                    <a:lnTo>
                      <a:pt x="635" y="34"/>
                    </a:lnTo>
                    <a:lnTo>
                      <a:pt x="638" y="44"/>
                    </a:lnTo>
                    <a:lnTo>
                      <a:pt x="639" y="55"/>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7" name="Freeform 16"/>
              <p:cNvSpPr/>
              <p:nvPr/>
            </p:nvSpPr>
            <p:spPr bwMode="auto">
              <a:xfrm>
                <a:off x="7479502" y="2727351"/>
                <a:ext cx="1012610" cy="172661"/>
              </a:xfrm>
              <a:custGeom>
                <a:avLst/>
                <a:gdLst>
                  <a:gd name="T0" fmla="*/ 639 w 639"/>
                  <a:gd name="T1" fmla="*/ 54 h 109"/>
                  <a:gd name="T2" fmla="*/ 639 w 639"/>
                  <a:gd name="T3" fmla="*/ 54 h 109"/>
                  <a:gd name="T4" fmla="*/ 638 w 639"/>
                  <a:gd name="T5" fmla="*/ 65 h 109"/>
                  <a:gd name="T6" fmla="*/ 635 w 639"/>
                  <a:gd name="T7" fmla="*/ 76 h 109"/>
                  <a:gd name="T8" fmla="*/ 630 w 639"/>
                  <a:gd name="T9" fmla="*/ 85 h 109"/>
                  <a:gd name="T10" fmla="*/ 623 w 639"/>
                  <a:gd name="T11" fmla="*/ 93 h 109"/>
                  <a:gd name="T12" fmla="*/ 615 w 639"/>
                  <a:gd name="T13" fmla="*/ 99 h 109"/>
                  <a:gd name="T14" fmla="*/ 605 w 639"/>
                  <a:gd name="T15" fmla="*/ 106 h 109"/>
                  <a:gd name="T16" fmla="*/ 596 w 639"/>
                  <a:gd name="T17" fmla="*/ 107 h 109"/>
                  <a:gd name="T18" fmla="*/ 584 w 639"/>
                  <a:gd name="T19" fmla="*/ 109 h 109"/>
                  <a:gd name="T20" fmla="*/ 55 w 639"/>
                  <a:gd name="T21" fmla="*/ 109 h 109"/>
                  <a:gd name="T22" fmla="*/ 55 w 639"/>
                  <a:gd name="T23" fmla="*/ 109 h 109"/>
                  <a:gd name="T24" fmla="*/ 44 w 639"/>
                  <a:gd name="T25" fmla="*/ 107 h 109"/>
                  <a:gd name="T26" fmla="*/ 32 w 639"/>
                  <a:gd name="T27" fmla="*/ 106 h 109"/>
                  <a:gd name="T28" fmla="*/ 24 w 639"/>
                  <a:gd name="T29" fmla="*/ 99 h 109"/>
                  <a:gd name="T30" fmla="*/ 16 w 639"/>
                  <a:gd name="T31" fmla="*/ 93 h 109"/>
                  <a:gd name="T32" fmla="*/ 10 w 639"/>
                  <a:gd name="T33" fmla="*/ 85 h 109"/>
                  <a:gd name="T34" fmla="*/ 3 w 639"/>
                  <a:gd name="T35" fmla="*/ 76 h 109"/>
                  <a:gd name="T36" fmla="*/ 0 w 639"/>
                  <a:gd name="T37" fmla="*/ 65 h 109"/>
                  <a:gd name="T38" fmla="*/ 0 w 639"/>
                  <a:gd name="T39" fmla="*/ 54 h 109"/>
                  <a:gd name="T40" fmla="*/ 0 w 639"/>
                  <a:gd name="T41" fmla="*/ 54 h 109"/>
                  <a:gd name="T42" fmla="*/ 0 w 639"/>
                  <a:gd name="T43" fmla="*/ 44 h 109"/>
                  <a:gd name="T44" fmla="*/ 3 w 639"/>
                  <a:gd name="T45" fmla="*/ 32 h 109"/>
                  <a:gd name="T46" fmla="*/ 10 w 639"/>
                  <a:gd name="T47" fmla="*/ 23 h 109"/>
                  <a:gd name="T48" fmla="*/ 16 w 639"/>
                  <a:gd name="T49" fmla="*/ 15 h 109"/>
                  <a:gd name="T50" fmla="*/ 24 w 639"/>
                  <a:gd name="T51" fmla="*/ 8 h 109"/>
                  <a:gd name="T52" fmla="*/ 32 w 639"/>
                  <a:gd name="T53" fmla="*/ 3 h 109"/>
                  <a:gd name="T54" fmla="*/ 44 w 639"/>
                  <a:gd name="T55" fmla="*/ 0 h 109"/>
                  <a:gd name="T56" fmla="*/ 55 w 639"/>
                  <a:gd name="T57" fmla="*/ 0 h 109"/>
                  <a:gd name="T58" fmla="*/ 584 w 639"/>
                  <a:gd name="T59" fmla="*/ 0 h 109"/>
                  <a:gd name="T60" fmla="*/ 584 w 639"/>
                  <a:gd name="T61" fmla="*/ 0 h 109"/>
                  <a:gd name="T62" fmla="*/ 596 w 639"/>
                  <a:gd name="T63" fmla="*/ 0 h 109"/>
                  <a:gd name="T64" fmla="*/ 605 w 639"/>
                  <a:gd name="T65" fmla="*/ 3 h 109"/>
                  <a:gd name="T66" fmla="*/ 615 w 639"/>
                  <a:gd name="T67" fmla="*/ 8 h 109"/>
                  <a:gd name="T68" fmla="*/ 623 w 639"/>
                  <a:gd name="T69" fmla="*/ 15 h 109"/>
                  <a:gd name="T70" fmla="*/ 630 w 639"/>
                  <a:gd name="T71" fmla="*/ 23 h 109"/>
                  <a:gd name="T72" fmla="*/ 635 w 639"/>
                  <a:gd name="T73" fmla="*/ 32 h 109"/>
                  <a:gd name="T74" fmla="*/ 638 w 639"/>
                  <a:gd name="T75" fmla="*/ 44 h 109"/>
                  <a:gd name="T76" fmla="*/ 639 w 639"/>
                  <a:gd name="T77"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09">
                    <a:moveTo>
                      <a:pt x="639" y="54"/>
                    </a:moveTo>
                    <a:lnTo>
                      <a:pt x="639" y="54"/>
                    </a:lnTo>
                    <a:lnTo>
                      <a:pt x="638" y="65"/>
                    </a:lnTo>
                    <a:lnTo>
                      <a:pt x="635" y="76"/>
                    </a:lnTo>
                    <a:lnTo>
                      <a:pt x="630" y="85"/>
                    </a:lnTo>
                    <a:lnTo>
                      <a:pt x="623" y="93"/>
                    </a:lnTo>
                    <a:lnTo>
                      <a:pt x="615" y="99"/>
                    </a:lnTo>
                    <a:lnTo>
                      <a:pt x="605" y="106"/>
                    </a:lnTo>
                    <a:lnTo>
                      <a:pt x="596" y="107"/>
                    </a:lnTo>
                    <a:lnTo>
                      <a:pt x="584" y="109"/>
                    </a:lnTo>
                    <a:lnTo>
                      <a:pt x="55" y="109"/>
                    </a:lnTo>
                    <a:lnTo>
                      <a:pt x="55" y="109"/>
                    </a:lnTo>
                    <a:lnTo>
                      <a:pt x="44" y="107"/>
                    </a:lnTo>
                    <a:lnTo>
                      <a:pt x="32" y="106"/>
                    </a:lnTo>
                    <a:lnTo>
                      <a:pt x="24" y="99"/>
                    </a:lnTo>
                    <a:lnTo>
                      <a:pt x="16" y="93"/>
                    </a:lnTo>
                    <a:lnTo>
                      <a:pt x="10" y="85"/>
                    </a:lnTo>
                    <a:lnTo>
                      <a:pt x="3" y="76"/>
                    </a:lnTo>
                    <a:lnTo>
                      <a:pt x="0" y="65"/>
                    </a:lnTo>
                    <a:lnTo>
                      <a:pt x="0" y="54"/>
                    </a:lnTo>
                    <a:lnTo>
                      <a:pt x="0" y="54"/>
                    </a:lnTo>
                    <a:lnTo>
                      <a:pt x="0" y="44"/>
                    </a:lnTo>
                    <a:lnTo>
                      <a:pt x="3" y="32"/>
                    </a:lnTo>
                    <a:lnTo>
                      <a:pt x="10" y="23"/>
                    </a:lnTo>
                    <a:lnTo>
                      <a:pt x="16" y="15"/>
                    </a:lnTo>
                    <a:lnTo>
                      <a:pt x="24" y="8"/>
                    </a:lnTo>
                    <a:lnTo>
                      <a:pt x="32" y="3"/>
                    </a:lnTo>
                    <a:lnTo>
                      <a:pt x="44" y="0"/>
                    </a:lnTo>
                    <a:lnTo>
                      <a:pt x="55" y="0"/>
                    </a:lnTo>
                    <a:lnTo>
                      <a:pt x="584" y="0"/>
                    </a:lnTo>
                    <a:lnTo>
                      <a:pt x="584" y="0"/>
                    </a:lnTo>
                    <a:lnTo>
                      <a:pt x="596" y="0"/>
                    </a:lnTo>
                    <a:lnTo>
                      <a:pt x="605" y="3"/>
                    </a:lnTo>
                    <a:lnTo>
                      <a:pt x="615" y="8"/>
                    </a:lnTo>
                    <a:lnTo>
                      <a:pt x="623" y="15"/>
                    </a:lnTo>
                    <a:lnTo>
                      <a:pt x="630" y="23"/>
                    </a:lnTo>
                    <a:lnTo>
                      <a:pt x="635" y="32"/>
                    </a:lnTo>
                    <a:lnTo>
                      <a:pt x="638" y="44"/>
                    </a:lnTo>
                    <a:lnTo>
                      <a:pt x="639" y="5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8" name="Freeform 17"/>
              <p:cNvSpPr/>
              <p:nvPr/>
            </p:nvSpPr>
            <p:spPr bwMode="auto">
              <a:xfrm>
                <a:off x="7479502" y="2727351"/>
                <a:ext cx="1012610" cy="172661"/>
              </a:xfrm>
              <a:custGeom>
                <a:avLst/>
                <a:gdLst>
                  <a:gd name="T0" fmla="*/ 639 w 639"/>
                  <a:gd name="T1" fmla="*/ 54 h 109"/>
                  <a:gd name="T2" fmla="*/ 639 w 639"/>
                  <a:gd name="T3" fmla="*/ 54 h 109"/>
                  <a:gd name="T4" fmla="*/ 638 w 639"/>
                  <a:gd name="T5" fmla="*/ 65 h 109"/>
                  <a:gd name="T6" fmla="*/ 635 w 639"/>
                  <a:gd name="T7" fmla="*/ 76 h 109"/>
                  <a:gd name="T8" fmla="*/ 630 w 639"/>
                  <a:gd name="T9" fmla="*/ 85 h 109"/>
                  <a:gd name="T10" fmla="*/ 623 w 639"/>
                  <a:gd name="T11" fmla="*/ 93 h 109"/>
                  <a:gd name="T12" fmla="*/ 615 w 639"/>
                  <a:gd name="T13" fmla="*/ 99 h 109"/>
                  <a:gd name="T14" fmla="*/ 605 w 639"/>
                  <a:gd name="T15" fmla="*/ 106 h 109"/>
                  <a:gd name="T16" fmla="*/ 596 w 639"/>
                  <a:gd name="T17" fmla="*/ 107 h 109"/>
                  <a:gd name="T18" fmla="*/ 584 w 639"/>
                  <a:gd name="T19" fmla="*/ 109 h 109"/>
                  <a:gd name="T20" fmla="*/ 55 w 639"/>
                  <a:gd name="T21" fmla="*/ 109 h 109"/>
                  <a:gd name="T22" fmla="*/ 55 w 639"/>
                  <a:gd name="T23" fmla="*/ 109 h 109"/>
                  <a:gd name="T24" fmla="*/ 44 w 639"/>
                  <a:gd name="T25" fmla="*/ 107 h 109"/>
                  <a:gd name="T26" fmla="*/ 32 w 639"/>
                  <a:gd name="T27" fmla="*/ 106 h 109"/>
                  <a:gd name="T28" fmla="*/ 24 w 639"/>
                  <a:gd name="T29" fmla="*/ 99 h 109"/>
                  <a:gd name="T30" fmla="*/ 16 w 639"/>
                  <a:gd name="T31" fmla="*/ 93 h 109"/>
                  <a:gd name="T32" fmla="*/ 10 w 639"/>
                  <a:gd name="T33" fmla="*/ 85 h 109"/>
                  <a:gd name="T34" fmla="*/ 3 w 639"/>
                  <a:gd name="T35" fmla="*/ 76 h 109"/>
                  <a:gd name="T36" fmla="*/ 0 w 639"/>
                  <a:gd name="T37" fmla="*/ 65 h 109"/>
                  <a:gd name="T38" fmla="*/ 0 w 639"/>
                  <a:gd name="T39" fmla="*/ 54 h 109"/>
                  <a:gd name="T40" fmla="*/ 0 w 639"/>
                  <a:gd name="T41" fmla="*/ 54 h 109"/>
                  <a:gd name="T42" fmla="*/ 0 w 639"/>
                  <a:gd name="T43" fmla="*/ 44 h 109"/>
                  <a:gd name="T44" fmla="*/ 3 w 639"/>
                  <a:gd name="T45" fmla="*/ 32 h 109"/>
                  <a:gd name="T46" fmla="*/ 10 w 639"/>
                  <a:gd name="T47" fmla="*/ 23 h 109"/>
                  <a:gd name="T48" fmla="*/ 16 w 639"/>
                  <a:gd name="T49" fmla="*/ 15 h 109"/>
                  <a:gd name="T50" fmla="*/ 24 w 639"/>
                  <a:gd name="T51" fmla="*/ 8 h 109"/>
                  <a:gd name="T52" fmla="*/ 32 w 639"/>
                  <a:gd name="T53" fmla="*/ 3 h 109"/>
                  <a:gd name="T54" fmla="*/ 44 w 639"/>
                  <a:gd name="T55" fmla="*/ 0 h 109"/>
                  <a:gd name="T56" fmla="*/ 55 w 639"/>
                  <a:gd name="T57" fmla="*/ 0 h 109"/>
                  <a:gd name="T58" fmla="*/ 584 w 639"/>
                  <a:gd name="T59" fmla="*/ 0 h 109"/>
                  <a:gd name="T60" fmla="*/ 584 w 639"/>
                  <a:gd name="T61" fmla="*/ 0 h 109"/>
                  <a:gd name="T62" fmla="*/ 596 w 639"/>
                  <a:gd name="T63" fmla="*/ 0 h 109"/>
                  <a:gd name="T64" fmla="*/ 605 w 639"/>
                  <a:gd name="T65" fmla="*/ 3 h 109"/>
                  <a:gd name="T66" fmla="*/ 615 w 639"/>
                  <a:gd name="T67" fmla="*/ 8 h 109"/>
                  <a:gd name="T68" fmla="*/ 623 w 639"/>
                  <a:gd name="T69" fmla="*/ 15 h 109"/>
                  <a:gd name="T70" fmla="*/ 630 w 639"/>
                  <a:gd name="T71" fmla="*/ 23 h 109"/>
                  <a:gd name="T72" fmla="*/ 635 w 639"/>
                  <a:gd name="T73" fmla="*/ 32 h 109"/>
                  <a:gd name="T74" fmla="*/ 638 w 639"/>
                  <a:gd name="T75" fmla="*/ 44 h 109"/>
                  <a:gd name="T76" fmla="*/ 639 w 639"/>
                  <a:gd name="T77"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09">
                    <a:moveTo>
                      <a:pt x="639" y="54"/>
                    </a:moveTo>
                    <a:lnTo>
                      <a:pt x="639" y="54"/>
                    </a:lnTo>
                    <a:lnTo>
                      <a:pt x="638" y="65"/>
                    </a:lnTo>
                    <a:lnTo>
                      <a:pt x="635" y="76"/>
                    </a:lnTo>
                    <a:lnTo>
                      <a:pt x="630" y="85"/>
                    </a:lnTo>
                    <a:lnTo>
                      <a:pt x="623" y="93"/>
                    </a:lnTo>
                    <a:lnTo>
                      <a:pt x="615" y="99"/>
                    </a:lnTo>
                    <a:lnTo>
                      <a:pt x="605" y="106"/>
                    </a:lnTo>
                    <a:lnTo>
                      <a:pt x="596" y="107"/>
                    </a:lnTo>
                    <a:lnTo>
                      <a:pt x="584" y="109"/>
                    </a:lnTo>
                    <a:lnTo>
                      <a:pt x="55" y="109"/>
                    </a:lnTo>
                    <a:lnTo>
                      <a:pt x="55" y="109"/>
                    </a:lnTo>
                    <a:lnTo>
                      <a:pt x="44" y="107"/>
                    </a:lnTo>
                    <a:lnTo>
                      <a:pt x="32" y="106"/>
                    </a:lnTo>
                    <a:lnTo>
                      <a:pt x="24" y="99"/>
                    </a:lnTo>
                    <a:lnTo>
                      <a:pt x="16" y="93"/>
                    </a:lnTo>
                    <a:lnTo>
                      <a:pt x="10" y="85"/>
                    </a:lnTo>
                    <a:lnTo>
                      <a:pt x="3" y="76"/>
                    </a:lnTo>
                    <a:lnTo>
                      <a:pt x="0" y="65"/>
                    </a:lnTo>
                    <a:lnTo>
                      <a:pt x="0" y="54"/>
                    </a:lnTo>
                    <a:lnTo>
                      <a:pt x="0" y="54"/>
                    </a:lnTo>
                    <a:lnTo>
                      <a:pt x="0" y="44"/>
                    </a:lnTo>
                    <a:lnTo>
                      <a:pt x="3" y="32"/>
                    </a:lnTo>
                    <a:lnTo>
                      <a:pt x="10" y="23"/>
                    </a:lnTo>
                    <a:lnTo>
                      <a:pt x="16" y="15"/>
                    </a:lnTo>
                    <a:lnTo>
                      <a:pt x="24" y="8"/>
                    </a:lnTo>
                    <a:lnTo>
                      <a:pt x="32" y="3"/>
                    </a:lnTo>
                    <a:lnTo>
                      <a:pt x="44" y="0"/>
                    </a:lnTo>
                    <a:lnTo>
                      <a:pt x="55" y="0"/>
                    </a:lnTo>
                    <a:lnTo>
                      <a:pt x="584" y="0"/>
                    </a:lnTo>
                    <a:lnTo>
                      <a:pt x="584" y="0"/>
                    </a:lnTo>
                    <a:lnTo>
                      <a:pt x="596" y="0"/>
                    </a:lnTo>
                    <a:lnTo>
                      <a:pt x="605" y="3"/>
                    </a:lnTo>
                    <a:lnTo>
                      <a:pt x="615" y="8"/>
                    </a:lnTo>
                    <a:lnTo>
                      <a:pt x="623" y="15"/>
                    </a:lnTo>
                    <a:lnTo>
                      <a:pt x="630" y="23"/>
                    </a:lnTo>
                    <a:lnTo>
                      <a:pt x="635" y="32"/>
                    </a:lnTo>
                    <a:lnTo>
                      <a:pt x="638" y="44"/>
                    </a:lnTo>
                    <a:lnTo>
                      <a:pt x="639"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9" name="Freeform 18"/>
              <p:cNvSpPr/>
              <p:nvPr/>
            </p:nvSpPr>
            <p:spPr bwMode="auto">
              <a:xfrm>
                <a:off x="7479502" y="2951345"/>
                <a:ext cx="1012610" cy="177329"/>
              </a:xfrm>
              <a:custGeom>
                <a:avLst/>
                <a:gdLst>
                  <a:gd name="T0" fmla="*/ 639 w 639"/>
                  <a:gd name="T1" fmla="*/ 54 h 110"/>
                  <a:gd name="T2" fmla="*/ 639 w 639"/>
                  <a:gd name="T3" fmla="*/ 54 h 110"/>
                  <a:gd name="T4" fmla="*/ 638 w 639"/>
                  <a:gd name="T5" fmla="*/ 66 h 110"/>
                  <a:gd name="T6" fmla="*/ 635 w 639"/>
                  <a:gd name="T7" fmla="*/ 77 h 110"/>
                  <a:gd name="T8" fmla="*/ 630 w 639"/>
                  <a:gd name="T9" fmla="*/ 85 h 110"/>
                  <a:gd name="T10" fmla="*/ 623 w 639"/>
                  <a:gd name="T11" fmla="*/ 93 h 110"/>
                  <a:gd name="T12" fmla="*/ 615 w 639"/>
                  <a:gd name="T13" fmla="*/ 101 h 110"/>
                  <a:gd name="T14" fmla="*/ 605 w 639"/>
                  <a:gd name="T15" fmla="*/ 106 h 110"/>
                  <a:gd name="T16" fmla="*/ 596 w 639"/>
                  <a:gd name="T17" fmla="*/ 110 h 110"/>
                  <a:gd name="T18" fmla="*/ 584 w 639"/>
                  <a:gd name="T19" fmla="*/ 110 h 110"/>
                  <a:gd name="T20" fmla="*/ 55 w 639"/>
                  <a:gd name="T21" fmla="*/ 110 h 110"/>
                  <a:gd name="T22" fmla="*/ 55 w 639"/>
                  <a:gd name="T23" fmla="*/ 110 h 110"/>
                  <a:gd name="T24" fmla="*/ 44 w 639"/>
                  <a:gd name="T25" fmla="*/ 110 h 110"/>
                  <a:gd name="T26" fmla="*/ 32 w 639"/>
                  <a:gd name="T27" fmla="*/ 106 h 110"/>
                  <a:gd name="T28" fmla="*/ 24 w 639"/>
                  <a:gd name="T29" fmla="*/ 101 h 110"/>
                  <a:gd name="T30" fmla="*/ 16 w 639"/>
                  <a:gd name="T31" fmla="*/ 93 h 110"/>
                  <a:gd name="T32" fmla="*/ 10 w 639"/>
                  <a:gd name="T33" fmla="*/ 85 h 110"/>
                  <a:gd name="T34" fmla="*/ 3 w 639"/>
                  <a:gd name="T35" fmla="*/ 77 h 110"/>
                  <a:gd name="T36" fmla="*/ 0 w 639"/>
                  <a:gd name="T37" fmla="*/ 66 h 110"/>
                  <a:gd name="T38" fmla="*/ 0 w 639"/>
                  <a:gd name="T39" fmla="*/ 54 h 110"/>
                  <a:gd name="T40" fmla="*/ 0 w 639"/>
                  <a:gd name="T41" fmla="*/ 54 h 110"/>
                  <a:gd name="T42" fmla="*/ 0 w 639"/>
                  <a:gd name="T43" fmla="*/ 44 h 110"/>
                  <a:gd name="T44" fmla="*/ 3 w 639"/>
                  <a:gd name="T45" fmla="*/ 33 h 110"/>
                  <a:gd name="T46" fmla="*/ 10 w 639"/>
                  <a:gd name="T47" fmla="*/ 25 h 110"/>
                  <a:gd name="T48" fmla="*/ 16 w 639"/>
                  <a:gd name="T49" fmla="*/ 17 h 110"/>
                  <a:gd name="T50" fmla="*/ 24 w 639"/>
                  <a:gd name="T51" fmla="*/ 9 h 110"/>
                  <a:gd name="T52" fmla="*/ 32 w 639"/>
                  <a:gd name="T53" fmla="*/ 4 h 110"/>
                  <a:gd name="T54" fmla="*/ 44 w 639"/>
                  <a:gd name="T55" fmla="*/ 0 h 110"/>
                  <a:gd name="T56" fmla="*/ 55 w 639"/>
                  <a:gd name="T57" fmla="*/ 0 h 110"/>
                  <a:gd name="T58" fmla="*/ 584 w 639"/>
                  <a:gd name="T59" fmla="*/ 0 h 110"/>
                  <a:gd name="T60" fmla="*/ 584 w 639"/>
                  <a:gd name="T61" fmla="*/ 0 h 110"/>
                  <a:gd name="T62" fmla="*/ 596 w 639"/>
                  <a:gd name="T63" fmla="*/ 0 h 110"/>
                  <a:gd name="T64" fmla="*/ 605 w 639"/>
                  <a:gd name="T65" fmla="*/ 4 h 110"/>
                  <a:gd name="T66" fmla="*/ 615 w 639"/>
                  <a:gd name="T67" fmla="*/ 9 h 110"/>
                  <a:gd name="T68" fmla="*/ 623 w 639"/>
                  <a:gd name="T69" fmla="*/ 17 h 110"/>
                  <a:gd name="T70" fmla="*/ 630 w 639"/>
                  <a:gd name="T71" fmla="*/ 25 h 110"/>
                  <a:gd name="T72" fmla="*/ 635 w 639"/>
                  <a:gd name="T73" fmla="*/ 33 h 110"/>
                  <a:gd name="T74" fmla="*/ 638 w 639"/>
                  <a:gd name="T75" fmla="*/ 44 h 110"/>
                  <a:gd name="T76" fmla="*/ 639 w 639"/>
                  <a:gd name="T77"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4"/>
                    </a:moveTo>
                    <a:lnTo>
                      <a:pt x="639" y="54"/>
                    </a:lnTo>
                    <a:lnTo>
                      <a:pt x="638" y="66"/>
                    </a:lnTo>
                    <a:lnTo>
                      <a:pt x="635" y="77"/>
                    </a:lnTo>
                    <a:lnTo>
                      <a:pt x="630" y="85"/>
                    </a:lnTo>
                    <a:lnTo>
                      <a:pt x="623" y="93"/>
                    </a:lnTo>
                    <a:lnTo>
                      <a:pt x="615" y="101"/>
                    </a:lnTo>
                    <a:lnTo>
                      <a:pt x="605" y="106"/>
                    </a:lnTo>
                    <a:lnTo>
                      <a:pt x="596" y="110"/>
                    </a:lnTo>
                    <a:lnTo>
                      <a:pt x="584" y="110"/>
                    </a:lnTo>
                    <a:lnTo>
                      <a:pt x="55" y="110"/>
                    </a:lnTo>
                    <a:lnTo>
                      <a:pt x="55" y="110"/>
                    </a:lnTo>
                    <a:lnTo>
                      <a:pt x="44" y="110"/>
                    </a:lnTo>
                    <a:lnTo>
                      <a:pt x="32" y="106"/>
                    </a:lnTo>
                    <a:lnTo>
                      <a:pt x="24" y="101"/>
                    </a:lnTo>
                    <a:lnTo>
                      <a:pt x="16" y="93"/>
                    </a:lnTo>
                    <a:lnTo>
                      <a:pt x="10" y="85"/>
                    </a:lnTo>
                    <a:lnTo>
                      <a:pt x="3" y="77"/>
                    </a:lnTo>
                    <a:lnTo>
                      <a:pt x="0" y="66"/>
                    </a:lnTo>
                    <a:lnTo>
                      <a:pt x="0" y="54"/>
                    </a:lnTo>
                    <a:lnTo>
                      <a:pt x="0" y="54"/>
                    </a:lnTo>
                    <a:lnTo>
                      <a:pt x="0" y="44"/>
                    </a:lnTo>
                    <a:lnTo>
                      <a:pt x="3" y="33"/>
                    </a:lnTo>
                    <a:lnTo>
                      <a:pt x="10" y="25"/>
                    </a:lnTo>
                    <a:lnTo>
                      <a:pt x="16" y="17"/>
                    </a:lnTo>
                    <a:lnTo>
                      <a:pt x="24" y="9"/>
                    </a:lnTo>
                    <a:lnTo>
                      <a:pt x="32" y="4"/>
                    </a:lnTo>
                    <a:lnTo>
                      <a:pt x="44" y="0"/>
                    </a:lnTo>
                    <a:lnTo>
                      <a:pt x="55" y="0"/>
                    </a:lnTo>
                    <a:lnTo>
                      <a:pt x="584" y="0"/>
                    </a:lnTo>
                    <a:lnTo>
                      <a:pt x="584" y="0"/>
                    </a:lnTo>
                    <a:lnTo>
                      <a:pt x="596" y="0"/>
                    </a:lnTo>
                    <a:lnTo>
                      <a:pt x="605" y="4"/>
                    </a:lnTo>
                    <a:lnTo>
                      <a:pt x="615" y="9"/>
                    </a:lnTo>
                    <a:lnTo>
                      <a:pt x="623" y="17"/>
                    </a:lnTo>
                    <a:lnTo>
                      <a:pt x="630" y="25"/>
                    </a:lnTo>
                    <a:lnTo>
                      <a:pt x="635" y="33"/>
                    </a:lnTo>
                    <a:lnTo>
                      <a:pt x="638" y="44"/>
                    </a:lnTo>
                    <a:lnTo>
                      <a:pt x="639" y="5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0" name="Freeform 19"/>
              <p:cNvSpPr/>
              <p:nvPr/>
            </p:nvSpPr>
            <p:spPr bwMode="auto">
              <a:xfrm>
                <a:off x="7479502" y="2951345"/>
                <a:ext cx="1012610" cy="177329"/>
              </a:xfrm>
              <a:custGeom>
                <a:avLst/>
                <a:gdLst>
                  <a:gd name="T0" fmla="*/ 639 w 639"/>
                  <a:gd name="T1" fmla="*/ 54 h 110"/>
                  <a:gd name="T2" fmla="*/ 639 w 639"/>
                  <a:gd name="T3" fmla="*/ 54 h 110"/>
                  <a:gd name="T4" fmla="*/ 638 w 639"/>
                  <a:gd name="T5" fmla="*/ 66 h 110"/>
                  <a:gd name="T6" fmla="*/ 635 w 639"/>
                  <a:gd name="T7" fmla="*/ 77 h 110"/>
                  <a:gd name="T8" fmla="*/ 630 w 639"/>
                  <a:gd name="T9" fmla="*/ 85 h 110"/>
                  <a:gd name="T10" fmla="*/ 623 w 639"/>
                  <a:gd name="T11" fmla="*/ 93 h 110"/>
                  <a:gd name="T12" fmla="*/ 615 w 639"/>
                  <a:gd name="T13" fmla="*/ 101 h 110"/>
                  <a:gd name="T14" fmla="*/ 605 w 639"/>
                  <a:gd name="T15" fmla="*/ 106 h 110"/>
                  <a:gd name="T16" fmla="*/ 596 w 639"/>
                  <a:gd name="T17" fmla="*/ 110 h 110"/>
                  <a:gd name="T18" fmla="*/ 584 w 639"/>
                  <a:gd name="T19" fmla="*/ 110 h 110"/>
                  <a:gd name="T20" fmla="*/ 55 w 639"/>
                  <a:gd name="T21" fmla="*/ 110 h 110"/>
                  <a:gd name="T22" fmla="*/ 55 w 639"/>
                  <a:gd name="T23" fmla="*/ 110 h 110"/>
                  <a:gd name="T24" fmla="*/ 44 w 639"/>
                  <a:gd name="T25" fmla="*/ 110 h 110"/>
                  <a:gd name="T26" fmla="*/ 32 w 639"/>
                  <a:gd name="T27" fmla="*/ 106 h 110"/>
                  <a:gd name="T28" fmla="*/ 24 w 639"/>
                  <a:gd name="T29" fmla="*/ 101 h 110"/>
                  <a:gd name="T30" fmla="*/ 16 w 639"/>
                  <a:gd name="T31" fmla="*/ 93 h 110"/>
                  <a:gd name="T32" fmla="*/ 10 w 639"/>
                  <a:gd name="T33" fmla="*/ 85 h 110"/>
                  <a:gd name="T34" fmla="*/ 3 w 639"/>
                  <a:gd name="T35" fmla="*/ 77 h 110"/>
                  <a:gd name="T36" fmla="*/ 0 w 639"/>
                  <a:gd name="T37" fmla="*/ 66 h 110"/>
                  <a:gd name="T38" fmla="*/ 0 w 639"/>
                  <a:gd name="T39" fmla="*/ 54 h 110"/>
                  <a:gd name="T40" fmla="*/ 0 w 639"/>
                  <a:gd name="T41" fmla="*/ 54 h 110"/>
                  <a:gd name="T42" fmla="*/ 0 w 639"/>
                  <a:gd name="T43" fmla="*/ 44 h 110"/>
                  <a:gd name="T44" fmla="*/ 3 w 639"/>
                  <a:gd name="T45" fmla="*/ 33 h 110"/>
                  <a:gd name="T46" fmla="*/ 10 w 639"/>
                  <a:gd name="T47" fmla="*/ 25 h 110"/>
                  <a:gd name="T48" fmla="*/ 16 w 639"/>
                  <a:gd name="T49" fmla="*/ 17 h 110"/>
                  <a:gd name="T50" fmla="*/ 24 w 639"/>
                  <a:gd name="T51" fmla="*/ 9 h 110"/>
                  <a:gd name="T52" fmla="*/ 32 w 639"/>
                  <a:gd name="T53" fmla="*/ 4 h 110"/>
                  <a:gd name="T54" fmla="*/ 44 w 639"/>
                  <a:gd name="T55" fmla="*/ 0 h 110"/>
                  <a:gd name="T56" fmla="*/ 55 w 639"/>
                  <a:gd name="T57" fmla="*/ 0 h 110"/>
                  <a:gd name="T58" fmla="*/ 584 w 639"/>
                  <a:gd name="T59" fmla="*/ 0 h 110"/>
                  <a:gd name="T60" fmla="*/ 584 w 639"/>
                  <a:gd name="T61" fmla="*/ 0 h 110"/>
                  <a:gd name="T62" fmla="*/ 596 w 639"/>
                  <a:gd name="T63" fmla="*/ 0 h 110"/>
                  <a:gd name="T64" fmla="*/ 605 w 639"/>
                  <a:gd name="T65" fmla="*/ 4 h 110"/>
                  <a:gd name="T66" fmla="*/ 615 w 639"/>
                  <a:gd name="T67" fmla="*/ 9 h 110"/>
                  <a:gd name="T68" fmla="*/ 623 w 639"/>
                  <a:gd name="T69" fmla="*/ 17 h 110"/>
                  <a:gd name="T70" fmla="*/ 630 w 639"/>
                  <a:gd name="T71" fmla="*/ 25 h 110"/>
                  <a:gd name="T72" fmla="*/ 635 w 639"/>
                  <a:gd name="T73" fmla="*/ 33 h 110"/>
                  <a:gd name="T74" fmla="*/ 638 w 639"/>
                  <a:gd name="T75" fmla="*/ 44 h 110"/>
                  <a:gd name="T76" fmla="*/ 639 w 639"/>
                  <a:gd name="T77"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4"/>
                    </a:moveTo>
                    <a:lnTo>
                      <a:pt x="639" y="54"/>
                    </a:lnTo>
                    <a:lnTo>
                      <a:pt x="638" y="66"/>
                    </a:lnTo>
                    <a:lnTo>
                      <a:pt x="635" y="77"/>
                    </a:lnTo>
                    <a:lnTo>
                      <a:pt x="630" y="85"/>
                    </a:lnTo>
                    <a:lnTo>
                      <a:pt x="623" y="93"/>
                    </a:lnTo>
                    <a:lnTo>
                      <a:pt x="615" y="101"/>
                    </a:lnTo>
                    <a:lnTo>
                      <a:pt x="605" y="106"/>
                    </a:lnTo>
                    <a:lnTo>
                      <a:pt x="596" y="110"/>
                    </a:lnTo>
                    <a:lnTo>
                      <a:pt x="584" y="110"/>
                    </a:lnTo>
                    <a:lnTo>
                      <a:pt x="55" y="110"/>
                    </a:lnTo>
                    <a:lnTo>
                      <a:pt x="55" y="110"/>
                    </a:lnTo>
                    <a:lnTo>
                      <a:pt x="44" y="110"/>
                    </a:lnTo>
                    <a:lnTo>
                      <a:pt x="32" y="106"/>
                    </a:lnTo>
                    <a:lnTo>
                      <a:pt x="24" y="101"/>
                    </a:lnTo>
                    <a:lnTo>
                      <a:pt x="16" y="93"/>
                    </a:lnTo>
                    <a:lnTo>
                      <a:pt x="10" y="85"/>
                    </a:lnTo>
                    <a:lnTo>
                      <a:pt x="3" y="77"/>
                    </a:lnTo>
                    <a:lnTo>
                      <a:pt x="0" y="66"/>
                    </a:lnTo>
                    <a:lnTo>
                      <a:pt x="0" y="54"/>
                    </a:lnTo>
                    <a:lnTo>
                      <a:pt x="0" y="54"/>
                    </a:lnTo>
                    <a:lnTo>
                      <a:pt x="0" y="44"/>
                    </a:lnTo>
                    <a:lnTo>
                      <a:pt x="3" y="33"/>
                    </a:lnTo>
                    <a:lnTo>
                      <a:pt x="10" y="25"/>
                    </a:lnTo>
                    <a:lnTo>
                      <a:pt x="16" y="17"/>
                    </a:lnTo>
                    <a:lnTo>
                      <a:pt x="24" y="9"/>
                    </a:lnTo>
                    <a:lnTo>
                      <a:pt x="32" y="4"/>
                    </a:lnTo>
                    <a:lnTo>
                      <a:pt x="44" y="0"/>
                    </a:lnTo>
                    <a:lnTo>
                      <a:pt x="55" y="0"/>
                    </a:lnTo>
                    <a:lnTo>
                      <a:pt x="584" y="0"/>
                    </a:lnTo>
                    <a:lnTo>
                      <a:pt x="584" y="0"/>
                    </a:lnTo>
                    <a:lnTo>
                      <a:pt x="596" y="0"/>
                    </a:lnTo>
                    <a:lnTo>
                      <a:pt x="605" y="4"/>
                    </a:lnTo>
                    <a:lnTo>
                      <a:pt x="615" y="9"/>
                    </a:lnTo>
                    <a:lnTo>
                      <a:pt x="623" y="17"/>
                    </a:lnTo>
                    <a:lnTo>
                      <a:pt x="630" y="25"/>
                    </a:lnTo>
                    <a:lnTo>
                      <a:pt x="635" y="33"/>
                    </a:lnTo>
                    <a:lnTo>
                      <a:pt x="638" y="44"/>
                    </a:lnTo>
                    <a:lnTo>
                      <a:pt x="639"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1" name="Freeform 20"/>
              <p:cNvSpPr/>
              <p:nvPr/>
            </p:nvSpPr>
            <p:spPr bwMode="auto">
              <a:xfrm>
                <a:off x="7666158" y="3180004"/>
                <a:ext cx="634630" cy="275328"/>
              </a:xfrm>
              <a:custGeom>
                <a:avLst/>
                <a:gdLst>
                  <a:gd name="T0" fmla="*/ 0 w 400"/>
                  <a:gd name="T1" fmla="*/ 0 h 174"/>
                  <a:gd name="T2" fmla="*/ 0 w 400"/>
                  <a:gd name="T3" fmla="*/ 31 h 174"/>
                  <a:gd name="T4" fmla="*/ 0 w 400"/>
                  <a:gd name="T5" fmla="*/ 31 h 174"/>
                  <a:gd name="T6" fmla="*/ 1 w 400"/>
                  <a:gd name="T7" fmla="*/ 45 h 174"/>
                  <a:gd name="T8" fmla="*/ 3 w 400"/>
                  <a:gd name="T9" fmla="*/ 60 h 174"/>
                  <a:gd name="T10" fmla="*/ 6 w 400"/>
                  <a:gd name="T11" fmla="*/ 73 h 174"/>
                  <a:gd name="T12" fmla="*/ 11 w 400"/>
                  <a:gd name="T13" fmla="*/ 86 h 174"/>
                  <a:gd name="T14" fmla="*/ 18 w 400"/>
                  <a:gd name="T15" fmla="*/ 99 h 174"/>
                  <a:gd name="T16" fmla="*/ 24 w 400"/>
                  <a:gd name="T17" fmla="*/ 110 h 174"/>
                  <a:gd name="T18" fmla="*/ 32 w 400"/>
                  <a:gd name="T19" fmla="*/ 122 h 174"/>
                  <a:gd name="T20" fmla="*/ 42 w 400"/>
                  <a:gd name="T21" fmla="*/ 132 h 174"/>
                  <a:gd name="T22" fmla="*/ 52 w 400"/>
                  <a:gd name="T23" fmla="*/ 141 h 174"/>
                  <a:gd name="T24" fmla="*/ 63 w 400"/>
                  <a:gd name="T25" fmla="*/ 149 h 174"/>
                  <a:gd name="T26" fmla="*/ 75 w 400"/>
                  <a:gd name="T27" fmla="*/ 156 h 174"/>
                  <a:gd name="T28" fmla="*/ 88 w 400"/>
                  <a:gd name="T29" fmla="*/ 163 h 174"/>
                  <a:gd name="T30" fmla="*/ 101 w 400"/>
                  <a:gd name="T31" fmla="*/ 167 h 174"/>
                  <a:gd name="T32" fmla="*/ 114 w 400"/>
                  <a:gd name="T33" fmla="*/ 171 h 174"/>
                  <a:gd name="T34" fmla="*/ 128 w 400"/>
                  <a:gd name="T35" fmla="*/ 172 h 174"/>
                  <a:gd name="T36" fmla="*/ 143 w 400"/>
                  <a:gd name="T37" fmla="*/ 174 h 174"/>
                  <a:gd name="T38" fmla="*/ 258 w 400"/>
                  <a:gd name="T39" fmla="*/ 174 h 174"/>
                  <a:gd name="T40" fmla="*/ 258 w 400"/>
                  <a:gd name="T41" fmla="*/ 174 h 174"/>
                  <a:gd name="T42" fmla="*/ 273 w 400"/>
                  <a:gd name="T43" fmla="*/ 172 h 174"/>
                  <a:gd name="T44" fmla="*/ 288 w 400"/>
                  <a:gd name="T45" fmla="*/ 171 h 174"/>
                  <a:gd name="T46" fmla="*/ 301 w 400"/>
                  <a:gd name="T47" fmla="*/ 167 h 174"/>
                  <a:gd name="T48" fmla="*/ 314 w 400"/>
                  <a:gd name="T49" fmla="*/ 163 h 174"/>
                  <a:gd name="T50" fmla="*/ 327 w 400"/>
                  <a:gd name="T51" fmla="*/ 156 h 174"/>
                  <a:gd name="T52" fmla="*/ 338 w 400"/>
                  <a:gd name="T53" fmla="*/ 149 h 174"/>
                  <a:gd name="T54" fmla="*/ 350 w 400"/>
                  <a:gd name="T55" fmla="*/ 141 h 174"/>
                  <a:gd name="T56" fmla="*/ 359 w 400"/>
                  <a:gd name="T57" fmla="*/ 132 h 174"/>
                  <a:gd name="T58" fmla="*/ 367 w 400"/>
                  <a:gd name="T59" fmla="*/ 122 h 174"/>
                  <a:gd name="T60" fmla="*/ 376 w 400"/>
                  <a:gd name="T61" fmla="*/ 110 h 174"/>
                  <a:gd name="T62" fmla="*/ 384 w 400"/>
                  <a:gd name="T63" fmla="*/ 99 h 174"/>
                  <a:gd name="T64" fmla="*/ 390 w 400"/>
                  <a:gd name="T65" fmla="*/ 86 h 174"/>
                  <a:gd name="T66" fmla="*/ 394 w 400"/>
                  <a:gd name="T67" fmla="*/ 73 h 174"/>
                  <a:gd name="T68" fmla="*/ 398 w 400"/>
                  <a:gd name="T69" fmla="*/ 60 h 174"/>
                  <a:gd name="T70" fmla="*/ 400 w 400"/>
                  <a:gd name="T71" fmla="*/ 45 h 174"/>
                  <a:gd name="T72" fmla="*/ 400 w 400"/>
                  <a:gd name="T73" fmla="*/ 31 h 174"/>
                  <a:gd name="T74" fmla="*/ 400 w 400"/>
                  <a:gd name="T75" fmla="*/ 0 h 174"/>
                  <a:gd name="T76" fmla="*/ 0 w 400"/>
                  <a:gd name="T7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174">
                    <a:moveTo>
                      <a:pt x="0" y="0"/>
                    </a:moveTo>
                    <a:lnTo>
                      <a:pt x="0" y="31"/>
                    </a:lnTo>
                    <a:lnTo>
                      <a:pt x="0" y="31"/>
                    </a:lnTo>
                    <a:lnTo>
                      <a:pt x="1" y="45"/>
                    </a:lnTo>
                    <a:lnTo>
                      <a:pt x="3" y="60"/>
                    </a:lnTo>
                    <a:lnTo>
                      <a:pt x="6" y="73"/>
                    </a:lnTo>
                    <a:lnTo>
                      <a:pt x="11" y="86"/>
                    </a:lnTo>
                    <a:lnTo>
                      <a:pt x="18" y="99"/>
                    </a:lnTo>
                    <a:lnTo>
                      <a:pt x="24" y="110"/>
                    </a:lnTo>
                    <a:lnTo>
                      <a:pt x="32" y="122"/>
                    </a:lnTo>
                    <a:lnTo>
                      <a:pt x="42" y="132"/>
                    </a:lnTo>
                    <a:lnTo>
                      <a:pt x="52" y="141"/>
                    </a:lnTo>
                    <a:lnTo>
                      <a:pt x="63" y="149"/>
                    </a:lnTo>
                    <a:lnTo>
                      <a:pt x="75" y="156"/>
                    </a:lnTo>
                    <a:lnTo>
                      <a:pt x="88" y="163"/>
                    </a:lnTo>
                    <a:lnTo>
                      <a:pt x="101" y="167"/>
                    </a:lnTo>
                    <a:lnTo>
                      <a:pt x="114" y="171"/>
                    </a:lnTo>
                    <a:lnTo>
                      <a:pt x="128" y="172"/>
                    </a:lnTo>
                    <a:lnTo>
                      <a:pt x="143" y="174"/>
                    </a:lnTo>
                    <a:lnTo>
                      <a:pt x="258" y="174"/>
                    </a:lnTo>
                    <a:lnTo>
                      <a:pt x="258" y="174"/>
                    </a:lnTo>
                    <a:lnTo>
                      <a:pt x="273" y="172"/>
                    </a:lnTo>
                    <a:lnTo>
                      <a:pt x="288" y="171"/>
                    </a:lnTo>
                    <a:lnTo>
                      <a:pt x="301" y="167"/>
                    </a:lnTo>
                    <a:lnTo>
                      <a:pt x="314" y="163"/>
                    </a:lnTo>
                    <a:lnTo>
                      <a:pt x="327" y="156"/>
                    </a:lnTo>
                    <a:lnTo>
                      <a:pt x="338" y="149"/>
                    </a:lnTo>
                    <a:lnTo>
                      <a:pt x="350" y="141"/>
                    </a:lnTo>
                    <a:lnTo>
                      <a:pt x="359" y="132"/>
                    </a:lnTo>
                    <a:lnTo>
                      <a:pt x="367" y="122"/>
                    </a:lnTo>
                    <a:lnTo>
                      <a:pt x="376" y="110"/>
                    </a:lnTo>
                    <a:lnTo>
                      <a:pt x="384" y="99"/>
                    </a:lnTo>
                    <a:lnTo>
                      <a:pt x="390" y="86"/>
                    </a:lnTo>
                    <a:lnTo>
                      <a:pt x="394" y="73"/>
                    </a:lnTo>
                    <a:lnTo>
                      <a:pt x="398" y="60"/>
                    </a:lnTo>
                    <a:lnTo>
                      <a:pt x="400" y="45"/>
                    </a:lnTo>
                    <a:lnTo>
                      <a:pt x="400" y="31"/>
                    </a:lnTo>
                    <a:lnTo>
                      <a:pt x="400" y="0"/>
                    </a:lnTo>
                    <a:lnTo>
                      <a:pt x="0" y="0"/>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2" name="Freeform 21"/>
              <p:cNvSpPr/>
              <p:nvPr/>
            </p:nvSpPr>
            <p:spPr bwMode="auto">
              <a:xfrm>
                <a:off x="9187404" y="1719377"/>
                <a:ext cx="508639" cy="153995"/>
              </a:xfrm>
              <a:custGeom>
                <a:avLst/>
                <a:gdLst>
                  <a:gd name="T0" fmla="*/ 270 w 319"/>
                  <a:gd name="T1" fmla="*/ 98 h 98"/>
                  <a:gd name="T2" fmla="*/ 270 w 319"/>
                  <a:gd name="T3" fmla="*/ 98 h 98"/>
                  <a:gd name="T4" fmla="*/ 49 w 319"/>
                  <a:gd name="T5" fmla="*/ 98 h 98"/>
                  <a:gd name="T6" fmla="*/ 49 w 319"/>
                  <a:gd name="T7" fmla="*/ 98 h 98"/>
                  <a:gd name="T8" fmla="*/ 39 w 319"/>
                  <a:gd name="T9" fmla="*/ 96 h 98"/>
                  <a:gd name="T10" fmla="*/ 29 w 319"/>
                  <a:gd name="T11" fmla="*/ 95 h 98"/>
                  <a:gd name="T12" fmla="*/ 21 w 319"/>
                  <a:gd name="T13" fmla="*/ 90 h 98"/>
                  <a:gd name="T14" fmla="*/ 15 w 319"/>
                  <a:gd name="T15" fmla="*/ 83 h 98"/>
                  <a:gd name="T16" fmla="*/ 8 w 319"/>
                  <a:gd name="T17" fmla="*/ 77 h 98"/>
                  <a:gd name="T18" fmla="*/ 5 w 319"/>
                  <a:gd name="T19" fmla="*/ 69 h 98"/>
                  <a:gd name="T20" fmla="*/ 2 w 319"/>
                  <a:gd name="T21" fmla="*/ 59 h 98"/>
                  <a:gd name="T22" fmla="*/ 0 w 319"/>
                  <a:gd name="T23" fmla="*/ 49 h 98"/>
                  <a:gd name="T24" fmla="*/ 0 w 319"/>
                  <a:gd name="T25" fmla="*/ 49 h 98"/>
                  <a:gd name="T26" fmla="*/ 2 w 319"/>
                  <a:gd name="T27" fmla="*/ 40 h 98"/>
                  <a:gd name="T28" fmla="*/ 5 w 319"/>
                  <a:gd name="T29" fmla="*/ 30 h 98"/>
                  <a:gd name="T30" fmla="*/ 8 w 319"/>
                  <a:gd name="T31" fmla="*/ 22 h 98"/>
                  <a:gd name="T32" fmla="*/ 15 w 319"/>
                  <a:gd name="T33" fmla="*/ 15 h 98"/>
                  <a:gd name="T34" fmla="*/ 21 w 319"/>
                  <a:gd name="T35" fmla="*/ 9 h 98"/>
                  <a:gd name="T36" fmla="*/ 31 w 319"/>
                  <a:gd name="T37" fmla="*/ 4 h 98"/>
                  <a:gd name="T38" fmla="*/ 39 w 319"/>
                  <a:gd name="T39" fmla="*/ 2 h 98"/>
                  <a:gd name="T40" fmla="*/ 49 w 319"/>
                  <a:gd name="T41" fmla="*/ 0 h 98"/>
                  <a:gd name="T42" fmla="*/ 49 w 319"/>
                  <a:gd name="T43" fmla="*/ 0 h 98"/>
                  <a:gd name="T44" fmla="*/ 270 w 319"/>
                  <a:gd name="T45" fmla="*/ 0 h 98"/>
                  <a:gd name="T46" fmla="*/ 270 w 319"/>
                  <a:gd name="T47" fmla="*/ 0 h 98"/>
                  <a:gd name="T48" fmla="*/ 280 w 319"/>
                  <a:gd name="T49" fmla="*/ 2 h 98"/>
                  <a:gd name="T50" fmla="*/ 290 w 319"/>
                  <a:gd name="T51" fmla="*/ 5 h 98"/>
                  <a:gd name="T52" fmla="*/ 298 w 319"/>
                  <a:gd name="T53" fmla="*/ 9 h 98"/>
                  <a:gd name="T54" fmla="*/ 304 w 319"/>
                  <a:gd name="T55" fmla="*/ 15 h 98"/>
                  <a:gd name="T56" fmla="*/ 311 w 319"/>
                  <a:gd name="T57" fmla="*/ 23 h 98"/>
                  <a:gd name="T58" fmla="*/ 316 w 319"/>
                  <a:gd name="T59" fmla="*/ 31 h 98"/>
                  <a:gd name="T60" fmla="*/ 317 w 319"/>
                  <a:gd name="T61" fmla="*/ 40 h 98"/>
                  <a:gd name="T62" fmla="*/ 319 w 319"/>
                  <a:gd name="T63" fmla="*/ 49 h 98"/>
                  <a:gd name="T64" fmla="*/ 319 w 319"/>
                  <a:gd name="T65" fmla="*/ 49 h 98"/>
                  <a:gd name="T66" fmla="*/ 317 w 319"/>
                  <a:gd name="T67" fmla="*/ 59 h 98"/>
                  <a:gd name="T68" fmla="*/ 316 w 319"/>
                  <a:gd name="T69" fmla="*/ 69 h 98"/>
                  <a:gd name="T70" fmla="*/ 311 w 319"/>
                  <a:gd name="T71" fmla="*/ 77 h 98"/>
                  <a:gd name="T72" fmla="*/ 304 w 319"/>
                  <a:gd name="T73" fmla="*/ 83 h 98"/>
                  <a:gd name="T74" fmla="*/ 298 w 319"/>
                  <a:gd name="T75" fmla="*/ 90 h 98"/>
                  <a:gd name="T76" fmla="*/ 290 w 319"/>
                  <a:gd name="T77" fmla="*/ 95 h 98"/>
                  <a:gd name="T78" fmla="*/ 280 w 319"/>
                  <a:gd name="T79" fmla="*/ 98 h 98"/>
                  <a:gd name="T80" fmla="*/ 270 w 319"/>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9" h="98">
                    <a:moveTo>
                      <a:pt x="270" y="98"/>
                    </a:moveTo>
                    <a:lnTo>
                      <a:pt x="270" y="98"/>
                    </a:lnTo>
                    <a:lnTo>
                      <a:pt x="49" y="98"/>
                    </a:lnTo>
                    <a:lnTo>
                      <a:pt x="49" y="98"/>
                    </a:lnTo>
                    <a:lnTo>
                      <a:pt x="39" y="96"/>
                    </a:lnTo>
                    <a:lnTo>
                      <a:pt x="29" y="95"/>
                    </a:lnTo>
                    <a:lnTo>
                      <a:pt x="21" y="90"/>
                    </a:lnTo>
                    <a:lnTo>
                      <a:pt x="15" y="83"/>
                    </a:lnTo>
                    <a:lnTo>
                      <a:pt x="8" y="77"/>
                    </a:lnTo>
                    <a:lnTo>
                      <a:pt x="5" y="69"/>
                    </a:lnTo>
                    <a:lnTo>
                      <a:pt x="2" y="59"/>
                    </a:lnTo>
                    <a:lnTo>
                      <a:pt x="0" y="49"/>
                    </a:lnTo>
                    <a:lnTo>
                      <a:pt x="0" y="49"/>
                    </a:lnTo>
                    <a:lnTo>
                      <a:pt x="2" y="40"/>
                    </a:lnTo>
                    <a:lnTo>
                      <a:pt x="5" y="30"/>
                    </a:lnTo>
                    <a:lnTo>
                      <a:pt x="8" y="22"/>
                    </a:lnTo>
                    <a:lnTo>
                      <a:pt x="15" y="15"/>
                    </a:lnTo>
                    <a:lnTo>
                      <a:pt x="21" y="9"/>
                    </a:lnTo>
                    <a:lnTo>
                      <a:pt x="31" y="4"/>
                    </a:lnTo>
                    <a:lnTo>
                      <a:pt x="39" y="2"/>
                    </a:lnTo>
                    <a:lnTo>
                      <a:pt x="49" y="0"/>
                    </a:lnTo>
                    <a:lnTo>
                      <a:pt x="49" y="0"/>
                    </a:lnTo>
                    <a:lnTo>
                      <a:pt x="270" y="0"/>
                    </a:lnTo>
                    <a:lnTo>
                      <a:pt x="270" y="0"/>
                    </a:lnTo>
                    <a:lnTo>
                      <a:pt x="280" y="2"/>
                    </a:lnTo>
                    <a:lnTo>
                      <a:pt x="290" y="5"/>
                    </a:lnTo>
                    <a:lnTo>
                      <a:pt x="298" y="9"/>
                    </a:lnTo>
                    <a:lnTo>
                      <a:pt x="304" y="15"/>
                    </a:lnTo>
                    <a:lnTo>
                      <a:pt x="311" y="23"/>
                    </a:lnTo>
                    <a:lnTo>
                      <a:pt x="316" y="31"/>
                    </a:lnTo>
                    <a:lnTo>
                      <a:pt x="317" y="40"/>
                    </a:lnTo>
                    <a:lnTo>
                      <a:pt x="319" y="49"/>
                    </a:lnTo>
                    <a:lnTo>
                      <a:pt x="319" y="49"/>
                    </a:lnTo>
                    <a:lnTo>
                      <a:pt x="317" y="59"/>
                    </a:lnTo>
                    <a:lnTo>
                      <a:pt x="316" y="69"/>
                    </a:lnTo>
                    <a:lnTo>
                      <a:pt x="311" y="77"/>
                    </a:lnTo>
                    <a:lnTo>
                      <a:pt x="304" y="83"/>
                    </a:lnTo>
                    <a:lnTo>
                      <a:pt x="298" y="90"/>
                    </a:lnTo>
                    <a:lnTo>
                      <a:pt x="290" y="95"/>
                    </a:lnTo>
                    <a:lnTo>
                      <a:pt x="280" y="98"/>
                    </a:lnTo>
                    <a:lnTo>
                      <a:pt x="270" y="98"/>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3" name="Freeform 22"/>
              <p:cNvSpPr/>
              <p:nvPr/>
            </p:nvSpPr>
            <p:spPr bwMode="auto">
              <a:xfrm>
                <a:off x="9187404" y="1719377"/>
                <a:ext cx="508639" cy="153995"/>
              </a:xfrm>
              <a:custGeom>
                <a:avLst/>
                <a:gdLst>
                  <a:gd name="T0" fmla="*/ 270 w 319"/>
                  <a:gd name="T1" fmla="*/ 98 h 98"/>
                  <a:gd name="T2" fmla="*/ 270 w 319"/>
                  <a:gd name="T3" fmla="*/ 98 h 98"/>
                  <a:gd name="T4" fmla="*/ 49 w 319"/>
                  <a:gd name="T5" fmla="*/ 98 h 98"/>
                  <a:gd name="T6" fmla="*/ 49 w 319"/>
                  <a:gd name="T7" fmla="*/ 98 h 98"/>
                  <a:gd name="T8" fmla="*/ 39 w 319"/>
                  <a:gd name="T9" fmla="*/ 96 h 98"/>
                  <a:gd name="T10" fmla="*/ 29 w 319"/>
                  <a:gd name="T11" fmla="*/ 95 h 98"/>
                  <a:gd name="T12" fmla="*/ 21 w 319"/>
                  <a:gd name="T13" fmla="*/ 90 h 98"/>
                  <a:gd name="T14" fmla="*/ 15 w 319"/>
                  <a:gd name="T15" fmla="*/ 83 h 98"/>
                  <a:gd name="T16" fmla="*/ 8 w 319"/>
                  <a:gd name="T17" fmla="*/ 77 h 98"/>
                  <a:gd name="T18" fmla="*/ 5 w 319"/>
                  <a:gd name="T19" fmla="*/ 69 h 98"/>
                  <a:gd name="T20" fmla="*/ 2 w 319"/>
                  <a:gd name="T21" fmla="*/ 59 h 98"/>
                  <a:gd name="T22" fmla="*/ 0 w 319"/>
                  <a:gd name="T23" fmla="*/ 49 h 98"/>
                  <a:gd name="T24" fmla="*/ 0 w 319"/>
                  <a:gd name="T25" fmla="*/ 49 h 98"/>
                  <a:gd name="T26" fmla="*/ 2 w 319"/>
                  <a:gd name="T27" fmla="*/ 40 h 98"/>
                  <a:gd name="T28" fmla="*/ 5 w 319"/>
                  <a:gd name="T29" fmla="*/ 30 h 98"/>
                  <a:gd name="T30" fmla="*/ 8 w 319"/>
                  <a:gd name="T31" fmla="*/ 22 h 98"/>
                  <a:gd name="T32" fmla="*/ 15 w 319"/>
                  <a:gd name="T33" fmla="*/ 15 h 98"/>
                  <a:gd name="T34" fmla="*/ 21 w 319"/>
                  <a:gd name="T35" fmla="*/ 9 h 98"/>
                  <a:gd name="T36" fmla="*/ 31 w 319"/>
                  <a:gd name="T37" fmla="*/ 4 h 98"/>
                  <a:gd name="T38" fmla="*/ 39 w 319"/>
                  <a:gd name="T39" fmla="*/ 2 h 98"/>
                  <a:gd name="T40" fmla="*/ 49 w 319"/>
                  <a:gd name="T41" fmla="*/ 0 h 98"/>
                  <a:gd name="T42" fmla="*/ 49 w 319"/>
                  <a:gd name="T43" fmla="*/ 0 h 98"/>
                  <a:gd name="T44" fmla="*/ 270 w 319"/>
                  <a:gd name="T45" fmla="*/ 0 h 98"/>
                  <a:gd name="T46" fmla="*/ 270 w 319"/>
                  <a:gd name="T47" fmla="*/ 0 h 98"/>
                  <a:gd name="T48" fmla="*/ 280 w 319"/>
                  <a:gd name="T49" fmla="*/ 2 h 98"/>
                  <a:gd name="T50" fmla="*/ 290 w 319"/>
                  <a:gd name="T51" fmla="*/ 5 h 98"/>
                  <a:gd name="T52" fmla="*/ 298 w 319"/>
                  <a:gd name="T53" fmla="*/ 9 h 98"/>
                  <a:gd name="T54" fmla="*/ 304 w 319"/>
                  <a:gd name="T55" fmla="*/ 15 h 98"/>
                  <a:gd name="T56" fmla="*/ 311 w 319"/>
                  <a:gd name="T57" fmla="*/ 23 h 98"/>
                  <a:gd name="T58" fmla="*/ 316 w 319"/>
                  <a:gd name="T59" fmla="*/ 31 h 98"/>
                  <a:gd name="T60" fmla="*/ 317 w 319"/>
                  <a:gd name="T61" fmla="*/ 40 h 98"/>
                  <a:gd name="T62" fmla="*/ 319 w 319"/>
                  <a:gd name="T63" fmla="*/ 49 h 98"/>
                  <a:gd name="T64" fmla="*/ 319 w 319"/>
                  <a:gd name="T65" fmla="*/ 49 h 98"/>
                  <a:gd name="T66" fmla="*/ 317 w 319"/>
                  <a:gd name="T67" fmla="*/ 59 h 98"/>
                  <a:gd name="T68" fmla="*/ 316 w 319"/>
                  <a:gd name="T69" fmla="*/ 69 h 98"/>
                  <a:gd name="T70" fmla="*/ 311 w 319"/>
                  <a:gd name="T71" fmla="*/ 77 h 98"/>
                  <a:gd name="T72" fmla="*/ 304 w 319"/>
                  <a:gd name="T73" fmla="*/ 83 h 98"/>
                  <a:gd name="T74" fmla="*/ 298 w 319"/>
                  <a:gd name="T75" fmla="*/ 90 h 98"/>
                  <a:gd name="T76" fmla="*/ 290 w 319"/>
                  <a:gd name="T77" fmla="*/ 95 h 98"/>
                  <a:gd name="T78" fmla="*/ 280 w 319"/>
                  <a:gd name="T79" fmla="*/ 98 h 98"/>
                  <a:gd name="T80" fmla="*/ 270 w 319"/>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9" h="98">
                    <a:moveTo>
                      <a:pt x="270" y="98"/>
                    </a:moveTo>
                    <a:lnTo>
                      <a:pt x="270" y="98"/>
                    </a:lnTo>
                    <a:lnTo>
                      <a:pt x="49" y="98"/>
                    </a:lnTo>
                    <a:lnTo>
                      <a:pt x="49" y="98"/>
                    </a:lnTo>
                    <a:lnTo>
                      <a:pt x="39" y="96"/>
                    </a:lnTo>
                    <a:lnTo>
                      <a:pt x="29" y="95"/>
                    </a:lnTo>
                    <a:lnTo>
                      <a:pt x="21" y="90"/>
                    </a:lnTo>
                    <a:lnTo>
                      <a:pt x="15" y="83"/>
                    </a:lnTo>
                    <a:lnTo>
                      <a:pt x="8" y="77"/>
                    </a:lnTo>
                    <a:lnTo>
                      <a:pt x="5" y="69"/>
                    </a:lnTo>
                    <a:lnTo>
                      <a:pt x="2" y="59"/>
                    </a:lnTo>
                    <a:lnTo>
                      <a:pt x="0" y="49"/>
                    </a:lnTo>
                    <a:lnTo>
                      <a:pt x="0" y="49"/>
                    </a:lnTo>
                    <a:lnTo>
                      <a:pt x="2" y="40"/>
                    </a:lnTo>
                    <a:lnTo>
                      <a:pt x="5" y="30"/>
                    </a:lnTo>
                    <a:lnTo>
                      <a:pt x="8" y="22"/>
                    </a:lnTo>
                    <a:lnTo>
                      <a:pt x="15" y="15"/>
                    </a:lnTo>
                    <a:lnTo>
                      <a:pt x="21" y="9"/>
                    </a:lnTo>
                    <a:lnTo>
                      <a:pt x="31" y="4"/>
                    </a:lnTo>
                    <a:lnTo>
                      <a:pt x="39" y="2"/>
                    </a:lnTo>
                    <a:lnTo>
                      <a:pt x="49" y="0"/>
                    </a:lnTo>
                    <a:lnTo>
                      <a:pt x="49" y="0"/>
                    </a:lnTo>
                    <a:lnTo>
                      <a:pt x="270" y="0"/>
                    </a:lnTo>
                    <a:lnTo>
                      <a:pt x="270" y="0"/>
                    </a:lnTo>
                    <a:lnTo>
                      <a:pt x="280" y="2"/>
                    </a:lnTo>
                    <a:lnTo>
                      <a:pt x="290" y="5"/>
                    </a:lnTo>
                    <a:lnTo>
                      <a:pt x="298" y="9"/>
                    </a:lnTo>
                    <a:lnTo>
                      <a:pt x="304" y="15"/>
                    </a:lnTo>
                    <a:lnTo>
                      <a:pt x="311" y="23"/>
                    </a:lnTo>
                    <a:lnTo>
                      <a:pt x="316" y="31"/>
                    </a:lnTo>
                    <a:lnTo>
                      <a:pt x="317" y="40"/>
                    </a:lnTo>
                    <a:lnTo>
                      <a:pt x="319" y="49"/>
                    </a:lnTo>
                    <a:lnTo>
                      <a:pt x="319" y="49"/>
                    </a:lnTo>
                    <a:lnTo>
                      <a:pt x="317" y="59"/>
                    </a:lnTo>
                    <a:lnTo>
                      <a:pt x="316" y="69"/>
                    </a:lnTo>
                    <a:lnTo>
                      <a:pt x="311" y="77"/>
                    </a:lnTo>
                    <a:lnTo>
                      <a:pt x="304" y="83"/>
                    </a:lnTo>
                    <a:lnTo>
                      <a:pt x="298" y="90"/>
                    </a:lnTo>
                    <a:lnTo>
                      <a:pt x="290" y="95"/>
                    </a:lnTo>
                    <a:lnTo>
                      <a:pt x="280" y="98"/>
                    </a:lnTo>
                    <a:lnTo>
                      <a:pt x="270" y="98"/>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4" name="Freeform 23"/>
              <p:cNvSpPr/>
              <p:nvPr/>
            </p:nvSpPr>
            <p:spPr bwMode="auto">
              <a:xfrm>
                <a:off x="6256905" y="1719377"/>
                <a:ext cx="513304" cy="153995"/>
              </a:xfrm>
              <a:custGeom>
                <a:avLst/>
                <a:gdLst>
                  <a:gd name="T0" fmla="*/ 277 w 325"/>
                  <a:gd name="T1" fmla="*/ 98 h 98"/>
                  <a:gd name="T2" fmla="*/ 277 w 325"/>
                  <a:gd name="T3" fmla="*/ 98 h 98"/>
                  <a:gd name="T4" fmla="*/ 49 w 325"/>
                  <a:gd name="T5" fmla="*/ 98 h 98"/>
                  <a:gd name="T6" fmla="*/ 49 w 325"/>
                  <a:gd name="T7" fmla="*/ 98 h 98"/>
                  <a:gd name="T8" fmla="*/ 39 w 325"/>
                  <a:gd name="T9" fmla="*/ 98 h 98"/>
                  <a:gd name="T10" fmla="*/ 31 w 325"/>
                  <a:gd name="T11" fmla="*/ 95 h 98"/>
                  <a:gd name="T12" fmla="*/ 23 w 325"/>
                  <a:gd name="T13" fmla="*/ 90 h 98"/>
                  <a:gd name="T14" fmla="*/ 15 w 325"/>
                  <a:gd name="T15" fmla="*/ 83 h 98"/>
                  <a:gd name="T16" fmla="*/ 8 w 325"/>
                  <a:gd name="T17" fmla="*/ 77 h 98"/>
                  <a:gd name="T18" fmla="*/ 5 w 325"/>
                  <a:gd name="T19" fmla="*/ 69 h 98"/>
                  <a:gd name="T20" fmla="*/ 2 w 325"/>
                  <a:gd name="T21" fmla="*/ 59 h 98"/>
                  <a:gd name="T22" fmla="*/ 0 w 325"/>
                  <a:gd name="T23" fmla="*/ 49 h 98"/>
                  <a:gd name="T24" fmla="*/ 0 w 325"/>
                  <a:gd name="T25" fmla="*/ 49 h 98"/>
                  <a:gd name="T26" fmla="*/ 2 w 325"/>
                  <a:gd name="T27" fmla="*/ 40 h 98"/>
                  <a:gd name="T28" fmla="*/ 5 w 325"/>
                  <a:gd name="T29" fmla="*/ 30 h 98"/>
                  <a:gd name="T30" fmla="*/ 8 w 325"/>
                  <a:gd name="T31" fmla="*/ 22 h 98"/>
                  <a:gd name="T32" fmla="*/ 15 w 325"/>
                  <a:gd name="T33" fmla="*/ 15 h 98"/>
                  <a:gd name="T34" fmla="*/ 23 w 325"/>
                  <a:gd name="T35" fmla="*/ 9 h 98"/>
                  <a:gd name="T36" fmla="*/ 31 w 325"/>
                  <a:gd name="T37" fmla="*/ 5 h 98"/>
                  <a:gd name="T38" fmla="*/ 39 w 325"/>
                  <a:gd name="T39" fmla="*/ 2 h 98"/>
                  <a:gd name="T40" fmla="*/ 49 w 325"/>
                  <a:gd name="T41" fmla="*/ 0 h 98"/>
                  <a:gd name="T42" fmla="*/ 49 w 325"/>
                  <a:gd name="T43" fmla="*/ 0 h 98"/>
                  <a:gd name="T44" fmla="*/ 277 w 325"/>
                  <a:gd name="T45" fmla="*/ 0 h 98"/>
                  <a:gd name="T46" fmla="*/ 277 w 325"/>
                  <a:gd name="T47" fmla="*/ 0 h 98"/>
                  <a:gd name="T48" fmla="*/ 286 w 325"/>
                  <a:gd name="T49" fmla="*/ 2 h 98"/>
                  <a:gd name="T50" fmla="*/ 296 w 325"/>
                  <a:gd name="T51" fmla="*/ 5 h 98"/>
                  <a:gd name="T52" fmla="*/ 304 w 325"/>
                  <a:gd name="T53" fmla="*/ 10 h 98"/>
                  <a:gd name="T54" fmla="*/ 311 w 325"/>
                  <a:gd name="T55" fmla="*/ 15 h 98"/>
                  <a:gd name="T56" fmla="*/ 317 w 325"/>
                  <a:gd name="T57" fmla="*/ 23 h 98"/>
                  <a:gd name="T58" fmla="*/ 322 w 325"/>
                  <a:gd name="T59" fmla="*/ 31 h 98"/>
                  <a:gd name="T60" fmla="*/ 324 w 325"/>
                  <a:gd name="T61" fmla="*/ 40 h 98"/>
                  <a:gd name="T62" fmla="*/ 325 w 325"/>
                  <a:gd name="T63" fmla="*/ 49 h 98"/>
                  <a:gd name="T64" fmla="*/ 325 w 325"/>
                  <a:gd name="T65" fmla="*/ 49 h 98"/>
                  <a:gd name="T66" fmla="*/ 324 w 325"/>
                  <a:gd name="T67" fmla="*/ 59 h 98"/>
                  <a:gd name="T68" fmla="*/ 322 w 325"/>
                  <a:gd name="T69" fmla="*/ 69 h 98"/>
                  <a:gd name="T70" fmla="*/ 317 w 325"/>
                  <a:gd name="T71" fmla="*/ 77 h 98"/>
                  <a:gd name="T72" fmla="*/ 311 w 325"/>
                  <a:gd name="T73" fmla="*/ 85 h 98"/>
                  <a:gd name="T74" fmla="*/ 304 w 325"/>
                  <a:gd name="T75" fmla="*/ 90 h 98"/>
                  <a:gd name="T76" fmla="*/ 296 w 325"/>
                  <a:gd name="T77" fmla="*/ 95 h 98"/>
                  <a:gd name="T78" fmla="*/ 286 w 325"/>
                  <a:gd name="T79" fmla="*/ 98 h 98"/>
                  <a:gd name="T80" fmla="*/ 277 w 325"/>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 h="98">
                    <a:moveTo>
                      <a:pt x="277" y="98"/>
                    </a:moveTo>
                    <a:lnTo>
                      <a:pt x="277" y="98"/>
                    </a:lnTo>
                    <a:lnTo>
                      <a:pt x="49" y="98"/>
                    </a:lnTo>
                    <a:lnTo>
                      <a:pt x="49" y="98"/>
                    </a:lnTo>
                    <a:lnTo>
                      <a:pt x="39" y="98"/>
                    </a:lnTo>
                    <a:lnTo>
                      <a:pt x="31" y="95"/>
                    </a:lnTo>
                    <a:lnTo>
                      <a:pt x="23" y="90"/>
                    </a:lnTo>
                    <a:lnTo>
                      <a:pt x="15" y="83"/>
                    </a:lnTo>
                    <a:lnTo>
                      <a:pt x="8" y="77"/>
                    </a:lnTo>
                    <a:lnTo>
                      <a:pt x="5" y="69"/>
                    </a:lnTo>
                    <a:lnTo>
                      <a:pt x="2" y="59"/>
                    </a:lnTo>
                    <a:lnTo>
                      <a:pt x="0" y="49"/>
                    </a:lnTo>
                    <a:lnTo>
                      <a:pt x="0" y="49"/>
                    </a:lnTo>
                    <a:lnTo>
                      <a:pt x="2" y="40"/>
                    </a:lnTo>
                    <a:lnTo>
                      <a:pt x="5" y="30"/>
                    </a:lnTo>
                    <a:lnTo>
                      <a:pt x="8" y="22"/>
                    </a:lnTo>
                    <a:lnTo>
                      <a:pt x="15" y="15"/>
                    </a:lnTo>
                    <a:lnTo>
                      <a:pt x="23" y="9"/>
                    </a:lnTo>
                    <a:lnTo>
                      <a:pt x="31" y="5"/>
                    </a:lnTo>
                    <a:lnTo>
                      <a:pt x="39" y="2"/>
                    </a:lnTo>
                    <a:lnTo>
                      <a:pt x="49" y="0"/>
                    </a:lnTo>
                    <a:lnTo>
                      <a:pt x="49" y="0"/>
                    </a:lnTo>
                    <a:lnTo>
                      <a:pt x="277" y="0"/>
                    </a:lnTo>
                    <a:lnTo>
                      <a:pt x="277" y="0"/>
                    </a:lnTo>
                    <a:lnTo>
                      <a:pt x="286" y="2"/>
                    </a:lnTo>
                    <a:lnTo>
                      <a:pt x="296" y="5"/>
                    </a:lnTo>
                    <a:lnTo>
                      <a:pt x="304" y="10"/>
                    </a:lnTo>
                    <a:lnTo>
                      <a:pt x="311" y="15"/>
                    </a:lnTo>
                    <a:lnTo>
                      <a:pt x="317" y="23"/>
                    </a:lnTo>
                    <a:lnTo>
                      <a:pt x="322" y="31"/>
                    </a:lnTo>
                    <a:lnTo>
                      <a:pt x="324" y="40"/>
                    </a:lnTo>
                    <a:lnTo>
                      <a:pt x="325" y="49"/>
                    </a:lnTo>
                    <a:lnTo>
                      <a:pt x="325" y="49"/>
                    </a:lnTo>
                    <a:lnTo>
                      <a:pt x="324" y="59"/>
                    </a:lnTo>
                    <a:lnTo>
                      <a:pt x="322" y="69"/>
                    </a:lnTo>
                    <a:lnTo>
                      <a:pt x="317" y="77"/>
                    </a:lnTo>
                    <a:lnTo>
                      <a:pt x="311" y="85"/>
                    </a:lnTo>
                    <a:lnTo>
                      <a:pt x="304" y="90"/>
                    </a:lnTo>
                    <a:lnTo>
                      <a:pt x="296" y="95"/>
                    </a:lnTo>
                    <a:lnTo>
                      <a:pt x="286" y="98"/>
                    </a:lnTo>
                    <a:lnTo>
                      <a:pt x="277" y="98"/>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5" name="Freeform 25"/>
              <p:cNvSpPr/>
              <p:nvPr/>
            </p:nvSpPr>
            <p:spPr bwMode="auto">
              <a:xfrm>
                <a:off x="7904146" y="2087"/>
                <a:ext cx="158658" cy="485321"/>
              </a:xfrm>
              <a:custGeom>
                <a:avLst/>
                <a:gdLst>
                  <a:gd name="T0" fmla="*/ 49 w 98"/>
                  <a:gd name="T1" fmla="*/ 306 h 306"/>
                  <a:gd name="T2" fmla="*/ 49 w 98"/>
                  <a:gd name="T3" fmla="*/ 306 h 306"/>
                  <a:gd name="T4" fmla="*/ 49 w 98"/>
                  <a:gd name="T5" fmla="*/ 306 h 306"/>
                  <a:gd name="T6" fmla="*/ 39 w 98"/>
                  <a:gd name="T7" fmla="*/ 304 h 306"/>
                  <a:gd name="T8" fmla="*/ 29 w 98"/>
                  <a:gd name="T9" fmla="*/ 303 h 306"/>
                  <a:gd name="T10" fmla="*/ 21 w 98"/>
                  <a:gd name="T11" fmla="*/ 298 h 306"/>
                  <a:gd name="T12" fmla="*/ 15 w 98"/>
                  <a:gd name="T13" fmla="*/ 291 h 306"/>
                  <a:gd name="T14" fmla="*/ 8 w 98"/>
                  <a:gd name="T15" fmla="*/ 285 h 306"/>
                  <a:gd name="T16" fmla="*/ 5 w 98"/>
                  <a:gd name="T17" fmla="*/ 277 h 306"/>
                  <a:gd name="T18" fmla="*/ 2 w 98"/>
                  <a:gd name="T19" fmla="*/ 267 h 306"/>
                  <a:gd name="T20" fmla="*/ 0 w 98"/>
                  <a:gd name="T21" fmla="*/ 257 h 306"/>
                  <a:gd name="T22" fmla="*/ 0 w 98"/>
                  <a:gd name="T23" fmla="*/ 49 h 306"/>
                  <a:gd name="T24" fmla="*/ 0 w 98"/>
                  <a:gd name="T25" fmla="*/ 49 h 306"/>
                  <a:gd name="T26" fmla="*/ 2 w 98"/>
                  <a:gd name="T27" fmla="*/ 39 h 306"/>
                  <a:gd name="T28" fmla="*/ 5 w 98"/>
                  <a:gd name="T29" fmla="*/ 29 h 306"/>
                  <a:gd name="T30" fmla="*/ 10 w 98"/>
                  <a:gd name="T31" fmla="*/ 21 h 306"/>
                  <a:gd name="T32" fmla="*/ 15 w 98"/>
                  <a:gd name="T33" fmla="*/ 15 h 306"/>
                  <a:gd name="T34" fmla="*/ 23 w 98"/>
                  <a:gd name="T35" fmla="*/ 8 h 306"/>
                  <a:gd name="T36" fmla="*/ 31 w 98"/>
                  <a:gd name="T37" fmla="*/ 3 h 306"/>
                  <a:gd name="T38" fmla="*/ 39 w 98"/>
                  <a:gd name="T39" fmla="*/ 2 h 306"/>
                  <a:gd name="T40" fmla="*/ 49 w 98"/>
                  <a:gd name="T41" fmla="*/ 0 h 306"/>
                  <a:gd name="T42" fmla="*/ 49 w 98"/>
                  <a:gd name="T43" fmla="*/ 0 h 306"/>
                  <a:gd name="T44" fmla="*/ 49 w 98"/>
                  <a:gd name="T45" fmla="*/ 0 h 306"/>
                  <a:gd name="T46" fmla="*/ 59 w 98"/>
                  <a:gd name="T47" fmla="*/ 2 h 306"/>
                  <a:gd name="T48" fmla="*/ 68 w 98"/>
                  <a:gd name="T49" fmla="*/ 3 h 306"/>
                  <a:gd name="T50" fmla="*/ 77 w 98"/>
                  <a:gd name="T51" fmla="*/ 8 h 306"/>
                  <a:gd name="T52" fmla="*/ 85 w 98"/>
                  <a:gd name="T53" fmla="*/ 15 h 306"/>
                  <a:gd name="T54" fmla="*/ 90 w 98"/>
                  <a:gd name="T55" fmla="*/ 21 h 306"/>
                  <a:gd name="T56" fmla="*/ 94 w 98"/>
                  <a:gd name="T57" fmla="*/ 29 h 306"/>
                  <a:gd name="T58" fmla="*/ 98 w 98"/>
                  <a:gd name="T59" fmla="*/ 39 h 306"/>
                  <a:gd name="T60" fmla="*/ 98 w 98"/>
                  <a:gd name="T61" fmla="*/ 49 h 306"/>
                  <a:gd name="T62" fmla="*/ 98 w 98"/>
                  <a:gd name="T63" fmla="*/ 257 h 306"/>
                  <a:gd name="T64" fmla="*/ 98 w 98"/>
                  <a:gd name="T65" fmla="*/ 257 h 306"/>
                  <a:gd name="T66" fmla="*/ 98 w 98"/>
                  <a:gd name="T67" fmla="*/ 267 h 306"/>
                  <a:gd name="T68" fmla="*/ 94 w 98"/>
                  <a:gd name="T69" fmla="*/ 277 h 306"/>
                  <a:gd name="T70" fmla="*/ 90 w 98"/>
                  <a:gd name="T71" fmla="*/ 285 h 306"/>
                  <a:gd name="T72" fmla="*/ 83 w 98"/>
                  <a:gd name="T73" fmla="*/ 291 h 306"/>
                  <a:gd name="T74" fmla="*/ 77 w 98"/>
                  <a:gd name="T75" fmla="*/ 298 h 306"/>
                  <a:gd name="T76" fmla="*/ 68 w 98"/>
                  <a:gd name="T77" fmla="*/ 303 h 306"/>
                  <a:gd name="T78" fmla="*/ 59 w 98"/>
                  <a:gd name="T79" fmla="*/ 304 h 306"/>
                  <a:gd name="T80" fmla="*/ 49 w 98"/>
                  <a:gd name="T81"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306">
                    <a:moveTo>
                      <a:pt x="49" y="306"/>
                    </a:moveTo>
                    <a:lnTo>
                      <a:pt x="49" y="306"/>
                    </a:lnTo>
                    <a:lnTo>
                      <a:pt x="49" y="306"/>
                    </a:lnTo>
                    <a:lnTo>
                      <a:pt x="39" y="304"/>
                    </a:lnTo>
                    <a:lnTo>
                      <a:pt x="29" y="303"/>
                    </a:lnTo>
                    <a:lnTo>
                      <a:pt x="21" y="298"/>
                    </a:lnTo>
                    <a:lnTo>
                      <a:pt x="15" y="291"/>
                    </a:lnTo>
                    <a:lnTo>
                      <a:pt x="8" y="285"/>
                    </a:lnTo>
                    <a:lnTo>
                      <a:pt x="5" y="277"/>
                    </a:lnTo>
                    <a:lnTo>
                      <a:pt x="2" y="267"/>
                    </a:lnTo>
                    <a:lnTo>
                      <a:pt x="0" y="257"/>
                    </a:lnTo>
                    <a:lnTo>
                      <a:pt x="0" y="49"/>
                    </a:lnTo>
                    <a:lnTo>
                      <a:pt x="0" y="49"/>
                    </a:lnTo>
                    <a:lnTo>
                      <a:pt x="2" y="39"/>
                    </a:lnTo>
                    <a:lnTo>
                      <a:pt x="5" y="29"/>
                    </a:lnTo>
                    <a:lnTo>
                      <a:pt x="10" y="21"/>
                    </a:lnTo>
                    <a:lnTo>
                      <a:pt x="15" y="15"/>
                    </a:lnTo>
                    <a:lnTo>
                      <a:pt x="23" y="8"/>
                    </a:lnTo>
                    <a:lnTo>
                      <a:pt x="31" y="3"/>
                    </a:lnTo>
                    <a:lnTo>
                      <a:pt x="39" y="2"/>
                    </a:lnTo>
                    <a:lnTo>
                      <a:pt x="49" y="0"/>
                    </a:lnTo>
                    <a:lnTo>
                      <a:pt x="49" y="0"/>
                    </a:lnTo>
                    <a:lnTo>
                      <a:pt x="49" y="0"/>
                    </a:lnTo>
                    <a:lnTo>
                      <a:pt x="59" y="2"/>
                    </a:lnTo>
                    <a:lnTo>
                      <a:pt x="68" y="3"/>
                    </a:lnTo>
                    <a:lnTo>
                      <a:pt x="77" y="8"/>
                    </a:lnTo>
                    <a:lnTo>
                      <a:pt x="85" y="15"/>
                    </a:lnTo>
                    <a:lnTo>
                      <a:pt x="90" y="21"/>
                    </a:lnTo>
                    <a:lnTo>
                      <a:pt x="94" y="29"/>
                    </a:lnTo>
                    <a:lnTo>
                      <a:pt x="98" y="39"/>
                    </a:lnTo>
                    <a:lnTo>
                      <a:pt x="98" y="49"/>
                    </a:lnTo>
                    <a:lnTo>
                      <a:pt x="98" y="257"/>
                    </a:lnTo>
                    <a:lnTo>
                      <a:pt x="98" y="257"/>
                    </a:lnTo>
                    <a:lnTo>
                      <a:pt x="98" y="267"/>
                    </a:lnTo>
                    <a:lnTo>
                      <a:pt x="94" y="277"/>
                    </a:lnTo>
                    <a:lnTo>
                      <a:pt x="90" y="285"/>
                    </a:lnTo>
                    <a:lnTo>
                      <a:pt x="83" y="291"/>
                    </a:lnTo>
                    <a:lnTo>
                      <a:pt x="77" y="298"/>
                    </a:lnTo>
                    <a:lnTo>
                      <a:pt x="68" y="303"/>
                    </a:lnTo>
                    <a:lnTo>
                      <a:pt x="59" y="304"/>
                    </a:lnTo>
                    <a:lnTo>
                      <a:pt x="49" y="306"/>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6" name="Freeform 26"/>
              <p:cNvSpPr/>
              <p:nvPr/>
            </p:nvSpPr>
            <p:spPr bwMode="auto">
              <a:xfrm>
                <a:off x="7904146" y="2087"/>
                <a:ext cx="158658" cy="485321"/>
              </a:xfrm>
              <a:custGeom>
                <a:avLst/>
                <a:gdLst>
                  <a:gd name="T0" fmla="*/ 49 w 98"/>
                  <a:gd name="T1" fmla="*/ 306 h 306"/>
                  <a:gd name="T2" fmla="*/ 49 w 98"/>
                  <a:gd name="T3" fmla="*/ 306 h 306"/>
                  <a:gd name="T4" fmla="*/ 49 w 98"/>
                  <a:gd name="T5" fmla="*/ 306 h 306"/>
                  <a:gd name="T6" fmla="*/ 39 w 98"/>
                  <a:gd name="T7" fmla="*/ 304 h 306"/>
                  <a:gd name="T8" fmla="*/ 29 w 98"/>
                  <a:gd name="T9" fmla="*/ 303 h 306"/>
                  <a:gd name="T10" fmla="*/ 21 w 98"/>
                  <a:gd name="T11" fmla="*/ 298 h 306"/>
                  <a:gd name="T12" fmla="*/ 15 w 98"/>
                  <a:gd name="T13" fmla="*/ 291 h 306"/>
                  <a:gd name="T14" fmla="*/ 8 w 98"/>
                  <a:gd name="T15" fmla="*/ 285 h 306"/>
                  <a:gd name="T16" fmla="*/ 5 w 98"/>
                  <a:gd name="T17" fmla="*/ 277 h 306"/>
                  <a:gd name="T18" fmla="*/ 2 w 98"/>
                  <a:gd name="T19" fmla="*/ 267 h 306"/>
                  <a:gd name="T20" fmla="*/ 0 w 98"/>
                  <a:gd name="T21" fmla="*/ 257 h 306"/>
                  <a:gd name="T22" fmla="*/ 0 w 98"/>
                  <a:gd name="T23" fmla="*/ 49 h 306"/>
                  <a:gd name="T24" fmla="*/ 0 w 98"/>
                  <a:gd name="T25" fmla="*/ 49 h 306"/>
                  <a:gd name="T26" fmla="*/ 2 w 98"/>
                  <a:gd name="T27" fmla="*/ 39 h 306"/>
                  <a:gd name="T28" fmla="*/ 5 w 98"/>
                  <a:gd name="T29" fmla="*/ 29 h 306"/>
                  <a:gd name="T30" fmla="*/ 10 w 98"/>
                  <a:gd name="T31" fmla="*/ 21 h 306"/>
                  <a:gd name="T32" fmla="*/ 15 w 98"/>
                  <a:gd name="T33" fmla="*/ 15 h 306"/>
                  <a:gd name="T34" fmla="*/ 23 w 98"/>
                  <a:gd name="T35" fmla="*/ 8 h 306"/>
                  <a:gd name="T36" fmla="*/ 31 w 98"/>
                  <a:gd name="T37" fmla="*/ 3 h 306"/>
                  <a:gd name="T38" fmla="*/ 39 w 98"/>
                  <a:gd name="T39" fmla="*/ 2 h 306"/>
                  <a:gd name="T40" fmla="*/ 49 w 98"/>
                  <a:gd name="T41" fmla="*/ 0 h 306"/>
                  <a:gd name="T42" fmla="*/ 49 w 98"/>
                  <a:gd name="T43" fmla="*/ 0 h 306"/>
                  <a:gd name="T44" fmla="*/ 49 w 98"/>
                  <a:gd name="T45" fmla="*/ 0 h 306"/>
                  <a:gd name="T46" fmla="*/ 59 w 98"/>
                  <a:gd name="T47" fmla="*/ 2 h 306"/>
                  <a:gd name="T48" fmla="*/ 68 w 98"/>
                  <a:gd name="T49" fmla="*/ 3 h 306"/>
                  <a:gd name="T50" fmla="*/ 77 w 98"/>
                  <a:gd name="T51" fmla="*/ 8 h 306"/>
                  <a:gd name="T52" fmla="*/ 85 w 98"/>
                  <a:gd name="T53" fmla="*/ 15 h 306"/>
                  <a:gd name="T54" fmla="*/ 90 w 98"/>
                  <a:gd name="T55" fmla="*/ 21 h 306"/>
                  <a:gd name="T56" fmla="*/ 94 w 98"/>
                  <a:gd name="T57" fmla="*/ 29 h 306"/>
                  <a:gd name="T58" fmla="*/ 98 w 98"/>
                  <a:gd name="T59" fmla="*/ 39 h 306"/>
                  <a:gd name="T60" fmla="*/ 98 w 98"/>
                  <a:gd name="T61" fmla="*/ 49 h 306"/>
                  <a:gd name="T62" fmla="*/ 98 w 98"/>
                  <a:gd name="T63" fmla="*/ 257 h 306"/>
                  <a:gd name="T64" fmla="*/ 98 w 98"/>
                  <a:gd name="T65" fmla="*/ 257 h 306"/>
                  <a:gd name="T66" fmla="*/ 98 w 98"/>
                  <a:gd name="T67" fmla="*/ 267 h 306"/>
                  <a:gd name="T68" fmla="*/ 94 w 98"/>
                  <a:gd name="T69" fmla="*/ 277 h 306"/>
                  <a:gd name="T70" fmla="*/ 90 w 98"/>
                  <a:gd name="T71" fmla="*/ 285 h 306"/>
                  <a:gd name="T72" fmla="*/ 83 w 98"/>
                  <a:gd name="T73" fmla="*/ 291 h 306"/>
                  <a:gd name="T74" fmla="*/ 77 w 98"/>
                  <a:gd name="T75" fmla="*/ 298 h 306"/>
                  <a:gd name="T76" fmla="*/ 68 w 98"/>
                  <a:gd name="T77" fmla="*/ 303 h 306"/>
                  <a:gd name="T78" fmla="*/ 59 w 98"/>
                  <a:gd name="T79" fmla="*/ 304 h 306"/>
                  <a:gd name="T80" fmla="*/ 49 w 98"/>
                  <a:gd name="T81"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306">
                    <a:moveTo>
                      <a:pt x="49" y="306"/>
                    </a:moveTo>
                    <a:lnTo>
                      <a:pt x="49" y="306"/>
                    </a:lnTo>
                    <a:lnTo>
                      <a:pt x="49" y="306"/>
                    </a:lnTo>
                    <a:lnTo>
                      <a:pt x="39" y="304"/>
                    </a:lnTo>
                    <a:lnTo>
                      <a:pt x="29" y="303"/>
                    </a:lnTo>
                    <a:lnTo>
                      <a:pt x="21" y="298"/>
                    </a:lnTo>
                    <a:lnTo>
                      <a:pt x="15" y="291"/>
                    </a:lnTo>
                    <a:lnTo>
                      <a:pt x="8" y="285"/>
                    </a:lnTo>
                    <a:lnTo>
                      <a:pt x="5" y="277"/>
                    </a:lnTo>
                    <a:lnTo>
                      <a:pt x="2" y="267"/>
                    </a:lnTo>
                    <a:lnTo>
                      <a:pt x="0" y="257"/>
                    </a:lnTo>
                    <a:lnTo>
                      <a:pt x="0" y="49"/>
                    </a:lnTo>
                    <a:lnTo>
                      <a:pt x="0" y="49"/>
                    </a:lnTo>
                    <a:lnTo>
                      <a:pt x="2" y="39"/>
                    </a:lnTo>
                    <a:lnTo>
                      <a:pt x="5" y="29"/>
                    </a:lnTo>
                    <a:lnTo>
                      <a:pt x="10" y="21"/>
                    </a:lnTo>
                    <a:lnTo>
                      <a:pt x="15" y="15"/>
                    </a:lnTo>
                    <a:lnTo>
                      <a:pt x="23" y="8"/>
                    </a:lnTo>
                    <a:lnTo>
                      <a:pt x="31" y="3"/>
                    </a:lnTo>
                    <a:lnTo>
                      <a:pt x="39" y="2"/>
                    </a:lnTo>
                    <a:lnTo>
                      <a:pt x="49" y="0"/>
                    </a:lnTo>
                    <a:lnTo>
                      <a:pt x="49" y="0"/>
                    </a:lnTo>
                    <a:lnTo>
                      <a:pt x="49" y="0"/>
                    </a:lnTo>
                    <a:lnTo>
                      <a:pt x="59" y="2"/>
                    </a:lnTo>
                    <a:lnTo>
                      <a:pt x="68" y="3"/>
                    </a:lnTo>
                    <a:lnTo>
                      <a:pt x="77" y="8"/>
                    </a:lnTo>
                    <a:lnTo>
                      <a:pt x="85" y="15"/>
                    </a:lnTo>
                    <a:lnTo>
                      <a:pt x="90" y="21"/>
                    </a:lnTo>
                    <a:lnTo>
                      <a:pt x="94" y="29"/>
                    </a:lnTo>
                    <a:lnTo>
                      <a:pt x="98" y="39"/>
                    </a:lnTo>
                    <a:lnTo>
                      <a:pt x="98" y="49"/>
                    </a:lnTo>
                    <a:lnTo>
                      <a:pt x="98" y="257"/>
                    </a:lnTo>
                    <a:lnTo>
                      <a:pt x="98" y="257"/>
                    </a:lnTo>
                    <a:lnTo>
                      <a:pt x="98" y="267"/>
                    </a:lnTo>
                    <a:lnTo>
                      <a:pt x="94" y="277"/>
                    </a:lnTo>
                    <a:lnTo>
                      <a:pt x="90" y="285"/>
                    </a:lnTo>
                    <a:lnTo>
                      <a:pt x="83" y="291"/>
                    </a:lnTo>
                    <a:lnTo>
                      <a:pt x="77" y="298"/>
                    </a:lnTo>
                    <a:lnTo>
                      <a:pt x="68" y="303"/>
                    </a:lnTo>
                    <a:lnTo>
                      <a:pt x="59" y="304"/>
                    </a:lnTo>
                    <a:lnTo>
                      <a:pt x="49" y="30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7" name="Freeform 27"/>
              <p:cNvSpPr/>
              <p:nvPr/>
            </p:nvSpPr>
            <p:spPr bwMode="auto">
              <a:xfrm>
                <a:off x="8860756" y="520072"/>
                <a:ext cx="373312" cy="377992"/>
              </a:xfrm>
              <a:custGeom>
                <a:avLst/>
                <a:gdLst>
                  <a:gd name="T0" fmla="*/ 49 w 236"/>
                  <a:gd name="T1" fmla="*/ 236 h 236"/>
                  <a:gd name="T2" fmla="*/ 49 w 236"/>
                  <a:gd name="T3" fmla="*/ 236 h 236"/>
                  <a:gd name="T4" fmla="*/ 39 w 236"/>
                  <a:gd name="T5" fmla="*/ 235 h 236"/>
                  <a:gd name="T6" fmla="*/ 30 w 236"/>
                  <a:gd name="T7" fmla="*/ 233 h 236"/>
                  <a:gd name="T8" fmla="*/ 21 w 236"/>
                  <a:gd name="T9" fmla="*/ 228 h 236"/>
                  <a:gd name="T10" fmla="*/ 13 w 236"/>
                  <a:gd name="T11" fmla="*/ 222 h 236"/>
                  <a:gd name="T12" fmla="*/ 13 w 236"/>
                  <a:gd name="T13" fmla="*/ 222 h 236"/>
                  <a:gd name="T14" fmla="*/ 7 w 236"/>
                  <a:gd name="T15" fmla="*/ 213 h 236"/>
                  <a:gd name="T16" fmla="*/ 4 w 236"/>
                  <a:gd name="T17" fmla="*/ 205 h 236"/>
                  <a:gd name="T18" fmla="*/ 0 w 236"/>
                  <a:gd name="T19" fmla="*/ 197 h 236"/>
                  <a:gd name="T20" fmla="*/ 0 w 236"/>
                  <a:gd name="T21" fmla="*/ 187 h 236"/>
                  <a:gd name="T22" fmla="*/ 0 w 236"/>
                  <a:gd name="T23" fmla="*/ 178 h 236"/>
                  <a:gd name="T24" fmla="*/ 4 w 236"/>
                  <a:gd name="T25" fmla="*/ 169 h 236"/>
                  <a:gd name="T26" fmla="*/ 7 w 236"/>
                  <a:gd name="T27" fmla="*/ 160 h 236"/>
                  <a:gd name="T28" fmla="*/ 13 w 236"/>
                  <a:gd name="T29" fmla="*/ 153 h 236"/>
                  <a:gd name="T30" fmla="*/ 152 w 236"/>
                  <a:gd name="T31" fmla="*/ 15 h 236"/>
                  <a:gd name="T32" fmla="*/ 152 w 236"/>
                  <a:gd name="T33" fmla="*/ 15 h 236"/>
                  <a:gd name="T34" fmla="*/ 160 w 236"/>
                  <a:gd name="T35" fmla="*/ 8 h 236"/>
                  <a:gd name="T36" fmla="*/ 168 w 236"/>
                  <a:gd name="T37" fmla="*/ 3 h 236"/>
                  <a:gd name="T38" fmla="*/ 178 w 236"/>
                  <a:gd name="T39" fmla="*/ 2 h 236"/>
                  <a:gd name="T40" fmla="*/ 187 w 236"/>
                  <a:gd name="T41" fmla="*/ 0 h 236"/>
                  <a:gd name="T42" fmla="*/ 196 w 236"/>
                  <a:gd name="T43" fmla="*/ 2 h 236"/>
                  <a:gd name="T44" fmla="*/ 205 w 236"/>
                  <a:gd name="T45" fmla="*/ 3 h 236"/>
                  <a:gd name="T46" fmla="*/ 213 w 236"/>
                  <a:gd name="T47" fmla="*/ 8 h 236"/>
                  <a:gd name="T48" fmla="*/ 222 w 236"/>
                  <a:gd name="T49" fmla="*/ 15 h 236"/>
                  <a:gd name="T50" fmla="*/ 222 w 236"/>
                  <a:gd name="T51" fmla="*/ 15 h 236"/>
                  <a:gd name="T52" fmla="*/ 228 w 236"/>
                  <a:gd name="T53" fmla="*/ 23 h 236"/>
                  <a:gd name="T54" fmla="*/ 231 w 236"/>
                  <a:gd name="T55" fmla="*/ 31 h 236"/>
                  <a:gd name="T56" fmla="*/ 235 w 236"/>
                  <a:gd name="T57" fmla="*/ 39 h 236"/>
                  <a:gd name="T58" fmla="*/ 236 w 236"/>
                  <a:gd name="T59" fmla="*/ 49 h 236"/>
                  <a:gd name="T60" fmla="*/ 235 w 236"/>
                  <a:gd name="T61" fmla="*/ 59 h 236"/>
                  <a:gd name="T62" fmla="*/ 231 w 236"/>
                  <a:gd name="T63" fmla="*/ 67 h 236"/>
                  <a:gd name="T64" fmla="*/ 228 w 236"/>
                  <a:gd name="T65" fmla="*/ 77 h 236"/>
                  <a:gd name="T66" fmla="*/ 222 w 236"/>
                  <a:gd name="T67" fmla="*/ 83 h 236"/>
                  <a:gd name="T68" fmla="*/ 83 w 236"/>
                  <a:gd name="T69" fmla="*/ 222 h 236"/>
                  <a:gd name="T70" fmla="*/ 83 w 236"/>
                  <a:gd name="T71" fmla="*/ 222 h 236"/>
                  <a:gd name="T72" fmla="*/ 75 w 236"/>
                  <a:gd name="T73" fmla="*/ 228 h 236"/>
                  <a:gd name="T74" fmla="*/ 67 w 236"/>
                  <a:gd name="T75" fmla="*/ 233 h 236"/>
                  <a:gd name="T76" fmla="*/ 57 w 236"/>
                  <a:gd name="T77" fmla="*/ 235 h 236"/>
                  <a:gd name="T78" fmla="*/ 49 w 236"/>
                  <a:gd name="T7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49" y="236"/>
                    </a:moveTo>
                    <a:lnTo>
                      <a:pt x="49" y="236"/>
                    </a:lnTo>
                    <a:lnTo>
                      <a:pt x="39" y="235"/>
                    </a:lnTo>
                    <a:lnTo>
                      <a:pt x="30" y="233"/>
                    </a:lnTo>
                    <a:lnTo>
                      <a:pt x="21" y="228"/>
                    </a:lnTo>
                    <a:lnTo>
                      <a:pt x="13" y="222"/>
                    </a:lnTo>
                    <a:lnTo>
                      <a:pt x="13" y="222"/>
                    </a:lnTo>
                    <a:lnTo>
                      <a:pt x="7" y="213"/>
                    </a:lnTo>
                    <a:lnTo>
                      <a:pt x="4" y="205"/>
                    </a:lnTo>
                    <a:lnTo>
                      <a:pt x="0" y="197"/>
                    </a:lnTo>
                    <a:lnTo>
                      <a:pt x="0" y="187"/>
                    </a:lnTo>
                    <a:lnTo>
                      <a:pt x="0" y="178"/>
                    </a:lnTo>
                    <a:lnTo>
                      <a:pt x="4" y="169"/>
                    </a:lnTo>
                    <a:lnTo>
                      <a:pt x="7" y="160"/>
                    </a:lnTo>
                    <a:lnTo>
                      <a:pt x="13" y="153"/>
                    </a:lnTo>
                    <a:lnTo>
                      <a:pt x="152" y="15"/>
                    </a:lnTo>
                    <a:lnTo>
                      <a:pt x="152" y="15"/>
                    </a:lnTo>
                    <a:lnTo>
                      <a:pt x="160" y="8"/>
                    </a:lnTo>
                    <a:lnTo>
                      <a:pt x="168" y="3"/>
                    </a:lnTo>
                    <a:lnTo>
                      <a:pt x="178" y="2"/>
                    </a:lnTo>
                    <a:lnTo>
                      <a:pt x="187" y="0"/>
                    </a:lnTo>
                    <a:lnTo>
                      <a:pt x="196" y="2"/>
                    </a:lnTo>
                    <a:lnTo>
                      <a:pt x="205" y="3"/>
                    </a:lnTo>
                    <a:lnTo>
                      <a:pt x="213" y="8"/>
                    </a:lnTo>
                    <a:lnTo>
                      <a:pt x="222" y="15"/>
                    </a:lnTo>
                    <a:lnTo>
                      <a:pt x="222" y="15"/>
                    </a:lnTo>
                    <a:lnTo>
                      <a:pt x="228" y="23"/>
                    </a:lnTo>
                    <a:lnTo>
                      <a:pt x="231" y="31"/>
                    </a:lnTo>
                    <a:lnTo>
                      <a:pt x="235" y="39"/>
                    </a:lnTo>
                    <a:lnTo>
                      <a:pt x="236" y="49"/>
                    </a:lnTo>
                    <a:lnTo>
                      <a:pt x="235" y="59"/>
                    </a:lnTo>
                    <a:lnTo>
                      <a:pt x="231" y="67"/>
                    </a:lnTo>
                    <a:lnTo>
                      <a:pt x="228" y="77"/>
                    </a:lnTo>
                    <a:lnTo>
                      <a:pt x="222" y="83"/>
                    </a:lnTo>
                    <a:lnTo>
                      <a:pt x="83" y="222"/>
                    </a:lnTo>
                    <a:lnTo>
                      <a:pt x="83" y="222"/>
                    </a:lnTo>
                    <a:lnTo>
                      <a:pt x="75" y="228"/>
                    </a:lnTo>
                    <a:lnTo>
                      <a:pt x="67" y="233"/>
                    </a:lnTo>
                    <a:lnTo>
                      <a:pt x="57" y="235"/>
                    </a:lnTo>
                    <a:lnTo>
                      <a:pt x="49" y="236"/>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8" name="Freeform 28"/>
              <p:cNvSpPr/>
              <p:nvPr/>
            </p:nvSpPr>
            <p:spPr bwMode="auto">
              <a:xfrm>
                <a:off x="8860756" y="520072"/>
                <a:ext cx="373312" cy="377992"/>
              </a:xfrm>
              <a:custGeom>
                <a:avLst/>
                <a:gdLst>
                  <a:gd name="T0" fmla="*/ 49 w 236"/>
                  <a:gd name="T1" fmla="*/ 236 h 236"/>
                  <a:gd name="T2" fmla="*/ 49 w 236"/>
                  <a:gd name="T3" fmla="*/ 236 h 236"/>
                  <a:gd name="T4" fmla="*/ 39 w 236"/>
                  <a:gd name="T5" fmla="*/ 235 h 236"/>
                  <a:gd name="T6" fmla="*/ 30 w 236"/>
                  <a:gd name="T7" fmla="*/ 233 h 236"/>
                  <a:gd name="T8" fmla="*/ 21 w 236"/>
                  <a:gd name="T9" fmla="*/ 228 h 236"/>
                  <a:gd name="T10" fmla="*/ 13 w 236"/>
                  <a:gd name="T11" fmla="*/ 222 h 236"/>
                  <a:gd name="T12" fmla="*/ 13 w 236"/>
                  <a:gd name="T13" fmla="*/ 222 h 236"/>
                  <a:gd name="T14" fmla="*/ 7 w 236"/>
                  <a:gd name="T15" fmla="*/ 213 h 236"/>
                  <a:gd name="T16" fmla="*/ 4 w 236"/>
                  <a:gd name="T17" fmla="*/ 205 h 236"/>
                  <a:gd name="T18" fmla="*/ 0 w 236"/>
                  <a:gd name="T19" fmla="*/ 197 h 236"/>
                  <a:gd name="T20" fmla="*/ 0 w 236"/>
                  <a:gd name="T21" fmla="*/ 187 h 236"/>
                  <a:gd name="T22" fmla="*/ 0 w 236"/>
                  <a:gd name="T23" fmla="*/ 178 h 236"/>
                  <a:gd name="T24" fmla="*/ 4 w 236"/>
                  <a:gd name="T25" fmla="*/ 169 h 236"/>
                  <a:gd name="T26" fmla="*/ 7 w 236"/>
                  <a:gd name="T27" fmla="*/ 160 h 236"/>
                  <a:gd name="T28" fmla="*/ 13 w 236"/>
                  <a:gd name="T29" fmla="*/ 153 h 236"/>
                  <a:gd name="T30" fmla="*/ 152 w 236"/>
                  <a:gd name="T31" fmla="*/ 15 h 236"/>
                  <a:gd name="T32" fmla="*/ 152 w 236"/>
                  <a:gd name="T33" fmla="*/ 15 h 236"/>
                  <a:gd name="T34" fmla="*/ 160 w 236"/>
                  <a:gd name="T35" fmla="*/ 8 h 236"/>
                  <a:gd name="T36" fmla="*/ 168 w 236"/>
                  <a:gd name="T37" fmla="*/ 3 h 236"/>
                  <a:gd name="T38" fmla="*/ 178 w 236"/>
                  <a:gd name="T39" fmla="*/ 2 h 236"/>
                  <a:gd name="T40" fmla="*/ 187 w 236"/>
                  <a:gd name="T41" fmla="*/ 0 h 236"/>
                  <a:gd name="T42" fmla="*/ 196 w 236"/>
                  <a:gd name="T43" fmla="*/ 2 h 236"/>
                  <a:gd name="T44" fmla="*/ 205 w 236"/>
                  <a:gd name="T45" fmla="*/ 3 h 236"/>
                  <a:gd name="T46" fmla="*/ 213 w 236"/>
                  <a:gd name="T47" fmla="*/ 8 h 236"/>
                  <a:gd name="T48" fmla="*/ 222 w 236"/>
                  <a:gd name="T49" fmla="*/ 15 h 236"/>
                  <a:gd name="T50" fmla="*/ 222 w 236"/>
                  <a:gd name="T51" fmla="*/ 15 h 236"/>
                  <a:gd name="T52" fmla="*/ 228 w 236"/>
                  <a:gd name="T53" fmla="*/ 23 h 236"/>
                  <a:gd name="T54" fmla="*/ 231 w 236"/>
                  <a:gd name="T55" fmla="*/ 31 h 236"/>
                  <a:gd name="T56" fmla="*/ 235 w 236"/>
                  <a:gd name="T57" fmla="*/ 39 h 236"/>
                  <a:gd name="T58" fmla="*/ 236 w 236"/>
                  <a:gd name="T59" fmla="*/ 49 h 236"/>
                  <a:gd name="T60" fmla="*/ 235 w 236"/>
                  <a:gd name="T61" fmla="*/ 59 h 236"/>
                  <a:gd name="T62" fmla="*/ 231 w 236"/>
                  <a:gd name="T63" fmla="*/ 67 h 236"/>
                  <a:gd name="T64" fmla="*/ 228 w 236"/>
                  <a:gd name="T65" fmla="*/ 77 h 236"/>
                  <a:gd name="T66" fmla="*/ 222 w 236"/>
                  <a:gd name="T67" fmla="*/ 83 h 236"/>
                  <a:gd name="T68" fmla="*/ 83 w 236"/>
                  <a:gd name="T69" fmla="*/ 222 h 236"/>
                  <a:gd name="T70" fmla="*/ 83 w 236"/>
                  <a:gd name="T71" fmla="*/ 222 h 236"/>
                  <a:gd name="T72" fmla="*/ 75 w 236"/>
                  <a:gd name="T73" fmla="*/ 228 h 236"/>
                  <a:gd name="T74" fmla="*/ 67 w 236"/>
                  <a:gd name="T75" fmla="*/ 233 h 236"/>
                  <a:gd name="T76" fmla="*/ 57 w 236"/>
                  <a:gd name="T77" fmla="*/ 235 h 236"/>
                  <a:gd name="T78" fmla="*/ 49 w 236"/>
                  <a:gd name="T7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49" y="236"/>
                    </a:moveTo>
                    <a:lnTo>
                      <a:pt x="49" y="236"/>
                    </a:lnTo>
                    <a:lnTo>
                      <a:pt x="39" y="235"/>
                    </a:lnTo>
                    <a:lnTo>
                      <a:pt x="30" y="233"/>
                    </a:lnTo>
                    <a:lnTo>
                      <a:pt x="21" y="228"/>
                    </a:lnTo>
                    <a:lnTo>
                      <a:pt x="13" y="222"/>
                    </a:lnTo>
                    <a:lnTo>
                      <a:pt x="13" y="222"/>
                    </a:lnTo>
                    <a:lnTo>
                      <a:pt x="7" y="213"/>
                    </a:lnTo>
                    <a:lnTo>
                      <a:pt x="4" y="205"/>
                    </a:lnTo>
                    <a:lnTo>
                      <a:pt x="0" y="197"/>
                    </a:lnTo>
                    <a:lnTo>
                      <a:pt x="0" y="187"/>
                    </a:lnTo>
                    <a:lnTo>
                      <a:pt x="0" y="178"/>
                    </a:lnTo>
                    <a:lnTo>
                      <a:pt x="4" y="169"/>
                    </a:lnTo>
                    <a:lnTo>
                      <a:pt x="7" y="160"/>
                    </a:lnTo>
                    <a:lnTo>
                      <a:pt x="13" y="153"/>
                    </a:lnTo>
                    <a:lnTo>
                      <a:pt x="152" y="15"/>
                    </a:lnTo>
                    <a:lnTo>
                      <a:pt x="152" y="15"/>
                    </a:lnTo>
                    <a:lnTo>
                      <a:pt x="160" y="8"/>
                    </a:lnTo>
                    <a:lnTo>
                      <a:pt x="168" y="3"/>
                    </a:lnTo>
                    <a:lnTo>
                      <a:pt x="178" y="2"/>
                    </a:lnTo>
                    <a:lnTo>
                      <a:pt x="187" y="0"/>
                    </a:lnTo>
                    <a:lnTo>
                      <a:pt x="196" y="2"/>
                    </a:lnTo>
                    <a:lnTo>
                      <a:pt x="205" y="3"/>
                    </a:lnTo>
                    <a:lnTo>
                      <a:pt x="213" y="8"/>
                    </a:lnTo>
                    <a:lnTo>
                      <a:pt x="222" y="15"/>
                    </a:lnTo>
                    <a:lnTo>
                      <a:pt x="222" y="15"/>
                    </a:lnTo>
                    <a:lnTo>
                      <a:pt x="228" y="23"/>
                    </a:lnTo>
                    <a:lnTo>
                      <a:pt x="231" y="31"/>
                    </a:lnTo>
                    <a:lnTo>
                      <a:pt x="235" y="39"/>
                    </a:lnTo>
                    <a:lnTo>
                      <a:pt x="236" y="49"/>
                    </a:lnTo>
                    <a:lnTo>
                      <a:pt x="235" y="59"/>
                    </a:lnTo>
                    <a:lnTo>
                      <a:pt x="231" y="67"/>
                    </a:lnTo>
                    <a:lnTo>
                      <a:pt x="228" y="77"/>
                    </a:lnTo>
                    <a:lnTo>
                      <a:pt x="222" y="83"/>
                    </a:lnTo>
                    <a:lnTo>
                      <a:pt x="83" y="222"/>
                    </a:lnTo>
                    <a:lnTo>
                      <a:pt x="83" y="222"/>
                    </a:lnTo>
                    <a:lnTo>
                      <a:pt x="75" y="228"/>
                    </a:lnTo>
                    <a:lnTo>
                      <a:pt x="67" y="233"/>
                    </a:lnTo>
                    <a:lnTo>
                      <a:pt x="57" y="235"/>
                    </a:lnTo>
                    <a:lnTo>
                      <a:pt x="49" y="23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9" name="Freeform 29"/>
              <p:cNvSpPr/>
              <p:nvPr/>
            </p:nvSpPr>
            <p:spPr bwMode="auto">
              <a:xfrm>
                <a:off x="6709548" y="622736"/>
                <a:ext cx="377977" cy="368659"/>
              </a:xfrm>
              <a:custGeom>
                <a:avLst/>
                <a:gdLst>
                  <a:gd name="T0" fmla="*/ 188 w 236"/>
                  <a:gd name="T1" fmla="*/ 234 h 234"/>
                  <a:gd name="T2" fmla="*/ 188 w 236"/>
                  <a:gd name="T3" fmla="*/ 234 h 234"/>
                  <a:gd name="T4" fmla="*/ 178 w 236"/>
                  <a:gd name="T5" fmla="*/ 234 h 234"/>
                  <a:gd name="T6" fmla="*/ 170 w 236"/>
                  <a:gd name="T7" fmla="*/ 231 h 234"/>
                  <a:gd name="T8" fmla="*/ 160 w 236"/>
                  <a:gd name="T9" fmla="*/ 226 h 234"/>
                  <a:gd name="T10" fmla="*/ 153 w 236"/>
                  <a:gd name="T11" fmla="*/ 219 h 234"/>
                  <a:gd name="T12" fmla="*/ 15 w 236"/>
                  <a:gd name="T13" fmla="*/ 83 h 234"/>
                  <a:gd name="T14" fmla="*/ 15 w 236"/>
                  <a:gd name="T15" fmla="*/ 83 h 234"/>
                  <a:gd name="T16" fmla="*/ 9 w 236"/>
                  <a:gd name="T17" fmla="*/ 75 h 234"/>
                  <a:gd name="T18" fmla="*/ 4 w 236"/>
                  <a:gd name="T19" fmla="*/ 66 h 234"/>
                  <a:gd name="T20" fmla="*/ 2 w 236"/>
                  <a:gd name="T21" fmla="*/ 57 h 234"/>
                  <a:gd name="T22" fmla="*/ 0 w 236"/>
                  <a:gd name="T23" fmla="*/ 48 h 234"/>
                  <a:gd name="T24" fmla="*/ 2 w 236"/>
                  <a:gd name="T25" fmla="*/ 39 h 234"/>
                  <a:gd name="T26" fmla="*/ 4 w 236"/>
                  <a:gd name="T27" fmla="*/ 29 h 234"/>
                  <a:gd name="T28" fmla="*/ 9 w 236"/>
                  <a:gd name="T29" fmla="*/ 21 h 234"/>
                  <a:gd name="T30" fmla="*/ 15 w 236"/>
                  <a:gd name="T31" fmla="*/ 14 h 234"/>
                  <a:gd name="T32" fmla="*/ 15 w 236"/>
                  <a:gd name="T33" fmla="*/ 14 h 234"/>
                  <a:gd name="T34" fmla="*/ 23 w 236"/>
                  <a:gd name="T35" fmla="*/ 8 h 234"/>
                  <a:gd name="T36" fmla="*/ 31 w 236"/>
                  <a:gd name="T37" fmla="*/ 3 h 234"/>
                  <a:gd name="T38" fmla="*/ 39 w 236"/>
                  <a:gd name="T39" fmla="*/ 0 h 234"/>
                  <a:gd name="T40" fmla="*/ 49 w 236"/>
                  <a:gd name="T41" fmla="*/ 0 h 234"/>
                  <a:gd name="T42" fmla="*/ 59 w 236"/>
                  <a:gd name="T43" fmla="*/ 0 h 234"/>
                  <a:gd name="T44" fmla="*/ 67 w 236"/>
                  <a:gd name="T45" fmla="*/ 3 h 234"/>
                  <a:gd name="T46" fmla="*/ 77 w 236"/>
                  <a:gd name="T47" fmla="*/ 8 h 234"/>
                  <a:gd name="T48" fmla="*/ 83 w 236"/>
                  <a:gd name="T49" fmla="*/ 13 h 234"/>
                  <a:gd name="T50" fmla="*/ 222 w 236"/>
                  <a:gd name="T51" fmla="*/ 151 h 234"/>
                  <a:gd name="T52" fmla="*/ 222 w 236"/>
                  <a:gd name="T53" fmla="*/ 151 h 234"/>
                  <a:gd name="T54" fmla="*/ 228 w 236"/>
                  <a:gd name="T55" fmla="*/ 159 h 234"/>
                  <a:gd name="T56" fmla="*/ 233 w 236"/>
                  <a:gd name="T57" fmla="*/ 167 h 234"/>
                  <a:gd name="T58" fmla="*/ 235 w 236"/>
                  <a:gd name="T59" fmla="*/ 175 h 234"/>
                  <a:gd name="T60" fmla="*/ 236 w 236"/>
                  <a:gd name="T61" fmla="*/ 185 h 234"/>
                  <a:gd name="T62" fmla="*/ 235 w 236"/>
                  <a:gd name="T63" fmla="*/ 195 h 234"/>
                  <a:gd name="T64" fmla="*/ 233 w 236"/>
                  <a:gd name="T65" fmla="*/ 203 h 234"/>
                  <a:gd name="T66" fmla="*/ 228 w 236"/>
                  <a:gd name="T67" fmla="*/ 213 h 234"/>
                  <a:gd name="T68" fmla="*/ 222 w 236"/>
                  <a:gd name="T69" fmla="*/ 219 h 234"/>
                  <a:gd name="T70" fmla="*/ 222 w 236"/>
                  <a:gd name="T71" fmla="*/ 219 h 234"/>
                  <a:gd name="T72" fmla="*/ 214 w 236"/>
                  <a:gd name="T73" fmla="*/ 226 h 234"/>
                  <a:gd name="T74" fmla="*/ 205 w 236"/>
                  <a:gd name="T75" fmla="*/ 231 h 234"/>
                  <a:gd name="T76" fmla="*/ 197 w 236"/>
                  <a:gd name="T77" fmla="*/ 234 h 234"/>
                  <a:gd name="T78" fmla="*/ 188 w 236"/>
                  <a:gd name="T79"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4">
                    <a:moveTo>
                      <a:pt x="188" y="234"/>
                    </a:moveTo>
                    <a:lnTo>
                      <a:pt x="188" y="234"/>
                    </a:lnTo>
                    <a:lnTo>
                      <a:pt x="178" y="234"/>
                    </a:lnTo>
                    <a:lnTo>
                      <a:pt x="170" y="231"/>
                    </a:lnTo>
                    <a:lnTo>
                      <a:pt x="160" y="226"/>
                    </a:lnTo>
                    <a:lnTo>
                      <a:pt x="153" y="219"/>
                    </a:lnTo>
                    <a:lnTo>
                      <a:pt x="15" y="83"/>
                    </a:lnTo>
                    <a:lnTo>
                      <a:pt x="15" y="83"/>
                    </a:lnTo>
                    <a:lnTo>
                      <a:pt x="9" y="75"/>
                    </a:lnTo>
                    <a:lnTo>
                      <a:pt x="4" y="66"/>
                    </a:lnTo>
                    <a:lnTo>
                      <a:pt x="2" y="57"/>
                    </a:lnTo>
                    <a:lnTo>
                      <a:pt x="0" y="48"/>
                    </a:lnTo>
                    <a:lnTo>
                      <a:pt x="2" y="39"/>
                    </a:lnTo>
                    <a:lnTo>
                      <a:pt x="4" y="29"/>
                    </a:lnTo>
                    <a:lnTo>
                      <a:pt x="9" y="21"/>
                    </a:lnTo>
                    <a:lnTo>
                      <a:pt x="15" y="14"/>
                    </a:lnTo>
                    <a:lnTo>
                      <a:pt x="15" y="14"/>
                    </a:lnTo>
                    <a:lnTo>
                      <a:pt x="23" y="8"/>
                    </a:lnTo>
                    <a:lnTo>
                      <a:pt x="31" y="3"/>
                    </a:lnTo>
                    <a:lnTo>
                      <a:pt x="39" y="0"/>
                    </a:lnTo>
                    <a:lnTo>
                      <a:pt x="49" y="0"/>
                    </a:lnTo>
                    <a:lnTo>
                      <a:pt x="59" y="0"/>
                    </a:lnTo>
                    <a:lnTo>
                      <a:pt x="67" y="3"/>
                    </a:lnTo>
                    <a:lnTo>
                      <a:pt x="77" y="8"/>
                    </a:lnTo>
                    <a:lnTo>
                      <a:pt x="83" y="13"/>
                    </a:lnTo>
                    <a:lnTo>
                      <a:pt x="222" y="151"/>
                    </a:lnTo>
                    <a:lnTo>
                      <a:pt x="222" y="151"/>
                    </a:lnTo>
                    <a:lnTo>
                      <a:pt x="228" y="159"/>
                    </a:lnTo>
                    <a:lnTo>
                      <a:pt x="233" y="167"/>
                    </a:lnTo>
                    <a:lnTo>
                      <a:pt x="235" y="175"/>
                    </a:lnTo>
                    <a:lnTo>
                      <a:pt x="236" y="185"/>
                    </a:lnTo>
                    <a:lnTo>
                      <a:pt x="235" y="195"/>
                    </a:lnTo>
                    <a:lnTo>
                      <a:pt x="233" y="203"/>
                    </a:lnTo>
                    <a:lnTo>
                      <a:pt x="228" y="213"/>
                    </a:lnTo>
                    <a:lnTo>
                      <a:pt x="222" y="219"/>
                    </a:lnTo>
                    <a:lnTo>
                      <a:pt x="222" y="219"/>
                    </a:lnTo>
                    <a:lnTo>
                      <a:pt x="214" y="226"/>
                    </a:lnTo>
                    <a:lnTo>
                      <a:pt x="205" y="231"/>
                    </a:lnTo>
                    <a:lnTo>
                      <a:pt x="197" y="234"/>
                    </a:lnTo>
                    <a:lnTo>
                      <a:pt x="188" y="234"/>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grpSp>
      </p:grpSp>
      <p:sp>
        <p:nvSpPr>
          <p:cNvPr id="24582"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4583" name="文本框 42"/>
          <p:cNvSpPr txBox="1">
            <a:spLocks noChangeArrowheads="1"/>
          </p:cNvSpPr>
          <p:nvPr/>
        </p:nvSpPr>
        <p:spPr bwMode="auto">
          <a:xfrm>
            <a:off x="1328738" y="246063"/>
            <a:ext cx="2316480" cy="52197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语音控制模块</a:t>
            </a:r>
          </a:p>
        </p:txBody>
      </p:sp>
      <p:pic>
        <p:nvPicPr>
          <p:cNvPr id="1026" name="Picture 2" descr="未命名文件 (2)"/>
          <p:cNvPicPr>
            <a:picLocks noChangeAspect="1" noChangeArrowheads="1"/>
          </p:cNvPicPr>
          <p:nvPr/>
        </p:nvPicPr>
        <p:blipFill>
          <a:blip r:embed="rId7">
            <a:extLst>
              <a:ext uri="{28A0092B-C50C-407E-A947-70E740481C1C}">
                <a14:useLocalDpi xmlns:a14="http://schemas.microsoft.com/office/drawing/2010/main" val="0"/>
              </a:ext>
            </a:extLst>
          </a:blip>
          <a:srcRect l="1912" t="7327" r="3812" b="11032"/>
          <a:stretch>
            <a:fillRect/>
          </a:stretch>
        </p:blipFill>
        <p:spPr bwMode="auto">
          <a:xfrm>
            <a:off x="982258" y="3284526"/>
            <a:ext cx="9837969" cy="2722271"/>
          </a:xfrm>
          <a:prstGeom prst="rect">
            <a:avLst/>
          </a:prstGeom>
          <a:noFill/>
          <a:ln>
            <a:noFill/>
          </a:ln>
          <a:effectLst>
            <a:outerShdw dist="45791" dir="8778596"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996343" y="1019018"/>
            <a:ext cx="6535882" cy="2122805"/>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zh-CN" altLang="zh-CN" sz="2000" dirty="0">
                <a:solidFill>
                  <a:srgbClr val="FFFF00"/>
                </a:solidFill>
                <a:latin typeface="微软雅黑" panose="020B0503020204020204" pitchFamily="34" charset="-122"/>
                <a:ea typeface="微软雅黑" panose="020B0503020204020204" pitchFamily="34" charset="-122"/>
              </a:rPr>
              <a:t>【输入】</a:t>
            </a:r>
            <a:endParaRPr lang="zh-CN" altLang="zh-CN" sz="2400"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chemeClr val="accent3"/>
                </a:solidFill>
                <a:latin typeface="微软雅黑" panose="020B0503020204020204" pitchFamily="34" charset="-122"/>
                <a:ea typeface="微软雅黑" panose="020B0503020204020204" pitchFamily="34" charset="-122"/>
              </a:rPr>
              <a:t>	</a:t>
            </a:r>
            <a:r>
              <a:rPr lang="zh-CN" altLang="zh-CN" dirty="0" smtClean="0">
                <a:solidFill>
                  <a:schemeClr val="accent3"/>
                </a:solidFill>
                <a:latin typeface="微软雅黑" panose="020B0503020204020204" pitchFamily="34" charset="-122"/>
                <a:ea typeface="微软雅黑" panose="020B0503020204020204" pitchFamily="34" charset="-122"/>
              </a:rPr>
              <a:t>模块</a:t>
            </a:r>
            <a:r>
              <a:rPr lang="zh-CN" altLang="zh-CN" dirty="0">
                <a:solidFill>
                  <a:schemeClr val="accent3"/>
                </a:solidFill>
                <a:latin typeface="微软雅黑" panose="020B0503020204020204" pitchFamily="34" charset="-122"/>
                <a:ea typeface="微软雅黑" panose="020B0503020204020204" pitchFamily="34" charset="-122"/>
              </a:rPr>
              <a:t>输入端通过用户的语音指令直接完成数据获取。</a:t>
            </a:r>
          </a:p>
          <a:p>
            <a:pPr marL="457200" indent="-457200">
              <a:lnSpc>
                <a:spcPct val="150000"/>
              </a:lnSpc>
              <a:buFont typeface="Wingdings" panose="05000000000000000000" pitchFamily="2" charset="2"/>
              <a:buChar char="Ø"/>
            </a:pPr>
            <a:r>
              <a:rPr lang="zh-CN" altLang="zh-CN" sz="2000" dirty="0">
                <a:solidFill>
                  <a:srgbClr val="FFFF00"/>
                </a:solidFill>
                <a:latin typeface="微软雅黑" panose="020B0503020204020204" pitchFamily="34" charset="-122"/>
                <a:ea typeface="微软雅黑" panose="020B0503020204020204" pitchFamily="34" charset="-122"/>
              </a:rPr>
              <a:t>【输出】</a:t>
            </a:r>
            <a:endParaRPr lang="zh-CN" altLang="zh-CN" sz="2400"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chemeClr val="accent3"/>
                </a:solidFill>
                <a:latin typeface="微软雅黑" panose="020B0503020204020204" pitchFamily="34" charset="-122"/>
                <a:ea typeface="微软雅黑" panose="020B0503020204020204" pitchFamily="34" charset="-122"/>
              </a:rPr>
              <a:t>	</a:t>
            </a:r>
            <a:r>
              <a:rPr lang="zh-CN" altLang="zh-CN" dirty="0" smtClean="0">
                <a:solidFill>
                  <a:schemeClr val="accent3"/>
                </a:solidFill>
                <a:latin typeface="微软雅黑" panose="020B0503020204020204" pitchFamily="34" charset="-122"/>
                <a:ea typeface="微软雅黑" panose="020B0503020204020204" pitchFamily="34" charset="-122"/>
              </a:rPr>
              <a:t>模块</a:t>
            </a:r>
            <a:r>
              <a:rPr lang="zh-CN" altLang="zh-CN" dirty="0">
                <a:solidFill>
                  <a:schemeClr val="accent3"/>
                </a:solidFill>
                <a:latin typeface="微软雅黑" panose="020B0503020204020204" pitchFamily="34" charset="-122"/>
                <a:ea typeface="微软雅黑" panose="020B0503020204020204" pitchFamily="34" charset="-122"/>
              </a:rPr>
              <a:t>返回识别到语音指令的字符串。</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2195595"/>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99250" y="106680"/>
            <a:ext cx="5038725" cy="653859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654935" cy="521970"/>
          </a:xfrm>
          <a:prstGeom prst="rect">
            <a:avLst/>
          </a:prstGeom>
          <a:noFill/>
          <a:ln w="9525">
            <a:noFill/>
            <a:miter lim="800000"/>
          </a:ln>
        </p:spPr>
        <p:txBody>
          <a:bodyPr wrap="none">
            <a:spAutoFit/>
          </a:bodyPr>
          <a:lstStyle/>
          <a:p>
            <a:r>
              <a:rPr lang="en-US" altLang="zh-CN" sz="2800" dirty="0" smtClean="0">
                <a:solidFill>
                  <a:schemeClr val="accent2"/>
                </a:solidFill>
                <a:latin typeface="微软雅黑" panose="020B0503020204020204" pitchFamily="34" charset="-122"/>
                <a:ea typeface="微软雅黑" panose="020B0503020204020204" pitchFamily="34" charset="-122"/>
              </a:rPr>
              <a:t>SLAM</a:t>
            </a:r>
            <a:r>
              <a:rPr lang="zh-CN" altLang="en-US" sz="2800" dirty="0" smtClean="0">
                <a:solidFill>
                  <a:schemeClr val="accent2"/>
                </a:solidFill>
                <a:latin typeface="微软雅黑" panose="020B0503020204020204" pitchFamily="34" charset="-122"/>
                <a:ea typeface="微软雅黑" panose="020B0503020204020204" pitchFamily="34" charset="-122"/>
              </a:rPr>
              <a:t>建图模块</a:t>
            </a:r>
          </a:p>
        </p:txBody>
      </p:sp>
      <p:sp>
        <p:nvSpPr>
          <p:cNvPr id="3" name="文本框 2"/>
          <p:cNvSpPr txBox="1"/>
          <p:nvPr/>
        </p:nvSpPr>
        <p:spPr>
          <a:xfrm>
            <a:off x="649605" y="835660"/>
            <a:ext cx="5863590" cy="5215890"/>
          </a:xfrm>
          <a:prstGeom prst="rect">
            <a:avLst/>
          </a:prstGeom>
          <a:noFill/>
        </p:spPr>
        <p:txBody>
          <a:bodyPr wrap="square" rtlCol="0">
            <a:spAutoFit/>
          </a:bodyPr>
          <a:lstStyle/>
          <a:p>
            <a:pPr marL="285750" indent="-285750">
              <a:lnSpc>
                <a:spcPct val="150000"/>
              </a:lnSpc>
              <a:buFont typeface="Wingdings" panose="05000000000000000000" charset="0"/>
              <a:buChar char="Ø"/>
            </a:pPr>
            <a:r>
              <a:rPr lang="zh-CN" sz="2000" dirty="0">
                <a:solidFill>
                  <a:srgbClr val="FFFF00"/>
                </a:solidFill>
                <a:latin typeface="微软雅黑" panose="020B0503020204020204" pitchFamily="34" charset="-122"/>
                <a:ea typeface="微软雅黑" panose="020B0503020204020204" pitchFamily="34" charset="-122"/>
              </a:rPr>
              <a:t>【功能】</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机器人每到一个新场景后，实现机器人在跟随超市管理员绕场一周的过程中即时反馈自身定位与雷达检测到的障碍信息，完成并保存对超市地图场景的建模。</a:t>
            </a:r>
          </a:p>
          <a:p>
            <a:pPr marL="285750" indent="-28575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【输入】</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机器人调用amcl获取的自定位置信息和使用tf发布的有关坐标框架之间关系的信息；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传感器通过ROS发布的sensor_msgs/LaserScan或sensor_msgs/PointCloud信息；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使用tf和nav_msgs/Odometry发布的测距信息</a:t>
            </a:r>
          </a:p>
          <a:p>
            <a:pPr marL="342900" indent="-342900">
              <a:lnSpc>
                <a:spcPct val="150000"/>
              </a:lnSpc>
              <a:buFont typeface="Wingdings" panose="05000000000000000000" charset="0"/>
              <a:buChar char="Ø"/>
            </a:pPr>
            <a:r>
              <a:rPr lang="zh-CN" sz="2000" dirty="0">
                <a:solidFill>
                  <a:srgbClr val="FFFF00"/>
                </a:solidFill>
                <a:latin typeface="微软雅黑" panose="020B0503020204020204" pitchFamily="34" charset="-122"/>
                <a:ea typeface="微软雅黑" panose="020B0503020204020204" pitchFamily="34" charset="-122"/>
              </a:rPr>
              <a:t>【</a:t>
            </a:r>
            <a:r>
              <a:rPr altLang="zh-CN" sz="2000" dirty="0">
                <a:solidFill>
                  <a:srgbClr val="FFFF00"/>
                </a:solidFill>
                <a:latin typeface="微软雅黑" panose="020B0503020204020204" pitchFamily="34" charset="-122"/>
                <a:ea typeface="微软雅黑" panose="020B0503020204020204" pitchFamily="34" charset="-122"/>
              </a:rPr>
              <a:t>输出】</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建好的超市地图场景(</a:t>
            </a:r>
            <a:r>
              <a:rPr lang="zh-CN" dirty="0">
                <a:solidFill>
                  <a:schemeClr val="accent3"/>
                </a:solidFill>
                <a:latin typeface="微软雅黑" panose="020B0503020204020204" pitchFamily="34" charset="-122"/>
                <a:ea typeface="微软雅黑" panose="020B0503020204020204" pitchFamily="34" charset="-122"/>
              </a:rPr>
              <a:t>包括</a:t>
            </a:r>
            <a:r>
              <a:rPr altLang="zh-CN" dirty="0">
                <a:solidFill>
                  <a:schemeClr val="accent3"/>
                </a:solidFill>
                <a:latin typeface="微软雅黑" panose="020B0503020204020204" pitchFamily="34" charset="-122"/>
                <a:ea typeface="微软雅黑" panose="020B0503020204020204" pitchFamily="34" charset="-122"/>
              </a:rPr>
              <a:t>map.pgm和map.yaml)</a:t>
            </a:r>
          </a:p>
        </p:txBody>
      </p:sp>
      <p:pic>
        <p:nvPicPr>
          <p:cNvPr id="4" name="图片 8"/>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512560" y="246380"/>
            <a:ext cx="4945380" cy="6398895"/>
          </a:xfrm>
          <a:prstGeom prst="rect">
            <a:avLst/>
          </a:prstGeom>
          <a:noFill/>
          <a:ln w="9525">
            <a:noFill/>
          </a:ln>
        </p:spPr>
      </p:pic>
    </p:spTree>
    <p:extLst>
      <p:ext uri="{BB962C8B-B14F-4D97-AF65-F5344CB8AC3E}">
        <p14:creationId xmlns:p14="http://schemas.microsoft.com/office/powerpoint/2010/main" val="2429247120"/>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41875" y="1025525"/>
            <a:ext cx="7160260" cy="4879340"/>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654935" cy="521970"/>
          </a:xfrm>
          <a:prstGeom prst="rect">
            <a:avLst/>
          </a:prstGeom>
          <a:noFill/>
          <a:ln w="9525">
            <a:noFill/>
            <a:miter lim="800000"/>
          </a:ln>
        </p:spPr>
        <p:txBody>
          <a:bodyPr wrap="none">
            <a:spAutoFit/>
          </a:bodyPr>
          <a:lstStyle/>
          <a:p>
            <a:r>
              <a:rPr lang="en-US" altLang="zh-CN" sz="2800" dirty="0" smtClean="0">
                <a:solidFill>
                  <a:schemeClr val="accent2"/>
                </a:solidFill>
                <a:latin typeface="微软雅黑" panose="020B0503020204020204" pitchFamily="34" charset="-122"/>
                <a:ea typeface="微软雅黑" panose="020B0503020204020204" pitchFamily="34" charset="-122"/>
              </a:rPr>
              <a:t>SLAM</a:t>
            </a:r>
            <a:r>
              <a:rPr lang="zh-CN" altLang="en-US" sz="2800" dirty="0" smtClean="0">
                <a:solidFill>
                  <a:schemeClr val="accent2"/>
                </a:solidFill>
                <a:latin typeface="微软雅黑" panose="020B0503020204020204" pitchFamily="34" charset="-122"/>
                <a:ea typeface="微软雅黑" panose="020B0503020204020204" pitchFamily="34" charset="-122"/>
              </a:rPr>
              <a:t>建图模块</a:t>
            </a:r>
          </a:p>
        </p:txBody>
      </p:sp>
      <p:sp>
        <p:nvSpPr>
          <p:cNvPr id="3" name="文本框 2"/>
          <p:cNvSpPr txBox="1"/>
          <p:nvPr/>
        </p:nvSpPr>
        <p:spPr>
          <a:xfrm>
            <a:off x="247015" y="1045210"/>
            <a:ext cx="4669790" cy="5123180"/>
          </a:xfrm>
          <a:prstGeom prst="rect">
            <a:avLst/>
          </a:prstGeom>
          <a:noFill/>
        </p:spPr>
        <p:txBody>
          <a:bodyPr wrap="square" rtlCol="0">
            <a:spAutoFit/>
          </a:bodyPr>
          <a:lstStyle/>
          <a:p>
            <a:pPr marL="342900" indent="-342900">
              <a:lnSpc>
                <a:spcPct val="150000"/>
              </a:lnSpc>
              <a:buFont typeface="Wingdings" panose="05000000000000000000" charset="0"/>
              <a:buChar char="Ø"/>
            </a:pPr>
            <a:r>
              <a:rPr lang="zh-CN" sz="2000" dirty="0">
                <a:solidFill>
                  <a:srgbClr val="FFFF00"/>
                </a:solidFill>
                <a:latin typeface="微软雅黑" panose="020B0503020204020204" pitchFamily="34" charset="-122"/>
                <a:ea typeface="微软雅黑" panose="020B0503020204020204" pitchFamily="34" charset="-122"/>
              </a:rPr>
              <a:t>【设计】</a:t>
            </a:r>
            <a:endParaRPr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Get_Msg类为软硬件交互类，通过get_msg方法实时获取amcl的自定位信息，测距信息及传感器信息等硬件反馈的信息。</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Set_Map为总控类，它接受msg信息，使用set方法完成对地图的建模，并通过save方法保存地图</a:t>
            </a:r>
            <a:r>
              <a:rPr lang="zh-CN" dirty="0">
                <a:solidFill>
                  <a:schemeClr val="accent3"/>
                </a:solidFill>
                <a:latin typeface="微软雅黑" panose="020B0503020204020204" pitchFamily="34" charset="-122"/>
                <a:ea typeface="微软雅黑" panose="020B0503020204020204" pitchFamily="34" charset="-122"/>
              </a:rPr>
              <a:t>和相关信息</a:t>
            </a:r>
            <a:r>
              <a:rPr altLang="zh-CN" dirty="0">
                <a:solidFill>
                  <a:schemeClr val="accent3"/>
                </a:solidFill>
                <a:latin typeface="微软雅黑" panose="020B0503020204020204" pitchFamily="34" charset="-122"/>
                <a:ea typeface="微软雅黑" panose="020B0503020204020204" pitchFamily="34" charset="-122"/>
              </a:rPr>
              <a:t>。</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Map_Contrl类主要实现HectorSLAM算法建图。</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设置一个异常处理类，当建图过程中发生异常，调用异常处理类进行异常处理。</a:t>
            </a:r>
          </a:p>
        </p:txBody>
      </p:sp>
      <p:pic>
        <p:nvPicPr>
          <p:cNvPr id="4" name="图片 13"/>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4916805" y="1252855"/>
            <a:ext cx="6957695" cy="4246245"/>
          </a:xfrm>
          <a:prstGeom prst="rect">
            <a:avLst/>
          </a:prstGeom>
          <a:noFill/>
          <a:ln w="9525">
            <a:noFill/>
          </a:ln>
        </p:spPr>
      </p:pic>
    </p:spTree>
    <p:extLst>
      <p:ext uri="{BB962C8B-B14F-4D97-AF65-F5344CB8AC3E}">
        <p14:creationId xmlns:p14="http://schemas.microsoft.com/office/powerpoint/2010/main" val="2447259314"/>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05880" y="1437640"/>
            <a:ext cx="5596255" cy="446722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1605280" cy="52197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导航模块</a:t>
            </a:r>
          </a:p>
        </p:txBody>
      </p:sp>
      <p:pic>
        <p:nvPicPr>
          <p:cNvPr id="3" name="图片 14"/>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623685" y="1832610"/>
            <a:ext cx="5215255" cy="3816350"/>
          </a:xfrm>
          <a:prstGeom prst="rect">
            <a:avLst/>
          </a:prstGeom>
          <a:noFill/>
          <a:ln w="9525">
            <a:noFill/>
          </a:ln>
        </p:spPr>
      </p:pic>
      <p:sp>
        <p:nvSpPr>
          <p:cNvPr id="5" name="文本框 4"/>
          <p:cNvSpPr txBox="1"/>
          <p:nvPr/>
        </p:nvSpPr>
        <p:spPr>
          <a:xfrm>
            <a:off x="480695" y="835025"/>
            <a:ext cx="5832475" cy="6047105"/>
          </a:xfrm>
          <a:prstGeom prst="rect">
            <a:avLst/>
          </a:prstGeom>
          <a:noFill/>
        </p:spPr>
        <p:txBody>
          <a:bodyPr wrap="square" rtlCol="0">
            <a:spAutoFit/>
          </a:bodyPr>
          <a:lstStyle/>
          <a:p>
            <a:pPr marL="342900" indent="-34290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【功能】</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通过获取需要的数据流实现机器人的路径和行为规划。并将导航需要用到的各个部分联系在一起。</a:t>
            </a:r>
          </a:p>
          <a:p>
            <a:pPr marL="342900" indent="-34290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【输入】</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机器人调用amcl获取的自定位置信息和使用tf发布的有关坐标框架之间关系的信息；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传感器通过ROS发布的sensor_msgs/LaserScan或sensor_msgs/PointCloud信息；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使用tf和nav_msgs/Odometry发布的测距信息；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完成SLAM建图后获取的map信息；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机器人当前需要完成的目标信息；</a:t>
            </a:r>
          </a:p>
          <a:p>
            <a:pPr marL="285750" indent="-28575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【输出】</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机器人的x速度，y速度，θ速度；</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整体路径规划得到的路径；</a:t>
            </a:r>
          </a:p>
        </p:txBody>
      </p:sp>
    </p:spTree>
    <p:extLst>
      <p:ext uri="{BB962C8B-B14F-4D97-AF65-F5344CB8AC3E}">
        <p14:creationId xmlns:p14="http://schemas.microsoft.com/office/powerpoint/2010/main" val="2040975026"/>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56020" y="1437640"/>
            <a:ext cx="5896610" cy="446722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1605280" cy="52197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导航模块</a:t>
            </a:r>
          </a:p>
        </p:txBody>
      </p:sp>
      <p:sp>
        <p:nvSpPr>
          <p:cNvPr id="5" name="文本框 4"/>
          <p:cNvSpPr txBox="1"/>
          <p:nvPr/>
        </p:nvSpPr>
        <p:spPr>
          <a:xfrm>
            <a:off x="183515" y="581660"/>
            <a:ext cx="5925820" cy="6369685"/>
          </a:xfrm>
          <a:prstGeom prst="rect">
            <a:avLst/>
          </a:prstGeom>
          <a:noFill/>
        </p:spPr>
        <p:txBody>
          <a:bodyPr wrap="square" rtlCol="0">
            <a:spAutoFit/>
          </a:bodyPr>
          <a:lstStyle/>
          <a:p>
            <a:pPr marL="342900" indent="-34290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a:t>
            </a:r>
            <a:r>
              <a:rPr lang="zh-CN" sz="2000" dirty="0">
                <a:solidFill>
                  <a:srgbClr val="FFFF00"/>
                </a:solidFill>
                <a:latin typeface="微软雅黑" panose="020B0503020204020204" pitchFamily="34" charset="-122"/>
                <a:ea typeface="微软雅黑" panose="020B0503020204020204" pitchFamily="34" charset="-122"/>
              </a:rPr>
              <a:t>设计</a:t>
            </a:r>
            <a:r>
              <a:rPr altLang="zh-CN" sz="2000" dirty="0">
                <a:solidFill>
                  <a:srgbClr val="FFFF00"/>
                </a:solidFill>
                <a:latin typeface="微软雅黑" panose="020B0503020204020204" pitchFamily="34" charset="-122"/>
                <a:ea typeface="微软雅黑" panose="020B0503020204020204" pitchFamily="34" charset="-122"/>
              </a:rPr>
              <a:t>】</a:t>
            </a:r>
            <a:endParaRPr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Get_Msg类为软硬件交互类，通过get_msg方法实时获取amcl的自定位信息，测距信息及传感器信息等硬件反馈的信息。</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Get_Map类通过get_map方法从SLAM建图模块获取地图信息。</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Get_Goal类通过getgoal方法从总控模块获取处理好的目标地点信息。</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Navigation类为导航模块的总控类，它接受map信息，goal信息，并实时接收msg信息，通过route_plan方法调用ROS中的Navigation导航堆栈实现总体与实时路径规划，得到机器人整体规划路径，并得到每个时刻的速度和角速度。</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设置一个异常处理类，当路径规划过程中发生异常，调用异常处理类进行异常处理。</a:t>
            </a:r>
          </a:p>
        </p:txBody>
      </p:sp>
      <p:pic>
        <p:nvPicPr>
          <p:cNvPr id="3" name="图片 10"/>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109335" y="1946275"/>
            <a:ext cx="6042660" cy="3450590"/>
          </a:xfrm>
          <a:prstGeom prst="rect">
            <a:avLst/>
          </a:prstGeom>
          <a:noFill/>
          <a:ln w="9525">
            <a:noFill/>
          </a:ln>
        </p:spPr>
      </p:pic>
    </p:spTree>
    <p:extLst>
      <p:ext uri="{BB962C8B-B14F-4D97-AF65-F5344CB8AC3E}">
        <p14:creationId xmlns:p14="http://schemas.microsoft.com/office/powerpoint/2010/main" val="2812759058"/>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77989" y="835026"/>
            <a:ext cx="6514011" cy="4451078"/>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339102" cy="523220"/>
          </a:xfrm>
          <a:prstGeom prst="rect">
            <a:avLst/>
          </a:prstGeom>
          <a:noFill/>
          <a:ln w="9525">
            <a:noFill/>
            <a:miter lim="800000"/>
          </a:ln>
        </p:spPr>
        <p:txBody>
          <a:bodyPr wrap="none">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物体检测模块</a:t>
            </a:r>
          </a:p>
        </p:txBody>
      </p:sp>
      <p:sp>
        <p:nvSpPr>
          <p:cNvPr id="3" name="文本框 2"/>
          <p:cNvSpPr txBox="1"/>
          <p:nvPr/>
        </p:nvSpPr>
        <p:spPr>
          <a:xfrm>
            <a:off x="235131" y="929821"/>
            <a:ext cx="5442858" cy="4799965"/>
          </a:xfrm>
          <a:prstGeom prst="rect">
            <a:avLst/>
          </a:prstGeom>
          <a:noFill/>
        </p:spPr>
        <p:txBody>
          <a:bodyPr wrap="square" rtlCol="0">
            <a:spAutoFit/>
          </a:bodyPr>
          <a:lstStyle/>
          <a:p>
            <a:pPr marL="342900" indent="-342900">
              <a:lnSpc>
                <a:spcPct val="150000"/>
              </a:lnSpc>
              <a:buFont typeface="Wingdings" panose="05000000000000000000" charset="0"/>
              <a:buChar char="Ø"/>
            </a:pPr>
            <a:r>
              <a:rPr lang="zh-CN" sz="2000" dirty="0">
                <a:solidFill>
                  <a:srgbClr val="FFFF00"/>
                </a:solidFill>
                <a:latin typeface="微软雅黑" panose="020B0503020204020204" pitchFamily="34" charset="-122"/>
                <a:ea typeface="微软雅黑" panose="020B0503020204020204" pitchFamily="34" charset="-122"/>
              </a:rPr>
              <a:t>【功能】</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对货架上物体进行检测，获得物体的形状体积等信息。</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【输入】</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err="1">
                <a:solidFill>
                  <a:schemeClr val="accent3"/>
                </a:solidFill>
                <a:latin typeface="微软雅黑" panose="020B0503020204020204" pitchFamily="34" charset="-122"/>
                <a:ea typeface="微软雅黑" panose="020B0503020204020204" pitchFamily="34" charset="-122"/>
              </a:rPr>
              <a:t>传感</a:t>
            </a:r>
            <a:r>
              <a:rPr lang="zh-CN" altLang="en-US" dirty="0">
                <a:solidFill>
                  <a:schemeClr val="accent3"/>
                </a:solidFill>
                <a:latin typeface="微软雅黑" panose="020B0503020204020204" pitchFamily="34" charset="-122"/>
                <a:ea typeface="微软雅黑" panose="020B0503020204020204" pitchFamily="34" charset="-122"/>
              </a:rPr>
              <a:t>器</a:t>
            </a:r>
            <a:r>
              <a:rPr altLang="zh-CN" dirty="0" err="1">
                <a:solidFill>
                  <a:schemeClr val="accent3"/>
                </a:solidFill>
                <a:latin typeface="微软雅黑" panose="020B0503020204020204" pitchFamily="34" charset="-122"/>
                <a:ea typeface="微软雅黑" panose="020B0503020204020204" pitchFamily="34" charset="-122"/>
              </a:rPr>
              <a:t>发布的PointCloud信息</a:t>
            </a:r>
            <a:r>
              <a:rPr altLang="zh-CN" dirty="0">
                <a:solidFill>
                  <a:schemeClr val="accent3"/>
                </a:solidFill>
                <a:latin typeface="微软雅黑" panose="020B0503020204020204" pitchFamily="34" charset="-122"/>
                <a:ea typeface="微软雅黑" panose="020B0503020204020204" pitchFamily="34" charset="-122"/>
              </a:rPr>
              <a:t>；</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使用tf和nav_msgs/</a:t>
            </a:r>
            <a:r>
              <a:rPr altLang="zh-CN" dirty="0" err="1">
                <a:solidFill>
                  <a:schemeClr val="accent3"/>
                </a:solidFill>
                <a:latin typeface="微软雅黑" panose="020B0503020204020204" pitchFamily="34" charset="-122"/>
                <a:ea typeface="微软雅黑" panose="020B0503020204020204" pitchFamily="34" charset="-122"/>
              </a:rPr>
              <a:t>Odometry发布的测距信息</a:t>
            </a:r>
            <a:r>
              <a:rPr lang="zh-CN" altLang="en-US" dirty="0">
                <a:solidFill>
                  <a:schemeClr val="accent3"/>
                </a:solidFill>
                <a:latin typeface="微软雅黑" panose="020B0503020204020204" pitchFamily="34" charset="-122"/>
                <a:ea typeface="微软雅黑" panose="020B0503020204020204" pitchFamily="34" charset="-122"/>
              </a:rPr>
              <a:t>；</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双目摄像头返回的图像信息；</a:t>
            </a:r>
            <a:endParaRPr lang="en-US"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endParaRPr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【输出】</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物体的点云簇；</a:t>
            </a:r>
            <a:endParaRPr lang="en-US"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物体的体积、位置信息</a:t>
            </a:r>
            <a:endParaRPr altLang="zh-CN" dirty="0">
              <a:solidFill>
                <a:schemeClr val="accent3"/>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6082" y="835025"/>
            <a:ext cx="6824985" cy="4509593"/>
          </a:xfrm>
          <a:prstGeom prst="rect">
            <a:avLst/>
          </a:prstGeom>
        </p:spPr>
      </p:pic>
    </p:spTree>
    <p:extLst>
      <p:ext uri="{BB962C8B-B14F-4D97-AF65-F5344CB8AC3E}">
        <p14:creationId xmlns:p14="http://schemas.microsoft.com/office/powerpoint/2010/main" val="1023208567"/>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77989" y="246063"/>
            <a:ext cx="6413998" cy="6104264"/>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339102" cy="523220"/>
          </a:xfrm>
          <a:prstGeom prst="rect">
            <a:avLst/>
          </a:prstGeom>
          <a:noFill/>
          <a:ln w="9525">
            <a:noFill/>
            <a:miter lim="800000"/>
          </a:ln>
        </p:spPr>
        <p:txBody>
          <a:bodyPr wrap="none">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物体检测模块</a:t>
            </a:r>
          </a:p>
        </p:txBody>
      </p:sp>
      <p:sp>
        <p:nvSpPr>
          <p:cNvPr id="3" name="文本框 2"/>
          <p:cNvSpPr txBox="1"/>
          <p:nvPr/>
        </p:nvSpPr>
        <p:spPr>
          <a:xfrm>
            <a:off x="176711" y="490764"/>
            <a:ext cx="5442858" cy="6369685"/>
          </a:xfrm>
          <a:prstGeom prst="rect">
            <a:avLst/>
          </a:prstGeom>
          <a:noFill/>
        </p:spPr>
        <p:txBody>
          <a:bodyPr wrap="square" rtlCol="0">
            <a:spAutoFit/>
          </a:bodyPr>
          <a:lstStyle/>
          <a:p>
            <a:pPr marL="342900" indent="-34290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设计</a:t>
            </a:r>
            <a:r>
              <a:rPr altLang="zh-CN" sz="2000" dirty="0">
                <a:solidFill>
                  <a:srgbClr val="FFFF00"/>
                </a:solidFill>
                <a:latin typeface="微软雅黑" panose="020B0503020204020204" pitchFamily="34" charset="-122"/>
                <a:ea typeface="微软雅黑" panose="020B0503020204020204" pitchFamily="34" charset="-122"/>
              </a:rPr>
              <a:t>】</a:t>
            </a:r>
            <a:endParaRPr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en-US" altLang="zh-CN" dirty="0" err="1">
                <a:solidFill>
                  <a:schemeClr val="accent3"/>
                </a:solidFill>
                <a:latin typeface="微软雅黑" panose="020B0503020204020204" pitchFamily="34" charset="-122"/>
                <a:ea typeface="微软雅黑" panose="020B0503020204020204" pitchFamily="34" charset="-122"/>
              </a:rPr>
              <a:t>TargetDetection</a:t>
            </a:r>
            <a:r>
              <a:rPr lang="zh-CN" altLang="en-US" dirty="0">
                <a:solidFill>
                  <a:schemeClr val="accent3"/>
                </a:solidFill>
                <a:latin typeface="微软雅黑" panose="020B0503020204020204" pitchFamily="34" charset="-122"/>
                <a:ea typeface="微软雅黑" panose="020B0503020204020204" pitchFamily="34" charset="-122"/>
              </a:rPr>
              <a:t>类作为主类，通过四个方法完成对物体的检测</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zh-CN" altLang="en-US" dirty="0">
                <a:solidFill>
                  <a:schemeClr val="accent3"/>
                </a:solidFill>
                <a:latin typeface="微软雅黑" panose="020B0503020204020204" pitchFamily="34" charset="-122"/>
                <a:ea typeface="微软雅黑" panose="020B0503020204020204" pitchFamily="34" charset="-122"/>
              </a:rPr>
              <a:t>主类</a:t>
            </a:r>
            <a:r>
              <a:rPr lang="en-US" altLang="zh-CN" dirty="0">
                <a:solidFill>
                  <a:schemeClr val="accent3"/>
                </a:solidFill>
                <a:latin typeface="微软雅黑" panose="020B0503020204020204" pitchFamily="34" charset="-122"/>
                <a:ea typeface="微软雅黑" panose="020B0503020204020204" pitchFamily="34" charset="-122"/>
              </a:rPr>
              <a:t>preprocess</a:t>
            </a:r>
            <a:r>
              <a:rPr lang="zh-CN" altLang="en-US" dirty="0">
                <a:solidFill>
                  <a:schemeClr val="accent3"/>
                </a:solidFill>
                <a:latin typeface="微软雅黑" panose="020B0503020204020204" pitchFamily="34" charset="-122"/>
                <a:ea typeface="微软雅黑" panose="020B0503020204020204" pitchFamily="34" charset="-122"/>
              </a:rPr>
              <a:t>方法将从传感器获取的点云信息传给</a:t>
            </a:r>
            <a:r>
              <a:rPr lang="en-US" altLang="zh-CN" dirty="0" err="1">
                <a:solidFill>
                  <a:schemeClr val="accent3"/>
                </a:solidFill>
                <a:latin typeface="微软雅黑" panose="020B0503020204020204" pitchFamily="34" charset="-122"/>
                <a:ea typeface="微软雅黑" panose="020B0503020204020204" pitchFamily="34" charset="-122"/>
              </a:rPr>
              <a:t>TDPreprocess</a:t>
            </a:r>
            <a:r>
              <a:rPr lang="zh-CN" altLang="en-US" dirty="0">
                <a:solidFill>
                  <a:schemeClr val="accent3"/>
                </a:solidFill>
                <a:latin typeface="微软雅黑" panose="020B0503020204020204" pitchFamily="34" charset="-122"/>
                <a:ea typeface="微软雅黑" panose="020B0503020204020204" pitchFamily="34" charset="-122"/>
              </a:rPr>
              <a:t>类，由</a:t>
            </a:r>
            <a:r>
              <a:rPr lang="en-US" altLang="zh-CN" dirty="0">
                <a:solidFill>
                  <a:schemeClr val="accent3"/>
                </a:solidFill>
                <a:latin typeface="微软雅黑" panose="020B0503020204020204" pitchFamily="34" charset="-122"/>
                <a:ea typeface="微软雅黑" panose="020B0503020204020204" pitchFamily="34" charset="-122"/>
              </a:rPr>
              <a:t>kinect2base</a:t>
            </a:r>
            <a:r>
              <a:rPr lang="zh-CN" altLang="en-US" dirty="0">
                <a:solidFill>
                  <a:schemeClr val="accent3"/>
                </a:solidFill>
                <a:latin typeface="微软雅黑" panose="020B0503020204020204" pitchFamily="34" charset="-122"/>
                <a:ea typeface="微软雅黑" panose="020B0503020204020204" pitchFamily="34" charset="-122"/>
              </a:rPr>
              <a:t>完成坐标变换，</a:t>
            </a:r>
            <a:r>
              <a:rPr lang="en-US" altLang="zh-CN" dirty="0">
                <a:solidFill>
                  <a:schemeClr val="accent3"/>
                </a:solidFill>
                <a:latin typeface="微软雅黑" panose="020B0503020204020204" pitchFamily="34" charset="-122"/>
                <a:ea typeface="微软雅黑" panose="020B0503020204020204" pitchFamily="34" charset="-122"/>
              </a:rPr>
              <a:t>ros2pcl</a:t>
            </a:r>
            <a:r>
              <a:rPr lang="zh-CN" altLang="en-US" dirty="0">
                <a:solidFill>
                  <a:schemeClr val="accent3"/>
                </a:solidFill>
                <a:latin typeface="微软雅黑" panose="020B0503020204020204" pitchFamily="34" charset="-122"/>
                <a:ea typeface="微软雅黑" panose="020B0503020204020204" pitchFamily="34" charset="-122"/>
              </a:rPr>
              <a:t>完成格式转换</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zh-CN" altLang="en-US" dirty="0">
                <a:solidFill>
                  <a:schemeClr val="accent3"/>
                </a:solidFill>
                <a:latin typeface="微软雅黑" panose="020B0503020204020204" pitchFamily="34" charset="-122"/>
                <a:ea typeface="微软雅黑" panose="020B0503020204020204" pitchFamily="34" charset="-122"/>
              </a:rPr>
              <a:t>主类</a:t>
            </a:r>
            <a:r>
              <a:rPr lang="en-US" altLang="zh-CN" dirty="0">
                <a:solidFill>
                  <a:schemeClr val="accent3"/>
                </a:solidFill>
                <a:latin typeface="微软雅黑" panose="020B0503020204020204" pitchFamily="34" charset="-122"/>
                <a:ea typeface="微软雅黑" panose="020B0503020204020204" pitchFamily="34" charset="-122"/>
              </a:rPr>
              <a:t>segment</a:t>
            </a:r>
            <a:r>
              <a:rPr lang="zh-CN" altLang="en-US" dirty="0">
                <a:solidFill>
                  <a:schemeClr val="accent3"/>
                </a:solidFill>
                <a:latin typeface="微软雅黑" panose="020B0503020204020204" pitchFamily="34" charset="-122"/>
                <a:ea typeface="微软雅黑" panose="020B0503020204020204" pitchFamily="34" charset="-122"/>
              </a:rPr>
              <a:t>方法将处理好的点云信息传给</a:t>
            </a:r>
            <a:r>
              <a:rPr lang="en-US" altLang="zh-CN" dirty="0" err="1">
                <a:solidFill>
                  <a:schemeClr val="accent3"/>
                </a:solidFill>
                <a:latin typeface="微软雅黑" panose="020B0503020204020204" pitchFamily="34" charset="-122"/>
                <a:ea typeface="微软雅黑" panose="020B0503020204020204" pitchFamily="34" charset="-122"/>
              </a:rPr>
              <a:t>TDSegment</a:t>
            </a:r>
            <a:r>
              <a:rPr lang="zh-CN" altLang="en-US" dirty="0">
                <a:solidFill>
                  <a:schemeClr val="accent3"/>
                </a:solidFill>
                <a:latin typeface="微软雅黑" panose="020B0503020204020204" pitchFamily="34" charset="-122"/>
                <a:ea typeface="微软雅黑" panose="020B0503020204020204" pitchFamily="34" charset="-122"/>
              </a:rPr>
              <a:t>类，</a:t>
            </a:r>
            <a:r>
              <a:rPr lang="en-US" altLang="zh-CN" dirty="0" err="1">
                <a:solidFill>
                  <a:schemeClr val="accent3"/>
                </a:solidFill>
                <a:latin typeface="微软雅黑" panose="020B0503020204020204" pitchFamily="34" charset="-122"/>
                <a:ea typeface="微软雅黑" panose="020B0503020204020204" pitchFamily="34" charset="-122"/>
              </a:rPr>
              <a:t>planeDetect</a:t>
            </a:r>
            <a:r>
              <a:rPr lang="zh-CN" altLang="en-US" dirty="0">
                <a:solidFill>
                  <a:schemeClr val="accent3"/>
                </a:solidFill>
                <a:latin typeface="微软雅黑" panose="020B0503020204020204" pitchFamily="34" charset="-122"/>
                <a:ea typeface="微软雅黑" panose="020B0503020204020204" pitchFamily="34" charset="-122"/>
              </a:rPr>
              <a:t>方法分割出平面后，主类方法将平面从点云去除，继续调用</a:t>
            </a:r>
            <a:r>
              <a:rPr lang="en-US" altLang="zh-CN" dirty="0" err="1">
                <a:solidFill>
                  <a:schemeClr val="accent3"/>
                </a:solidFill>
                <a:latin typeface="微软雅黑" panose="020B0503020204020204" pitchFamily="34" charset="-122"/>
                <a:ea typeface="微软雅黑" panose="020B0503020204020204" pitchFamily="34" charset="-122"/>
              </a:rPr>
              <a:t>TDSegment</a:t>
            </a:r>
            <a:r>
              <a:rPr lang="zh-CN" altLang="en-US" dirty="0">
                <a:solidFill>
                  <a:schemeClr val="accent3"/>
                </a:solidFill>
                <a:latin typeface="微软雅黑" panose="020B0503020204020204" pitchFamily="34" charset="-122"/>
                <a:ea typeface="微软雅黑" panose="020B0503020204020204" pitchFamily="34" charset="-122"/>
              </a:rPr>
              <a:t>类</a:t>
            </a:r>
            <a:r>
              <a:rPr lang="en-US" altLang="zh-CN" dirty="0" err="1">
                <a:solidFill>
                  <a:schemeClr val="accent3"/>
                </a:solidFill>
                <a:latin typeface="微软雅黑" panose="020B0503020204020204" pitchFamily="34" charset="-122"/>
                <a:ea typeface="微软雅黑" panose="020B0503020204020204" pitchFamily="34" charset="-122"/>
              </a:rPr>
              <a:t>getObjectCld</a:t>
            </a:r>
            <a:r>
              <a:rPr lang="zh-CN" altLang="en-US" dirty="0">
                <a:solidFill>
                  <a:schemeClr val="accent3"/>
                </a:solidFill>
                <a:latin typeface="微软雅黑" panose="020B0503020204020204" pitchFamily="34" charset="-122"/>
                <a:ea typeface="微软雅黑" panose="020B0503020204020204" pitchFamily="34" charset="-122"/>
              </a:rPr>
              <a:t>得到物体点云集合</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zh-CN" altLang="en-US" dirty="0">
                <a:solidFill>
                  <a:schemeClr val="accent3"/>
                </a:solidFill>
                <a:latin typeface="微软雅黑" panose="020B0503020204020204" pitchFamily="34" charset="-122"/>
                <a:ea typeface="微软雅黑" panose="020B0503020204020204" pitchFamily="34" charset="-122"/>
              </a:rPr>
              <a:t>主类</a:t>
            </a:r>
            <a:r>
              <a:rPr lang="en-US" altLang="zh-CN" dirty="0" err="1">
                <a:solidFill>
                  <a:schemeClr val="accent3"/>
                </a:solidFill>
                <a:latin typeface="微软雅黑" panose="020B0503020204020204" pitchFamily="34" charset="-122"/>
                <a:ea typeface="微软雅黑" panose="020B0503020204020204" pitchFamily="34" charset="-122"/>
              </a:rPr>
              <a:t>getObject</a:t>
            </a:r>
            <a:r>
              <a:rPr lang="zh-CN" altLang="en-US" dirty="0">
                <a:solidFill>
                  <a:schemeClr val="accent3"/>
                </a:solidFill>
                <a:latin typeface="微软雅黑" panose="020B0503020204020204" pitchFamily="34" charset="-122"/>
                <a:ea typeface="微软雅黑" panose="020B0503020204020204" pitchFamily="34" charset="-122"/>
              </a:rPr>
              <a:t>方法将原始物体点云传送给</a:t>
            </a:r>
            <a:r>
              <a:rPr lang="en-US" altLang="zh-CN" dirty="0">
                <a:solidFill>
                  <a:schemeClr val="accent3"/>
                </a:solidFill>
                <a:latin typeface="微软雅黑" panose="020B0503020204020204" pitchFamily="34" charset="-122"/>
                <a:ea typeface="微软雅黑" panose="020B0503020204020204" pitchFamily="34" charset="-122"/>
              </a:rPr>
              <a:t>TDCld2Object</a:t>
            </a:r>
            <a:r>
              <a:rPr lang="zh-CN" altLang="en-US" dirty="0">
                <a:solidFill>
                  <a:schemeClr val="accent3"/>
                </a:solidFill>
                <a:latin typeface="微软雅黑" panose="020B0503020204020204" pitchFamily="34" charset="-122"/>
                <a:ea typeface="微软雅黑" panose="020B0503020204020204" pitchFamily="34" charset="-122"/>
              </a:rPr>
              <a:t>类，</a:t>
            </a:r>
            <a:r>
              <a:rPr lang="en-US" altLang="zh-CN" dirty="0" err="1">
                <a:solidFill>
                  <a:schemeClr val="accent3"/>
                </a:solidFill>
                <a:latin typeface="微软雅黑" panose="020B0503020204020204" pitchFamily="34" charset="-122"/>
                <a:ea typeface="微软雅黑" panose="020B0503020204020204" pitchFamily="34" charset="-122"/>
              </a:rPr>
              <a:t>neighborSearch</a:t>
            </a:r>
            <a:r>
              <a:rPr lang="zh-CN" altLang="en-US" dirty="0">
                <a:solidFill>
                  <a:schemeClr val="accent3"/>
                </a:solidFill>
                <a:latin typeface="微软雅黑" panose="020B0503020204020204" pitchFamily="34" charset="-122"/>
                <a:ea typeface="微软雅黑" panose="020B0503020204020204" pitchFamily="34" charset="-122"/>
              </a:rPr>
              <a:t>在分离出来的物品点云集合中进行近邻搜索查找，分割出互相分离的点云团簇，</a:t>
            </a:r>
            <a:r>
              <a:rPr lang="en-US" altLang="zh-CN" dirty="0" err="1">
                <a:solidFill>
                  <a:schemeClr val="accent3"/>
                </a:solidFill>
                <a:latin typeface="微软雅黑" panose="020B0503020204020204" pitchFamily="34" charset="-122"/>
                <a:ea typeface="微软雅黑" panose="020B0503020204020204" pitchFamily="34" charset="-122"/>
              </a:rPr>
              <a:t>VolumeStatic</a:t>
            </a:r>
            <a:r>
              <a:rPr lang="zh-CN" altLang="en-US" dirty="0">
                <a:solidFill>
                  <a:schemeClr val="accent3"/>
                </a:solidFill>
                <a:latin typeface="微软雅黑" panose="020B0503020204020204" pitchFamily="34" charset="-122"/>
                <a:ea typeface="微软雅黑" panose="020B0503020204020204" pitchFamily="34" charset="-122"/>
              </a:rPr>
              <a:t>方法统计分离物体的体积等参数并返回给</a:t>
            </a:r>
            <a:r>
              <a:rPr lang="en-US" altLang="zh-CN" dirty="0" err="1">
                <a:solidFill>
                  <a:schemeClr val="accent3"/>
                </a:solidFill>
                <a:latin typeface="微软雅黑" panose="020B0503020204020204" pitchFamily="34" charset="-122"/>
                <a:ea typeface="微软雅黑" panose="020B0503020204020204" pitchFamily="34" charset="-122"/>
              </a:rPr>
              <a:t>chooseObject</a:t>
            </a:r>
            <a:r>
              <a:rPr lang="zh-CN" altLang="en-US" dirty="0">
                <a:solidFill>
                  <a:schemeClr val="accent3"/>
                </a:solidFill>
                <a:latin typeface="微软雅黑" panose="020B0503020204020204" pitchFamily="34" charset="-122"/>
                <a:ea typeface="微软雅黑" panose="020B0503020204020204" pitchFamily="34" charset="-122"/>
              </a:rPr>
              <a:t>。</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279" y="86449"/>
            <a:ext cx="6650721" cy="6858000"/>
          </a:xfrm>
          <a:prstGeom prst="rect">
            <a:avLst/>
          </a:prstGeom>
        </p:spPr>
      </p:pic>
    </p:spTree>
    <p:extLst>
      <p:ext uri="{BB962C8B-B14F-4D97-AF65-F5344CB8AC3E}">
        <p14:creationId xmlns:p14="http://schemas.microsoft.com/office/powerpoint/2010/main" val="1918971000"/>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15796" y="1178586"/>
            <a:ext cx="6197813" cy="4081391"/>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339102" cy="523220"/>
          </a:xfrm>
          <a:prstGeom prst="rect">
            <a:avLst/>
          </a:prstGeom>
          <a:noFill/>
          <a:ln w="9525">
            <a:noFill/>
            <a:miter lim="800000"/>
          </a:ln>
        </p:spPr>
        <p:txBody>
          <a:bodyPr wrap="none">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物体抓取模块</a:t>
            </a:r>
          </a:p>
        </p:txBody>
      </p:sp>
      <p:sp>
        <p:nvSpPr>
          <p:cNvPr id="3" name="文本框 2"/>
          <p:cNvSpPr txBox="1"/>
          <p:nvPr/>
        </p:nvSpPr>
        <p:spPr>
          <a:xfrm>
            <a:off x="451316" y="1329803"/>
            <a:ext cx="5442858" cy="4384675"/>
          </a:xfrm>
          <a:prstGeom prst="rect">
            <a:avLst/>
          </a:prstGeom>
          <a:noFill/>
        </p:spPr>
        <p:txBody>
          <a:bodyPr wrap="square" rtlCol="0">
            <a:spAutoFit/>
          </a:bodyPr>
          <a:lstStyle/>
          <a:p>
            <a:pPr marL="342900" indent="-342900">
              <a:lnSpc>
                <a:spcPct val="150000"/>
              </a:lnSpc>
              <a:buFont typeface="Wingdings" panose="05000000000000000000" charset="0"/>
              <a:buChar char="Ø"/>
            </a:pPr>
            <a:r>
              <a:rPr lang="zh-CN" sz="2000" dirty="0">
                <a:solidFill>
                  <a:srgbClr val="FFFF00"/>
                </a:solidFill>
                <a:latin typeface="微软雅黑" panose="020B0503020204020204" pitchFamily="34" charset="-122"/>
                <a:ea typeface="微软雅黑" panose="020B0503020204020204" pitchFamily="34" charset="-122"/>
              </a:rPr>
              <a:t>【功能】</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到达目的地时抓取货架上物品，回到起始点时释放已抓取物品。</a:t>
            </a:r>
            <a:endParaRPr lang="en-US" altLang="zh-CN" dirty="0">
              <a:solidFill>
                <a:schemeClr val="accent3"/>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【输入】</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en-US" altLang="zh-CN" dirty="0" err="1">
                <a:solidFill>
                  <a:schemeClr val="accent3"/>
                </a:solidFill>
                <a:latin typeface="微软雅黑" panose="020B0503020204020204" pitchFamily="34" charset="-122"/>
                <a:ea typeface="微软雅黑" panose="020B0503020204020204" pitchFamily="34" charset="-122"/>
              </a:rPr>
              <a:t>amcl</a:t>
            </a:r>
            <a:r>
              <a:rPr lang="zh-CN" altLang="en-US" dirty="0">
                <a:solidFill>
                  <a:schemeClr val="accent3"/>
                </a:solidFill>
                <a:latin typeface="微软雅黑" panose="020B0503020204020204" pitchFamily="34" charset="-122"/>
                <a:ea typeface="微软雅黑" panose="020B0503020204020204" pitchFamily="34" charset="-122"/>
              </a:rPr>
              <a:t>的自定位信息</a:t>
            </a:r>
            <a:r>
              <a:rPr altLang="zh-CN" dirty="0">
                <a:solidFill>
                  <a:schemeClr val="accent3"/>
                </a:solidFill>
                <a:latin typeface="微软雅黑" panose="020B0503020204020204" pitchFamily="34" charset="-122"/>
                <a:ea typeface="微软雅黑" panose="020B0503020204020204" pitchFamily="34" charset="-122"/>
              </a:rPr>
              <a:t>；</a:t>
            </a:r>
            <a:endParaRPr lang="en-US"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物体检测模块返回的物体高度、形状等信息；</a:t>
            </a:r>
            <a:endParaRPr lang="en-US"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抓取相关参数设定；</a:t>
            </a:r>
            <a:endParaRPr altLang="zh-CN" dirty="0">
              <a:solidFill>
                <a:schemeClr val="accent3"/>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【输出】</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抓取成功与否；</a:t>
            </a:r>
            <a:endParaRPr lang="en-US"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释放成功与否</a:t>
            </a:r>
            <a:endParaRPr altLang="zh-CN" dirty="0">
              <a:solidFill>
                <a:schemeClr val="accent3"/>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9611" y="1244328"/>
            <a:ext cx="6829634" cy="3662503"/>
          </a:xfrm>
          <a:prstGeom prst="rect">
            <a:avLst/>
          </a:prstGeom>
        </p:spPr>
      </p:pic>
    </p:spTree>
    <p:extLst>
      <p:ext uri="{BB962C8B-B14F-4D97-AF65-F5344CB8AC3E}">
        <p14:creationId xmlns:p14="http://schemas.microsoft.com/office/powerpoint/2010/main" val="39904110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6825" y="1429385"/>
            <a:ext cx="9354185" cy="5115560"/>
          </a:xfrm>
          <a:prstGeom prst="rect">
            <a:avLst/>
          </a:prstGeom>
          <a:solidFill>
            <a:schemeClr val="accent3">
              <a:lumMod val="60000"/>
              <a:lumOff val="40000"/>
            </a:schemeClr>
          </a:solidFill>
          <a:ln>
            <a:noFill/>
          </a:ln>
          <a:effectLst>
            <a:glow rad="228600">
              <a:schemeClr val="accent3">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20116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业务需求描述</a:t>
            </a:r>
          </a:p>
        </p:txBody>
      </p:sp>
      <p:pic>
        <p:nvPicPr>
          <p:cNvPr id="3" name="图片 -2147482624" descr="业务流图"/>
          <p:cNvPicPr>
            <a:picLocks noChangeAspect="1"/>
          </p:cNvPicPr>
          <p:nvPr/>
        </p:nvPicPr>
        <p:blipFill>
          <a:blip r:embed="rId3"/>
          <a:stretch>
            <a:fillRect/>
          </a:stretch>
        </p:blipFill>
        <p:spPr>
          <a:xfrm>
            <a:off x="2493010" y="1518920"/>
            <a:ext cx="6744970" cy="4935855"/>
          </a:xfrm>
          <a:prstGeom prst="rect">
            <a:avLst/>
          </a:prstGeom>
          <a:noFill/>
          <a:ln w="9525">
            <a:noFill/>
          </a:ln>
        </p:spPr>
      </p:pic>
      <p:sp>
        <p:nvSpPr>
          <p:cNvPr id="4" name="文本框 45"/>
          <p:cNvSpPr txBox="1">
            <a:spLocks noChangeArrowheads="1"/>
          </p:cNvSpPr>
          <p:nvPr/>
        </p:nvSpPr>
        <p:spPr bwMode="auto">
          <a:xfrm>
            <a:off x="1198880" y="835025"/>
            <a:ext cx="8056880" cy="398780"/>
          </a:xfrm>
          <a:prstGeom prst="rect">
            <a:avLst/>
          </a:prstGeom>
          <a:noFill/>
          <a:ln w="9525">
            <a:noFill/>
            <a:miter lim="800000"/>
          </a:ln>
        </p:spPr>
        <p:txBody>
          <a:bodyPr wrap="none">
            <a:spAutoFit/>
          </a:bodyPr>
          <a:lstStyle/>
          <a:p>
            <a:pPr algn="l"/>
            <a:r>
              <a:rPr lang="zh-CN" altLang="en-US" sz="2000" dirty="0" smtClean="0">
                <a:solidFill>
                  <a:schemeClr val="accent4"/>
                </a:solidFill>
                <a:latin typeface="微软雅黑" panose="020B0503020204020204" pitchFamily="34" charset="-122"/>
                <a:ea typeface="微软雅黑" panose="020B0503020204020204" pitchFamily="34" charset="-122"/>
              </a:rPr>
              <a:t>机器人主要使用场景为</a:t>
            </a:r>
            <a:r>
              <a:rPr lang="zh-CN" altLang="en-US" sz="2000" dirty="0" smtClean="0">
                <a:solidFill>
                  <a:schemeClr val="accent5"/>
                </a:solidFill>
                <a:latin typeface="微软雅黑" panose="020B0503020204020204" pitchFamily="34" charset="-122"/>
                <a:ea typeface="微软雅黑" panose="020B0503020204020204" pitchFamily="34" charset="-122"/>
              </a:rPr>
              <a:t>空间有限的超市</a:t>
            </a:r>
            <a:r>
              <a:rPr lang="zh-CN" altLang="en-US" sz="2000" dirty="0" smtClean="0">
                <a:solidFill>
                  <a:schemeClr val="accent4"/>
                </a:solidFill>
                <a:latin typeface="微软雅黑" panose="020B0503020204020204" pitchFamily="34" charset="-122"/>
                <a:ea typeface="微软雅黑" panose="020B0503020204020204" pitchFamily="34" charset="-122"/>
              </a:rPr>
              <a:t>内，主要任务为</a:t>
            </a:r>
            <a:r>
              <a:rPr lang="zh-CN" altLang="en-US" sz="2000" dirty="0" smtClean="0">
                <a:solidFill>
                  <a:schemeClr val="accent5"/>
                </a:solidFill>
                <a:latin typeface="微软雅黑" panose="020B0503020204020204" pitchFamily="34" charset="-122"/>
                <a:ea typeface="微软雅黑" panose="020B0503020204020204" pitchFamily="34" charset="-122"/>
              </a:rPr>
              <a:t>协助用户购物</a:t>
            </a:r>
            <a:r>
              <a:rPr lang="zh-CN" altLang="en-US" sz="2000" dirty="0" smtClean="0">
                <a:solidFill>
                  <a:schemeClr val="accent4"/>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782380647"/>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61462" y="507673"/>
            <a:ext cx="5726021" cy="5910897"/>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339102" cy="523220"/>
          </a:xfrm>
          <a:prstGeom prst="rect">
            <a:avLst/>
          </a:prstGeom>
          <a:noFill/>
          <a:ln w="9525">
            <a:noFill/>
            <a:miter lim="800000"/>
          </a:ln>
        </p:spPr>
        <p:txBody>
          <a:bodyPr wrap="none">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物体抓取模块</a:t>
            </a:r>
          </a:p>
        </p:txBody>
      </p:sp>
      <p:sp>
        <p:nvSpPr>
          <p:cNvPr id="3" name="文本框 2"/>
          <p:cNvSpPr txBox="1"/>
          <p:nvPr/>
        </p:nvSpPr>
        <p:spPr>
          <a:xfrm>
            <a:off x="383178" y="1127570"/>
            <a:ext cx="5442858" cy="5123180"/>
          </a:xfrm>
          <a:prstGeom prst="rect">
            <a:avLst/>
          </a:prstGeom>
          <a:noFill/>
        </p:spPr>
        <p:txBody>
          <a:bodyPr wrap="square" rtlCol="0">
            <a:spAutoFit/>
          </a:bodyPr>
          <a:lstStyle/>
          <a:p>
            <a:pPr marL="285750" indent="-28575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设计</a:t>
            </a:r>
            <a:r>
              <a:rPr altLang="zh-CN" sz="2000" dirty="0">
                <a:solidFill>
                  <a:srgbClr val="FFFF00"/>
                </a:solidFill>
                <a:latin typeface="微软雅黑" panose="020B0503020204020204" pitchFamily="34" charset="-122"/>
                <a:ea typeface="微软雅黑" panose="020B0503020204020204" pitchFamily="34" charset="-122"/>
              </a:rPr>
              <a:t>】</a:t>
            </a:r>
            <a:endParaRPr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en-US" altLang="zh-CN" dirty="0" err="1">
                <a:solidFill>
                  <a:schemeClr val="accent3"/>
                </a:solidFill>
                <a:latin typeface="微软雅黑" panose="020B0503020204020204" pitchFamily="34" charset="-122"/>
                <a:ea typeface="微软雅黑" panose="020B0503020204020204" pitchFamily="34" charset="-122"/>
              </a:rPr>
              <a:t>GrabObject</a:t>
            </a:r>
            <a:r>
              <a:rPr lang="zh-CN" altLang="en-US" dirty="0">
                <a:solidFill>
                  <a:schemeClr val="accent3"/>
                </a:solidFill>
                <a:latin typeface="微软雅黑" panose="020B0503020204020204" pitchFamily="34" charset="-122"/>
                <a:ea typeface="微软雅黑" panose="020B0503020204020204" pitchFamily="34" charset="-122"/>
              </a:rPr>
              <a:t>类作为主类，接受到主控类的抓取指令时获得了物体位置、形状等参数，调用自身</a:t>
            </a:r>
            <a:r>
              <a:rPr lang="en-US" altLang="zh-CN" dirty="0">
                <a:solidFill>
                  <a:schemeClr val="accent3"/>
                </a:solidFill>
                <a:latin typeface="微软雅黑" panose="020B0503020204020204" pitchFamily="34" charset="-122"/>
                <a:ea typeface="微软雅黑" panose="020B0503020204020204" pitchFamily="34" charset="-122"/>
              </a:rPr>
              <a:t>adjust</a:t>
            </a:r>
            <a:r>
              <a:rPr lang="zh-CN" altLang="en-US" dirty="0">
                <a:solidFill>
                  <a:schemeClr val="accent3"/>
                </a:solidFill>
                <a:latin typeface="微软雅黑" panose="020B0503020204020204" pitchFamily="34" charset="-122"/>
                <a:ea typeface="微软雅黑" panose="020B0503020204020204" pitchFamily="34" charset="-122"/>
              </a:rPr>
              <a:t>方法通过底座调整距离待抓取目标的距离，调用机械臂</a:t>
            </a:r>
            <a:r>
              <a:rPr lang="en-US" altLang="zh-CN" dirty="0">
                <a:solidFill>
                  <a:schemeClr val="accent3"/>
                </a:solidFill>
                <a:latin typeface="微软雅黑" panose="020B0503020204020204" pitchFamily="34" charset="-122"/>
                <a:ea typeface="微软雅黑" panose="020B0503020204020204" pitchFamily="34" charset="-122"/>
              </a:rPr>
              <a:t>adjust</a:t>
            </a:r>
            <a:r>
              <a:rPr lang="zh-CN" altLang="en-US" dirty="0">
                <a:solidFill>
                  <a:schemeClr val="accent3"/>
                </a:solidFill>
                <a:latin typeface="微软雅黑" panose="020B0503020204020204" pitchFamily="34" charset="-122"/>
                <a:ea typeface="微软雅黑" panose="020B0503020204020204" pitchFamily="34" charset="-122"/>
              </a:rPr>
              <a:t>方法调整机械臂高度</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en-US" altLang="zh-CN" dirty="0" err="1">
                <a:solidFill>
                  <a:schemeClr val="accent3"/>
                </a:solidFill>
                <a:latin typeface="微软雅黑" panose="020B0503020204020204" pitchFamily="34" charset="-122"/>
                <a:ea typeface="微软雅黑" panose="020B0503020204020204" pitchFamily="34" charset="-122"/>
              </a:rPr>
              <a:t>grabAttend</a:t>
            </a:r>
            <a:r>
              <a:rPr lang="zh-CN" altLang="en-US" dirty="0">
                <a:solidFill>
                  <a:schemeClr val="accent3"/>
                </a:solidFill>
                <a:latin typeface="微软雅黑" panose="020B0503020204020204" pitchFamily="34" charset="-122"/>
                <a:ea typeface="微软雅黑" panose="020B0503020204020204" pitchFamily="34" charset="-122"/>
              </a:rPr>
              <a:t>方法不断尝试调用</a:t>
            </a:r>
            <a:r>
              <a:rPr lang="en-US" altLang="zh-CN" dirty="0">
                <a:solidFill>
                  <a:schemeClr val="accent3"/>
                </a:solidFill>
                <a:latin typeface="微软雅黑" panose="020B0503020204020204" pitchFamily="34" charset="-122"/>
                <a:ea typeface="微软雅黑" panose="020B0503020204020204" pitchFamily="34" charset="-122"/>
              </a:rPr>
              <a:t>Arm</a:t>
            </a:r>
            <a:r>
              <a:rPr lang="zh-CN" altLang="en-US" dirty="0">
                <a:solidFill>
                  <a:schemeClr val="accent3"/>
                </a:solidFill>
                <a:latin typeface="微软雅黑" panose="020B0503020204020204" pitchFamily="34" charset="-122"/>
                <a:ea typeface="微软雅黑" panose="020B0503020204020204" pitchFamily="34" charset="-122"/>
              </a:rPr>
              <a:t>类的</a:t>
            </a:r>
            <a:r>
              <a:rPr lang="en-US" altLang="zh-CN" dirty="0">
                <a:solidFill>
                  <a:schemeClr val="accent3"/>
                </a:solidFill>
                <a:latin typeface="微软雅黑" panose="020B0503020204020204" pitchFamily="34" charset="-122"/>
                <a:ea typeface="微软雅黑" panose="020B0503020204020204" pitchFamily="34" charset="-122"/>
              </a:rPr>
              <a:t>grab</a:t>
            </a:r>
            <a:r>
              <a:rPr lang="zh-CN" altLang="en-US" dirty="0">
                <a:solidFill>
                  <a:schemeClr val="accent3"/>
                </a:solidFill>
                <a:latin typeface="微软雅黑" panose="020B0503020204020204" pitchFamily="34" charset="-122"/>
                <a:ea typeface="微软雅黑" panose="020B0503020204020204" pitchFamily="34" charset="-122"/>
              </a:rPr>
              <a:t>方法尝试抓取物体，</a:t>
            </a:r>
            <a:r>
              <a:rPr lang="en-US" altLang="zh-CN" dirty="0">
                <a:solidFill>
                  <a:schemeClr val="accent3"/>
                </a:solidFill>
                <a:latin typeface="微软雅黑" panose="020B0503020204020204" pitchFamily="34" charset="-122"/>
                <a:ea typeface="微软雅黑" panose="020B0503020204020204" pitchFamily="34" charset="-122"/>
              </a:rPr>
              <a:t>grab</a:t>
            </a:r>
            <a:r>
              <a:rPr lang="zh-CN" altLang="en-US" dirty="0">
                <a:solidFill>
                  <a:schemeClr val="accent3"/>
                </a:solidFill>
                <a:latin typeface="微软雅黑" panose="020B0503020204020204" pitchFamily="34" charset="-122"/>
                <a:ea typeface="微软雅黑" panose="020B0503020204020204" pitchFamily="34" charset="-122"/>
              </a:rPr>
              <a:t>方法会返回抓取结果，</a:t>
            </a:r>
            <a:r>
              <a:rPr lang="en-US" altLang="zh-CN" dirty="0" err="1">
                <a:solidFill>
                  <a:schemeClr val="accent3"/>
                </a:solidFill>
                <a:latin typeface="微软雅黑" panose="020B0503020204020204" pitchFamily="34" charset="-122"/>
                <a:ea typeface="微软雅黑" panose="020B0503020204020204" pitchFamily="34" charset="-122"/>
              </a:rPr>
              <a:t>grabAttend</a:t>
            </a:r>
            <a:r>
              <a:rPr lang="zh-CN" altLang="en-US" dirty="0">
                <a:solidFill>
                  <a:schemeClr val="accent3"/>
                </a:solidFill>
                <a:latin typeface="微软雅黑" panose="020B0503020204020204" pitchFamily="34" charset="-122"/>
                <a:ea typeface="微软雅黑" panose="020B0503020204020204" pitchFamily="34" charset="-122"/>
              </a:rPr>
              <a:t>直到达到次数或成功抓取才会停止。</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en-US" altLang="zh-CN" dirty="0">
                <a:solidFill>
                  <a:schemeClr val="accent3"/>
                </a:solidFill>
                <a:latin typeface="微软雅黑" panose="020B0503020204020204" pitchFamily="34" charset="-122"/>
                <a:ea typeface="微软雅黑" panose="020B0503020204020204" pitchFamily="34" charset="-122"/>
              </a:rPr>
              <a:t>Release</a:t>
            </a:r>
            <a:r>
              <a:rPr lang="zh-CN" altLang="en-US" dirty="0">
                <a:solidFill>
                  <a:schemeClr val="accent3"/>
                </a:solidFill>
                <a:latin typeface="微软雅黑" panose="020B0503020204020204" pitchFamily="34" charset="-122"/>
                <a:ea typeface="微软雅黑" panose="020B0503020204020204" pitchFamily="34" charset="-122"/>
              </a:rPr>
              <a:t>方法调用</a:t>
            </a:r>
            <a:r>
              <a:rPr lang="en-US" altLang="zh-CN" dirty="0">
                <a:solidFill>
                  <a:schemeClr val="accent3"/>
                </a:solidFill>
                <a:latin typeface="微软雅黑" panose="020B0503020204020204" pitchFamily="34" charset="-122"/>
                <a:ea typeface="微软雅黑" panose="020B0503020204020204" pitchFamily="34" charset="-122"/>
              </a:rPr>
              <a:t>Arm</a:t>
            </a:r>
            <a:r>
              <a:rPr lang="zh-CN" altLang="en-US" dirty="0">
                <a:solidFill>
                  <a:schemeClr val="accent3"/>
                </a:solidFill>
                <a:latin typeface="微软雅黑" panose="020B0503020204020204" pitchFamily="34" charset="-122"/>
                <a:ea typeface="微软雅黑" panose="020B0503020204020204" pitchFamily="34" charset="-122"/>
              </a:rPr>
              <a:t>类的</a:t>
            </a:r>
            <a:r>
              <a:rPr lang="en-US" altLang="zh-CN" dirty="0">
                <a:solidFill>
                  <a:schemeClr val="accent3"/>
                </a:solidFill>
                <a:latin typeface="微软雅黑" panose="020B0503020204020204" pitchFamily="34" charset="-122"/>
                <a:ea typeface="微软雅黑" panose="020B0503020204020204" pitchFamily="34" charset="-122"/>
              </a:rPr>
              <a:t>release</a:t>
            </a:r>
            <a:r>
              <a:rPr lang="zh-CN" altLang="en-US" dirty="0">
                <a:solidFill>
                  <a:schemeClr val="accent3"/>
                </a:solidFill>
                <a:latin typeface="微软雅黑" panose="020B0503020204020204" pitchFamily="34" charset="-122"/>
                <a:ea typeface="微软雅黑" panose="020B0503020204020204" pitchFamily="34" charset="-122"/>
              </a:rPr>
              <a:t>方法释放抓取物体，并通知主控类。</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en-US" altLang="zh-CN" dirty="0" err="1">
                <a:solidFill>
                  <a:schemeClr val="accent3"/>
                </a:solidFill>
                <a:latin typeface="微软雅黑" panose="020B0503020204020204" pitchFamily="34" charset="-122"/>
                <a:ea typeface="微软雅黑" panose="020B0503020204020204" pitchFamily="34" charset="-122"/>
              </a:rPr>
              <a:t>reInit</a:t>
            </a:r>
            <a:r>
              <a:rPr lang="zh-CN" altLang="en-US" dirty="0">
                <a:solidFill>
                  <a:schemeClr val="accent3"/>
                </a:solidFill>
                <a:latin typeface="微软雅黑" panose="020B0503020204020204" pitchFamily="34" charset="-122"/>
                <a:ea typeface="微软雅黑" panose="020B0503020204020204" pitchFamily="34" charset="-122"/>
              </a:rPr>
              <a:t>方法调用</a:t>
            </a:r>
            <a:r>
              <a:rPr lang="en-US" altLang="zh-CN" dirty="0">
                <a:solidFill>
                  <a:schemeClr val="accent3"/>
                </a:solidFill>
                <a:latin typeface="微软雅黑" panose="020B0503020204020204" pitchFamily="34" charset="-122"/>
                <a:ea typeface="微软雅黑" panose="020B0503020204020204" pitchFamily="34" charset="-122"/>
              </a:rPr>
              <a:t>Arm</a:t>
            </a:r>
            <a:r>
              <a:rPr lang="zh-CN" altLang="en-US" dirty="0">
                <a:solidFill>
                  <a:schemeClr val="accent3"/>
                </a:solidFill>
                <a:latin typeface="微软雅黑" panose="020B0503020204020204" pitchFamily="34" charset="-122"/>
                <a:ea typeface="微软雅黑" panose="020B0503020204020204" pitchFamily="34" charset="-122"/>
              </a:rPr>
              <a:t>类</a:t>
            </a:r>
            <a:r>
              <a:rPr lang="en-US" altLang="zh-CN" dirty="0">
                <a:solidFill>
                  <a:schemeClr val="accent3"/>
                </a:solidFill>
                <a:latin typeface="微软雅黑" panose="020B0503020204020204" pitchFamily="34" charset="-122"/>
                <a:ea typeface="微软雅黑" panose="020B0503020204020204" pitchFamily="34" charset="-122"/>
              </a:rPr>
              <a:t>adjust</a:t>
            </a:r>
            <a:r>
              <a:rPr lang="zh-CN" altLang="en-US" dirty="0">
                <a:solidFill>
                  <a:schemeClr val="accent3"/>
                </a:solidFill>
                <a:latin typeface="微软雅黑" panose="020B0503020204020204" pitchFamily="34" charset="-122"/>
                <a:ea typeface="微软雅黑" panose="020B0503020204020204" pitchFamily="34" charset="-122"/>
              </a:rPr>
              <a:t>将机械臂调整回抓取之前的位置参数，保持系统一致性。</a:t>
            </a:r>
            <a:endParaRPr lang="en-US" altLang="zh-CN" dirty="0">
              <a:solidFill>
                <a:schemeClr val="accent3"/>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9965" y="507673"/>
            <a:ext cx="4792460" cy="6178550"/>
          </a:xfrm>
          <a:prstGeom prst="rect">
            <a:avLst/>
          </a:prstGeom>
        </p:spPr>
      </p:pic>
    </p:spTree>
    <p:extLst>
      <p:ext uri="{BB962C8B-B14F-4D97-AF65-F5344CB8AC3E}">
        <p14:creationId xmlns:p14="http://schemas.microsoft.com/office/powerpoint/2010/main" val="2861515111"/>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blip>
          <a:stretch>
            <a:fillRect/>
          </a:stretch>
        </p:blipFill>
        <p:spPr>
          <a:xfrm rot="16200000">
            <a:off x="4527551" y="-114633"/>
            <a:ext cx="3238498" cy="6858000"/>
          </a:xfrm>
          <a:prstGeom prst="rect">
            <a:avLst/>
          </a:prstGeom>
        </p:spPr>
      </p:pic>
      <p:sp>
        <p:nvSpPr>
          <p:cNvPr id="38914" name="TextBox 76"/>
          <p:cNvSpPr txBox="1">
            <a:spLocks noChangeArrowheads="1"/>
          </p:cNvSpPr>
          <p:nvPr/>
        </p:nvSpPr>
        <p:spPr bwMode="auto">
          <a:xfrm>
            <a:off x="5027613" y="2151063"/>
            <a:ext cx="2016125" cy="583565"/>
          </a:xfrm>
          <a:prstGeom prst="rect">
            <a:avLst/>
          </a:prstGeom>
          <a:noFill/>
          <a:ln w="9525">
            <a:noFill/>
            <a:miter lim="800000"/>
          </a:ln>
        </p:spPr>
        <p:txBody>
          <a:bodyPr>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rPr>
              <a:t>第五章节</a:t>
            </a:r>
          </a:p>
        </p:txBody>
      </p:sp>
      <p:sp>
        <p:nvSpPr>
          <p:cNvPr id="38915" name="文本框 21"/>
          <p:cNvSpPr txBox="1">
            <a:spLocks noChangeArrowheads="1"/>
          </p:cNvSpPr>
          <p:nvPr/>
        </p:nvSpPr>
        <p:spPr bwMode="auto">
          <a:xfrm>
            <a:off x="2974975" y="3663950"/>
            <a:ext cx="6119813" cy="650240"/>
          </a:xfrm>
          <a:prstGeom prst="rect">
            <a:avLst/>
          </a:prstGeom>
          <a:noFill/>
          <a:ln w="9525">
            <a:noFill/>
            <a:miter lim="800000"/>
          </a:ln>
        </p:spPr>
        <p:txBody>
          <a:bodyPr>
            <a:spAutoFit/>
          </a:bodyPr>
          <a:lstStyle/>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Chapter 5</a:t>
            </a:r>
          </a:p>
          <a:p>
            <a:pPr algn="ct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Needs Feedback</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38916" name="TextBox 76"/>
          <p:cNvSpPr txBox="1">
            <a:spLocks noChangeArrowheads="1"/>
          </p:cNvSpPr>
          <p:nvPr/>
        </p:nvSpPr>
        <p:spPr bwMode="auto">
          <a:xfrm>
            <a:off x="3309938" y="2846388"/>
            <a:ext cx="5449887" cy="701675"/>
          </a:xfrm>
          <a:prstGeom prst="rect">
            <a:avLst/>
          </a:prstGeom>
          <a:noFill/>
          <a:ln w="9525">
            <a:noFill/>
            <a:miter lim="800000"/>
          </a:ln>
        </p:spPr>
        <p:txBody>
          <a:bodyPr>
            <a:spAutoFit/>
          </a:bodyPr>
          <a:lstStyle/>
          <a:p>
            <a:pPr algn="ctr"/>
            <a:r>
              <a:rPr lang="zh-CN" altLang="en-US" sz="4000" dirty="0" smtClean="0">
                <a:solidFill>
                  <a:schemeClr val="hlink"/>
                </a:solidFill>
                <a:latin typeface="微软雅黑" panose="020B0503020204020204" pitchFamily="34" charset="-122"/>
                <a:ea typeface="微软雅黑" panose="020B0503020204020204" pitchFamily="34" charset="-122"/>
              </a:rPr>
              <a:t>需求可追踪性</a:t>
            </a:r>
            <a:endParaRPr lang="zh-CN" altLang="en-US" sz="4000" dirty="0">
              <a:solidFill>
                <a:schemeClr val="hlink"/>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cstate="print">
            <a:duotone>
              <a:schemeClr val="accent4">
                <a:shade val="45000"/>
                <a:satMod val="135000"/>
              </a:schemeClr>
              <a:prstClr val="white"/>
            </a:duotone>
          </a:blip>
          <a:stretch>
            <a:fillRect/>
          </a:stretch>
        </p:blipFill>
        <p:spPr>
          <a:xfrm>
            <a:off x="8373361" y="5061664"/>
            <a:ext cx="2633477" cy="521209"/>
          </a:xfrm>
          <a:prstGeom prst="rect">
            <a:avLst/>
          </a:prstGeom>
        </p:spPr>
      </p:pic>
      <p:pic>
        <p:nvPicPr>
          <p:cNvPr id="5" name="图片 4"/>
          <p:cNvPicPr>
            <a:picLocks noChangeAspect="1"/>
          </p:cNvPicPr>
          <p:nvPr/>
        </p:nvPicPr>
        <p:blipFill>
          <a:blip r:embed="rId5" cstate="print">
            <a:duotone>
              <a:schemeClr val="accent6">
                <a:shade val="45000"/>
                <a:satMod val="135000"/>
              </a:schemeClr>
              <a:prstClr val="white"/>
            </a:duotone>
          </a:blip>
          <a:stretch>
            <a:fillRect/>
          </a:stretch>
        </p:blipFill>
        <p:spPr>
          <a:xfrm>
            <a:off x="3824" y="669956"/>
            <a:ext cx="2708440" cy="2644411"/>
          </a:xfrm>
          <a:prstGeom prst="rect">
            <a:avLst/>
          </a:prstGeom>
        </p:spPr>
      </p:pic>
    </p:spTree>
    <p:extLst>
      <p:ext uri="{BB962C8B-B14F-4D97-AF65-F5344CB8AC3E}">
        <p14:creationId xmlns:p14="http://schemas.microsoft.com/office/powerpoint/2010/main" val="1041058836"/>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323088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rPr>
              <a:t>功能需求可追踪性说明</a:t>
            </a:r>
          </a:p>
        </p:txBody>
      </p:sp>
      <p:sp>
        <p:nvSpPr>
          <p:cNvPr id="4" name="文本框 3"/>
          <p:cNvSpPr txBox="1"/>
          <p:nvPr/>
        </p:nvSpPr>
        <p:spPr>
          <a:xfrm>
            <a:off x="1198880" y="1409065"/>
            <a:ext cx="9502775" cy="3848100"/>
          </a:xfrm>
          <a:prstGeom prst="rect">
            <a:avLst/>
          </a:prstGeom>
          <a:noFill/>
        </p:spPr>
        <p:txBody>
          <a:bodyPr wrap="square" rtlCol="0">
            <a:spAutoFit/>
          </a:bodyPr>
          <a:lstStyle/>
          <a:p>
            <a:pPr marL="342900" indent="-342900">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启动和关闭机器人</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本系统硬件部分包括机载电脑和机器人主体部分，由具有一定先验知识的超市工作人员将两部分通过usb接口正确连接，在保证机载电脑正常开机、机器人放置得当等前置条件的情况下，打开机器人硬件总开关并双击系统图标，即可开启系统。</a:t>
            </a: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系统开启后，主控制类Control状态机启动，将初始状态设置为等待“follow”指令，调度语音广播类voidBroadcast发出启动成功提示，并调度语音识别类voiceDetect开始监听，启动成功。</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使用结束后，在确保机器人未处在执行抓取或建图任务中途的情况下，超市工作人员通过点击机载电脑系统界面关闭按钮，即可关闭系统，随即关闭机载电脑和机器人总开关，断开usb连接。</a:t>
            </a:r>
          </a:p>
        </p:txBody>
      </p:sp>
    </p:spTree>
    <p:extLst>
      <p:ext uri="{BB962C8B-B14F-4D97-AF65-F5344CB8AC3E}">
        <p14:creationId xmlns:p14="http://schemas.microsoft.com/office/powerpoint/2010/main" val="331962834"/>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4" name="文本框 3"/>
          <p:cNvSpPr txBox="1"/>
          <p:nvPr/>
        </p:nvSpPr>
        <p:spPr>
          <a:xfrm>
            <a:off x="1198880" y="1131570"/>
            <a:ext cx="9502775" cy="4152900"/>
          </a:xfrm>
          <a:prstGeom prst="rect">
            <a:avLst/>
          </a:prstGeom>
          <a:noFill/>
        </p:spPr>
        <p:txBody>
          <a:bodyPr wrap="square" rtlCol="0">
            <a:spAutoFit/>
          </a:bodyPr>
          <a:lstStyle/>
          <a:p>
            <a:pPr marL="342900" indent="-342900">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初始化地图场景建模</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在上页所述的开机状态下，voiceDetect通过麦克风持续循环监听，一旦抓取到有效关键词，就生成相应指令返回给Control。由于开机后机器人处于等待跟随指令状态，当voiceDetect抓取到有效关键词“follow”时，返回的指令内容为初始化建图，Control随即会判断此指令可以被立即执行。接下来，Control切换系统状态为建图，调度voiceBroadcast给工作人员播报反馈信息，调度地图建模类Set_Map。Set_Map中的set方法在调度导航类Navigation跟踪超市工作人员的过程中，对地图进行SLAM建图。</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当机器人跟随超市工作人员回到超市入口处时，超市工作人员对麦克风发出停止跟随指令，voiceDetect抓取到有效关键词“stop follow”，向Control返回停止建图指令。Control判断状态可跳转，通知Set_Map调用save方法保存建好的地图文件并结束进程，通知voiceBroadcast给工作人员播报反馈信息，之后系统状态切换为等待抓取指令。</a:t>
            </a:r>
          </a:p>
        </p:txBody>
      </p:sp>
      <p:sp>
        <p:nvSpPr>
          <p:cNvPr id="2" name="文本框 45"/>
          <p:cNvSpPr txBox="1">
            <a:spLocks noChangeArrowheads="1"/>
          </p:cNvSpPr>
          <p:nvPr/>
        </p:nvSpPr>
        <p:spPr bwMode="auto">
          <a:xfrm>
            <a:off x="1266825" y="225425"/>
            <a:ext cx="323088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rPr>
              <a:t>功能需求可追踪性说明</a:t>
            </a:r>
          </a:p>
        </p:txBody>
      </p:sp>
    </p:spTree>
    <p:extLst>
      <p:ext uri="{BB962C8B-B14F-4D97-AF65-F5344CB8AC3E}">
        <p14:creationId xmlns:p14="http://schemas.microsoft.com/office/powerpoint/2010/main" val="4156992230"/>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4" name="文本框 3"/>
          <p:cNvSpPr txBox="1"/>
          <p:nvPr/>
        </p:nvSpPr>
        <p:spPr>
          <a:xfrm>
            <a:off x="1198880" y="835025"/>
            <a:ext cx="9502775" cy="5202555"/>
          </a:xfrm>
          <a:prstGeom prst="rect">
            <a:avLst/>
          </a:prstGeom>
          <a:noFill/>
        </p:spPr>
        <p:txBody>
          <a:bodyPr wrap="square" rtlCol="0">
            <a:spAutoFit/>
          </a:bodyPr>
          <a:lstStyle/>
          <a:p>
            <a:pPr marL="342900" indent="-342900">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实时地图查看</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实时地图查看分为建图过程中和取物过程中两种情况。在前一种情况中，这一功能已经集成在Set_Map的set方法中。一旦系统进入建图状态，Set_Map将实时显示当前地图临时文件，以地图界面作为UI界面的主体。在后一种情况中，Set_Map已经完成场景建模，建模得到的地图文件通过save方法保存在数据库中。一旦系统状态切换为路径规划状态，Navigation中的route_plan方法将调出保存的地图文件，同样以其作为UI界面主体，供用户实时查看。</a:t>
            </a: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10000"/>
              </a:lnSpc>
            </a:pP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关键物品地点记录</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10000"/>
              </a:lnSpc>
            </a:pP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10000"/>
              </a:lnSpc>
            </a:pPr>
            <a:r>
              <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在之前所述的建图状态下，voiceDetect抓取到有效关键词“memorize+目标物”，返回记录指令给Control。Control转而提取出指令中的物品名称，移交给Set_Map进程，Set_Map获取当前位置后，更新对应物品坐标为当前位置，并将以上过程完成情况反馈给Control。Control收到任务完成信息，调度voiceBroadcast给工作人员播报反馈信息，本次物品记录结束。</a:t>
            </a:r>
          </a:p>
        </p:txBody>
      </p:sp>
      <p:sp>
        <p:nvSpPr>
          <p:cNvPr id="2" name="文本框 45"/>
          <p:cNvSpPr txBox="1">
            <a:spLocks noChangeArrowheads="1"/>
          </p:cNvSpPr>
          <p:nvPr/>
        </p:nvSpPr>
        <p:spPr bwMode="auto">
          <a:xfrm>
            <a:off x="1266825" y="225425"/>
            <a:ext cx="323088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rPr>
              <a:t>功能需求可追踪性说明</a:t>
            </a:r>
          </a:p>
        </p:txBody>
      </p:sp>
    </p:spTree>
    <p:extLst>
      <p:ext uri="{BB962C8B-B14F-4D97-AF65-F5344CB8AC3E}">
        <p14:creationId xmlns:p14="http://schemas.microsoft.com/office/powerpoint/2010/main" val="1437006366"/>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4" name="文本框 3"/>
          <p:cNvSpPr txBox="1"/>
          <p:nvPr/>
        </p:nvSpPr>
        <p:spPr>
          <a:xfrm>
            <a:off x="1198880" y="835025"/>
            <a:ext cx="9502775" cy="5370830"/>
          </a:xfrm>
          <a:prstGeom prst="rect">
            <a:avLst/>
          </a:prstGeom>
          <a:noFill/>
        </p:spPr>
        <p:txBody>
          <a:bodyPr wrap="square" rtlCol="0">
            <a:spAutoFit/>
          </a:bodyPr>
          <a:lstStyle/>
          <a:p>
            <a:pPr marL="342900" indent="-342900">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指定物品抓取</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在关键物品记忆任务完成后，系统状态切换为等待抓取指令。此时，一旦voiceDetect抓取到有效关键词“目标物”，生成相应抓取指令返回给Control。Control判断当前可以执行抓取指令，切换系统状态为前往目标地，随即调度voiceBroadcast给用户播报反馈信息，调度Navigation，使用route_plan方法开始规划前往目标物品的路线并记录顾客所在地。</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到达指定地点后，Navigation提示Control成功抵达，Control将切换系统状态为开始抓取，调度voiceBroadcast播报反馈信息，调度目标检测类TargetDetection和抓取类GrabObject中的一系列方法，并在二者之间收集和传递必要信息。TargetDetection和GrabObject将分别使用CameraCollect和Arm类与双目摄像头和机械臂发生关联。综合以上，完成物品识别和抓取过程。</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同样，成功后，Control会获得相应反馈信息，并通过voiceBroadcast向顾客播报。Control切换状态为返回顾客所在地，同样调度Navigation的route_plan方法完成此过程。成功返回后，Control切换状态为移交物品，voiceBroadcast通知顾客准备接收物品，调度GrabObject中的release方法将所抓取的物品放下。</a:t>
            </a:r>
          </a:p>
        </p:txBody>
      </p:sp>
      <p:sp>
        <p:nvSpPr>
          <p:cNvPr id="2" name="文本框 45"/>
          <p:cNvSpPr txBox="1">
            <a:spLocks noChangeArrowheads="1"/>
          </p:cNvSpPr>
          <p:nvPr/>
        </p:nvSpPr>
        <p:spPr bwMode="auto">
          <a:xfrm>
            <a:off x="1266825" y="225425"/>
            <a:ext cx="323088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rPr>
              <a:t>功能需求可追踪性说明</a:t>
            </a:r>
          </a:p>
        </p:txBody>
      </p:sp>
    </p:spTree>
    <p:extLst>
      <p:ext uri="{BB962C8B-B14F-4D97-AF65-F5344CB8AC3E}">
        <p14:creationId xmlns:p14="http://schemas.microsoft.com/office/powerpoint/2010/main" val="3970779159"/>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4" name="文本框 3"/>
          <p:cNvSpPr txBox="1"/>
          <p:nvPr/>
        </p:nvSpPr>
        <p:spPr>
          <a:xfrm>
            <a:off x="1198880" y="1391920"/>
            <a:ext cx="9502775" cy="4118610"/>
          </a:xfrm>
          <a:prstGeom prst="rect">
            <a:avLst/>
          </a:prstGeom>
          <a:noFill/>
        </p:spPr>
        <p:txBody>
          <a:bodyPr wrap="square" rtlCol="0">
            <a:spAutoFit/>
          </a:bodyPr>
          <a:lstStyle/>
          <a:p>
            <a:pPr marL="342900" indent="-342900">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关联错误条件</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voiceDetect从启动开始处于实时监听状态，一旦抓取到关键词即生成相应系统指令通知Control，但该指令是否能够得到执行取决于当前的系统状态是否可以转移，这一判断交给Control来完成。对于可以立即执行的情况，Control将按照之前所述流程展开系列调度，对于不可执行的情况，Control将不再执行实际动作，只通过调度ExceptionHandler向用户发出提醒。</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每次启动时，Control将首先检查系统状态并复位为初始态，以保证上次关机即使是非正常状态，也不会影响本次启动。</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此外，各类在运行过程中发生意外情况，将以错误代码的形式返回给Control，Control调度ExceptionHandler分类处理异常。</a:t>
            </a:r>
          </a:p>
        </p:txBody>
      </p:sp>
      <p:sp>
        <p:nvSpPr>
          <p:cNvPr id="2" name="文本框 45"/>
          <p:cNvSpPr txBox="1">
            <a:spLocks noChangeArrowheads="1"/>
          </p:cNvSpPr>
          <p:nvPr/>
        </p:nvSpPr>
        <p:spPr bwMode="auto">
          <a:xfrm>
            <a:off x="1266825" y="225425"/>
            <a:ext cx="323088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rPr>
              <a:t>功能需求可追踪性说明</a:t>
            </a:r>
          </a:p>
        </p:txBody>
      </p:sp>
    </p:spTree>
    <p:extLst>
      <p:ext uri="{BB962C8B-B14F-4D97-AF65-F5344CB8AC3E}">
        <p14:creationId xmlns:p14="http://schemas.microsoft.com/office/powerpoint/2010/main" val="2368796965"/>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3383280" cy="521970"/>
          </a:xfrm>
          <a:prstGeom prst="rect">
            <a:avLst/>
          </a:prstGeom>
          <a:noFill/>
          <a:ln w="9525">
            <a:noFill/>
            <a:miter lim="800000"/>
          </a:ln>
        </p:spPr>
        <p:txBody>
          <a:bodyPr wrap="none">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非功能需求可追踪性</a:t>
            </a:r>
          </a:p>
        </p:txBody>
      </p:sp>
      <p:sp>
        <p:nvSpPr>
          <p:cNvPr id="3" name="文本框 2"/>
          <p:cNvSpPr txBox="1"/>
          <p:nvPr/>
        </p:nvSpPr>
        <p:spPr>
          <a:xfrm>
            <a:off x="930641" y="769283"/>
            <a:ext cx="10886221" cy="479996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000" dirty="0">
                <a:solidFill>
                  <a:srgbClr val="FFFF00"/>
                </a:solidFill>
                <a:latin typeface="微软雅黑" panose="020B0503020204020204" pitchFamily="34" charset="-122"/>
                <a:ea typeface="微软雅黑" panose="020B0503020204020204" pitchFamily="34" charset="-122"/>
              </a:rPr>
              <a:t>  系统可靠性需求</a:t>
            </a:r>
            <a:endParaRPr lang="zh-CN" altLang="en-US" dirty="0">
              <a:solidFill>
                <a:schemeClr val="accent3"/>
              </a:solidFill>
              <a:latin typeface="微软雅黑" panose="020B0503020204020204" pitchFamily="34" charset="-122"/>
              <a:ea typeface="微软雅黑" panose="020B0503020204020204" pitchFamily="34" charset="-122"/>
            </a:endParaRPr>
          </a:p>
          <a:p>
            <a:pPr lvl="1">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我们的系统开发过程首先在</a:t>
            </a:r>
            <a:r>
              <a:rPr lang="en-US" altLang="zh-CN" dirty="0">
                <a:solidFill>
                  <a:schemeClr val="accent3"/>
                </a:solidFill>
                <a:latin typeface="微软雅黑" panose="020B0503020204020204" pitchFamily="34" charset="-122"/>
                <a:ea typeface="微软雅黑" panose="020B0503020204020204" pitchFamily="34" charset="-122"/>
              </a:rPr>
              <a:t>Gazebo</a:t>
            </a:r>
            <a:r>
              <a:rPr lang="zh-CN" altLang="en-US" dirty="0">
                <a:solidFill>
                  <a:schemeClr val="accent3"/>
                </a:solidFill>
                <a:latin typeface="微软雅黑" panose="020B0503020204020204" pitchFamily="34" charset="-122"/>
                <a:ea typeface="微软雅黑" panose="020B0503020204020204" pitchFamily="34" charset="-122"/>
              </a:rPr>
              <a:t>仿真环境中对每个用例和功能做到充分测试，同时能够存储测试过程各个模块的数据信息。保证系统通过测试后我们会使用实物进行再次测试。最终保证系统能够可靠地实现各种功能。对于硬件的可靠性，我们可以根据硬件生产商提供的硬件检测软件或硬件来监控硬件的健康状况，可以通过顶起检修更换损坏的硬件。</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solidFill>
                  <a:srgbClr val="FFFF00"/>
                </a:solidFill>
                <a:latin typeface="微软雅黑" panose="020B0503020204020204" pitchFamily="34" charset="-122"/>
                <a:ea typeface="微软雅黑" panose="020B0503020204020204" pitchFamily="34" charset="-122"/>
              </a:rPr>
              <a:t>  系统可扩展性需求</a:t>
            </a:r>
            <a:endParaRPr lang="zh-CN" altLang="en-US" dirty="0">
              <a:solidFill>
                <a:schemeClr val="accent3"/>
              </a:solidFill>
              <a:latin typeface="微软雅黑" panose="020B0503020204020204" pitchFamily="34" charset="-122"/>
              <a:ea typeface="微软雅黑" panose="020B0503020204020204" pitchFamily="34" charset="-122"/>
            </a:endParaRPr>
          </a:p>
          <a:p>
            <a:pPr lvl="1">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系统使用面向对象开发方式，每个模块实现一部分功能，如果有新的功能，可以添加新的模块，并根据需要实现模块间的通信。</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solidFill>
                  <a:srgbClr val="FFFF00"/>
                </a:solidFill>
                <a:latin typeface="微软雅黑" panose="020B0503020204020204" pitchFamily="34" charset="-122"/>
                <a:ea typeface="微软雅黑" panose="020B0503020204020204" pitchFamily="34" charset="-122"/>
              </a:rPr>
              <a:t>  系统安全性需求</a:t>
            </a:r>
            <a:endParaRPr lang="zh-CN" altLang="en-US" dirty="0">
              <a:solidFill>
                <a:schemeClr val="accent3"/>
              </a:solidFill>
              <a:latin typeface="微软雅黑" panose="020B0503020204020204" pitchFamily="34" charset="-122"/>
              <a:ea typeface="微软雅黑" panose="020B0503020204020204" pitchFamily="34" charset="-122"/>
            </a:endParaRPr>
          </a:p>
          <a:p>
            <a:pPr lvl="1">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系统可以记录日志文件信息，可以通过分析日志文件来判断系统执行过程中是否有数据被篡改，以此来判断系统是否按照预期执行。</a:t>
            </a:r>
          </a:p>
        </p:txBody>
      </p:sp>
    </p:spTree>
    <p:extLst>
      <p:ext uri="{BB962C8B-B14F-4D97-AF65-F5344CB8AC3E}">
        <p14:creationId xmlns:p14="http://schemas.microsoft.com/office/powerpoint/2010/main" val="974104277"/>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框 5"/>
          <p:cNvSpPr txBox="1">
            <a:spLocks noChangeArrowheads="1"/>
          </p:cNvSpPr>
          <p:nvPr/>
        </p:nvSpPr>
        <p:spPr bwMode="auto">
          <a:xfrm>
            <a:off x="3254375" y="4106863"/>
            <a:ext cx="5670550" cy="914400"/>
          </a:xfrm>
          <a:prstGeom prst="rect">
            <a:avLst/>
          </a:prstGeom>
          <a:noFill/>
          <a:ln w="9525">
            <a:noFill/>
            <a:miter lim="800000"/>
          </a:ln>
        </p:spPr>
        <p:txBody>
          <a:bodyPr wrap="none">
            <a:spAutoFit/>
          </a:bodyPr>
          <a:lstStyle/>
          <a:p>
            <a:pPr algn="ctr" defTabSz="514350"/>
            <a:r>
              <a:rPr lang="zh-CN" altLang="en-US" sz="5400">
                <a:solidFill>
                  <a:schemeClr val="bg1"/>
                </a:solidFill>
                <a:latin typeface="微软雅黑" panose="020B0503020204020204" pitchFamily="34" charset="-122"/>
                <a:ea typeface="微软雅黑" panose="020B0503020204020204" pitchFamily="34" charset="-122"/>
                <a:cs typeface="幼圆"/>
              </a:rPr>
              <a:t>感谢您付出的时间</a:t>
            </a:r>
          </a:p>
        </p:txBody>
      </p:sp>
      <p:sp>
        <p:nvSpPr>
          <p:cNvPr id="59395" name="Freeform 5"/>
          <p:cNvSpPr>
            <a:spLocks noEditPoints="1"/>
          </p:cNvSpPr>
          <p:nvPr/>
        </p:nvSpPr>
        <p:spPr bwMode="auto">
          <a:xfrm rot="-5400000">
            <a:off x="2478881" y="1483520"/>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9396" name="Freeform 5"/>
          <p:cNvSpPr>
            <a:spLocks noEditPoints="1"/>
          </p:cNvSpPr>
          <p:nvPr/>
        </p:nvSpPr>
        <p:spPr bwMode="auto">
          <a:xfrm rot="-5400000">
            <a:off x="4371975" y="1563688"/>
            <a:ext cx="2041525" cy="12636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F3E3E"/>
          </a:solidFill>
          <a:ln w="9525">
            <a:noFill/>
            <a:round/>
          </a:ln>
        </p:spPr>
        <p:txBody>
          <a:bodyPr/>
          <a:lstStyle/>
          <a:p>
            <a:endParaRPr lang="zh-CN" altLang="en-US"/>
          </a:p>
        </p:txBody>
      </p:sp>
      <p:sp>
        <p:nvSpPr>
          <p:cNvPr id="59397" name="Freeform 5"/>
          <p:cNvSpPr>
            <a:spLocks noEditPoints="1"/>
          </p:cNvSpPr>
          <p:nvPr/>
        </p:nvSpPr>
        <p:spPr bwMode="auto">
          <a:xfrm rot="-5400000">
            <a:off x="6107113" y="1598613"/>
            <a:ext cx="2043112"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6AADB"/>
          </a:solidFill>
          <a:ln w="9525">
            <a:noFill/>
            <a:round/>
          </a:ln>
        </p:spPr>
        <p:txBody>
          <a:bodyPr/>
          <a:lstStyle/>
          <a:p>
            <a:endParaRPr lang="zh-CN" altLang="en-US"/>
          </a:p>
        </p:txBody>
      </p:sp>
      <p:sp>
        <p:nvSpPr>
          <p:cNvPr id="59398" name="Freeform 5"/>
          <p:cNvSpPr>
            <a:spLocks noEditPoints="1"/>
          </p:cNvSpPr>
          <p:nvPr/>
        </p:nvSpPr>
        <p:spPr bwMode="auto">
          <a:xfrm rot="-5400000">
            <a:off x="7962106" y="1696245"/>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0AD47"/>
          </a:solidFill>
          <a:ln w="9525">
            <a:noFill/>
            <a:round/>
          </a:ln>
        </p:spPr>
        <p:txBody>
          <a:bodyPr/>
          <a:lstStyle/>
          <a:p>
            <a:endParaRPr lang="zh-CN" altLang="en-US"/>
          </a:p>
        </p:txBody>
      </p:sp>
      <p:sp>
        <p:nvSpPr>
          <p:cNvPr id="4" name="任意多边形 3"/>
          <p:cNvSpPr/>
          <p:nvPr/>
        </p:nvSpPr>
        <p:spPr>
          <a:xfrm>
            <a:off x="1887538" y="3265488"/>
            <a:ext cx="9404350" cy="682625"/>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pic>
        <p:nvPicPr>
          <p:cNvPr id="169" name="图片 168"/>
          <p:cNvPicPr>
            <a:picLocks noChangeAspect="1"/>
          </p:cNvPicPr>
          <p:nvPr/>
        </p:nvPicPr>
        <p:blipFill>
          <a:blip r:embed="rId3" cstate="print">
            <a:duotone>
              <a:schemeClr val="accent4">
                <a:shade val="45000"/>
                <a:satMod val="135000"/>
              </a:schemeClr>
              <a:prstClr val="white"/>
            </a:duotone>
          </a:blip>
          <a:stretch>
            <a:fillRect/>
          </a:stretch>
        </p:blipFill>
        <p:spPr>
          <a:xfrm>
            <a:off x="398256" y="2650147"/>
            <a:ext cx="1430484" cy="1396667"/>
          </a:xfrm>
          <a:prstGeom prst="rect">
            <a:avLst/>
          </a:prstGeom>
        </p:spPr>
      </p:pic>
      <p:sp>
        <p:nvSpPr>
          <p:cNvPr id="59401" name="文本框 21"/>
          <p:cNvSpPr txBox="1">
            <a:spLocks noChangeArrowheads="1"/>
          </p:cNvSpPr>
          <p:nvPr/>
        </p:nvSpPr>
        <p:spPr bwMode="auto">
          <a:xfrm>
            <a:off x="2974975" y="5307013"/>
            <a:ext cx="6119813" cy="449262"/>
          </a:xfrm>
          <a:prstGeom prst="rect">
            <a:avLst/>
          </a:prstGeom>
          <a:noFill/>
          <a:ln w="9525">
            <a:noFill/>
            <a:miter lim="800000"/>
          </a:ln>
        </p:spPr>
        <p:txBody>
          <a:bodyPr>
            <a:spAutoFit/>
          </a:bodyPr>
          <a:lstStyle/>
          <a:p>
            <a:pPr algn="ctr">
              <a:lnSpc>
                <a:spcPct val="130000"/>
              </a:lnSpc>
            </a:pPr>
            <a:r>
              <a:rPr lang="en-US" altLang="zh-CN" b="0" dirty="0">
                <a:solidFill>
                  <a:schemeClr val="bg1"/>
                </a:solidFill>
              </a:rPr>
              <a:t>2019</a:t>
            </a:r>
            <a:r>
              <a:rPr lang="zh-CN" altLang="en-US" b="0">
                <a:solidFill>
                  <a:schemeClr val="bg1"/>
                </a:solidFill>
              </a:rPr>
              <a:t>春季学期 </a:t>
            </a:r>
            <a:r>
              <a:rPr lang="zh-CN" altLang="en-US" b="0" smtClean="0">
                <a:solidFill>
                  <a:schemeClr val="bg1"/>
                </a:solidFill>
              </a:rPr>
              <a:t>软件工程 设计文档答辩</a:t>
            </a:r>
            <a:endParaRPr lang="zh-CN" altLang="en-US" b="0">
              <a:solidFill>
                <a:schemeClr val="bg1"/>
              </a:solidFill>
            </a:endParaRPr>
          </a:p>
        </p:txBody>
      </p:sp>
    </p:spTree>
    <p:extLst>
      <p:ext uri="{BB962C8B-B14F-4D97-AF65-F5344CB8AC3E}">
        <p14:creationId xmlns:p14="http://schemas.microsoft.com/office/powerpoint/2010/main" val="330358792"/>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20116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功能需求描述</a:t>
            </a:r>
          </a:p>
        </p:txBody>
      </p:sp>
      <p:sp>
        <p:nvSpPr>
          <p:cNvPr id="4" name="文本框 3"/>
          <p:cNvSpPr txBox="1"/>
          <p:nvPr/>
        </p:nvSpPr>
        <p:spPr>
          <a:xfrm>
            <a:off x="1266825" y="1223010"/>
            <a:ext cx="10362565" cy="4754880"/>
          </a:xfrm>
          <a:prstGeom prst="rect">
            <a:avLst/>
          </a:prstGeom>
          <a:noFill/>
        </p:spPr>
        <p:txBody>
          <a:bodyPr wrap="square" rtlCol="0">
            <a:spAutoFit/>
          </a:bodyPr>
          <a:lstStyle/>
          <a:p>
            <a:pPr>
              <a:lnSpc>
                <a:spcPct val="100000"/>
              </a:lnSpc>
            </a:pPr>
            <a:r>
              <a:rPr lang="zh-CN" altLang="en-US" sz="2800">
                <a:solidFill>
                  <a:schemeClr val="accent5"/>
                </a:solidFill>
                <a:latin typeface="黑体" panose="02010609060101010101" charset="-122"/>
                <a:ea typeface="黑体" panose="02010609060101010101" charset="-122"/>
                <a:cs typeface="黑体" panose="02010609060101010101" charset="-122"/>
              </a:rPr>
              <a:t>使用者：</a:t>
            </a:r>
          </a:p>
          <a:p>
            <a:pPr marL="342900" indent="-342900">
              <a:lnSpc>
                <a:spcPct val="140000"/>
              </a:lnSpc>
              <a:buFont typeface="Wingdings" panose="05000000000000000000" charset="0"/>
              <a:buChar char="Ø"/>
            </a:pPr>
            <a:r>
              <a:rPr lang="zh-CN" altLang="en-US" sz="2400">
                <a:solidFill>
                  <a:schemeClr val="accent4"/>
                </a:solidFill>
                <a:latin typeface="黑体" panose="02010609060101010101" charset="-122"/>
                <a:ea typeface="黑体" panose="02010609060101010101" charset="-122"/>
                <a:cs typeface="黑体" panose="02010609060101010101" charset="-122"/>
              </a:rPr>
              <a:t>超市工作人员</a:t>
            </a:r>
          </a:p>
          <a:p>
            <a:pPr marL="342900" indent="-342900" algn="l">
              <a:buFont typeface="Wingdings" panose="05000000000000000000" charset="0"/>
              <a:buChar char="Ø"/>
            </a:pPr>
            <a:r>
              <a:rPr lang="zh-CN" altLang="en-US" sz="2400">
                <a:solidFill>
                  <a:schemeClr val="accent4"/>
                </a:solidFill>
                <a:latin typeface="黑体" panose="02010609060101010101" charset="-122"/>
                <a:ea typeface="黑体" panose="02010609060101010101" charset="-122"/>
                <a:cs typeface="黑体" panose="02010609060101010101" charset="-122"/>
              </a:rPr>
              <a:t>顾客</a:t>
            </a:r>
            <a:endParaRPr lang="zh-CN" altLang="en-US" sz="2400">
              <a:solidFill>
                <a:schemeClr val="accent5"/>
              </a:solidFill>
              <a:latin typeface="黑体" panose="02010609060101010101" charset="-122"/>
              <a:ea typeface="黑体" panose="02010609060101010101" charset="-122"/>
              <a:cs typeface="黑体" panose="02010609060101010101" charset="-122"/>
            </a:endParaRPr>
          </a:p>
          <a:p>
            <a:endParaRPr lang="zh-CN" altLang="en-US" sz="2400">
              <a:solidFill>
                <a:schemeClr val="accent5"/>
              </a:solidFill>
              <a:latin typeface="黑体" panose="02010609060101010101" charset="-122"/>
              <a:ea typeface="黑体" panose="02010609060101010101" charset="-122"/>
              <a:cs typeface="黑体" panose="02010609060101010101" charset="-122"/>
            </a:endParaRPr>
          </a:p>
          <a:p>
            <a:r>
              <a:rPr lang="zh-CN" altLang="en-US" sz="2800">
                <a:solidFill>
                  <a:schemeClr val="accent5"/>
                </a:solidFill>
                <a:latin typeface="黑体" panose="02010609060101010101" charset="-122"/>
                <a:ea typeface="黑体" panose="02010609060101010101" charset="-122"/>
                <a:cs typeface="黑体" panose="02010609060101010101" charset="-122"/>
              </a:rPr>
              <a:t>使用功能描述：</a:t>
            </a:r>
          </a:p>
          <a:p>
            <a:pPr marL="342900" indent="-342900" algn="l">
              <a:lnSpc>
                <a:spcPct val="14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超市工作人员可通过机载电脑启动/关闭机器人</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超市工作人员可通过语音指令和步行引导完成初始化地图场景建模</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超市工作人员可以通过机载界面查看实时地图</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超市工作人员可通过语音指令记录关键物品地点</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顾客可通过语音命令机器人抓取指定物品</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超市工作人员/顾客可关联错误条件</a:t>
            </a:r>
          </a:p>
        </p:txBody>
      </p:sp>
    </p:spTree>
    <p:extLst>
      <p:ext uri="{BB962C8B-B14F-4D97-AF65-F5344CB8AC3E}">
        <p14:creationId xmlns:p14="http://schemas.microsoft.com/office/powerpoint/2010/main" val="1958499718"/>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641474" y="913735"/>
            <a:ext cx="9380833" cy="5545676"/>
          </a:xfrm>
          <a:prstGeom prst="rect">
            <a:avLst/>
          </a:prstGeom>
          <a:solidFill>
            <a:schemeClr val="accent3">
              <a:lumMod val="60000"/>
              <a:lumOff val="40000"/>
            </a:schemeClr>
          </a:solidFill>
          <a:ln>
            <a:noFill/>
          </a:ln>
          <a:effectLst>
            <a:glow rad="228600">
              <a:schemeClr val="accent3">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0972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用例图</a:t>
            </a:r>
          </a:p>
        </p:txBody>
      </p:sp>
      <p:grpSp>
        <p:nvGrpSpPr>
          <p:cNvPr id="1073742923" name="画布 3"/>
          <p:cNvGrpSpPr>
            <a:grpSpLocks noRot="1"/>
          </p:cNvGrpSpPr>
          <p:nvPr/>
        </p:nvGrpSpPr>
        <p:grpSpPr>
          <a:xfrm>
            <a:off x="2223770" y="974090"/>
            <a:ext cx="8287385" cy="5365750"/>
            <a:chOff x="0" y="0"/>
            <a:chExt cx="5398135" cy="3925569"/>
          </a:xfrm>
        </p:grpSpPr>
        <p:sp>
          <p:nvSpPr>
            <p:cNvPr id="2" name="矩形 1"/>
            <p:cNvSpPr>
              <a:spLocks noRot="1"/>
            </p:cNvSpPr>
            <p:nvPr/>
          </p:nvSpPr>
          <p:spPr>
            <a:xfrm>
              <a:off x="0" y="0"/>
              <a:ext cx="5398135" cy="3925569"/>
            </a:xfrm>
            <a:prstGeom prst="rect">
              <a:avLst/>
            </a:prstGeom>
            <a:noFill/>
            <a:ln w="9525">
              <a:noFill/>
            </a:ln>
          </p:spPr>
          <p:txBody>
            <a:bodyPr/>
            <a:lstStyle/>
            <a:p>
              <a:endParaRPr lang="zh-CN" altLang="en-US"/>
            </a:p>
          </p:txBody>
        </p:sp>
        <p:grpSp>
          <p:nvGrpSpPr>
            <p:cNvPr id="3" name="组合 53"/>
            <p:cNvGrpSpPr/>
            <p:nvPr/>
          </p:nvGrpSpPr>
          <p:grpSpPr>
            <a:xfrm>
              <a:off x="2096770" y="7620"/>
              <a:ext cx="1433830" cy="3917949"/>
              <a:chOff x="3302" y="12"/>
              <a:chExt cx="2258" cy="6170"/>
            </a:xfrm>
          </p:grpSpPr>
          <p:sp>
            <p:nvSpPr>
              <p:cNvPr id="5" name="矩形 4"/>
              <p:cNvSpPr/>
              <p:nvPr/>
            </p:nvSpPr>
            <p:spPr>
              <a:xfrm>
                <a:off x="3302" y="12"/>
                <a:ext cx="2259" cy="6169"/>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grpSp>
            <p:nvGrpSpPr>
              <p:cNvPr id="6" name="组合 15"/>
              <p:cNvGrpSpPr/>
              <p:nvPr/>
            </p:nvGrpSpPr>
            <p:grpSpPr>
              <a:xfrm>
                <a:off x="3392" y="59"/>
                <a:ext cx="2129" cy="711"/>
                <a:chOff x="1302" y="249"/>
                <a:chExt cx="1520" cy="1130"/>
              </a:xfrm>
            </p:grpSpPr>
            <p:sp>
              <p:nvSpPr>
                <p:cNvPr id="7" name="椭圆 5"/>
                <p:cNvSpPr/>
                <p:nvPr/>
              </p:nvSpPr>
              <p:spPr>
                <a:xfrm>
                  <a:off x="1302" y="249"/>
                  <a:ext cx="1520" cy="1130"/>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8" name="文本框 6"/>
                <p:cNvSpPr txBox="1"/>
                <p:nvPr/>
              </p:nvSpPr>
              <p:spPr>
                <a:xfrm>
                  <a:off x="1323" y="300"/>
                  <a:ext cx="1426" cy="967"/>
                </a:xfrm>
                <a:prstGeom prst="rect">
                  <a:avLst/>
                </a:prstGeom>
                <a:noFill/>
                <a:ln w="9525">
                  <a:noFill/>
                </a:ln>
              </p:spPr>
              <p:txBody>
                <a:bodyPr wrap="square"/>
                <a:lstStyle/>
                <a:p>
                  <a:pPr algn="ctr"/>
                  <a:r>
                    <a:rPr lang="zh-CN" altLang="en-US"/>
                    <a:t>启动/关闭系统</a:t>
                  </a:r>
                </a:p>
                <a:p>
                  <a:endParaRPr lang="zh-CN" altLang="en-US"/>
                </a:p>
              </p:txBody>
            </p:sp>
          </p:grpSp>
          <p:grpSp>
            <p:nvGrpSpPr>
              <p:cNvPr id="9" name="组合 14"/>
              <p:cNvGrpSpPr/>
              <p:nvPr/>
            </p:nvGrpSpPr>
            <p:grpSpPr>
              <a:xfrm>
                <a:off x="3382" y="1832"/>
                <a:ext cx="2130" cy="860"/>
                <a:chOff x="1262" y="3092"/>
                <a:chExt cx="1810" cy="900"/>
              </a:xfrm>
            </p:grpSpPr>
            <p:sp>
              <p:nvSpPr>
                <p:cNvPr id="10" name="椭圆 12"/>
                <p:cNvSpPr/>
                <p:nvPr/>
              </p:nvSpPr>
              <p:spPr>
                <a:xfrm>
                  <a:off x="1262" y="3092"/>
                  <a:ext cx="1811" cy="901"/>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1" name="文本框 13"/>
                <p:cNvSpPr txBox="1"/>
                <p:nvPr/>
              </p:nvSpPr>
              <p:spPr>
                <a:xfrm>
                  <a:off x="1386" y="3211"/>
                  <a:ext cx="1544" cy="630"/>
                </a:xfrm>
                <a:prstGeom prst="rect">
                  <a:avLst/>
                </a:prstGeom>
                <a:noFill/>
                <a:ln w="9525">
                  <a:noFill/>
                </a:ln>
              </p:spPr>
              <p:txBody>
                <a:bodyPr wrap="square"/>
                <a:lstStyle/>
                <a:p>
                  <a:pPr algn="ctr"/>
                  <a:r>
                    <a:rPr lang="zh-CN" altLang="en-US"/>
                    <a:t>记录商品位置</a:t>
                  </a:r>
                </a:p>
                <a:p>
                  <a:endParaRPr lang="zh-CN" altLang="en-US"/>
                </a:p>
              </p:txBody>
            </p:sp>
          </p:grpSp>
          <p:grpSp>
            <p:nvGrpSpPr>
              <p:cNvPr id="12" name="组合 43"/>
              <p:cNvGrpSpPr/>
              <p:nvPr/>
            </p:nvGrpSpPr>
            <p:grpSpPr>
              <a:xfrm>
                <a:off x="3323" y="908"/>
                <a:ext cx="2221" cy="804"/>
                <a:chOff x="3313" y="908"/>
                <a:chExt cx="2230" cy="804"/>
              </a:xfrm>
            </p:grpSpPr>
            <p:sp>
              <p:nvSpPr>
                <p:cNvPr id="13" name="椭圆 9"/>
                <p:cNvSpPr/>
                <p:nvPr/>
              </p:nvSpPr>
              <p:spPr>
                <a:xfrm>
                  <a:off x="3313" y="908"/>
                  <a:ext cx="2230" cy="805"/>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4" name="文本框 10"/>
                <p:cNvSpPr txBox="1"/>
                <p:nvPr/>
              </p:nvSpPr>
              <p:spPr>
                <a:xfrm>
                  <a:off x="3550" y="952"/>
                  <a:ext cx="1744" cy="716"/>
                </a:xfrm>
                <a:prstGeom prst="rect">
                  <a:avLst/>
                </a:prstGeom>
                <a:noFill/>
                <a:ln w="9525">
                  <a:noFill/>
                </a:ln>
              </p:spPr>
              <p:txBody>
                <a:bodyPr wrap="square"/>
                <a:lstStyle/>
                <a:p>
                  <a:pPr algn="ctr"/>
                  <a:r>
                    <a:rPr lang="zh-CN" altLang="en-US"/>
                    <a:t>超市地图建模</a:t>
                  </a:r>
                </a:p>
                <a:p>
                  <a:endParaRPr lang="zh-CN" altLang="en-US"/>
                </a:p>
              </p:txBody>
            </p:sp>
          </p:grpSp>
          <p:grpSp>
            <p:nvGrpSpPr>
              <p:cNvPr id="15" name="组合 20"/>
              <p:cNvGrpSpPr/>
              <p:nvPr/>
            </p:nvGrpSpPr>
            <p:grpSpPr>
              <a:xfrm>
                <a:off x="3723" y="2822"/>
                <a:ext cx="1490" cy="1131"/>
                <a:chOff x="3983" y="1142"/>
                <a:chExt cx="1490" cy="1071"/>
              </a:xfrm>
            </p:grpSpPr>
            <p:sp>
              <p:nvSpPr>
                <p:cNvPr id="16" name="椭圆 18"/>
                <p:cNvSpPr/>
                <p:nvPr/>
              </p:nvSpPr>
              <p:spPr>
                <a:xfrm>
                  <a:off x="3983" y="1163"/>
                  <a:ext cx="1490" cy="1050"/>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7" name="文本框 19"/>
                <p:cNvSpPr txBox="1"/>
                <p:nvPr/>
              </p:nvSpPr>
              <p:spPr>
                <a:xfrm>
                  <a:off x="4071" y="1142"/>
                  <a:ext cx="1276" cy="960"/>
                </a:xfrm>
                <a:prstGeom prst="rect">
                  <a:avLst/>
                </a:prstGeom>
                <a:noFill/>
                <a:ln w="9525">
                  <a:noFill/>
                </a:ln>
              </p:spPr>
              <p:txBody>
                <a:bodyPr wrap="square"/>
                <a:lstStyle/>
                <a:p>
                  <a:pPr algn="ctr"/>
                  <a:r>
                    <a:rPr lang="zh-CN" altLang="en-US"/>
                    <a:t>查看地图信息</a:t>
                  </a:r>
                </a:p>
                <a:p>
                  <a:endParaRPr lang="zh-CN" altLang="en-US"/>
                </a:p>
              </p:txBody>
            </p:sp>
          </p:grpSp>
          <p:grpSp>
            <p:nvGrpSpPr>
              <p:cNvPr id="18" name="组合 24"/>
              <p:cNvGrpSpPr/>
              <p:nvPr/>
            </p:nvGrpSpPr>
            <p:grpSpPr>
              <a:xfrm>
                <a:off x="3512" y="5111"/>
                <a:ext cx="1870" cy="909"/>
                <a:chOff x="4982" y="1473"/>
                <a:chExt cx="1642" cy="1298"/>
              </a:xfrm>
            </p:grpSpPr>
            <p:sp>
              <p:nvSpPr>
                <p:cNvPr id="19" name="椭圆 22"/>
                <p:cNvSpPr/>
                <p:nvPr/>
              </p:nvSpPr>
              <p:spPr>
                <a:xfrm>
                  <a:off x="4982" y="1473"/>
                  <a:ext cx="1643" cy="1298"/>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20" name="文本框 23"/>
                <p:cNvSpPr txBox="1"/>
                <p:nvPr/>
              </p:nvSpPr>
              <p:spPr>
                <a:xfrm>
                  <a:off x="5029" y="1612"/>
                  <a:ext cx="1557" cy="1110"/>
                </a:xfrm>
                <a:prstGeom prst="rect">
                  <a:avLst/>
                </a:prstGeom>
                <a:noFill/>
                <a:ln w="9525">
                  <a:noFill/>
                </a:ln>
              </p:spPr>
              <p:txBody>
                <a:bodyPr wrap="square"/>
                <a:lstStyle/>
                <a:p>
                  <a:pPr algn="ctr"/>
                  <a:r>
                    <a:rPr lang="zh-CN" altLang="en-US"/>
                    <a:t>指定物品抓取</a:t>
                  </a:r>
                </a:p>
                <a:p>
                  <a:endParaRPr lang="zh-CN" altLang="en-US"/>
                </a:p>
              </p:txBody>
            </p:sp>
          </p:grpSp>
          <p:grpSp>
            <p:nvGrpSpPr>
              <p:cNvPr id="21" name="组合 24"/>
              <p:cNvGrpSpPr/>
              <p:nvPr/>
            </p:nvGrpSpPr>
            <p:grpSpPr>
              <a:xfrm>
                <a:off x="3513" y="4092"/>
                <a:ext cx="1860" cy="900"/>
                <a:chOff x="4982" y="1473"/>
                <a:chExt cx="1642" cy="1298"/>
              </a:xfrm>
            </p:grpSpPr>
            <p:sp>
              <p:nvSpPr>
                <p:cNvPr id="22" name="椭圆 22"/>
                <p:cNvSpPr/>
                <p:nvPr/>
              </p:nvSpPr>
              <p:spPr>
                <a:xfrm>
                  <a:off x="4982" y="1473"/>
                  <a:ext cx="1643" cy="1298"/>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23" name="文本框 23"/>
                <p:cNvSpPr txBox="1"/>
                <p:nvPr/>
              </p:nvSpPr>
              <p:spPr>
                <a:xfrm>
                  <a:off x="5029" y="1612"/>
                  <a:ext cx="1557" cy="1110"/>
                </a:xfrm>
                <a:prstGeom prst="rect">
                  <a:avLst/>
                </a:prstGeom>
                <a:noFill/>
                <a:ln w="9525">
                  <a:noFill/>
                </a:ln>
              </p:spPr>
              <p:txBody>
                <a:bodyPr wrap="square"/>
                <a:lstStyle/>
                <a:p>
                  <a:pPr algn="ctr"/>
                  <a:r>
                    <a:rPr lang="zh-CN" altLang="en-US"/>
                    <a:t>遇到错误条件</a:t>
                  </a:r>
                </a:p>
                <a:p>
                  <a:endParaRPr lang="zh-CN" altLang="en-US"/>
                </a:p>
              </p:txBody>
            </p:sp>
          </p:grpSp>
        </p:grpSp>
        <p:grpSp>
          <p:nvGrpSpPr>
            <p:cNvPr id="1073742945" name="组合 47"/>
            <p:cNvGrpSpPr/>
            <p:nvPr/>
          </p:nvGrpSpPr>
          <p:grpSpPr>
            <a:xfrm>
              <a:off x="160655" y="582930"/>
              <a:ext cx="1019175" cy="983615"/>
              <a:chOff x="253" y="918"/>
              <a:chExt cx="1605" cy="1549"/>
            </a:xfrm>
          </p:grpSpPr>
          <p:sp>
            <p:nvSpPr>
              <p:cNvPr id="1073742946" name="自选图形 26"/>
              <p:cNvSpPr/>
              <p:nvPr/>
            </p:nvSpPr>
            <p:spPr>
              <a:xfrm>
                <a:off x="632" y="918"/>
                <a:ext cx="560" cy="6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2947" name="文本框 27"/>
              <p:cNvSpPr txBox="1"/>
              <p:nvPr/>
            </p:nvSpPr>
            <p:spPr>
              <a:xfrm>
                <a:off x="253" y="1638"/>
                <a:ext cx="1605" cy="829"/>
              </a:xfrm>
              <a:prstGeom prst="rect">
                <a:avLst/>
              </a:prstGeom>
              <a:noFill/>
              <a:ln w="9525">
                <a:noFill/>
              </a:ln>
            </p:spPr>
            <p:txBody>
              <a:bodyPr wrap="square"/>
              <a:lstStyle/>
              <a:p>
                <a:r>
                  <a:rPr lang="zh-CN" altLang="en-US"/>
                  <a:t>超市工作人员</a:t>
                </a:r>
              </a:p>
            </p:txBody>
          </p:sp>
        </p:grpSp>
        <p:grpSp>
          <p:nvGrpSpPr>
            <p:cNvPr id="1073742948" name="组合 48"/>
            <p:cNvGrpSpPr/>
            <p:nvPr/>
          </p:nvGrpSpPr>
          <p:grpSpPr>
            <a:xfrm>
              <a:off x="387985" y="2343149"/>
              <a:ext cx="565150" cy="805180"/>
              <a:chOff x="611" y="3690"/>
              <a:chExt cx="890" cy="1268"/>
            </a:xfrm>
          </p:grpSpPr>
          <p:sp>
            <p:nvSpPr>
              <p:cNvPr id="1073742949" name="自选图形 30"/>
              <p:cNvSpPr/>
              <p:nvPr/>
            </p:nvSpPr>
            <p:spPr>
              <a:xfrm>
                <a:off x="611" y="3690"/>
                <a:ext cx="551" cy="622"/>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2950" name="文本框 31"/>
              <p:cNvSpPr txBox="1"/>
              <p:nvPr/>
            </p:nvSpPr>
            <p:spPr>
              <a:xfrm>
                <a:off x="611" y="4348"/>
                <a:ext cx="890" cy="610"/>
              </a:xfrm>
              <a:prstGeom prst="rect">
                <a:avLst/>
              </a:prstGeom>
              <a:noFill/>
              <a:ln w="9525">
                <a:noFill/>
              </a:ln>
            </p:spPr>
            <p:txBody>
              <a:bodyPr wrap="square"/>
              <a:lstStyle/>
              <a:p>
                <a:r>
                  <a:rPr lang="zh-CN" altLang="en-US"/>
                  <a:t>顾客</a:t>
                </a:r>
              </a:p>
              <a:p>
                <a:endParaRPr lang="zh-CN" altLang="en-US"/>
              </a:p>
            </p:txBody>
          </p:sp>
        </p:grpSp>
        <p:grpSp>
          <p:nvGrpSpPr>
            <p:cNvPr id="1073742951" name="组合 53"/>
            <p:cNvGrpSpPr/>
            <p:nvPr/>
          </p:nvGrpSpPr>
          <p:grpSpPr>
            <a:xfrm>
              <a:off x="4006850" y="916305"/>
              <a:ext cx="1040765" cy="835025"/>
              <a:chOff x="4861" y="2823"/>
              <a:chExt cx="1639" cy="1315"/>
            </a:xfrm>
          </p:grpSpPr>
          <p:sp>
            <p:nvSpPr>
              <p:cNvPr id="1073742952" name="椭圆 51"/>
              <p:cNvSpPr/>
              <p:nvPr/>
            </p:nvSpPr>
            <p:spPr>
              <a:xfrm>
                <a:off x="4861" y="2823"/>
                <a:ext cx="1639" cy="1220"/>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073742953" name="文本框 52"/>
              <p:cNvSpPr txBox="1"/>
              <p:nvPr/>
            </p:nvSpPr>
            <p:spPr>
              <a:xfrm>
                <a:off x="5040" y="3018"/>
                <a:ext cx="1279" cy="1120"/>
              </a:xfrm>
              <a:prstGeom prst="rect">
                <a:avLst/>
              </a:prstGeom>
              <a:noFill/>
              <a:ln w="9525">
                <a:noFill/>
              </a:ln>
            </p:spPr>
            <p:txBody>
              <a:bodyPr wrap="square"/>
              <a:lstStyle/>
              <a:p>
                <a:pPr algn="ctr"/>
                <a:r>
                  <a:rPr lang="zh-CN" altLang="en-US"/>
                  <a:t>完善实用数据库</a:t>
                </a:r>
              </a:p>
              <a:p>
                <a:endParaRPr lang="zh-CN" altLang="en-US"/>
              </a:p>
            </p:txBody>
          </p:sp>
        </p:grpSp>
        <p:grpSp>
          <p:nvGrpSpPr>
            <p:cNvPr id="1073742954" name="组合 57"/>
            <p:cNvGrpSpPr/>
            <p:nvPr/>
          </p:nvGrpSpPr>
          <p:grpSpPr>
            <a:xfrm>
              <a:off x="4153535" y="2294254"/>
              <a:ext cx="713740" cy="504190"/>
              <a:chOff x="4711" y="3733"/>
              <a:chExt cx="1124" cy="794"/>
            </a:xfrm>
          </p:grpSpPr>
          <p:sp>
            <p:nvSpPr>
              <p:cNvPr id="1073742955" name="椭圆 55"/>
              <p:cNvSpPr/>
              <p:nvPr/>
            </p:nvSpPr>
            <p:spPr>
              <a:xfrm>
                <a:off x="4711" y="3733"/>
                <a:ext cx="1124" cy="715"/>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073742956" name="文本框 56"/>
              <p:cNvSpPr txBox="1"/>
              <p:nvPr/>
            </p:nvSpPr>
            <p:spPr>
              <a:xfrm>
                <a:off x="4895" y="3872"/>
                <a:ext cx="808" cy="655"/>
              </a:xfrm>
              <a:prstGeom prst="rect">
                <a:avLst/>
              </a:prstGeom>
              <a:noFill/>
              <a:ln w="9525">
                <a:noFill/>
              </a:ln>
            </p:spPr>
            <p:txBody>
              <a:bodyPr wrap="square"/>
              <a:lstStyle/>
              <a:p>
                <a:r>
                  <a:rPr lang="zh-CN" altLang="en-US"/>
                  <a:t>调试</a:t>
                </a:r>
              </a:p>
              <a:p>
                <a:endParaRPr lang="zh-CN" altLang="en-US"/>
              </a:p>
            </p:txBody>
          </p:sp>
        </p:grpSp>
        <p:sp>
          <p:nvSpPr>
            <p:cNvPr id="1073742957" name="直线 60"/>
            <p:cNvSpPr/>
            <p:nvPr/>
          </p:nvSpPr>
          <p:spPr>
            <a:xfrm flipV="1">
              <a:off x="864235" y="255905"/>
              <a:ext cx="1276350" cy="431800"/>
            </a:xfrm>
            <a:prstGeom prst="line">
              <a:avLst/>
            </a:prstGeom>
            <a:ln w="9525" cap="flat" cmpd="sng">
              <a:solidFill>
                <a:srgbClr val="000000"/>
              </a:solidFill>
              <a:prstDash val="solid"/>
              <a:headEnd type="none" w="med" len="med"/>
              <a:tailEnd type="none" w="med" len="med"/>
            </a:ln>
          </p:spPr>
        </p:sp>
        <p:sp>
          <p:nvSpPr>
            <p:cNvPr id="1073742958" name="直线 61"/>
            <p:cNvSpPr/>
            <p:nvPr/>
          </p:nvSpPr>
          <p:spPr>
            <a:xfrm>
              <a:off x="871220" y="807720"/>
              <a:ext cx="1243965" cy="13335"/>
            </a:xfrm>
            <a:prstGeom prst="line">
              <a:avLst/>
            </a:prstGeom>
            <a:ln w="9525" cap="flat" cmpd="sng">
              <a:solidFill>
                <a:srgbClr val="000000"/>
              </a:solidFill>
              <a:prstDash val="solid"/>
              <a:headEnd type="none" w="med" len="med"/>
              <a:tailEnd type="none" w="med" len="med"/>
            </a:ln>
          </p:spPr>
        </p:sp>
        <p:sp>
          <p:nvSpPr>
            <p:cNvPr id="1073742959" name="直线 62"/>
            <p:cNvSpPr/>
            <p:nvPr/>
          </p:nvSpPr>
          <p:spPr>
            <a:xfrm>
              <a:off x="845820" y="916305"/>
              <a:ext cx="1364615" cy="387350"/>
            </a:xfrm>
            <a:prstGeom prst="line">
              <a:avLst/>
            </a:prstGeom>
            <a:ln w="9525" cap="flat" cmpd="sng">
              <a:solidFill>
                <a:srgbClr val="000000"/>
              </a:solidFill>
              <a:prstDash val="solid"/>
              <a:headEnd type="none" w="med" len="med"/>
              <a:tailEnd type="none" w="med" len="med"/>
            </a:ln>
          </p:spPr>
        </p:sp>
        <p:sp>
          <p:nvSpPr>
            <p:cNvPr id="1073742960" name="直线 61"/>
            <p:cNvSpPr/>
            <p:nvPr/>
          </p:nvSpPr>
          <p:spPr>
            <a:xfrm>
              <a:off x="1161441" y="1163269"/>
              <a:ext cx="1195771" cy="927270"/>
            </a:xfrm>
            <a:prstGeom prst="line">
              <a:avLst/>
            </a:prstGeom>
            <a:ln w="9525" cap="flat" cmpd="sng">
              <a:solidFill>
                <a:srgbClr val="000000"/>
              </a:solidFill>
              <a:prstDash val="solid"/>
              <a:headEnd type="none" w="med" len="med"/>
              <a:tailEnd type="none" w="med" len="med"/>
            </a:ln>
          </p:spPr>
        </p:sp>
        <p:sp>
          <p:nvSpPr>
            <p:cNvPr id="1073742961" name="直线 61"/>
            <p:cNvSpPr/>
            <p:nvPr/>
          </p:nvSpPr>
          <p:spPr>
            <a:xfrm>
              <a:off x="1042319" y="1272442"/>
              <a:ext cx="1187912" cy="1625046"/>
            </a:xfrm>
            <a:prstGeom prst="line">
              <a:avLst/>
            </a:prstGeom>
            <a:ln w="9525" cap="flat" cmpd="sng">
              <a:solidFill>
                <a:srgbClr val="000000"/>
              </a:solidFill>
              <a:prstDash val="solid"/>
              <a:headEnd type="none" w="med" len="med"/>
              <a:tailEnd type="none" w="med" len="med"/>
            </a:ln>
          </p:spPr>
        </p:sp>
        <p:sp>
          <p:nvSpPr>
            <p:cNvPr id="1073742962" name="直线 61"/>
            <p:cNvSpPr/>
            <p:nvPr/>
          </p:nvSpPr>
          <p:spPr>
            <a:xfrm>
              <a:off x="770255" y="2592704"/>
              <a:ext cx="1440815" cy="285750"/>
            </a:xfrm>
            <a:prstGeom prst="line">
              <a:avLst/>
            </a:prstGeom>
            <a:ln w="9525" cap="flat" cmpd="sng">
              <a:solidFill>
                <a:srgbClr val="000000"/>
              </a:solidFill>
              <a:prstDash val="solid"/>
              <a:headEnd type="none" w="med" len="med"/>
              <a:tailEnd type="none" w="med" len="med"/>
            </a:ln>
          </p:spPr>
        </p:sp>
        <p:sp>
          <p:nvSpPr>
            <p:cNvPr id="1073742963" name="直线 61"/>
            <p:cNvSpPr/>
            <p:nvPr/>
          </p:nvSpPr>
          <p:spPr>
            <a:xfrm>
              <a:off x="757555" y="2738754"/>
              <a:ext cx="1466215" cy="736600"/>
            </a:xfrm>
            <a:prstGeom prst="line">
              <a:avLst/>
            </a:prstGeom>
            <a:ln w="9525" cap="flat" cmpd="sng">
              <a:solidFill>
                <a:srgbClr val="000000"/>
              </a:solidFill>
              <a:prstDash val="solid"/>
              <a:headEnd type="none" w="med" len="med"/>
              <a:tailEnd type="none" w="med" len="med"/>
            </a:ln>
          </p:spPr>
        </p:sp>
        <p:sp>
          <p:nvSpPr>
            <p:cNvPr id="1073742964" name="直线 54"/>
            <p:cNvSpPr/>
            <p:nvPr/>
          </p:nvSpPr>
          <p:spPr>
            <a:xfrm>
              <a:off x="3531870" y="829945"/>
              <a:ext cx="508000" cy="336550"/>
            </a:xfrm>
            <a:prstGeom prst="line">
              <a:avLst/>
            </a:prstGeom>
            <a:ln w="9525" cap="flat" cmpd="sng">
              <a:solidFill>
                <a:srgbClr val="000000"/>
              </a:solidFill>
              <a:prstDash val="solid"/>
              <a:headEnd type="none" w="med" len="med"/>
              <a:tailEnd type="arrow" w="med" len="med"/>
            </a:ln>
          </p:spPr>
        </p:sp>
        <p:sp>
          <p:nvSpPr>
            <p:cNvPr id="1073742965" name="直线 55"/>
            <p:cNvSpPr/>
            <p:nvPr/>
          </p:nvSpPr>
          <p:spPr>
            <a:xfrm>
              <a:off x="3506470" y="1426845"/>
              <a:ext cx="508000" cy="635"/>
            </a:xfrm>
            <a:prstGeom prst="line">
              <a:avLst/>
            </a:prstGeom>
            <a:ln w="9525" cap="flat" cmpd="sng">
              <a:solidFill>
                <a:srgbClr val="000000"/>
              </a:solidFill>
              <a:prstDash val="solid"/>
              <a:headEnd type="none" w="med" len="med"/>
              <a:tailEnd type="arrow" w="med" len="med"/>
            </a:ln>
          </p:spPr>
        </p:sp>
        <p:sp>
          <p:nvSpPr>
            <p:cNvPr id="1073742966" name="直线 56"/>
            <p:cNvSpPr/>
            <p:nvPr/>
          </p:nvSpPr>
          <p:spPr>
            <a:xfrm flipH="1">
              <a:off x="3411220" y="2512694"/>
              <a:ext cx="736600" cy="323850"/>
            </a:xfrm>
            <a:prstGeom prst="line">
              <a:avLst/>
            </a:prstGeom>
            <a:ln w="9525" cap="flat" cmpd="sng">
              <a:solidFill>
                <a:srgbClr val="000000"/>
              </a:solidFill>
              <a:prstDash val="solid"/>
              <a:headEnd type="none" w="med" len="med"/>
              <a:tailEnd type="arrow" w="med" len="med"/>
            </a:ln>
          </p:spPr>
        </p:sp>
        <p:sp>
          <p:nvSpPr>
            <p:cNvPr id="1073742967" name="直线 57"/>
            <p:cNvSpPr/>
            <p:nvPr/>
          </p:nvSpPr>
          <p:spPr>
            <a:xfrm flipH="1" flipV="1">
              <a:off x="3303270" y="2195194"/>
              <a:ext cx="876300" cy="222250"/>
            </a:xfrm>
            <a:prstGeom prst="line">
              <a:avLst/>
            </a:prstGeom>
            <a:ln w="9525" cap="flat" cmpd="sng">
              <a:solidFill>
                <a:srgbClr val="000000"/>
              </a:solidFill>
              <a:prstDash val="solid"/>
              <a:headEnd type="none" w="med" len="med"/>
              <a:tailEnd type="arrow" w="med" len="med"/>
            </a:ln>
          </p:spPr>
        </p:sp>
      </p:grpSp>
    </p:spTree>
    <p:extLst>
      <p:ext uri="{BB962C8B-B14F-4D97-AF65-F5344CB8AC3E}">
        <p14:creationId xmlns:p14="http://schemas.microsoft.com/office/powerpoint/2010/main" val="497300502"/>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4" name="文本框 3"/>
          <p:cNvSpPr txBox="1"/>
          <p:nvPr/>
        </p:nvSpPr>
        <p:spPr>
          <a:xfrm>
            <a:off x="1073150" y="835025"/>
            <a:ext cx="10353675" cy="5507990"/>
          </a:xfrm>
          <a:prstGeom prst="rect">
            <a:avLst/>
          </a:prstGeom>
          <a:noFill/>
        </p:spPr>
        <p:txBody>
          <a:bodyPr wrap="square" rtlCol="0">
            <a:spAutoFit/>
          </a:bodyPr>
          <a:lstStyle/>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用例一：启动机器人</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主要参与者：</a:t>
            </a:r>
            <a:r>
              <a:rPr lang="zh-CN" altLang="en-US" sz="2000">
                <a:solidFill>
                  <a:schemeClr val="accent3"/>
                </a:solidFill>
                <a:latin typeface="黑体" panose="02010609060101010101" charset="-122"/>
                <a:ea typeface="黑体" panose="02010609060101010101" charset="-122"/>
                <a:cs typeface="黑体" panose="02010609060101010101" charset="-122"/>
              </a:rPr>
              <a:t>超市工作人员</a:t>
            </a: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目标：</a:t>
            </a:r>
            <a:r>
              <a:rPr lang="zh-CN" altLang="en-US" sz="2000">
                <a:solidFill>
                  <a:schemeClr val="accent3"/>
                </a:solidFill>
                <a:latin typeface="黑体" panose="02010609060101010101" charset="-122"/>
                <a:ea typeface="黑体" panose="02010609060101010101" charset="-122"/>
                <a:cs typeface="黑体" panose="02010609060101010101" charset="-122"/>
              </a:rPr>
              <a:t>使机器人系统各模块进入工作状态并确保界面可以进行交互、机器人可以接收指令</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前置条件：</a:t>
            </a:r>
            <a:r>
              <a:rPr lang="zh-CN" altLang="en-US" sz="2000">
                <a:solidFill>
                  <a:schemeClr val="accent3"/>
                </a:solidFill>
                <a:latin typeface="黑体" panose="02010609060101010101" charset="-122"/>
                <a:ea typeface="黑体" panose="02010609060101010101" charset="-122"/>
                <a:cs typeface="黑体" panose="02010609060101010101" charset="-122"/>
              </a:rPr>
              <a:t>机载电脑已安装本系统；超市工作人员了解规范启动步骤；超市场地平整干燥</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启动：</a:t>
            </a:r>
            <a:r>
              <a:rPr lang="zh-CN" altLang="en-US" sz="2000">
                <a:solidFill>
                  <a:schemeClr val="accent3"/>
                </a:solidFill>
                <a:latin typeface="黑体" panose="02010609060101010101" charset="-122"/>
                <a:ea typeface="黑体" panose="02010609060101010101" charset="-122"/>
                <a:cs typeface="黑体" panose="02010609060101010101" charset="-122"/>
              </a:rPr>
              <a:t>超市工作人员希望使用机器人</a:t>
            </a: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场景：</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1.放置机器人至超市入口处；</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2.通过usb接口连接机载电脑和机器人运动控件；</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3.启动机载电脑并打开机器人总开关；</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4.点击机器人系统图标，启动机器人系统；</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5.机载电脑显示系统交互界面，机器人发出语音“Startup completed”提示；</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优先级：</a:t>
            </a:r>
            <a:r>
              <a:rPr lang="zh-CN" altLang="en-US" sz="2000">
                <a:solidFill>
                  <a:schemeClr val="accent3"/>
                </a:solidFill>
                <a:latin typeface="黑体" panose="02010609060101010101" charset="-122"/>
                <a:ea typeface="黑体" panose="02010609060101010101" charset="-122"/>
                <a:cs typeface="黑体" panose="02010609060101010101" charset="-122"/>
              </a:rPr>
              <a:t>高</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何时可用：</a:t>
            </a:r>
            <a:r>
              <a:rPr lang="zh-CN" altLang="en-US" sz="2000">
                <a:solidFill>
                  <a:schemeClr val="accent3"/>
                </a:solidFill>
                <a:latin typeface="黑体" panose="02010609060101010101" charset="-122"/>
                <a:ea typeface="黑体" panose="02010609060101010101" charset="-122"/>
                <a:cs typeface="黑体" panose="02010609060101010101" charset="-122"/>
              </a:rPr>
              <a:t>第一个增量</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使用频率：</a:t>
            </a:r>
            <a:r>
              <a:rPr lang="zh-CN" altLang="en-US" sz="2000">
                <a:solidFill>
                  <a:schemeClr val="accent3"/>
                </a:solidFill>
                <a:latin typeface="黑体" panose="02010609060101010101" charset="-122"/>
                <a:ea typeface="黑体" panose="02010609060101010101" charset="-122"/>
                <a:cs typeface="黑体" panose="02010609060101010101" charset="-122"/>
              </a:rPr>
              <a:t>低</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次要参与者：</a:t>
            </a:r>
            <a:r>
              <a:rPr lang="zh-CN" altLang="en-US" sz="2000">
                <a:solidFill>
                  <a:schemeClr val="accent3"/>
                </a:solidFill>
                <a:latin typeface="黑体" panose="02010609060101010101" charset="-122"/>
                <a:ea typeface="黑体" panose="02010609060101010101" charset="-122"/>
                <a:cs typeface="黑体" panose="02010609060101010101" charset="-122"/>
              </a:rPr>
              <a:t>机器人运动控件、机载电脑</a:t>
            </a:r>
          </a:p>
        </p:txBody>
      </p:sp>
    </p:spTree>
    <p:extLst>
      <p:ext uri="{BB962C8B-B14F-4D97-AF65-F5344CB8AC3E}">
        <p14:creationId xmlns:p14="http://schemas.microsoft.com/office/powerpoint/2010/main" val="296466705"/>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4" name="文本框 3"/>
          <p:cNvSpPr txBox="1"/>
          <p:nvPr/>
        </p:nvSpPr>
        <p:spPr>
          <a:xfrm>
            <a:off x="1073150" y="1080135"/>
            <a:ext cx="9502775" cy="5169535"/>
          </a:xfrm>
          <a:prstGeom prst="rect">
            <a:avLst/>
          </a:prstGeom>
          <a:noFill/>
        </p:spPr>
        <p:txBody>
          <a:bodyPr wrap="square" rtlCol="0">
            <a:spAutoFit/>
          </a:bodyPr>
          <a:lstStyle/>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用例二：关闭机器人</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主要参与者：</a:t>
            </a:r>
            <a:r>
              <a:rPr lang="zh-CN" altLang="en-US" sz="2000">
                <a:solidFill>
                  <a:schemeClr val="accent3"/>
                </a:solidFill>
                <a:latin typeface="黑体" panose="02010609060101010101" charset="-122"/>
                <a:ea typeface="黑体" panose="02010609060101010101" charset="-122"/>
                <a:cs typeface="黑体" panose="02010609060101010101" charset="-122"/>
              </a:rPr>
              <a:t>超市工作人员</a:t>
            </a: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目标：</a:t>
            </a:r>
            <a:r>
              <a:rPr lang="zh-CN" altLang="en-US" sz="2000">
                <a:solidFill>
                  <a:schemeClr val="accent3"/>
                </a:solidFill>
                <a:latin typeface="黑体" panose="02010609060101010101" charset="-122"/>
                <a:ea typeface="黑体" panose="02010609060101010101" charset="-122"/>
                <a:cs typeface="黑体" panose="02010609060101010101" charset="-122"/>
              </a:rPr>
              <a:t>关闭机器人系统，并确保下次启动时各模块状态正常</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前置条件：</a:t>
            </a:r>
            <a:r>
              <a:rPr lang="zh-CN" altLang="en-US" sz="2000">
                <a:solidFill>
                  <a:schemeClr val="accent3"/>
                </a:solidFill>
                <a:latin typeface="黑体" panose="02010609060101010101" charset="-122"/>
                <a:ea typeface="黑体" panose="02010609060101010101" charset="-122"/>
                <a:cs typeface="黑体" panose="02010609060101010101" charset="-122"/>
              </a:rPr>
              <a:t>机载电脑已安装本系统；超市工作人员了解规范关闭步骤；</a:t>
            </a:r>
          </a:p>
          <a:p>
            <a:pPr>
              <a:lnSpc>
                <a:spcPct val="110000"/>
              </a:lnSpc>
            </a:pPr>
            <a:r>
              <a:rPr lang="en-US" altLang="zh-CN" sz="2000">
                <a:solidFill>
                  <a:schemeClr val="accent3"/>
                </a:solidFill>
                <a:latin typeface="黑体" panose="02010609060101010101" charset="-122"/>
                <a:ea typeface="黑体" panose="02010609060101010101" charset="-122"/>
                <a:cs typeface="黑体" panose="02010609060101010101" charset="-122"/>
              </a:rPr>
              <a:t>	   </a:t>
            </a:r>
            <a:r>
              <a:rPr lang="zh-CN" altLang="en-US" sz="2000">
                <a:solidFill>
                  <a:schemeClr val="accent3"/>
                </a:solidFill>
                <a:latin typeface="黑体" panose="02010609060101010101" charset="-122"/>
                <a:ea typeface="黑体" panose="02010609060101010101" charset="-122"/>
                <a:cs typeface="黑体" panose="02010609060101010101" charset="-122"/>
              </a:rPr>
              <a:t>机器人处于待命状态</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启动：</a:t>
            </a:r>
            <a:r>
              <a:rPr lang="zh-CN" altLang="en-US" sz="2000">
                <a:solidFill>
                  <a:schemeClr val="accent3"/>
                </a:solidFill>
                <a:latin typeface="黑体" panose="02010609060101010101" charset="-122"/>
                <a:ea typeface="黑体" panose="02010609060101010101" charset="-122"/>
                <a:cs typeface="黑体" panose="02010609060101010101" charset="-122"/>
              </a:rPr>
              <a:t>超市人员暂时不再使用机器人</a:t>
            </a:r>
          </a:p>
          <a:p>
            <a:pPr>
              <a:lnSpc>
                <a:spcPct val="110000"/>
              </a:lnSpc>
            </a:pP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场景：</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1.关闭机器人系统界面；</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2.解除机载电脑和机器人运动控件的usb连接；</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3.关闭机载电脑和机器人总开关；</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优先级：</a:t>
            </a:r>
            <a:r>
              <a:rPr lang="zh-CN" altLang="en-US" sz="2000">
                <a:solidFill>
                  <a:schemeClr val="accent3"/>
                </a:solidFill>
                <a:latin typeface="黑体" panose="02010609060101010101" charset="-122"/>
                <a:ea typeface="黑体" panose="02010609060101010101" charset="-122"/>
                <a:cs typeface="黑体" panose="02010609060101010101" charset="-122"/>
              </a:rPr>
              <a:t>高</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何时可用：</a:t>
            </a:r>
            <a:r>
              <a:rPr lang="zh-CN" altLang="en-US" sz="2000">
                <a:solidFill>
                  <a:schemeClr val="accent3"/>
                </a:solidFill>
                <a:latin typeface="黑体" panose="02010609060101010101" charset="-122"/>
                <a:ea typeface="黑体" panose="02010609060101010101" charset="-122"/>
                <a:cs typeface="黑体" panose="02010609060101010101" charset="-122"/>
              </a:rPr>
              <a:t>第一个增量</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使用频率：</a:t>
            </a:r>
            <a:r>
              <a:rPr lang="zh-CN" altLang="en-US" sz="2000">
                <a:solidFill>
                  <a:schemeClr val="accent3"/>
                </a:solidFill>
                <a:latin typeface="黑体" panose="02010609060101010101" charset="-122"/>
                <a:ea typeface="黑体" panose="02010609060101010101" charset="-122"/>
                <a:cs typeface="黑体" panose="02010609060101010101" charset="-122"/>
              </a:rPr>
              <a:t>低</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次要参与者：</a:t>
            </a:r>
            <a:r>
              <a:rPr lang="zh-CN" altLang="en-US" sz="2000">
                <a:solidFill>
                  <a:schemeClr val="accent3"/>
                </a:solidFill>
                <a:latin typeface="黑体" panose="02010609060101010101" charset="-122"/>
                <a:ea typeface="黑体" panose="02010609060101010101" charset="-122"/>
                <a:cs typeface="黑体" panose="02010609060101010101" charset="-122"/>
              </a:rPr>
              <a:t>机器人运动控件、机载电脑</a:t>
            </a:r>
          </a:p>
        </p:txBody>
      </p:sp>
    </p:spTree>
    <p:extLst>
      <p:ext uri="{BB962C8B-B14F-4D97-AF65-F5344CB8AC3E}">
        <p14:creationId xmlns:p14="http://schemas.microsoft.com/office/powerpoint/2010/main" val="2689030149"/>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4" name="文本框 3"/>
          <p:cNvSpPr txBox="1"/>
          <p:nvPr/>
        </p:nvSpPr>
        <p:spPr>
          <a:xfrm>
            <a:off x="1073150" y="1080135"/>
            <a:ext cx="9502775" cy="4492625"/>
          </a:xfrm>
          <a:prstGeom prst="rect">
            <a:avLst/>
          </a:prstGeom>
          <a:noFill/>
        </p:spPr>
        <p:txBody>
          <a:bodyPr wrap="square" rtlCol="0">
            <a:spAutoFit/>
          </a:bodyPr>
          <a:lstStyle/>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用例三：初始化地图场景建模</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主要参与者：</a:t>
            </a:r>
            <a:r>
              <a:rPr lang="zh-CN" altLang="en-US" sz="2000">
                <a:solidFill>
                  <a:schemeClr val="accent3"/>
                </a:solidFill>
                <a:latin typeface="黑体" panose="02010609060101010101" charset="-122"/>
                <a:ea typeface="黑体" panose="02010609060101010101" charset="-122"/>
                <a:cs typeface="黑体" panose="02010609060101010101" charset="-122"/>
              </a:rPr>
              <a:t>超市工作人员</a:t>
            </a: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目标：</a:t>
            </a:r>
            <a:r>
              <a:rPr lang="zh-CN" altLang="en-US" sz="2000">
                <a:solidFill>
                  <a:schemeClr val="accent3"/>
                </a:solidFill>
                <a:latin typeface="黑体" panose="02010609060101010101" charset="-122"/>
                <a:ea typeface="黑体" panose="02010609060101010101" charset="-122"/>
                <a:cs typeface="黑体" panose="02010609060101010101" charset="-122"/>
              </a:rPr>
              <a:t>确保机器人系统正确记录超市地图</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前置条件：</a:t>
            </a:r>
            <a:r>
              <a:rPr lang="zh-CN" altLang="en-US" sz="2000">
                <a:solidFill>
                  <a:schemeClr val="accent3"/>
                </a:solidFill>
                <a:latin typeface="黑体" panose="02010609060101010101" charset="-122"/>
                <a:ea typeface="黑体" panose="02010609060101010101" charset="-122"/>
                <a:cs typeface="黑体" panose="02010609060101010101" charset="-122"/>
              </a:rPr>
              <a:t>机器人系统已正常启动；超市工作人员熟悉超市地形，发音标准；</a:t>
            </a:r>
          </a:p>
          <a:p>
            <a:pPr>
              <a:lnSpc>
                <a:spcPct val="110000"/>
              </a:lnSpc>
            </a:pPr>
            <a:r>
              <a:rPr lang="en-US" altLang="zh-CN" sz="2000">
                <a:solidFill>
                  <a:schemeClr val="accent3"/>
                </a:solidFill>
                <a:latin typeface="黑体" panose="02010609060101010101" charset="-122"/>
                <a:ea typeface="黑体" panose="02010609060101010101" charset="-122"/>
                <a:cs typeface="黑体" panose="02010609060101010101" charset="-122"/>
              </a:rPr>
              <a:t>	   </a:t>
            </a:r>
            <a:r>
              <a:rPr lang="zh-CN" altLang="en-US" sz="2000">
                <a:solidFill>
                  <a:schemeClr val="accent3"/>
                </a:solidFill>
                <a:latin typeface="黑体" panose="02010609060101010101" charset="-122"/>
                <a:ea typeface="黑体" panose="02010609060101010101" charset="-122"/>
                <a:cs typeface="黑体" panose="02010609060101010101" charset="-122"/>
              </a:rPr>
              <a:t>超市场地平整干燥</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启动：</a:t>
            </a:r>
            <a:r>
              <a:rPr lang="zh-CN" altLang="en-US" sz="2000">
                <a:solidFill>
                  <a:schemeClr val="accent3"/>
                </a:solidFill>
                <a:latin typeface="黑体" panose="02010609060101010101" charset="-122"/>
                <a:ea typeface="黑体" panose="02010609060101010101" charset="-122"/>
                <a:cs typeface="黑体" panose="02010609060101010101" charset="-122"/>
              </a:rPr>
              <a:t>超市人员向机器人发出跟随语音指令</a:t>
            </a:r>
          </a:p>
          <a:p>
            <a:pPr>
              <a:lnSpc>
                <a:spcPct val="110000"/>
              </a:lnSpc>
            </a:pP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场景：</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1.机器人放置于超市入口处并提示启动成功；</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2.超市工作人员对准机器人麦克风说出关键词“follow”；</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3.机器人收到指令，发出语音提示：“ready to follow”；</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4.超市工作人员走近机器人，确保底盘传感器感应到前方人员；</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5.超市工作人员以正常行走速度无折返地穿过超市货架；</a:t>
            </a:r>
          </a:p>
        </p:txBody>
      </p:sp>
    </p:spTree>
    <p:extLst>
      <p:ext uri="{BB962C8B-B14F-4D97-AF65-F5344CB8AC3E}">
        <p14:creationId xmlns:p14="http://schemas.microsoft.com/office/powerpoint/2010/main" val="2070193881"/>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自定义 397">
      <a:dk1>
        <a:sysClr val="windowText" lastClr="000000"/>
      </a:dk1>
      <a:lt1>
        <a:sysClr val="window" lastClr="FFFFFF"/>
      </a:lt1>
      <a:dk2>
        <a:srgbClr val="000000"/>
      </a:dk2>
      <a:lt2>
        <a:srgbClr val="E7E6E6"/>
      </a:lt2>
      <a:accent1>
        <a:srgbClr val="F7B63E"/>
      </a:accent1>
      <a:accent2>
        <a:srgbClr val="FF3E3E"/>
      </a:accent2>
      <a:accent3>
        <a:srgbClr val="76AAD8"/>
      </a:accent3>
      <a:accent4>
        <a:srgbClr val="70AD47"/>
      </a:accent4>
      <a:accent5>
        <a:srgbClr val="F7B63E"/>
      </a:accent5>
      <a:accent6>
        <a:srgbClr val="FF3E3E"/>
      </a:accent6>
      <a:hlink>
        <a:srgbClr val="76AAD8"/>
      </a:hlink>
      <a:folHlink>
        <a:srgbClr val="70AD4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TotalTime>
  <Words>3343</Words>
  <Application>Microsoft Office PowerPoint</Application>
  <PresentationFormat>宽屏</PresentationFormat>
  <Paragraphs>446</Paragraphs>
  <Slides>48</Slides>
  <Notes>48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48</vt:i4>
      </vt:variant>
    </vt:vector>
  </HeadingPairs>
  <TitlesOfParts>
    <vt:vector size="58" baseType="lpstr">
      <vt:lpstr>方正静蕾简体</vt:lpstr>
      <vt:lpstr>黑体</vt:lpstr>
      <vt:lpstr>宋体</vt:lpstr>
      <vt:lpstr>微软雅黑</vt:lpstr>
      <vt:lpstr>幼圆</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手绘小人答辩</dc:title>
  <dc:creator>PC</dc:creator>
  <cp:lastModifiedBy>cqx</cp:lastModifiedBy>
  <cp:revision>137</cp:revision>
  <dcterms:created xsi:type="dcterms:W3CDTF">2017-04-05T03:07:00Z</dcterms:created>
  <dcterms:modified xsi:type="dcterms:W3CDTF">2019-04-22T16:34:39Z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y fmtid="{D5CDD505-2E9C-101B-9397-08002B2CF9AE}" pid="3" name="KSORubyTemplateID">
    <vt:lpwstr>2</vt:lpwstr>
  </property>
</Properties>
</file>