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679" r:id="rId2"/>
  </p:sldMasterIdLst>
  <p:notesMasterIdLst>
    <p:notesMasterId r:id="rId28"/>
  </p:notesMasterIdLst>
  <p:sldIdLst>
    <p:sldId id="256" r:id="rId3"/>
    <p:sldId id="257" r:id="rId4"/>
    <p:sldId id="291" r:id="rId5"/>
    <p:sldId id="292" r:id="rId6"/>
    <p:sldId id="293" r:id="rId7"/>
    <p:sldId id="294" r:id="rId8"/>
    <p:sldId id="295" r:id="rId9"/>
    <p:sldId id="296" r:id="rId10"/>
    <p:sldId id="263" r:id="rId11"/>
    <p:sldId id="288" r:id="rId12"/>
    <p:sldId id="289" r:id="rId13"/>
    <p:sldId id="290" r:id="rId14"/>
    <p:sldId id="279" r:id="rId15"/>
    <p:sldId id="266" r:id="rId16"/>
    <p:sldId id="264" r:id="rId17"/>
    <p:sldId id="280" r:id="rId18"/>
    <p:sldId id="281" r:id="rId19"/>
    <p:sldId id="282" r:id="rId20"/>
    <p:sldId id="283" r:id="rId21"/>
    <p:sldId id="297" r:id="rId22"/>
    <p:sldId id="284" r:id="rId23"/>
    <p:sldId id="285" r:id="rId24"/>
    <p:sldId id="286" r:id="rId25"/>
    <p:sldId id="287" r:id="rId26"/>
    <p:sldId id="278" r:id="rId27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3692"/>
  </p:normalViewPr>
  <p:slideViewPr>
    <p:cSldViewPr snapToGrid="0" snapToObjects="1">
      <p:cViewPr varScale="1">
        <p:scale>
          <a:sx n="86" d="100"/>
          <a:sy n="86" d="100"/>
        </p:scale>
        <p:origin x="2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B8E9B-6925-4E6D-8EB6-52818D738683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C3DA9-9555-4405-849B-B6E6D880F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1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4506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635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662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347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059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48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3956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7228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0756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3079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873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6671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9192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2465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3138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4118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3683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163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734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121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367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276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388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876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299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 rot="5400000">
            <a:off x="2387955" y="567211"/>
            <a:ext cx="2704501" cy="1570084"/>
          </a:xfrm>
          <a:custGeom>
            <a:avLst/>
            <a:gdLst/>
            <a:ahLst/>
            <a:cxnLst/>
            <a:rect l="l" t="t" r="r" b="b"/>
            <a:pathLst>
              <a:path w="2028376" h="1177563">
                <a:moveTo>
                  <a:pt x="0" y="1177563"/>
                </a:moveTo>
                <a:lnTo>
                  <a:pt x="0" y="0"/>
                </a:lnTo>
                <a:lnTo>
                  <a:pt x="2028376" y="0"/>
                </a:lnTo>
                <a:cubicBezTo>
                  <a:pt x="1624320" y="702037"/>
                  <a:pt x="867468" y="1174384"/>
                  <a:pt x="0" y="117756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3" name="矩形 7"/>
          <p:cNvSpPr/>
          <p:nvPr userDrawn="1"/>
        </p:nvSpPr>
        <p:spPr>
          <a:xfrm rot="5400000">
            <a:off x="3746437" y="778813"/>
            <a:ext cx="3128145" cy="1570520"/>
          </a:xfrm>
          <a:custGeom>
            <a:avLst/>
            <a:gdLst/>
            <a:ahLst/>
            <a:cxnLst/>
            <a:rect l="l" t="t" r="r" b="b"/>
            <a:pathLst>
              <a:path w="2346109" h="1177890">
                <a:moveTo>
                  <a:pt x="0" y="1177890"/>
                </a:moveTo>
                <a:lnTo>
                  <a:pt x="0" y="0"/>
                </a:lnTo>
                <a:lnTo>
                  <a:pt x="2346109" y="0"/>
                </a:lnTo>
                <a:cubicBezTo>
                  <a:pt x="2346109" y="429552"/>
                  <a:pt x="2231144" y="832251"/>
                  <a:pt x="2028377" y="117789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椭圆 12"/>
          <p:cNvSpPr/>
          <p:nvPr userDrawn="1"/>
        </p:nvSpPr>
        <p:spPr>
          <a:xfrm rot="5400000">
            <a:off x="7099079" y="567209"/>
            <a:ext cx="2704500" cy="1570083"/>
          </a:xfrm>
          <a:custGeom>
            <a:avLst/>
            <a:gdLst/>
            <a:ahLst/>
            <a:cxnLst/>
            <a:rect l="l" t="t" r="r" b="b"/>
            <a:pathLst>
              <a:path w="2028375" h="1177562">
                <a:moveTo>
                  <a:pt x="0" y="1177562"/>
                </a:moveTo>
                <a:lnTo>
                  <a:pt x="0" y="0"/>
                </a:lnTo>
                <a:cubicBezTo>
                  <a:pt x="867468" y="3179"/>
                  <a:pt x="1624319" y="475526"/>
                  <a:pt x="2028375" y="11775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椭圆 13"/>
          <p:cNvSpPr/>
          <p:nvPr userDrawn="1"/>
        </p:nvSpPr>
        <p:spPr>
          <a:xfrm rot="5400000">
            <a:off x="5316544" y="779224"/>
            <a:ext cx="3128965" cy="1570520"/>
          </a:xfrm>
          <a:custGeom>
            <a:avLst/>
            <a:gdLst/>
            <a:ahLst/>
            <a:cxnLst/>
            <a:rect l="l" t="t" r="r" b="b"/>
            <a:pathLst>
              <a:path w="2346724" h="1177890">
                <a:moveTo>
                  <a:pt x="0" y="1177890"/>
                </a:moveTo>
                <a:lnTo>
                  <a:pt x="0" y="0"/>
                </a:lnTo>
                <a:lnTo>
                  <a:pt x="2028990" y="0"/>
                </a:lnTo>
                <a:cubicBezTo>
                  <a:pt x="2231759" y="345641"/>
                  <a:pt x="2346724" y="748340"/>
                  <a:pt x="2346724" y="11778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弧形 5"/>
          <p:cNvSpPr/>
          <p:nvPr userDrawn="1"/>
        </p:nvSpPr>
        <p:spPr>
          <a:xfrm>
            <a:off x="2766037" y="-3350933"/>
            <a:ext cx="6659920" cy="6659920"/>
          </a:xfrm>
          <a:prstGeom prst="arc">
            <a:avLst>
              <a:gd name="adj1" fmla="val 3404"/>
              <a:gd name="adj2" fmla="val 1081951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椭圆 6"/>
          <p:cNvSpPr/>
          <p:nvPr userDrawn="1"/>
        </p:nvSpPr>
        <p:spPr>
          <a:xfrm>
            <a:off x="5990987" y="3218976"/>
            <a:ext cx="210024" cy="210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1893887" y="3723339"/>
            <a:ext cx="8404225" cy="83099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zh-CN" altLang="en-US" dirty="0"/>
              <a:t>请在此处输入标题</a:t>
            </a:r>
          </a:p>
        </p:txBody>
      </p:sp>
      <p:sp>
        <p:nvSpPr>
          <p:cNvPr id="13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3468529" y="4566939"/>
            <a:ext cx="5254474" cy="5539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 defTabSz="914377">
              <a:lnSpc>
                <a:spcPct val="150000"/>
              </a:lnSpc>
              <a:buNone/>
              <a:def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algn="ctr" defTabSz="914377">
              <a:lnSpc>
                <a:spcPct val="150000"/>
              </a:lnSpc>
            </a:pPr>
            <a:r>
              <a:rPr lang="zh-CN" altLang="en-US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/>
              <a:t>8-14</a:t>
            </a:r>
            <a:r>
              <a:rPr lang="zh-CN" altLang="en-US" dirty="0"/>
              <a:t>号字，</a:t>
            </a:r>
            <a:r>
              <a:rPr lang="en-US" altLang="zh-CN" dirty="0"/>
              <a:t>1.3</a:t>
            </a:r>
            <a:r>
              <a:rPr lang="zh-CN" altLang="en-US" dirty="0"/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229156578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75366" y="0"/>
            <a:ext cx="140967" cy="962147"/>
            <a:chOff x="281524" y="0"/>
            <a:chExt cx="105725" cy="721610"/>
          </a:xfrm>
          <a:solidFill>
            <a:schemeClr val="accent4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11735675" y="6617464"/>
            <a:ext cx="140967" cy="240536"/>
            <a:chOff x="281524" y="0"/>
            <a:chExt cx="105725" cy="721610"/>
          </a:xfrm>
          <a:solidFill>
            <a:schemeClr val="accent4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695400" y="908720"/>
            <a:ext cx="4680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695401" y="551397"/>
            <a:ext cx="6453645" cy="2616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100" baseline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</a:t>
            </a:r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695402" y="57750"/>
            <a:ext cx="792883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aseline="0">
                <a:latin typeface="+mj-lt"/>
              </a:defRPr>
            </a:lvl1pPr>
          </a:lstStyle>
          <a:p>
            <a:pPr lvl="0"/>
            <a:r>
              <a:rPr lang="en-US" altLang="zh-CN" dirty="0"/>
              <a:t>Add the 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7777750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75366" y="0"/>
            <a:ext cx="140967" cy="962147"/>
            <a:chOff x="281524" y="0"/>
            <a:chExt cx="105725" cy="721610"/>
          </a:xfrm>
          <a:solidFill>
            <a:schemeClr val="accent3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11735675" y="6617464"/>
            <a:ext cx="140967" cy="240536"/>
            <a:chOff x="281524" y="0"/>
            <a:chExt cx="105725" cy="721610"/>
          </a:xfrm>
          <a:solidFill>
            <a:schemeClr val="accent3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695400" y="908720"/>
            <a:ext cx="4680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695401" y="551397"/>
            <a:ext cx="6453645" cy="2616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100" baseline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</a:t>
            </a:r>
          </a:p>
        </p:txBody>
      </p:sp>
      <p:sp>
        <p:nvSpPr>
          <p:cNvPr id="17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695402" y="57750"/>
            <a:ext cx="792883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aseline="0">
                <a:latin typeface="+mj-lt"/>
              </a:defRPr>
            </a:lvl1pPr>
          </a:lstStyle>
          <a:p>
            <a:pPr lvl="0"/>
            <a:r>
              <a:rPr lang="en-US" altLang="zh-CN" dirty="0"/>
              <a:t>Add the 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0503026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75366" y="0"/>
            <a:ext cx="140967" cy="962147"/>
            <a:chOff x="281524" y="0"/>
            <a:chExt cx="105725" cy="721610"/>
          </a:xfrm>
          <a:solidFill>
            <a:schemeClr val="accent2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11735675" y="6617464"/>
            <a:ext cx="140967" cy="240536"/>
            <a:chOff x="281524" y="0"/>
            <a:chExt cx="105725" cy="721610"/>
          </a:xfrm>
          <a:solidFill>
            <a:schemeClr val="accent2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695400" y="908720"/>
            <a:ext cx="4680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695401" y="551397"/>
            <a:ext cx="6453645" cy="2616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100" baseline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</a:t>
            </a:r>
          </a:p>
        </p:txBody>
      </p:sp>
      <p:sp>
        <p:nvSpPr>
          <p:cNvPr id="17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695402" y="57750"/>
            <a:ext cx="792883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aseline="0">
                <a:latin typeface="+mj-lt"/>
              </a:defRPr>
            </a:lvl1pPr>
          </a:lstStyle>
          <a:p>
            <a:pPr lvl="0"/>
            <a:r>
              <a:rPr lang="en-US" altLang="zh-CN" dirty="0"/>
              <a:t>Add the 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6921676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75366" y="0"/>
            <a:ext cx="140967" cy="962147"/>
            <a:chOff x="281524" y="0"/>
            <a:chExt cx="105725" cy="721610"/>
          </a:xfrm>
          <a:solidFill>
            <a:schemeClr val="accent1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11735675" y="6617464"/>
            <a:ext cx="140967" cy="240536"/>
            <a:chOff x="281524" y="0"/>
            <a:chExt cx="105725" cy="721610"/>
          </a:xfrm>
          <a:solidFill>
            <a:schemeClr val="accent1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695400" y="908720"/>
            <a:ext cx="4680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695401" y="551397"/>
            <a:ext cx="6453645" cy="2616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100" baseline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</a:t>
            </a:r>
          </a:p>
        </p:txBody>
      </p:sp>
      <p:sp>
        <p:nvSpPr>
          <p:cNvPr id="17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695402" y="57750"/>
            <a:ext cx="792883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aseline="0">
                <a:latin typeface="+mj-lt"/>
              </a:defRPr>
            </a:lvl1pPr>
          </a:lstStyle>
          <a:p>
            <a:pPr lvl="0"/>
            <a:r>
              <a:rPr lang="en-US" altLang="zh-CN" dirty="0"/>
              <a:t>Add the 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4028872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887318" y="3292320"/>
            <a:ext cx="8417364" cy="136680"/>
            <a:chOff x="566555" y="877035"/>
            <a:chExt cx="2340260" cy="164545"/>
          </a:xfrm>
        </p:grpSpPr>
        <p:sp>
          <p:nvSpPr>
            <p:cNvPr id="26" name="矩形 25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1893887" y="2467589"/>
            <a:ext cx="8404225" cy="83099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zh-CN" altLang="en-US" dirty="0"/>
              <a:t>请在此处输入标题</a:t>
            </a:r>
          </a:p>
        </p:txBody>
      </p:sp>
      <p:sp>
        <p:nvSpPr>
          <p:cNvPr id="34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3468529" y="3431373"/>
            <a:ext cx="5254474" cy="5539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 defTabSz="914377">
              <a:lnSpc>
                <a:spcPct val="150000"/>
              </a:lnSpc>
              <a:buNone/>
              <a:def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algn="ctr" defTabSz="914377">
              <a:lnSpc>
                <a:spcPct val="150000"/>
              </a:lnSpc>
            </a:pPr>
            <a:r>
              <a:rPr lang="zh-CN" altLang="en-US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/>
              <a:t>8-14</a:t>
            </a:r>
            <a:r>
              <a:rPr lang="zh-CN" altLang="en-US" dirty="0"/>
              <a:t>号字，</a:t>
            </a:r>
            <a:r>
              <a:rPr lang="en-US" altLang="zh-CN" dirty="0"/>
              <a:t>1.3</a:t>
            </a:r>
            <a:r>
              <a:rPr lang="zh-CN" altLang="en-US" dirty="0"/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3520598830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858924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6056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04911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xmlns="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xmlns="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808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xmlns="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xmlns="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xmlns="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xmlns="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xmlns="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8"/>
          <p:cNvSpPr/>
          <p:nvPr userDrawn="1"/>
        </p:nvSpPr>
        <p:spPr>
          <a:xfrm>
            <a:off x="796539" y="2060847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1A7BAE"/>
              </a:solidFill>
              <a:latin typeface="+mj-lt"/>
            </a:endParaRPr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6516048" y="0"/>
            <a:ext cx="5675952" cy="6858000"/>
            <a:chOff x="566555" y="877035"/>
            <a:chExt cx="2340260" cy="164545"/>
          </a:xfrm>
        </p:grpSpPr>
        <p:sp>
          <p:nvSpPr>
            <p:cNvPr id="25" name="矩形 24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9" name="矩形 28"/>
          <p:cNvSpPr/>
          <p:nvPr userDrawn="1"/>
        </p:nvSpPr>
        <p:spPr>
          <a:xfrm>
            <a:off x="6516048" y="2663073"/>
            <a:ext cx="5675952" cy="1235941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7225542" y="2906549"/>
            <a:ext cx="4256964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4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1628247" y="2144602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35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800384" y="2043693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矩形 8"/>
          <p:cNvSpPr/>
          <p:nvPr userDrawn="1"/>
        </p:nvSpPr>
        <p:spPr>
          <a:xfrm>
            <a:off x="796539" y="3161514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5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28247" y="3245269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800384" y="3144360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" name="矩形 8"/>
          <p:cNvSpPr/>
          <p:nvPr userDrawn="1"/>
        </p:nvSpPr>
        <p:spPr>
          <a:xfrm>
            <a:off x="796539" y="4362628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9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1628247" y="4446383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2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800384" y="4345474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9701609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作者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5080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Impact Arial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@Smile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呆鱼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96174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8"/>
          <p:cNvSpPr/>
          <p:nvPr userDrawn="1"/>
        </p:nvSpPr>
        <p:spPr>
          <a:xfrm>
            <a:off x="796539" y="1415311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1A7BAE"/>
              </a:solidFill>
              <a:latin typeface="+mj-lt"/>
            </a:endParaRPr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6516048" y="0"/>
            <a:ext cx="5675952" cy="6858000"/>
            <a:chOff x="566555" y="877035"/>
            <a:chExt cx="2340260" cy="164545"/>
          </a:xfrm>
        </p:grpSpPr>
        <p:sp>
          <p:nvSpPr>
            <p:cNvPr id="25" name="矩形 24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9" name="矩形 28"/>
          <p:cNvSpPr/>
          <p:nvPr userDrawn="1"/>
        </p:nvSpPr>
        <p:spPr>
          <a:xfrm>
            <a:off x="6516048" y="2663073"/>
            <a:ext cx="5675952" cy="1235941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7225542" y="2906549"/>
            <a:ext cx="4256964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4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1628247" y="1499066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35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800384" y="1398157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矩形 8"/>
          <p:cNvSpPr/>
          <p:nvPr userDrawn="1"/>
        </p:nvSpPr>
        <p:spPr>
          <a:xfrm>
            <a:off x="796539" y="2515978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5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28247" y="2599733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800384" y="2498824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" name="矩形 8"/>
          <p:cNvSpPr/>
          <p:nvPr userDrawn="1"/>
        </p:nvSpPr>
        <p:spPr>
          <a:xfrm>
            <a:off x="796539" y="3717092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9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1628247" y="3800847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2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800384" y="3699938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8"/>
          <p:cNvSpPr/>
          <p:nvPr userDrawn="1"/>
        </p:nvSpPr>
        <p:spPr>
          <a:xfrm>
            <a:off x="796539" y="4918206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2" name="文本占位符 10"/>
          <p:cNvSpPr>
            <a:spLocks noGrp="1"/>
          </p:cNvSpPr>
          <p:nvPr>
            <p:ph type="body" sz="quarter" idx="19" hasCustomPrompt="1"/>
          </p:nvPr>
        </p:nvSpPr>
        <p:spPr>
          <a:xfrm>
            <a:off x="1628247" y="5001961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23" name="文本占位符 10"/>
          <p:cNvSpPr>
            <a:spLocks noGrp="1"/>
          </p:cNvSpPr>
          <p:nvPr>
            <p:ph type="body" sz="quarter" idx="20" hasCustomPrompt="1"/>
          </p:nvPr>
        </p:nvSpPr>
        <p:spPr>
          <a:xfrm>
            <a:off x="800384" y="4901052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673401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8"/>
          <p:cNvSpPr/>
          <p:nvPr userDrawn="1"/>
        </p:nvSpPr>
        <p:spPr>
          <a:xfrm>
            <a:off x="796539" y="844832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1A7BAE"/>
              </a:solidFill>
              <a:latin typeface="+mj-lt"/>
            </a:endParaRPr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6516048" y="0"/>
            <a:ext cx="5675952" cy="6858000"/>
            <a:chOff x="566555" y="877035"/>
            <a:chExt cx="2340260" cy="164545"/>
          </a:xfrm>
        </p:grpSpPr>
        <p:sp>
          <p:nvSpPr>
            <p:cNvPr id="25" name="矩形 24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9" name="矩形 28"/>
          <p:cNvSpPr/>
          <p:nvPr userDrawn="1"/>
        </p:nvSpPr>
        <p:spPr>
          <a:xfrm>
            <a:off x="6516048" y="2663073"/>
            <a:ext cx="5675952" cy="1235941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7225542" y="2906549"/>
            <a:ext cx="4256964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4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1628247" y="928587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35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800384" y="827678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矩形 8"/>
          <p:cNvSpPr/>
          <p:nvPr userDrawn="1"/>
        </p:nvSpPr>
        <p:spPr>
          <a:xfrm>
            <a:off x="796539" y="1945499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5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28247" y="2029254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800384" y="1928345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" name="矩形 8"/>
          <p:cNvSpPr/>
          <p:nvPr userDrawn="1"/>
        </p:nvSpPr>
        <p:spPr>
          <a:xfrm>
            <a:off x="796539" y="3146613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9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1628247" y="3230368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2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800384" y="3129459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8"/>
          <p:cNvSpPr/>
          <p:nvPr userDrawn="1"/>
        </p:nvSpPr>
        <p:spPr>
          <a:xfrm>
            <a:off x="796539" y="4347727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2" name="文本占位符 10"/>
          <p:cNvSpPr>
            <a:spLocks noGrp="1"/>
          </p:cNvSpPr>
          <p:nvPr>
            <p:ph type="body" sz="quarter" idx="19" hasCustomPrompt="1"/>
          </p:nvPr>
        </p:nvSpPr>
        <p:spPr>
          <a:xfrm>
            <a:off x="1628247" y="4431482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23" name="文本占位符 10"/>
          <p:cNvSpPr>
            <a:spLocks noGrp="1"/>
          </p:cNvSpPr>
          <p:nvPr>
            <p:ph type="body" sz="quarter" idx="20" hasCustomPrompt="1"/>
          </p:nvPr>
        </p:nvSpPr>
        <p:spPr>
          <a:xfrm>
            <a:off x="800384" y="4330573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" name="矩形 8"/>
          <p:cNvSpPr/>
          <p:nvPr userDrawn="1"/>
        </p:nvSpPr>
        <p:spPr>
          <a:xfrm>
            <a:off x="796539" y="5632597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1A7BAE"/>
              </a:solidFill>
              <a:latin typeface="+mj-lt"/>
            </a:endParaRPr>
          </a:p>
        </p:txBody>
      </p:sp>
      <p:sp>
        <p:nvSpPr>
          <p:cNvPr id="32" name="文本占位符 10"/>
          <p:cNvSpPr>
            <a:spLocks noGrp="1"/>
          </p:cNvSpPr>
          <p:nvPr>
            <p:ph type="body" sz="quarter" idx="21" hasCustomPrompt="1"/>
          </p:nvPr>
        </p:nvSpPr>
        <p:spPr>
          <a:xfrm>
            <a:off x="1628247" y="5716352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36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800384" y="5615443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948972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8"/>
          <p:cNvSpPr/>
          <p:nvPr userDrawn="1"/>
        </p:nvSpPr>
        <p:spPr>
          <a:xfrm>
            <a:off x="796539" y="893975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1A7BAE"/>
              </a:solidFill>
              <a:latin typeface="+mj-lt"/>
            </a:endParaRPr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6516048" y="0"/>
            <a:ext cx="5675952" cy="6858000"/>
            <a:chOff x="566555" y="877035"/>
            <a:chExt cx="2340260" cy="164545"/>
          </a:xfrm>
        </p:grpSpPr>
        <p:sp>
          <p:nvSpPr>
            <p:cNvPr id="25" name="矩形 24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9" name="矩形 28"/>
          <p:cNvSpPr/>
          <p:nvPr userDrawn="1"/>
        </p:nvSpPr>
        <p:spPr>
          <a:xfrm>
            <a:off x="6516048" y="2663073"/>
            <a:ext cx="5675952" cy="1235941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7225542" y="2906549"/>
            <a:ext cx="4256964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4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1628247" y="977730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35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800384" y="876821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矩形 8"/>
          <p:cNvSpPr/>
          <p:nvPr userDrawn="1"/>
        </p:nvSpPr>
        <p:spPr>
          <a:xfrm>
            <a:off x="796539" y="1794587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5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28247" y="1878342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800384" y="1777433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3" name="矩形 8"/>
          <p:cNvSpPr/>
          <p:nvPr userDrawn="1"/>
        </p:nvSpPr>
        <p:spPr>
          <a:xfrm>
            <a:off x="796539" y="2710415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4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1628247" y="2794170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45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800384" y="2693261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6" name="矩形 8"/>
          <p:cNvSpPr/>
          <p:nvPr userDrawn="1"/>
        </p:nvSpPr>
        <p:spPr>
          <a:xfrm>
            <a:off x="796539" y="3611027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7" name="文本占位符 10"/>
          <p:cNvSpPr>
            <a:spLocks noGrp="1"/>
          </p:cNvSpPr>
          <p:nvPr>
            <p:ph type="body" sz="quarter" idx="19" hasCustomPrompt="1"/>
          </p:nvPr>
        </p:nvSpPr>
        <p:spPr>
          <a:xfrm>
            <a:off x="1628247" y="3694782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48" name="文本占位符 10"/>
          <p:cNvSpPr>
            <a:spLocks noGrp="1"/>
          </p:cNvSpPr>
          <p:nvPr>
            <p:ph type="body" sz="quarter" idx="20" hasCustomPrompt="1"/>
          </p:nvPr>
        </p:nvSpPr>
        <p:spPr>
          <a:xfrm>
            <a:off x="800384" y="3593873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9" name="矩形 8"/>
          <p:cNvSpPr/>
          <p:nvPr userDrawn="1"/>
        </p:nvSpPr>
        <p:spPr>
          <a:xfrm>
            <a:off x="796539" y="4515269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1A7BAE"/>
              </a:solidFill>
              <a:latin typeface="+mj-lt"/>
            </a:endParaRPr>
          </a:p>
        </p:txBody>
      </p:sp>
      <p:sp>
        <p:nvSpPr>
          <p:cNvPr id="50" name="文本占位符 10"/>
          <p:cNvSpPr>
            <a:spLocks noGrp="1"/>
          </p:cNvSpPr>
          <p:nvPr>
            <p:ph type="body" sz="quarter" idx="21" hasCustomPrompt="1"/>
          </p:nvPr>
        </p:nvSpPr>
        <p:spPr>
          <a:xfrm>
            <a:off x="1628247" y="4599024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51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800384" y="4498115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2" name="矩形 8"/>
          <p:cNvSpPr/>
          <p:nvPr userDrawn="1"/>
        </p:nvSpPr>
        <p:spPr>
          <a:xfrm>
            <a:off x="796539" y="5415881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53" name="文本占位符 10"/>
          <p:cNvSpPr>
            <a:spLocks noGrp="1"/>
          </p:cNvSpPr>
          <p:nvPr>
            <p:ph type="body" sz="quarter" idx="23" hasCustomPrompt="1"/>
          </p:nvPr>
        </p:nvSpPr>
        <p:spPr>
          <a:xfrm>
            <a:off x="1628247" y="5499636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54" name="文本占位符 10"/>
          <p:cNvSpPr>
            <a:spLocks noGrp="1"/>
          </p:cNvSpPr>
          <p:nvPr>
            <p:ph type="body" sz="quarter" idx="24" hasCustomPrompt="1"/>
          </p:nvPr>
        </p:nvSpPr>
        <p:spPr>
          <a:xfrm>
            <a:off x="800384" y="5398727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420173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" y="2742727"/>
            <a:ext cx="12192000" cy="84742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5194570" y="1826018"/>
            <a:ext cx="6569245" cy="101566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9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-2219126"/>
            <a:ext cx="3842719" cy="11618565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49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defTabSz="914377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94570" y="2791947"/>
            <a:ext cx="6569245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/>
              <a:t>请在此处输入标题</a:t>
            </a:r>
          </a:p>
        </p:txBody>
      </p:sp>
      <p:sp>
        <p:nvSpPr>
          <p:cNvPr id="14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5194570" y="3636243"/>
            <a:ext cx="6569245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/>
              <a:t>8-14</a:t>
            </a:r>
            <a:r>
              <a:rPr lang="zh-CN" altLang="en-US" dirty="0"/>
              <a:t>号字，</a:t>
            </a:r>
            <a:r>
              <a:rPr lang="en-US" altLang="zh-CN" dirty="0"/>
              <a:t>1.3</a:t>
            </a:r>
            <a:r>
              <a:rPr lang="zh-CN" altLang="en-US" dirty="0"/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842076297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" y="2742727"/>
            <a:ext cx="12192000" cy="84742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5194570" y="1826018"/>
            <a:ext cx="6569245" cy="101566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PART TWO</a:t>
            </a:r>
            <a:endParaRPr lang="zh-CN" altLang="en-US" dirty="0"/>
          </a:p>
        </p:txBody>
      </p:sp>
      <p:sp>
        <p:nvSpPr>
          <p:cNvPr id="9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-2219126"/>
            <a:ext cx="5006499" cy="11618565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49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defTabSz="914377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94570" y="2791947"/>
            <a:ext cx="6569245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/>
              <a:t>请在此处输入标题</a:t>
            </a:r>
          </a:p>
        </p:txBody>
      </p:sp>
      <p:sp>
        <p:nvSpPr>
          <p:cNvPr id="14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5194570" y="3636243"/>
            <a:ext cx="6569245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/>
              <a:t>8-14</a:t>
            </a:r>
            <a:r>
              <a:rPr lang="zh-CN" altLang="en-US" dirty="0"/>
              <a:t>号字，</a:t>
            </a:r>
            <a:r>
              <a:rPr lang="en-US" altLang="zh-CN" dirty="0"/>
              <a:t>1.3</a:t>
            </a:r>
            <a:r>
              <a:rPr lang="zh-CN" altLang="en-US" dirty="0"/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1994491870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" y="2742727"/>
            <a:ext cx="12192000" cy="8474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5194570" y="1826018"/>
            <a:ext cx="6569245" cy="101566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PART THREE</a:t>
            </a:r>
            <a:endParaRPr lang="zh-CN" altLang="en-US" dirty="0"/>
          </a:p>
        </p:txBody>
      </p:sp>
      <p:sp>
        <p:nvSpPr>
          <p:cNvPr id="9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-2219126"/>
            <a:ext cx="5277407" cy="11618565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49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defTabSz="914377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94570" y="2791947"/>
            <a:ext cx="6569245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/>
              <a:t>请在此处输入标题</a:t>
            </a:r>
          </a:p>
        </p:txBody>
      </p:sp>
      <p:sp>
        <p:nvSpPr>
          <p:cNvPr id="14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5194570" y="3636243"/>
            <a:ext cx="6569245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/>
              <a:t>8-14</a:t>
            </a:r>
            <a:r>
              <a:rPr lang="zh-CN" altLang="en-US" dirty="0"/>
              <a:t>号字，</a:t>
            </a:r>
            <a:r>
              <a:rPr lang="en-US" altLang="zh-CN" dirty="0"/>
              <a:t>1.3</a:t>
            </a:r>
            <a:r>
              <a:rPr lang="zh-CN" altLang="en-US" dirty="0"/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380818022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" y="2742727"/>
            <a:ext cx="12192000" cy="84742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5194570" y="1826018"/>
            <a:ext cx="6569245" cy="101566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PART FOUR</a:t>
            </a:r>
            <a:endParaRPr lang="zh-CN" altLang="en-US" dirty="0"/>
          </a:p>
        </p:txBody>
      </p:sp>
      <p:sp>
        <p:nvSpPr>
          <p:cNvPr id="9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-2219126"/>
            <a:ext cx="4982454" cy="11618565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49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defTabSz="914377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94570" y="2791947"/>
            <a:ext cx="6569245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/>
              <a:t>请在此处输入标题</a:t>
            </a:r>
          </a:p>
        </p:txBody>
      </p:sp>
      <p:sp>
        <p:nvSpPr>
          <p:cNvPr id="14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5194570" y="3636243"/>
            <a:ext cx="6569245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/>
              <a:t>8-14</a:t>
            </a:r>
            <a:r>
              <a:rPr lang="zh-CN" altLang="en-US" dirty="0"/>
              <a:t>号字，</a:t>
            </a:r>
            <a:r>
              <a:rPr lang="en-US" altLang="zh-CN" dirty="0"/>
              <a:t>1.3</a:t>
            </a:r>
            <a:r>
              <a:rPr lang="zh-CN" altLang="en-US" dirty="0"/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308902412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547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4" r:id="rId2"/>
    <p:sldLayoutId id="2147483692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688" r:id="rId10"/>
    <p:sldLayoutId id="2147483689" r:id="rId11"/>
    <p:sldLayoutId id="2147483690" r:id="rId12"/>
    <p:sldLayoutId id="2147483691" r:id="rId13"/>
    <p:sldLayoutId id="2147483693" r:id="rId14"/>
    <p:sldLayoutId id="2147483701" r:id="rId15"/>
  </p:sldLayoutIdLst>
  <p:transition spd="slow">
    <p:push dir="u"/>
  </p:transition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878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68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1"/>
                </a:solidFill>
              </a:rPr>
              <a:t>基于</a:t>
            </a:r>
            <a:r>
              <a:rPr lang="en-US" altLang="zh-CN" dirty="0" smtClean="0">
                <a:solidFill>
                  <a:srgbClr val="C00000"/>
                </a:solidFill>
              </a:rPr>
              <a:t>R</a:t>
            </a:r>
            <a:r>
              <a:rPr lang="en-US" altLang="zh-CN" dirty="0" smtClean="0">
                <a:solidFill>
                  <a:schemeClr val="accent2"/>
                </a:solidFill>
              </a:rPr>
              <a:t>OS</a:t>
            </a:r>
            <a:r>
              <a:rPr lang="zh-CN" altLang="en-US" dirty="0" smtClean="0">
                <a:solidFill>
                  <a:schemeClr val="accent2"/>
                </a:solidFill>
              </a:rPr>
              <a:t>的简</a:t>
            </a:r>
            <a:r>
              <a:rPr lang="zh-CN" altLang="en-US" dirty="0" smtClean="0">
                <a:solidFill>
                  <a:schemeClr val="accent3"/>
                </a:solidFill>
              </a:rPr>
              <a:t>易机器</a:t>
            </a:r>
            <a:r>
              <a:rPr lang="zh-CN" altLang="en-US" dirty="0" smtClean="0">
                <a:solidFill>
                  <a:schemeClr val="accent4"/>
                </a:solidFill>
              </a:rPr>
              <a:t>人系统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3468529" y="4566939"/>
            <a:ext cx="5254474" cy="978729"/>
          </a:xfrm>
        </p:spPr>
        <p:txBody>
          <a:bodyPr/>
          <a:lstStyle/>
          <a:p>
            <a:r>
              <a:rPr lang="en-US" altLang="zh-CN" sz="1800" dirty="0" smtClean="0"/>
              <a:t>BUAASE2019TEAM103</a:t>
            </a:r>
          </a:p>
          <a:p>
            <a:r>
              <a:rPr lang="zh-CN" altLang="en-US" sz="1800" dirty="0" smtClean="0"/>
              <a:t>为什么我们如此优秀？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7905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95402" y="57750"/>
            <a:ext cx="7928834" cy="583565"/>
          </a:xfrm>
        </p:spPr>
        <p:txBody>
          <a:bodyPr/>
          <a:lstStyle/>
          <a:p>
            <a:r>
              <a:rPr lang="zh-CN" altLang="en-US" b="1" dirty="0"/>
              <a:t>测试项及测试用例设计</a:t>
            </a:r>
            <a:r>
              <a:rPr lang="zh-CN" altLang="en-US" dirty="0"/>
              <a:t>（共</a:t>
            </a:r>
            <a:r>
              <a:rPr lang="en-US" altLang="zh-CN" dirty="0"/>
              <a:t>26</a:t>
            </a:r>
            <a:r>
              <a:rPr lang="zh-CN" altLang="en-US" dirty="0"/>
              <a:t>项）</a:t>
            </a:r>
          </a:p>
        </p:txBody>
      </p:sp>
      <p:graphicFrame>
        <p:nvGraphicFramePr>
          <p:cNvPr id="3" name="表格 2"/>
          <p:cNvGraphicFramePr/>
          <p:nvPr/>
        </p:nvGraphicFramePr>
        <p:xfrm>
          <a:off x="695325" y="922020"/>
          <a:ext cx="5359400" cy="5768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705"/>
                <a:gridCol w="1607185"/>
                <a:gridCol w="2175510"/>
              </a:tblGrid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测试项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测试用例编号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针对性说明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</a:tr>
              <a:tr h="4229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本地启动测试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KL-C-L-1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测试本地正确地启动脚本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337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网页启动测试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KL-C-W-1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通过网页正确地启动脚本并实现网页与机载电脑的通信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822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/>
                        <a:t>通信测试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/>
                        <a:t>KL-C-T-1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/>
                        <a:t>测试通过网页显示机器人状态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822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/>
                        <a:t>紧急制动测试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/>
                        <a:t>KL-C-U-1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/>
                        <a:t>测试通过网页按键点击，停止机器人运动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822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/>
                        <a:t>跟随测试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/>
                        <a:t>KL-C-F-1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/>
                        <a:t>跟随向前移动测试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822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 sz="18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/>
                        <a:t>KL-C-F-2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/>
                        <a:t>跟随向后移动测试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822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 sz="18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/>
                        <a:t>KL-C-F-3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/>
                        <a:t>跟随向左移动测试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822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 sz="18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/>
                        <a:t>KL-C-F-</a:t>
                      </a:r>
                      <a:r>
                        <a:rPr lang="en-US" altLang="zh-CN" sz="1800"/>
                        <a:t>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跟随向右移动测试</a:t>
                      </a:r>
                      <a:endParaRPr lang="zh-CN" altLang="en-US" sz="18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822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 sz="18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/>
                        <a:t>KL-C-F-</a:t>
                      </a:r>
                      <a:r>
                        <a:rPr lang="en-US" altLang="zh-CN" sz="1800"/>
                        <a:t>5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跟随向左旋转测试</a:t>
                      </a:r>
                      <a:endParaRPr lang="zh-CN" altLang="en-US" sz="18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822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 sz="18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800"/>
                        <a:t>KL-C-F-6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跟随向右旋转测试</a:t>
                      </a:r>
                      <a:endParaRPr lang="zh-CN" altLang="en-US" sz="18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/>
        </p:nvGraphicFramePr>
        <p:xfrm>
          <a:off x="6270625" y="922020"/>
          <a:ext cx="5528310" cy="563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5595"/>
                <a:gridCol w="1647190"/>
                <a:gridCol w="2295525"/>
              </a:tblGrid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测试项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测试用例编号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针对性说明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</a:tr>
              <a:tr h="4229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路径规划测试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KL-C-P-1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测试规划最短路径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337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建图测试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KL-C-B-1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测试在指定路径下生成正确地图文件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822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/>
                        <a:t>标点测试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/>
                        <a:t>KL-C-M-1</a:t>
                      </a:r>
                      <a:r>
                        <a:rPr lang="en-US" altLang="zh-CN" sz="1800"/>
                        <a:t>~3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/>
                        <a:t>测试关键词标点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822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 sz="18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/>
                        <a:t>KL-C-M-</a:t>
                      </a:r>
                      <a:r>
                        <a:rPr lang="en-US" altLang="zh-CN" sz="1800"/>
                        <a:t>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/>
                        <a:t>测试非关键词标点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822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 sz="18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/>
                        <a:t>KL-C-</a:t>
                      </a:r>
                      <a:r>
                        <a:rPr lang="en-US" altLang="zh-CN" sz="1800"/>
                        <a:t>M</a:t>
                      </a:r>
                      <a:r>
                        <a:rPr lang="zh-CN" altLang="en-US" sz="1800"/>
                        <a:t>-</a:t>
                      </a:r>
                      <a:r>
                        <a:rPr lang="en-US" altLang="zh-CN" sz="1800"/>
                        <a:t>5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/>
                        <a:t>测试重复标点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822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 sz="18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/>
                        <a:t>KL-C-</a:t>
                      </a:r>
                      <a:r>
                        <a:rPr lang="en-US" altLang="zh-CN" sz="1800"/>
                        <a:t>M</a:t>
                      </a:r>
                      <a:r>
                        <a:rPr lang="zh-CN" altLang="en-US" sz="1800"/>
                        <a:t>-</a:t>
                      </a:r>
                      <a:r>
                        <a:rPr lang="en-US" altLang="zh-CN" sz="1800"/>
                        <a:t>6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/>
                        <a:t>测试无标点指令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822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/>
                        <a:t>抓取测试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/>
                        <a:t>KL-C-G-1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/>
                        <a:t>测试物体距桌边距离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822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 sz="18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KL-C-G-</a:t>
                      </a:r>
                      <a:r>
                        <a:rPr lang="en-US" altLang="zh-CN" sz="1800">
                          <a:sym typeface="+mn-ea"/>
                        </a:rPr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测试物体之间距离</a:t>
                      </a:r>
                      <a:endParaRPr lang="zh-CN" altLang="en-US" sz="18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822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 sz="18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KL-C-G-</a:t>
                      </a:r>
                      <a:r>
                        <a:rPr lang="en-US" altLang="zh-CN" sz="1800">
                          <a:sym typeface="+mn-ea"/>
                        </a:rPr>
                        <a:t>3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测试物体形态颜色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822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/>
                        <a:t>语音测试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800"/>
                        <a:t>KL-C-V-1~2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测试男性女性语音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822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 sz="18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800"/>
                        <a:t>KL-C-V-3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测试识别捕获关键词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822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 sz="18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800"/>
                        <a:t>KL-C-V-4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测试标点语音应答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822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 sz="18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800"/>
                        <a:t>KL-C-V-5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测试抓取语音应答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426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6023991" y="1360058"/>
            <a:ext cx="0" cy="38404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5615944" y="884717"/>
            <a:ext cx="816090" cy="816091"/>
            <a:chOff x="3714631" y="870654"/>
            <a:chExt cx="612068" cy="61206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2" name="椭圆 31"/>
            <p:cNvSpPr/>
            <p:nvPr/>
          </p:nvSpPr>
          <p:spPr>
            <a:xfrm>
              <a:off x="3714631" y="870654"/>
              <a:ext cx="612068" cy="6120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53024" y="1022799"/>
              <a:ext cx="335280" cy="28384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 defTabSz="1218565"/>
              <a:r>
                <a:rPr lang="en-US" sz="1865" kern="0">
                  <a:solidFill>
                    <a:schemeClr val="bg1"/>
                  </a:solidFill>
                </a:rPr>
                <a:t>01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615944" y="2164860"/>
            <a:ext cx="816090" cy="816091"/>
            <a:chOff x="3707904" y="1851670"/>
            <a:chExt cx="612068" cy="612068"/>
          </a:xfrm>
          <a:solidFill>
            <a:schemeClr val="accent3"/>
          </a:solidFill>
        </p:grpSpPr>
        <p:sp>
          <p:nvSpPr>
            <p:cNvPr id="35" name="椭圆 34"/>
            <p:cNvSpPr/>
            <p:nvPr/>
          </p:nvSpPr>
          <p:spPr>
            <a:xfrm>
              <a:off x="3707904" y="1851670"/>
              <a:ext cx="612068" cy="6120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46297" y="2003815"/>
              <a:ext cx="335280" cy="28384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 defTabSz="1218565"/>
              <a:r>
                <a:rPr lang="en-US" altLang="zh-CN" sz="1865" kern="0">
                  <a:solidFill>
                    <a:schemeClr val="bg1"/>
                  </a:solidFill>
                </a:rPr>
                <a:t>02</a:t>
              </a:r>
              <a:endParaRPr lang="zh-CN" altLang="en-US" sz="1865" kern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615944" y="3445003"/>
            <a:ext cx="816090" cy="816091"/>
            <a:chOff x="3701177" y="2832686"/>
            <a:chExt cx="612068" cy="61206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8" name="椭圆 37"/>
            <p:cNvSpPr/>
            <p:nvPr/>
          </p:nvSpPr>
          <p:spPr>
            <a:xfrm>
              <a:off x="3701177" y="2832686"/>
              <a:ext cx="612068" cy="6120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839570" y="2984831"/>
              <a:ext cx="335280" cy="28384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 defTabSz="1218565"/>
              <a:r>
                <a:rPr lang="en-US" altLang="zh-CN" sz="1865" kern="0">
                  <a:solidFill>
                    <a:schemeClr val="bg1"/>
                  </a:solidFill>
                </a:rPr>
                <a:t>03</a:t>
              </a:r>
              <a:endParaRPr lang="zh-CN" altLang="en-US" sz="1865" kern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615944" y="4725144"/>
            <a:ext cx="816090" cy="816091"/>
            <a:chOff x="3694450" y="3813702"/>
            <a:chExt cx="612068" cy="612068"/>
          </a:xfrm>
          <a:solidFill>
            <a:schemeClr val="accent3"/>
          </a:solidFill>
        </p:grpSpPr>
        <p:sp>
          <p:nvSpPr>
            <p:cNvPr id="41" name="椭圆 40"/>
            <p:cNvSpPr/>
            <p:nvPr/>
          </p:nvSpPr>
          <p:spPr>
            <a:xfrm>
              <a:off x="3694450" y="3813702"/>
              <a:ext cx="612068" cy="6120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832843" y="3965847"/>
              <a:ext cx="335280" cy="28384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 defTabSz="1218565"/>
              <a:r>
                <a:rPr lang="en-US" altLang="zh-CN" sz="1865" kern="0" dirty="0">
                  <a:solidFill>
                    <a:schemeClr val="bg1"/>
                  </a:solidFill>
                </a:rPr>
                <a:t>04</a:t>
              </a:r>
              <a:endParaRPr lang="zh-CN" altLang="en-US" sz="1865" kern="0" dirty="0">
                <a:solidFill>
                  <a:schemeClr val="bg1"/>
                </a:solidFill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>
            <a:off x="6624058" y="1035341"/>
            <a:ext cx="3888433" cy="665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/>
            <a:r>
              <a:rPr lang="zh-CN" altLang="en-US" sz="1865" b="1" kern="0" dirty="0">
                <a:solidFill>
                  <a:schemeClr val="accent3">
                    <a:lumMod val="60000"/>
                    <a:lumOff val="40000"/>
                  </a:schemeClr>
                </a:solidFill>
                <a:sym typeface="+mn-ea"/>
              </a:rPr>
              <a:t>将待抓取物放置在80cm高的桌面上，距离桌边10cm。正常启动机器人</a:t>
            </a:r>
            <a:endParaRPr lang="zh-CN" altLang="en-US" sz="1865" b="1" kern="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624320" y="3504565"/>
            <a:ext cx="4556760" cy="665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/>
            <a:r>
              <a:rPr lang="zh-CN" altLang="en-US" sz="1865" b="1" kern="0" dirty="0">
                <a:solidFill>
                  <a:schemeClr val="accent3">
                    <a:lumMod val="60000"/>
                    <a:lumOff val="40000"/>
                  </a:schemeClr>
                </a:solidFill>
                <a:sym typeface="+mn-ea"/>
              </a:rPr>
              <a:t>其余人员观察并记录机载电脑控制台，机器人语音播报的输出信息及机器人行为</a:t>
            </a:r>
            <a:endParaRPr lang="zh-CN" altLang="en-US" sz="1865" b="1" kern="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30225" y="2164715"/>
            <a:ext cx="4986020" cy="665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/>
            <a:r>
              <a:rPr lang="zh-CN" altLang="en-US" sz="1865" b="1" kern="0" dirty="0">
                <a:solidFill>
                  <a:schemeClr val="accent3"/>
                </a:solidFill>
                <a:sym typeface="+mn-ea"/>
              </a:rPr>
              <a:t>测试人员等待机器人发出“噔噔噔”的准备录音提示后，对机器人下达抓取指令</a:t>
            </a:r>
            <a:endParaRPr lang="zh-CN" altLang="en-US" sz="1865" b="1" kern="0" dirty="0">
              <a:solidFill>
                <a:schemeClr val="accent3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-107950" y="3444875"/>
            <a:ext cx="5293995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8565">
              <a:lnSpc>
                <a:spcPct val="130000"/>
              </a:lnSpc>
              <a:spcBef>
                <a:spcPts val="800"/>
              </a:spcBef>
            </a:pP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。</a:t>
            </a:r>
          </a:p>
        </p:txBody>
      </p:sp>
      <p:sp>
        <p:nvSpPr>
          <p:cNvPr id="49" name="矩形 48"/>
          <p:cNvSpPr/>
          <p:nvPr/>
        </p:nvSpPr>
        <p:spPr>
          <a:xfrm>
            <a:off x="1487488" y="4784703"/>
            <a:ext cx="3888433" cy="665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218565"/>
            <a:r>
              <a:rPr lang="zh-CN" altLang="en-US" sz="1865" b="1" kern="0" dirty="0">
                <a:solidFill>
                  <a:schemeClr val="accent3"/>
                </a:solidFill>
              </a:rPr>
              <a:t>更改物体摆放方式以及物体种类如</a:t>
            </a:r>
            <a:r>
              <a:rPr lang="en-US" altLang="zh-CN" sz="1865" b="1" kern="0" dirty="0">
                <a:solidFill>
                  <a:schemeClr val="accent3"/>
                </a:solidFill>
              </a:rPr>
              <a:t>STRP20~23</a:t>
            </a:r>
            <a:r>
              <a:rPr lang="zh-CN" altLang="en-US" sz="1865" b="1" kern="0" dirty="0">
                <a:solidFill>
                  <a:schemeClr val="accent3"/>
                </a:solidFill>
              </a:rPr>
              <a:t>【输入】</a:t>
            </a:r>
          </a:p>
        </p:txBody>
      </p:sp>
      <p:sp>
        <p:nvSpPr>
          <p:cNvPr id="29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695401" y="551397"/>
            <a:ext cx="6453645" cy="260350"/>
          </a:xfrm>
        </p:spPr>
        <p:txBody>
          <a:bodyPr/>
          <a:lstStyle/>
          <a:p>
            <a:r>
              <a:rPr lang="en-US" altLang="zh-CN" dirty="0"/>
              <a:t>KL-C-G-1</a:t>
            </a:r>
            <a:r>
              <a:rPr lang="zh-CN" altLang="en-US" dirty="0"/>
              <a:t>，KL-C-G-</a:t>
            </a:r>
            <a:r>
              <a:rPr lang="en-US" altLang="zh-CN" dirty="0"/>
              <a:t>2</a:t>
            </a:r>
            <a:r>
              <a:rPr lang="zh-CN" altLang="en-US" dirty="0"/>
              <a:t>，KL-C-G-3 </a:t>
            </a:r>
          </a:p>
        </p:txBody>
      </p:sp>
      <p:sp>
        <p:nvSpPr>
          <p:cNvPr id="30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95402" y="57750"/>
            <a:ext cx="7928834" cy="583565"/>
          </a:xfrm>
        </p:spPr>
        <p:txBody>
          <a:bodyPr/>
          <a:lstStyle/>
          <a:p>
            <a:r>
              <a:rPr lang="zh-CN" altLang="en-US" b="1" dirty="0"/>
              <a:t>抓取测试流程</a:t>
            </a:r>
          </a:p>
        </p:txBody>
      </p:sp>
    </p:spTree>
    <p:extLst>
      <p:ext uri="{BB962C8B-B14F-4D97-AF65-F5344CB8AC3E}">
        <p14:creationId xmlns:p14="http://schemas.microsoft.com/office/powerpoint/2010/main" val="26373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任意多边形 44"/>
          <p:cNvSpPr/>
          <p:nvPr/>
        </p:nvSpPr>
        <p:spPr>
          <a:xfrm>
            <a:off x="4204890" y="1537890"/>
            <a:ext cx="3815173" cy="3815173"/>
          </a:xfrm>
          <a:custGeom>
            <a:avLst/>
            <a:gdLst>
              <a:gd name="connsiteX0" fmla="*/ 1473428 w 2946857"/>
              <a:gd name="connsiteY0" fmla="*/ 0 h 2946857"/>
              <a:gd name="connsiteX1" fmla="*/ 2946857 w 2946857"/>
              <a:gd name="connsiteY1" fmla="*/ 1473429 h 2946857"/>
              <a:gd name="connsiteX2" fmla="*/ 1473429 w 2946857"/>
              <a:gd name="connsiteY2" fmla="*/ 1473429 h 2946857"/>
              <a:gd name="connsiteX3" fmla="*/ 1473428 w 2946857"/>
              <a:gd name="connsiteY3" fmla="*/ 0 h 2946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6857" h="2946857">
                <a:moveTo>
                  <a:pt x="1473428" y="0"/>
                </a:moveTo>
                <a:cubicBezTo>
                  <a:pt x="2287180" y="0"/>
                  <a:pt x="2946857" y="659677"/>
                  <a:pt x="2946857" y="1473429"/>
                </a:cubicBezTo>
                <a:lnTo>
                  <a:pt x="1473429" y="1473429"/>
                </a:lnTo>
                <a:cubicBezTo>
                  <a:pt x="1473429" y="982286"/>
                  <a:pt x="1473428" y="491143"/>
                  <a:pt x="147342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43293" tIns="871935" rIns="450956" bIns="2096519" numCol="1" spcCol="1270" anchor="ctr" anchorCtr="0">
            <a:noAutofit/>
          </a:bodyPr>
          <a:lstStyle/>
          <a:p>
            <a:pPr algn="ctr" defTabSz="201485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535">
              <a:solidFill>
                <a:sysClr val="windowText" lastClr="000000"/>
              </a:solidFill>
            </a:endParaRPr>
          </a:p>
        </p:txBody>
      </p:sp>
      <p:sp>
        <p:nvSpPr>
          <p:cNvPr id="46" name="任意多边形 45"/>
          <p:cNvSpPr/>
          <p:nvPr/>
        </p:nvSpPr>
        <p:spPr>
          <a:xfrm>
            <a:off x="4204890" y="1537890"/>
            <a:ext cx="3815173" cy="3815173"/>
          </a:xfrm>
          <a:custGeom>
            <a:avLst/>
            <a:gdLst>
              <a:gd name="connsiteX0" fmla="*/ 2946857 w 2946857"/>
              <a:gd name="connsiteY0" fmla="*/ 1473429 h 2946857"/>
              <a:gd name="connsiteX1" fmla="*/ 1473428 w 2946857"/>
              <a:gd name="connsiteY1" fmla="*/ 2946858 h 2946857"/>
              <a:gd name="connsiteX2" fmla="*/ 1473429 w 2946857"/>
              <a:gd name="connsiteY2" fmla="*/ 1473429 h 2946857"/>
              <a:gd name="connsiteX3" fmla="*/ 2946857 w 2946857"/>
              <a:gd name="connsiteY3" fmla="*/ 1473429 h 2946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6857" h="2946857">
                <a:moveTo>
                  <a:pt x="2946857" y="1473429"/>
                </a:moveTo>
                <a:cubicBezTo>
                  <a:pt x="2946857" y="2287181"/>
                  <a:pt x="2287180" y="2946858"/>
                  <a:pt x="1473428" y="2946858"/>
                </a:cubicBezTo>
                <a:cubicBezTo>
                  <a:pt x="1473428" y="2455715"/>
                  <a:pt x="1473429" y="1964572"/>
                  <a:pt x="1473429" y="1473429"/>
                </a:cubicBezTo>
                <a:lnTo>
                  <a:pt x="2946857" y="1473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43293" tIns="2096517" rIns="450956" bIns="871936" numCol="1" spcCol="1270" anchor="ctr" anchorCtr="0">
            <a:noAutofit/>
          </a:bodyPr>
          <a:lstStyle/>
          <a:p>
            <a:pPr algn="ctr" defTabSz="201485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535">
              <a:solidFill>
                <a:sysClr val="windowText" lastClr="000000"/>
              </a:solidFill>
            </a:endParaRPr>
          </a:p>
        </p:txBody>
      </p:sp>
      <p:sp>
        <p:nvSpPr>
          <p:cNvPr id="47" name="任意多边形 46"/>
          <p:cNvSpPr/>
          <p:nvPr/>
        </p:nvSpPr>
        <p:spPr>
          <a:xfrm>
            <a:off x="4204890" y="1537890"/>
            <a:ext cx="3815173" cy="3815173"/>
          </a:xfrm>
          <a:custGeom>
            <a:avLst/>
            <a:gdLst>
              <a:gd name="connsiteX0" fmla="*/ 1473429 w 2946857"/>
              <a:gd name="connsiteY0" fmla="*/ 2946857 h 2946857"/>
              <a:gd name="connsiteX1" fmla="*/ 0 w 2946857"/>
              <a:gd name="connsiteY1" fmla="*/ 1473428 h 2946857"/>
              <a:gd name="connsiteX2" fmla="*/ 1473429 w 2946857"/>
              <a:gd name="connsiteY2" fmla="*/ 1473429 h 2946857"/>
              <a:gd name="connsiteX3" fmla="*/ 1473429 w 2946857"/>
              <a:gd name="connsiteY3" fmla="*/ 2946857 h 2946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6857" h="2946857">
                <a:moveTo>
                  <a:pt x="1473429" y="2946857"/>
                </a:moveTo>
                <a:cubicBezTo>
                  <a:pt x="659677" y="2946857"/>
                  <a:pt x="0" y="2287180"/>
                  <a:pt x="0" y="1473428"/>
                </a:cubicBezTo>
                <a:lnTo>
                  <a:pt x="1473429" y="1473429"/>
                </a:lnTo>
                <a:lnTo>
                  <a:pt x="1473429" y="2946857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0955" tIns="2096517" rIns="2143295" bIns="871936" numCol="1" spcCol="1270" anchor="ctr" anchorCtr="0">
            <a:noAutofit/>
          </a:bodyPr>
          <a:lstStyle/>
          <a:p>
            <a:pPr algn="ctr" defTabSz="201485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535">
              <a:solidFill>
                <a:sysClr val="windowText" lastClr="000000"/>
              </a:solidFill>
            </a:endParaRPr>
          </a:p>
        </p:txBody>
      </p:sp>
      <p:sp>
        <p:nvSpPr>
          <p:cNvPr id="48" name="任意多边形 47"/>
          <p:cNvSpPr/>
          <p:nvPr/>
        </p:nvSpPr>
        <p:spPr>
          <a:xfrm>
            <a:off x="4204890" y="1537890"/>
            <a:ext cx="3815173" cy="3815173"/>
          </a:xfrm>
          <a:custGeom>
            <a:avLst/>
            <a:gdLst>
              <a:gd name="connsiteX0" fmla="*/ 0 w 2946857"/>
              <a:gd name="connsiteY0" fmla="*/ 1473429 h 2946857"/>
              <a:gd name="connsiteX1" fmla="*/ 1473429 w 2946857"/>
              <a:gd name="connsiteY1" fmla="*/ 0 h 2946857"/>
              <a:gd name="connsiteX2" fmla="*/ 1473429 w 2946857"/>
              <a:gd name="connsiteY2" fmla="*/ 1473429 h 2946857"/>
              <a:gd name="connsiteX3" fmla="*/ 0 w 2946857"/>
              <a:gd name="connsiteY3" fmla="*/ 1473429 h 2946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6857" h="2946857">
                <a:moveTo>
                  <a:pt x="0" y="1473429"/>
                </a:moveTo>
                <a:cubicBezTo>
                  <a:pt x="0" y="659677"/>
                  <a:pt x="659677" y="0"/>
                  <a:pt x="1473429" y="0"/>
                </a:cubicBezTo>
                <a:lnTo>
                  <a:pt x="1473429" y="1473429"/>
                </a:lnTo>
                <a:lnTo>
                  <a:pt x="0" y="1473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79741" tIns="900721" rIns="2172081" bIns="2125305" numCol="1" spcCol="1270" anchor="ctr" anchorCtr="0">
            <a:noAutofit/>
          </a:bodyPr>
          <a:lstStyle/>
          <a:p>
            <a:pPr algn="ctr" defTabSz="302196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800" dirty="0">
              <a:solidFill>
                <a:sysClr val="windowText" lastClr="000000"/>
              </a:solidFill>
            </a:endParaRPr>
          </a:p>
        </p:txBody>
      </p:sp>
      <p:sp>
        <p:nvSpPr>
          <p:cNvPr id="49" name="环形箭头 48"/>
          <p:cNvSpPr/>
          <p:nvPr/>
        </p:nvSpPr>
        <p:spPr>
          <a:xfrm>
            <a:off x="3968712" y="1301712"/>
            <a:ext cx="4287528" cy="4287528"/>
          </a:xfrm>
          <a:prstGeom prst="circularArrow">
            <a:avLst>
              <a:gd name="adj1" fmla="val 5085"/>
              <a:gd name="adj2" fmla="val 327528"/>
              <a:gd name="adj3" fmla="val 21272472"/>
              <a:gd name="adj4" fmla="val 16200000"/>
              <a:gd name="adj5" fmla="val 5932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0" name="环形箭头 49"/>
          <p:cNvSpPr/>
          <p:nvPr/>
        </p:nvSpPr>
        <p:spPr>
          <a:xfrm>
            <a:off x="3968712" y="1301712"/>
            <a:ext cx="4287528" cy="4287528"/>
          </a:xfrm>
          <a:prstGeom prst="circularArrow">
            <a:avLst>
              <a:gd name="adj1" fmla="val 5085"/>
              <a:gd name="adj2" fmla="val 327528"/>
              <a:gd name="adj3" fmla="val 5072472"/>
              <a:gd name="adj4" fmla="val 0"/>
              <a:gd name="adj5" fmla="val 5932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1" name="环形箭头 50"/>
          <p:cNvSpPr/>
          <p:nvPr/>
        </p:nvSpPr>
        <p:spPr>
          <a:xfrm>
            <a:off x="3968712" y="1301712"/>
            <a:ext cx="4287528" cy="4287528"/>
          </a:xfrm>
          <a:prstGeom prst="circularArrow">
            <a:avLst>
              <a:gd name="adj1" fmla="val 5085"/>
              <a:gd name="adj2" fmla="val 327528"/>
              <a:gd name="adj3" fmla="val 10472472"/>
              <a:gd name="adj4" fmla="val 5400000"/>
              <a:gd name="adj5" fmla="val 5932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2" name="环形箭头 51"/>
          <p:cNvSpPr/>
          <p:nvPr/>
        </p:nvSpPr>
        <p:spPr>
          <a:xfrm>
            <a:off x="3968712" y="1301712"/>
            <a:ext cx="4287528" cy="4287528"/>
          </a:xfrm>
          <a:prstGeom prst="circularArrow">
            <a:avLst>
              <a:gd name="adj1" fmla="val 5085"/>
              <a:gd name="adj2" fmla="val 327528"/>
              <a:gd name="adj3" fmla="val 15872472"/>
              <a:gd name="adj4" fmla="val 10800000"/>
              <a:gd name="adj5" fmla="val 5932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3" name="矩形 52"/>
          <p:cNvSpPr/>
          <p:nvPr/>
        </p:nvSpPr>
        <p:spPr>
          <a:xfrm>
            <a:off x="4944789" y="2584949"/>
            <a:ext cx="726440" cy="4203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/>
            <a:r>
              <a:rPr lang="zh-CN" altLang="en-US" sz="2135" b="1" kern="0">
                <a:solidFill>
                  <a:schemeClr val="bg1"/>
                </a:solidFill>
              </a:rPr>
              <a:t>输入</a:t>
            </a:r>
          </a:p>
        </p:txBody>
      </p:sp>
      <p:sp>
        <p:nvSpPr>
          <p:cNvPr id="54" name="矩形 53"/>
          <p:cNvSpPr/>
          <p:nvPr/>
        </p:nvSpPr>
        <p:spPr>
          <a:xfrm>
            <a:off x="4673009" y="3830038"/>
            <a:ext cx="1270000" cy="4203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/>
            <a:r>
              <a:rPr lang="zh-CN" altLang="en-US" sz="2135" b="1" kern="0">
                <a:solidFill>
                  <a:schemeClr val="bg1"/>
                </a:solidFill>
              </a:rPr>
              <a:t>评价标准</a:t>
            </a:r>
          </a:p>
        </p:txBody>
      </p:sp>
      <p:sp>
        <p:nvSpPr>
          <p:cNvPr id="55" name="矩形 54"/>
          <p:cNvSpPr/>
          <p:nvPr/>
        </p:nvSpPr>
        <p:spPr>
          <a:xfrm>
            <a:off x="6296162" y="2584949"/>
            <a:ext cx="1270000" cy="4203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1218565"/>
            <a:r>
              <a:rPr lang="zh-CN" altLang="en-US" sz="2135" b="1" kern="0">
                <a:solidFill>
                  <a:schemeClr val="bg1"/>
                </a:solidFill>
              </a:rPr>
              <a:t>预期输出</a:t>
            </a:r>
            <a:endParaRPr lang="en-US" altLang="zh-CN" sz="2135" b="1" kern="0">
              <a:solidFill>
                <a:schemeClr val="bg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296162" y="3830038"/>
            <a:ext cx="1270000" cy="4203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1218565"/>
            <a:r>
              <a:rPr lang="zh-CN" altLang="en-US" sz="2135" b="1" kern="0">
                <a:solidFill>
                  <a:schemeClr val="bg1"/>
                </a:solidFill>
              </a:rPr>
              <a:t>预期输出</a:t>
            </a:r>
          </a:p>
        </p:txBody>
      </p:sp>
      <p:sp>
        <p:nvSpPr>
          <p:cNvPr id="57" name="矩形 56"/>
          <p:cNvSpPr/>
          <p:nvPr/>
        </p:nvSpPr>
        <p:spPr>
          <a:xfrm>
            <a:off x="1055440" y="1468802"/>
            <a:ext cx="3024337" cy="378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/>
            <a:r>
              <a:rPr lang="zh-CN" altLang="en-US" sz="1865" b="1" kern="0" dirty="0">
                <a:solidFill>
                  <a:schemeClr val="accent3">
                    <a:lumMod val="75000"/>
                  </a:schemeClr>
                </a:solidFill>
              </a:rPr>
              <a:t>输入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55439" y="1898526"/>
            <a:ext cx="3024336" cy="1793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565">
              <a:lnSpc>
                <a:spcPct val="130000"/>
              </a:lnSpc>
              <a:spcBef>
                <a:spcPts val="800"/>
              </a:spcBef>
            </a:pP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测试人员标准普通话语音：“给我拿一瓶水。”调节</a:t>
            </a: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物体摆放方式以及物体种类如STRP20~23【输入】。</a:t>
            </a:r>
            <a:endParaRPr lang="zh-CN" altLang="en-US" sz="16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defTabSz="1218565">
              <a:lnSpc>
                <a:spcPct val="130000"/>
              </a:lnSpc>
              <a:spcBef>
                <a:spcPts val="800"/>
              </a:spcBef>
            </a:pPr>
            <a:endParaRPr lang="zh-CN" altLang="en-US" sz="16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8112224" y="1468802"/>
            <a:ext cx="3024337" cy="378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218565"/>
            <a:r>
              <a:rPr lang="zh-CN" altLang="en-US" sz="1865" b="1" kern="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预期输出</a:t>
            </a:r>
            <a:r>
              <a:rPr lang="en-US" altLang="zh-CN" sz="1865" b="1" kern="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112223" y="1898526"/>
            <a:ext cx="3024336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8565">
              <a:lnSpc>
                <a:spcPct val="130000"/>
              </a:lnSpc>
              <a:spcBef>
                <a:spcPts val="800"/>
              </a:spcBef>
            </a:pP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机器人到达航点成功抓取指定物品并返回</a:t>
            </a:r>
          </a:p>
        </p:txBody>
      </p:sp>
      <p:sp>
        <p:nvSpPr>
          <p:cNvPr id="61" name="矩形 60"/>
          <p:cNvSpPr/>
          <p:nvPr/>
        </p:nvSpPr>
        <p:spPr>
          <a:xfrm>
            <a:off x="1055440" y="3821063"/>
            <a:ext cx="3024337" cy="378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/>
            <a:r>
              <a:rPr lang="zh-CN" altLang="en-US" sz="1865" b="1" kern="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评价准则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55439" y="4250787"/>
            <a:ext cx="3024336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565">
              <a:lnSpc>
                <a:spcPct val="130000"/>
              </a:lnSpc>
              <a:spcBef>
                <a:spcPts val="800"/>
              </a:spcBef>
            </a:pP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输出如预期输出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63" name="矩形 62"/>
          <p:cNvSpPr/>
          <p:nvPr/>
        </p:nvSpPr>
        <p:spPr>
          <a:xfrm>
            <a:off x="8112224" y="3821063"/>
            <a:ext cx="3024337" cy="378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218565"/>
            <a:r>
              <a:rPr lang="zh-CN" altLang="en-US" sz="1865" b="1" kern="0" dirty="0">
                <a:solidFill>
                  <a:schemeClr val="accent3">
                    <a:lumMod val="75000"/>
                  </a:schemeClr>
                </a:solidFill>
              </a:rPr>
              <a:t>预计输出</a:t>
            </a:r>
            <a:r>
              <a:rPr lang="en-US" altLang="zh-CN" sz="1865" b="1" kern="0" dirty="0">
                <a:solidFill>
                  <a:schemeClr val="accent3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112223" y="4250787"/>
            <a:ext cx="3024336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8565">
              <a:lnSpc>
                <a:spcPct val="130000"/>
              </a:lnSpc>
              <a:spcBef>
                <a:spcPts val="800"/>
              </a:spcBef>
            </a:pP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机器人到达航点无法抓到指定物品</a:t>
            </a:r>
          </a:p>
        </p:txBody>
      </p:sp>
      <p:sp>
        <p:nvSpPr>
          <p:cNvPr id="27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95402" y="57750"/>
            <a:ext cx="7928834" cy="583565"/>
          </a:xfrm>
        </p:spPr>
        <p:txBody>
          <a:bodyPr/>
          <a:lstStyle/>
          <a:p>
            <a:r>
              <a:rPr lang="zh-CN" altLang="en-US" b="1" dirty="0"/>
              <a:t>抓取测试用例</a:t>
            </a:r>
            <a:r>
              <a:rPr lang="zh-CN" altLang="en-US" dirty="0"/>
              <a:t>（</a:t>
            </a:r>
            <a:r>
              <a:rPr lang="en-US" altLang="zh-CN" dirty="0" smtClean="0"/>
              <a:t>STR-P20~23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80474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95402" y="57750"/>
            <a:ext cx="7928834" cy="584775"/>
          </a:xfrm>
        </p:spPr>
        <p:txBody>
          <a:bodyPr/>
          <a:lstStyle/>
          <a:p>
            <a:r>
              <a:rPr lang="zh-CN" altLang="en-US" b="1" dirty="0" smtClean="0"/>
              <a:t>路径规划测试流程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STR-P15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25" name="文本占位符 5"/>
          <p:cNvSpPr txBox="1">
            <a:spLocks/>
          </p:cNvSpPr>
          <p:nvPr/>
        </p:nvSpPr>
        <p:spPr>
          <a:xfrm>
            <a:off x="695402" y="592392"/>
            <a:ext cx="6453645" cy="2616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 baseline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KL-C-P-1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KL-C-P-2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2" y="2195809"/>
            <a:ext cx="5461515" cy="2937633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169" y="854001"/>
            <a:ext cx="5610895" cy="562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66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695401" y="551397"/>
            <a:ext cx="6453645" cy="261610"/>
          </a:xfrm>
        </p:spPr>
        <p:txBody>
          <a:bodyPr/>
          <a:lstStyle/>
          <a:p>
            <a:r>
              <a:rPr lang="en-US" altLang="zh-CN" dirty="0" smtClean="0"/>
              <a:t>KL-C-P-1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KL-C-P-2</a:t>
            </a:r>
            <a:endParaRPr lang="en-US" altLang="zh-CN" dirty="0"/>
          </a:p>
        </p:txBody>
      </p:sp>
      <p:sp>
        <p:nvSpPr>
          <p:cNvPr id="46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95402" y="57750"/>
            <a:ext cx="7928834" cy="584775"/>
          </a:xfrm>
        </p:spPr>
        <p:txBody>
          <a:bodyPr/>
          <a:lstStyle/>
          <a:p>
            <a:r>
              <a:rPr lang="zh-CN" altLang="en-US" b="1" dirty="0" smtClean="0"/>
              <a:t>路径</a:t>
            </a:r>
            <a:r>
              <a:rPr lang="zh-CN" altLang="en-US" b="1" dirty="0"/>
              <a:t>规划测试用例</a:t>
            </a:r>
            <a:r>
              <a:rPr lang="zh-CN" altLang="en-US" dirty="0"/>
              <a:t>（</a:t>
            </a:r>
            <a:r>
              <a:rPr lang="en-US" altLang="zh-CN" dirty="0"/>
              <a:t>STR-P15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046" y="1136172"/>
            <a:ext cx="4770356" cy="476157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64" y="2030172"/>
            <a:ext cx="6413430" cy="297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5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弦形 20"/>
          <p:cNvSpPr/>
          <p:nvPr/>
        </p:nvSpPr>
        <p:spPr>
          <a:xfrm rot="4326166">
            <a:off x="4638993" y="879088"/>
            <a:ext cx="1302020" cy="2906067"/>
          </a:xfrm>
          <a:custGeom>
            <a:avLst/>
            <a:gdLst/>
            <a:ahLst/>
            <a:cxnLst/>
            <a:rect l="l" t="t" r="r" b="b"/>
            <a:pathLst>
              <a:path w="976515" h="2179550">
                <a:moveTo>
                  <a:pt x="721" y="827023"/>
                </a:moveTo>
                <a:lnTo>
                  <a:pt x="431684" y="510647"/>
                </a:lnTo>
                <a:lnTo>
                  <a:pt x="976515" y="2179550"/>
                </a:lnTo>
                <a:cubicBezTo>
                  <a:pt x="546432" y="2038102"/>
                  <a:pt x="209395" y="1700327"/>
                  <a:pt x="68889" y="1269935"/>
                </a:cubicBezTo>
                <a:cubicBezTo>
                  <a:pt x="21613" y="1125121"/>
                  <a:pt x="-1513" y="975644"/>
                  <a:pt x="721" y="827023"/>
                </a:cubicBezTo>
                <a:close/>
                <a:moveTo>
                  <a:pt x="251160" y="21907"/>
                </a:moveTo>
                <a:cubicBezTo>
                  <a:pt x="254984" y="14076"/>
                  <a:pt x="259946" y="7019"/>
                  <a:pt x="264978" y="0"/>
                </a:cubicBezTo>
                <a:lnTo>
                  <a:pt x="265768" y="2419"/>
                </a:lnTo>
                <a:close/>
                <a:moveTo>
                  <a:pt x="5323" y="716406"/>
                </a:moveTo>
                <a:lnTo>
                  <a:pt x="203" y="802696"/>
                </a:lnTo>
                <a:cubicBezTo>
                  <a:pt x="-574" y="773801"/>
                  <a:pt x="833" y="744974"/>
                  <a:pt x="5323" y="716406"/>
                </a:cubicBezTo>
                <a:close/>
                <a:moveTo>
                  <a:pt x="164474" y="164768"/>
                </a:moveTo>
                <a:cubicBezTo>
                  <a:pt x="175948" y="140419"/>
                  <a:pt x="189215" y="116946"/>
                  <a:pt x="205085" y="94955"/>
                </a:cubicBezTo>
                <a:close/>
                <a:moveTo>
                  <a:pt x="27800" y="553402"/>
                </a:moveTo>
                <a:lnTo>
                  <a:pt x="12987" y="636081"/>
                </a:lnTo>
                <a:cubicBezTo>
                  <a:pt x="15579" y="608141"/>
                  <a:pt x="20198" y="580481"/>
                  <a:pt x="27800" y="553402"/>
                </a:cubicBezTo>
                <a:close/>
                <a:moveTo>
                  <a:pt x="95615" y="315745"/>
                </a:moveTo>
                <a:cubicBezTo>
                  <a:pt x="104369" y="289819"/>
                  <a:pt x="114984" y="264570"/>
                  <a:pt x="128372" y="240524"/>
                </a:cubicBezTo>
                <a:close/>
                <a:moveTo>
                  <a:pt x="49968" y="450037"/>
                </a:moveTo>
                <a:cubicBezTo>
                  <a:pt x="55212" y="431044"/>
                  <a:pt x="60853" y="412148"/>
                  <a:pt x="69001" y="394042"/>
                </a:cubicBezTo>
                <a:lnTo>
                  <a:pt x="44988" y="473257"/>
                </a:lnTo>
                <a:cubicBezTo>
                  <a:pt x="45822" y="465305"/>
                  <a:pt x="47863" y="457663"/>
                  <a:pt x="49968" y="45003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0" name="弦形 23"/>
          <p:cNvSpPr/>
          <p:nvPr/>
        </p:nvSpPr>
        <p:spPr>
          <a:xfrm rot="8633980">
            <a:off x="6150720" y="941295"/>
            <a:ext cx="1302048" cy="2906067"/>
          </a:xfrm>
          <a:custGeom>
            <a:avLst/>
            <a:gdLst/>
            <a:ahLst/>
            <a:cxnLst/>
            <a:rect l="l" t="t" r="r" b="b"/>
            <a:pathLst>
              <a:path w="976536" h="2179550">
                <a:moveTo>
                  <a:pt x="249861" y="24000"/>
                </a:moveTo>
                <a:cubicBezTo>
                  <a:pt x="254056" y="15428"/>
                  <a:pt x="259486" y="7692"/>
                  <a:pt x="264999" y="0"/>
                </a:cubicBezTo>
                <a:lnTo>
                  <a:pt x="265828" y="2540"/>
                </a:lnTo>
                <a:close/>
                <a:moveTo>
                  <a:pt x="163416" y="167032"/>
                </a:moveTo>
                <a:cubicBezTo>
                  <a:pt x="174787" y="142557"/>
                  <a:pt x="188047" y="119005"/>
                  <a:pt x="203874" y="96907"/>
                </a:cubicBezTo>
                <a:close/>
                <a:moveTo>
                  <a:pt x="94823" y="318135"/>
                </a:moveTo>
                <a:cubicBezTo>
                  <a:pt x="103445" y="292133"/>
                  <a:pt x="114026" y="266843"/>
                  <a:pt x="127341" y="242733"/>
                </a:cubicBezTo>
                <a:close/>
                <a:moveTo>
                  <a:pt x="44478" y="475734"/>
                </a:moveTo>
                <a:cubicBezTo>
                  <a:pt x="50087" y="448680"/>
                  <a:pt x="57722" y="422126"/>
                  <a:pt x="68204" y="396450"/>
                </a:cubicBezTo>
                <a:close/>
                <a:moveTo>
                  <a:pt x="12765" y="638620"/>
                </a:moveTo>
                <a:cubicBezTo>
                  <a:pt x="15203" y="610692"/>
                  <a:pt x="19766" y="583054"/>
                  <a:pt x="27267" y="555983"/>
                </a:cubicBezTo>
                <a:close/>
                <a:moveTo>
                  <a:pt x="279" y="805278"/>
                </a:moveTo>
                <a:cubicBezTo>
                  <a:pt x="-651" y="776449"/>
                  <a:pt x="698" y="747685"/>
                  <a:pt x="5080" y="719171"/>
                </a:cubicBezTo>
                <a:close/>
                <a:moveTo>
                  <a:pt x="537404" y="1943065"/>
                </a:moveTo>
                <a:cubicBezTo>
                  <a:pt x="321313" y="1771747"/>
                  <a:pt x="156726" y="1538930"/>
                  <a:pt x="68910" y="1269935"/>
                </a:cubicBezTo>
                <a:cubicBezTo>
                  <a:pt x="22163" y="1126742"/>
                  <a:pt x="-971" y="978990"/>
                  <a:pt x="847" y="832007"/>
                </a:cubicBezTo>
                <a:lnTo>
                  <a:pt x="432413" y="512816"/>
                </a:lnTo>
                <a:lnTo>
                  <a:pt x="976536" y="2179550"/>
                </a:lnTo>
                <a:cubicBezTo>
                  <a:pt x="815255" y="2126507"/>
                  <a:pt x="667058" y="2045856"/>
                  <a:pt x="537404" y="194306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1" name="弦形 26"/>
          <p:cNvSpPr/>
          <p:nvPr/>
        </p:nvSpPr>
        <p:spPr>
          <a:xfrm rot="12929543">
            <a:off x="6567051" y="2393873"/>
            <a:ext cx="1302621" cy="2906067"/>
          </a:xfrm>
          <a:custGeom>
            <a:avLst/>
            <a:gdLst/>
            <a:ahLst/>
            <a:cxnLst/>
            <a:rect l="l" t="t" r="r" b="b"/>
            <a:pathLst>
              <a:path w="976966" h="2179550">
                <a:moveTo>
                  <a:pt x="259407" y="9548"/>
                </a:moveTo>
                <a:cubicBezTo>
                  <a:pt x="261061" y="6119"/>
                  <a:pt x="263239" y="3056"/>
                  <a:pt x="265429" y="0"/>
                </a:cubicBezTo>
                <a:lnTo>
                  <a:pt x="265856" y="1307"/>
                </a:lnTo>
                <a:close/>
                <a:moveTo>
                  <a:pt x="171270" y="151452"/>
                </a:moveTo>
                <a:cubicBezTo>
                  <a:pt x="182997" y="128666"/>
                  <a:pt x="195840" y="106416"/>
                  <a:pt x="211358" y="85725"/>
                </a:cubicBezTo>
                <a:close/>
                <a:moveTo>
                  <a:pt x="100836" y="301712"/>
                </a:moveTo>
                <a:cubicBezTo>
                  <a:pt x="110271" y="276716"/>
                  <a:pt x="120885" y="252146"/>
                  <a:pt x="134381" y="228862"/>
                </a:cubicBezTo>
                <a:close/>
                <a:moveTo>
                  <a:pt x="48554" y="458734"/>
                </a:moveTo>
                <a:cubicBezTo>
                  <a:pt x="55239" y="432038"/>
                  <a:pt x="63171" y="405657"/>
                  <a:pt x="74139" y="380253"/>
                </a:cubicBezTo>
                <a:close/>
                <a:moveTo>
                  <a:pt x="14855" y="621226"/>
                </a:moveTo>
                <a:cubicBezTo>
                  <a:pt x="18484" y="592975"/>
                  <a:pt x="23483" y="564927"/>
                  <a:pt x="31654" y="537532"/>
                </a:cubicBezTo>
                <a:close/>
                <a:moveTo>
                  <a:pt x="334" y="787642"/>
                </a:moveTo>
                <a:cubicBezTo>
                  <a:pt x="569" y="757672"/>
                  <a:pt x="2380" y="727776"/>
                  <a:pt x="7511" y="698199"/>
                </a:cubicBezTo>
                <a:close/>
                <a:moveTo>
                  <a:pt x="976966" y="2179550"/>
                </a:moveTo>
                <a:cubicBezTo>
                  <a:pt x="546883" y="2038102"/>
                  <a:pt x="209846" y="1700327"/>
                  <a:pt x="69340" y="1269935"/>
                </a:cubicBezTo>
                <a:cubicBezTo>
                  <a:pt x="18998" y="1115730"/>
                  <a:pt x="-3959" y="956238"/>
                  <a:pt x="558" y="798143"/>
                </a:cubicBezTo>
                <a:lnTo>
                  <a:pt x="427961" y="497862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54" name="弦形 30"/>
          <p:cNvSpPr/>
          <p:nvPr/>
        </p:nvSpPr>
        <p:spPr>
          <a:xfrm rot="17308887">
            <a:off x="5288629" y="3245041"/>
            <a:ext cx="1302060" cy="2906067"/>
          </a:xfrm>
          <a:custGeom>
            <a:avLst/>
            <a:gdLst/>
            <a:ahLst/>
            <a:cxnLst/>
            <a:rect l="l" t="t" r="r" b="b"/>
            <a:pathLst>
              <a:path w="976545" h="2179550">
                <a:moveTo>
                  <a:pt x="5001" y="720091"/>
                </a:moveTo>
                <a:lnTo>
                  <a:pt x="309" y="806257"/>
                </a:lnTo>
                <a:cubicBezTo>
                  <a:pt x="-678" y="777410"/>
                  <a:pt x="653" y="748627"/>
                  <a:pt x="5001" y="720091"/>
                </a:cubicBezTo>
                <a:close/>
                <a:moveTo>
                  <a:pt x="27092" y="556842"/>
                </a:moveTo>
                <a:lnTo>
                  <a:pt x="12683" y="639580"/>
                </a:lnTo>
                <a:cubicBezTo>
                  <a:pt x="15068" y="611617"/>
                  <a:pt x="19618" y="583948"/>
                  <a:pt x="27092" y="556842"/>
                </a:cubicBezTo>
                <a:close/>
                <a:moveTo>
                  <a:pt x="67939" y="397256"/>
                </a:moveTo>
                <a:lnTo>
                  <a:pt x="44287" y="476668"/>
                </a:lnTo>
                <a:cubicBezTo>
                  <a:pt x="49850" y="449567"/>
                  <a:pt x="57477" y="422975"/>
                  <a:pt x="67939" y="397256"/>
                </a:cubicBezTo>
                <a:close/>
                <a:moveTo>
                  <a:pt x="126994" y="243479"/>
                </a:moveTo>
                <a:lnTo>
                  <a:pt x="94527" y="319034"/>
                </a:lnTo>
                <a:cubicBezTo>
                  <a:pt x="103111" y="292975"/>
                  <a:pt x="113691" y="267640"/>
                  <a:pt x="126994" y="243479"/>
                </a:cubicBezTo>
                <a:close/>
                <a:moveTo>
                  <a:pt x="203462" y="97574"/>
                </a:moveTo>
                <a:lnTo>
                  <a:pt x="163020" y="167881"/>
                </a:lnTo>
                <a:cubicBezTo>
                  <a:pt x="174366" y="143337"/>
                  <a:pt x="187636" y="119733"/>
                  <a:pt x="203462" y="97574"/>
                </a:cubicBezTo>
                <a:close/>
                <a:moveTo>
                  <a:pt x="432679" y="513603"/>
                </a:moveTo>
                <a:lnTo>
                  <a:pt x="976545" y="2179550"/>
                </a:lnTo>
                <a:cubicBezTo>
                  <a:pt x="546462" y="2038102"/>
                  <a:pt x="209425" y="1700327"/>
                  <a:pt x="68919" y="1269935"/>
                </a:cubicBezTo>
                <a:cubicBezTo>
                  <a:pt x="22365" y="1127332"/>
                  <a:pt x="-771" y="980208"/>
                  <a:pt x="895" y="833822"/>
                </a:cubicBezTo>
                <a:close/>
                <a:moveTo>
                  <a:pt x="265008" y="0"/>
                </a:moveTo>
                <a:lnTo>
                  <a:pt x="265851" y="2581"/>
                </a:lnTo>
                <a:lnTo>
                  <a:pt x="249376" y="24783"/>
                </a:lnTo>
                <a:cubicBezTo>
                  <a:pt x="253709" y="15934"/>
                  <a:pt x="259314" y="7943"/>
                  <a:pt x="265008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55" name="弦形 32"/>
          <p:cNvSpPr/>
          <p:nvPr/>
        </p:nvSpPr>
        <p:spPr>
          <a:xfrm>
            <a:off x="4109114" y="2303577"/>
            <a:ext cx="1301999" cy="2906067"/>
          </a:xfrm>
          <a:custGeom>
            <a:avLst/>
            <a:gdLst/>
            <a:ahLst/>
            <a:cxnLst/>
            <a:rect l="l" t="t" r="r" b="b"/>
            <a:pathLst>
              <a:path w="976499" h="2179550">
                <a:moveTo>
                  <a:pt x="5707" y="712205"/>
                </a:moveTo>
                <a:lnTo>
                  <a:pt x="105" y="798818"/>
                </a:lnTo>
                <a:cubicBezTo>
                  <a:pt x="-432" y="769809"/>
                  <a:pt x="1062" y="740870"/>
                  <a:pt x="5707" y="712205"/>
                </a:cubicBezTo>
                <a:close/>
                <a:moveTo>
                  <a:pt x="28614" y="549532"/>
                </a:moveTo>
                <a:lnTo>
                  <a:pt x="13335" y="632264"/>
                </a:lnTo>
                <a:cubicBezTo>
                  <a:pt x="16169" y="604311"/>
                  <a:pt x="20870" y="576621"/>
                  <a:pt x="28614" y="549532"/>
                </a:cubicBezTo>
                <a:close/>
                <a:moveTo>
                  <a:pt x="430604" y="507387"/>
                </a:moveTo>
                <a:lnTo>
                  <a:pt x="976499" y="2179550"/>
                </a:lnTo>
                <a:cubicBezTo>
                  <a:pt x="546416" y="2038102"/>
                  <a:pt x="209379" y="1700327"/>
                  <a:pt x="68873" y="1269935"/>
                </a:cubicBezTo>
                <a:cubicBezTo>
                  <a:pt x="20807" y="1122700"/>
                  <a:pt x="-2295" y="970645"/>
                  <a:pt x="546" y="819579"/>
                </a:cubicBezTo>
                <a:close/>
                <a:moveTo>
                  <a:pt x="70200" y="390469"/>
                </a:moveTo>
                <a:lnTo>
                  <a:pt x="45771" y="469532"/>
                </a:lnTo>
                <a:cubicBezTo>
                  <a:pt x="51756" y="442576"/>
                  <a:pt x="59507" y="416061"/>
                  <a:pt x="70200" y="390469"/>
                </a:cubicBezTo>
                <a:close/>
                <a:moveTo>
                  <a:pt x="129902" y="237280"/>
                </a:moveTo>
                <a:lnTo>
                  <a:pt x="96821" y="312151"/>
                </a:lnTo>
                <a:cubicBezTo>
                  <a:pt x="105771" y="286369"/>
                  <a:pt x="116427" y="261208"/>
                  <a:pt x="129902" y="237280"/>
                </a:cubicBezTo>
                <a:close/>
                <a:moveTo>
                  <a:pt x="206847" y="92135"/>
                </a:moveTo>
                <a:lnTo>
                  <a:pt x="166080" y="161365"/>
                </a:lnTo>
                <a:cubicBezTo>
                  <a:pt x="177693" y="137249"/>
                  <a:pt x="190948" y="113935"/>
                  <a:pt x="206847" y="92135"/>
                </a:cubicBezTo>
                <a:close/>
                <a:moveTo>
                  <a:pt x="264962" y="0"/>
                </a:moveTo>
                <a:lnTo>
                  <a:pt x="265680" y="2200"/>
                </a:lnTo>
                <a:lnTo>
                  <a:pt x="253131" y="18758"/>
                </a:lnTo>
                <a:cubicBezTo>
                  <a:pt x="256399" y="12045"/>
                  <a:pt x="260655" y="6008"/>
                  <a:pt x="264962" y="0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541795" y="1988840"/>
            <a:ext cx="930136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en-US" altLang="zh-CN" sz="2667" b="1" kern="0">
                <a:solidFill>
                  <a:schemeClr val="bg1"/>
                </a:solidFill>
              </a:rPr>
              <a:t>01</a:t>
            </a:r>
            <a:endParaRPr lang="en-US" altLang="zh-CN" sz="2667" b="1" kern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432037" y="1988840"/>
            <a:ext cx="930136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en-US" altLang="zh-CN" sz="2667" b="1" kern="0">
                <a:solidFill>
                  <a:schemeClr val="bg1"/>
                </a:solidFill>
              </a:rPr>
              <a:t>02</a:t>
            </a:r>
            <a:endParaRPr lang="en-US" altLang="zh-CN" sz="2667" b="1" kern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109747" y="3663605"/>
            <a:ext cx="930136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en-US" altLang="zh-CN" sz="2667" b="1" kern="0">
                <a:solidFill>
                  <a:schemeClr val="bg1"/>
                </a:solidFill>
              </a:rPr>
              <a:t>05</a:t>
            </a:r>
            <a:endParaRPr lang="en-US" altLang="zh-CN" sz="2667" b="1" kern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960096" y="3663605"/>
            <a:ext cx="930136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en-US" altLang="zh-CN" sz="2667" b="1" kern="0">
                <a:solidFill>
                  <a:schemeClr val="bg1"/>
                </a:solidFill>
              </a:rPr>
              <a:t>03</a:t>
            </a:r>
            <a:endParaRPr lang="en-US" altLang="zh-CN" sz="2667" b="1" kern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582879" y="4629133"/>
            <a:ext cx="930136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en-US" altLang="zh-CN" sz="2667" b="1" kern="0">
                <a:solidFill>
                  <a:schemeClr val="bg1"/>
                </a:solidFill>
              </a:rPr>
              <a:t>04</a:t>
            </a:r>
            <a:endParaRPr lang="en-US" altLang="zh-CN" sz="2667" b="1" kern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163659" y="2808739"/>
            <a:ext cx="1748432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zh-CN" altLang="en-US" sz="1867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语音测试流程</a:t>
            </a:r>
            <a:endParaRPr lang="en-US" altLang="zh-CN" sz="1867" b="1" kern="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911109" y="3241779"/>
            <a:ext cx="2253531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启动</a:t>
            </a:r>
            <a:r>
              <a:rPr lang="en-US" altLang="zh-CN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-&gt;</a:t>
            </a:r>
            <a:r>
              <a:rPr lang="zh-CN" altLang="en-US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听到提示</a:t>
            </a:r>
            <a:r>
              <a:rPr lang="en-US" altLang="zh-CN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-&gt;</a:t>
            </a:r>
            <a:r>
              <a:rPr lang="zh-CN" altLang="en-US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下达指令</a:t>
            </a:r>
            <a:r>
              <a:rPr lang="en-US" altLang="zh-CN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-&gt;</a:t>
            </a:r>
            <a:r>
              <a:rPr lang="zh-CN" altLang="en-US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查看输出</a:t>
            </a:r>
            <a:endParaRPr lang="zh-CN" altLang="en-US" sz="14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391479" y="1412777"/>
            <a:ext cx="2584032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en-US" altLang="zh-CN" sz="1867" b="1" kern="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01</a:t>
            </a:r>
            <a:r>
              <a:rPr lang="en-US" altLang="zh-CN" sz="1867" b="1" kern="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.</a:t>
            </a:r>
            <a:r>
              <a:rPr lang="zh-CN" altLang="en-US" sz="1867" b="1" kern="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预期输入</a:t>
            </a:r>
            <a:endParaRPr lang="zh-CN" altLang="en-US" sz="1867" b="1" kern="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391478" y="1842501"/>
            <a:ext cx="2584031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6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男性、女性测试人员分别语音输入带关键字、不带关键字的测试用例。</a:t>
            </a:r>
            <a:endParaRPr lang="zh-CN" altLang="en-US" sz="16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391479" y="3692101"/>
            <a:ext cx="2584032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en-US" altLang="zh-CN" sz="1867" b="1" kern="0" dirty="0">
                <a:solidFill>
                  <a:schemeClr val="accent3">
                    <a:lumMod val="50000"/>
                  </a:schemeClr>
                </a:solidFill>
              </a:rPr>
              <a:t>05</a:t>
            </a:r>
            <a:r>
              <a:rPr lang="en-US" altLang="zh-CN" sz="1867" b="1" kern="0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  <a:r>
              <a:rPr lang="zh-CN" altLang="en-US" sz="1867" b="1" kern="0" dirty="0" smtClean="0">
                <a:solidFill>
                  <a:schemeClr val="accent3">
                    <a:lumMod val="50000"/>
                  </a:schemeClr>
                </a:solidFill>
              </a:rPr>
              <a:t>评价准则</a:t>
            </a:r>
            <a:endParaRPr lang="zh-CN" altLang="en-US" sz="1867" b="1" kern="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391478" y="4121825"/>
            <a:ext cx="2584031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6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得到预期输出</a:t>
            </a:r>
            <a:r>
              <a:rPr lang="en-US" altLang="zh-CN" sz="16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zh-CN" altLang="en-US" sz="16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即为通过测试，反正不通过测试</a:t>
            </a:r>
            <a:endParaRPr lang="zh-CN" altLang="en-US" sz="16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8185677" y="619759"/>
            <a:ext cx="2584032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en-US" altLang="zh-CN" sz="1867" b="1" kern="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02</a:t>
            </a:r>
            <a:r>
              <a:rPr lang="en-US" altLang="zh-CN" sz="1867" b="1" kern="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.</a:t>
            </a:r>
            <a:r>
              <a:rPr lang="zh-CN" altLang="en-US" sz="1867" b="1" kern="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预期输出</a:t>
            </a:r>
            <a:r>
              <a:rPr lang="en-US" altLang="zh-CN" sz="1867" b="1" kern="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1</a:t>
            </a:r>
            <a:endParaRPr lang="zh-CN" altLang="en-US" sz="1867" b="1" kern="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185677" y="1049483"/>
            <a:ext cx="2584031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6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控制台显示识别结果，机器人语音提示前往抓取。</a:t>
            </a:r>
            <a:endParaRPr lang="zh-CN" altLang="en-US" sz="16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8201084" y="2420889"/>
            <a:ext cx="2584032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en-US" altLang="zh-CN" sz="1867" b="1" kern="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03</a:t>
            </a:r>
            <a:r>
              <a:rPr lang="en-US" altLang="zh-CN" sz="1867" b="1" kern="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.</a:t>
            </a:r>
            <a:r>
              <a:rPr lang="zh-CN" altLang="en-US" sz="1867" b="1" kern="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预期</a:t>
            </a:r>
            <a:r>
              <a:rPr lang="zh-CN" altLang="en-US" sz="1867" b="1" kern="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输出</a:t>
            </a:r>
            <a:r>
              <a:rPr lang="en-US" altLang="zh-CN" sz="1867" b="1" kern="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2</a:t>
            </a:r>
            <a:endParaRPr lang="zh-CN" altLang="en-US" sz="1867" b="1" kern="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201083" y="2850613"/>
            <a:ext cx="2584031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控制台显示识别结果，</a:t>
            </a:r>
            <a:r>
              <a:rPr lang="zh-CN" altLang="en-US" sz="16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机器人无语音反馈</a:t>
            </a:r>
            <a:endParaRPr lang="zh-CN" altLang="en-US" sz="16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8216491" y="4268165"/>
            <a:ext cx="2584032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en-US" altLang="zh-CN" sz="1867" b="1" kern="0" dirty="0">
                <a:solidFill>
                  <a:schemeClr val="accent3">
                    <a:lumMod val="75000"/>
                  </a:schemeClr>
                </a:solidFill>
              </a:rPr>
              <a:t>04</a:t>
            </a:r>
            <a:r>
              <a:rPr lang="en-US" altLang="zh-CN" sz="1867" b="1" kern="0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zh-CN" altLang="en-US" sz="1867" b="1" kern="0" dirty="0">
                <a:solidFill>
                  <a:schemeClr val="accent3">
                    <a:lumMod val="75000"/>
                  </a:schemeClr>
                </a:solidFill>
              </a:rPr>
              <a:t>预期</a:t>
            </a:r>
            <a:r>
              <a:rPr lang="zh-CN" altLang="en-US" sz="1867" b="1" kern="0" dirty="0" smtClean="0">
                <a:solidFill>
                  <a:schemeClr val="accent3">
                    <a:lumMod val="75000"/>
                  </a:schemeClr>
                </a:solidFill>
              </a:rPr>
              <a:t>输出</a:t>
            </a:r>
            <a:r>
              <a:rPr lang="en-US" altLang="zh-CN" sz="1867" b="1" kern="0" dirty="0" smtClean="0">
                <a:solidFill>
                  <a:schemeClr val="accent3">
                    <a:lumMod val="75000"/>
                  </a:schemeClr>
                </a:solidFill>
              </a:rPr>
              <a:t>3</a:t>
            </a:r>
            <a:endParaRPr lang="zh-CN" altLang="en-US" sz="1867" b="1" kern="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216490" y="4697889"/>
            <a:ext cx="2584031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6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控制台不显示识别</a:t>
            </a: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结果，机器人语音提示前往抓取。</a:t>
            </a:r>
          </a:p>
        </p:txBody>
      </p:sp>
      <p:sp>
        <p:nvSpPr>
          <p:cNvPr id="34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95402" y="57750"/>
            <a:ext cx="7928834" cy="584775"/>
          </a:xfrm>
        </p:spPr>
        <p:txBody>
          <a:bodyPr/>
          <a:lstStyle/>
          <a:p>
            <a:r>
              <a:rPr lang="zh-CN" altLang="en-US" b="1" dirty="0" smtClean="0"/>
              <a:t>语音测试流程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STR-P25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35" name="文本占位符 5"/>
          <p:cNvSpPr txBox="1">
            <a:spLocks/>
          </p:cNvSpPr>
          <p:nvPr/>
        </p:nvSpPr>
        <p:spPr>
          <a:xfrm>
            <a:off x="695402" y="592392"/>
            <a:ext cx="6453645" cy="2616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 baseline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KL-C-V-1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KL-C-V-2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795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占位符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kern="0" dirty="0"/>
              <a:t>PART THREE</a:t>
            </a:r>
            <a:endParaRPr lang="zh-CN" altLang="en-US" kern="0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4" name="文本占位符 11"/>
          <p:cNvSpPr>
            <a:spLocks noGrp="1"/>
          </p:cNvSpPr>
          <p:nvPr>
            <p:ph type="body" sz="quarter" idx="13"/>
          </p:nvPr>
        </p:nvSpPr>
        <p:spPr>
          <a:xfrm>
            <a:off x="5194570" y="2791947"/>
            <a:ext cx="6569245" cy="748030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70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73812" y="216500"/>
            <a:ext cx="7928834" cy="583565"/>
          </a:xfrm>
        </p:spPr>
        <p:txBody>
          <a:bodyPr/>
          <a:lstStyle/>
          <a:p>
            <a:r>
              <a:rPr lang="zh-CN" altLang="en-US" b="1" dirty="0"/>
              <a:t>功能性需求覆盖情况</a:t>
            </a:r>
          </a:p>
        </p:txBody>
      </p:sp>
    </p:spTree>
    <p:extLst>
      <p:ext uri="{BB962C8B-B14F-4D97-AF65-F5344CB8AC3E}">
        <p14:creationId xmlns:p14="http://schemas.microsoft.com/office/powerpoint/2010/main" val="306764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73812" y="216500"/>
            <a:ext cx="7928834" cy="583565"/>
          </a:xfrm>
        </p:spPr>
        <p:txBody>
          <a:bodyPr/>
          <a:lstStyle/>
          <a:p>
            <a:r>
              <a:rPr lang="zh-CN" altLang="en-US" b="1" dirty="0"/>
              <a:t>非功能性需求覆盖情况</a:t>
            </a:r>
          </a:p>
        </p:txBody>
      </p:sp>
    </p:spTree>
    <p:extLst>
      <p:ext uri="{BB962C8B-B14F-4D97-AF65-F5344CB8AC3E}">
        <p14:creationId xmlns:p14="http://schemas.microsoft.com/office/powerpoint/2010/main" val="355932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73812" y="216500"/>
            <a:ext cx="7928834" cy="583565"/>
          </a:xfrm>
        </p:spPr>
        <p:txBody>
          <a:bodyPr/>
          <a:lstStyle/>
          <a:p>
            <a:r>
              <a:rPr lang="zh-CN" altLang="en-US" b="1" dirty="0"/>
              <a:t>构件覆盖情况</a:t>
            </a:r>
          </a:p>
        </p:txBody>
      </p:sp>
    </p:spTree>
    <p:extLst>
      <p:ext uri="{BB962C8B-B14F-4D97-AF65-F5344CB8AC3E}">
        <p14:creationId xmlns:p14="http://schemas.microsoft.com/office/powerpoint/2010/main" val="49728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Part One </a:t>
            </a:r>
            <a:r>
              <a:rPr lang="zh-CN" altLang="en-US" dirty="0" smtClean="0"/>
              <a:t>产品效果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1628247" y="2599733"/>
            <a:ext cx="3367087" cy="400110"/>
          </a:xfrm>
        </p:spPr>
        <p:txBody>
          <a:bodyPr/>
          <a:lstStyle/>
          <a:p>
            <a:r>
              <a:rPr lang="en-US" altLang="zh-CN" dirty="0"/>
              <a:t>Part Two </a:t>
            </a:r>
            <a:r>
              <a:rPr lang="zh-CN" altLang="en-US" dirty="0" smtClean="0"/>
              <a:t>技术管理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7"/>
          </p:nvPr>
        </p:nvSpPr>
        <p:spPr>
          <a:xfrm>
            <a:off x="1628247" y="3800847"/>
            <a:ext cx="3367087" cy="400110"/>
          </a:xfrm>
        </p:spPr>
        <p:txBody>
          <a:bodyPr/>
          <a:lstStyle/>
          <a:p>
            <a:r>
              <a:rPr lang="en-US" altLang="zh-CN" dirty="0"/>
              <a:t>Part Three </a:t>
            </a:r>
            <a:r>
              <a:rPr lang="zh-CN" altLang="en-US" dirty="0" smtClean="0"/>
              <a:t>项目管理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9"/>
          </p:nvPr>
        </p:nvSpPr>
        <p:spPr>
          <a:xfrm>
            <a:off x="1628247" y="5001961"/>
            <a:ext cx="3367087" cy="400110"/>
          </a:xfrm>
        </p:spPr>
        <p:txBody>
          <a:bodyPr/>
          <a:lstStyle/>
          <a:p>
            <a:r>
              <a:rPr lang="en-US" altLang="zh-CN" dirty="0"/>
              <a:t>Part Four </a:t>
            </a:r>
            <a:r>
              <a:rPr lang="zh-CN" altLang="en-US" dirty="0"/>
              <a:t>宣传片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995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73812" y="216500"/>
            <a:ext cx="7928834" cy="583565"/>
          </a:xfrm>
        </p:spPr>
        <p:txBody>
          <a:bodyPr/>
          <a:lstStyle/>
          <a:p>
            <a:r>
              <a:rPr lang="zh-CN" altLang="en-US" b="1" dirty="0"/>
              <a:t>构件覆盖情况</a:t>
            </a:r>
          </a:p>
        </p:txBody>
      </p:sp>
    </p:spTree>
    <p:extLst>
      <p:ext uri="{BB962C8B-B14F-4D97-AF65-F5344CB8AC3E}">
        <p14:creationId xmlns:p14="http://schemas.microsoft.com/office/powerpoint/2010/main" val="159329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kern="0" dirty="0"/>
              <a:t>PART FOUR</a:t>
            </a:r>
            <a:endParaRPr lang="zh-CN" altLang="en-US" kern="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/>
          </p:nvPr>
        </p:nvSpPr>
        <p:spPr>
          <a:xfrm>
            <a:off x="5194570" y="2791947"/>
            <a:ext cx="6569245" cy="748030"/>
          </a:xfrm>
        </p:spPr>
        <p:txBody>
          <a:bodyPr/>
          <a:lstStyle/>
          <a:p>
            <a:r>
              <a:rPr lang="zh-CN" altLang="en-US" dirty="0"/>
              <a:t>测试问题</a:t>
            </a:r>
            <a:r>
              <a:rPr lang="en-US" altLang="zh-CN" dirty="0"/>
              <a:t>&amp;</a:t>
            </a:r>
            <a:r>
              <a:rPr lang="zh-CN" altLang="en-US" dirty="0"/>
              <a:t>后续解决</a:t>
            </a:r>
            <a:r>
              <a:rPr lang="en-US" altLang="zh-CN" dirty="0"/>
              <a:t>&amp;</a:t>
            </a:r>
            <a:r>
              <a:rPr lang="zh-CN" altLang="en-US" dirty="0"/>
              <a:t>评价</a:t>
            </a:r>
          </a:p>
        </p:txBody>
      </p:sp>
    </p:spTree>
    <p:extLst>
      <p:ext uri="{BB962C8B-B14F-4D97-AF65-F5344CB8AC3E}">
        <p14:creationId xmlns:p14="http://schemas.microsoft.com/office/powerpoint/2010/main" val="306552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接连接符 19"/>
          <p:cNvCxnSpPr/>
          <p:nvPr/>
        </p:nvCxnSpPr>
        <p:spPr>
          <a:xfrm>
            <a:off x="0" y="1508760"/>
            <a:ext cx="862393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459230" y="2513965"/>
            <a:ext cx="745934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459013" y="5529233"/>
            <a:ext cx="1073298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459230" y="3519170"/>
            <a:ext cx="716470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475740" y="4524375"/>
            <a:ext cx="744283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8254649" y="1376350"/>
            <a:ext cx="1251608" cy="12516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/>
            <a:endParaRPr lang="zh-CN" altLang="en-US" sz="1600" b="1" ker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281014" y="1797248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2000" b="1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</a:rPr>
              <a:t>问题标识</a:t>
            </a:r>
          </a:p>
        </p:txBody>
      </p:sp>
      <p:sp>
        <p:nvSpPr>
          <p:cNvPr id="27" name="椭圆 26"/>
          <p:cNvSpPr/>
          <p:nvPr/>
        </p:nvSpPr>
        <p:spPr>
          <a:xfrm>
            <a:off x="823945" y="2401905"/>
            <a:ext cx="1251608" cy="12516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/>
            <a:endParaRPr lang="zh-CN" altLang="en-US" sz="1600" b="1" kern="0">
              <a:solidFill>
                <a:srgbClr val="1A7BAE"/>
              </a:solidFill>
              <a:latin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50310" y="2829153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en-US" altLang="zh-CN" sz="2000" b="1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</a:rPr>
              <a:t>原因分析</a:t>
            </a:r>
          </a:p>
        </p:txBody>
      </p:sp>
      <p:sp>
        <p:nvSpPr>
          <p:cNvPr id="32" name="椭圆 31"/>
          <p:cNvSpPr/>
          <p:nvPr/>
        </p:nvSpPr>
        <p:spPr>
          <a:xfrm>
            <a:off x="8254649" y="3304540"/>
            <a:ext cx="1251608" cy="12516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/>
            <a:endParaRPr lang="zh-CN" altLang="en-US" sz="1600" b="1" ker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823945" y="4433600"/>
            <a:ext cx="1251608" cy="12516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/>
            <a:endParaRPr lang="zh-CN" altLang="en-US" sz="1600" b="1" kern="0">
              <a:solidFill>
                <a:srgbClr val="1A7BAE"/>
              </a:solidFill>
              <a:latin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51910" y="4890692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en-US" altLang="zh-CN" sz="2000" b="1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</a:rPr>
              <a:t>影响分析</a:t>
            </a:r>
            <a:endParaRPr lang="en-US" altLang="zh-CN" sz="1600" b="1" ker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135505" y="2627630"/>
            <a:ext cx="8296910" cy="76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50000"/>
              </a:lnSpc>
            </a:pPr>
            <a:r>
              <a:rPr lang="zh-CN" altLang="en-US" sz="1465" b="1" kern="0" dirty="0">
                <a:solidFill>
                  <a:schemeClr val="tx1"/>
                </a:solidFill>
                <a:latin typeface="+mn-ea"/>
              </a:rPr>
              <a:t>语音识别开发包“xfyun_waterplus”发生损坏，导致机器人无法发出“噔噔噔”的录音准备提示。没有提示音的情况下，测试人员</a:t>
            </a:r>
            <a:r>
              <a:rPr lang="en-US" altLang="zh-CN" sz="1465" b="1" kern="0" dirty="0">
                <a:solidFill>
                  <a:schemeClr val="tx1"/>
                </a:solidFill>
                <a:latin typeface="+mn-ea"/>
              </a:rPr>
              <a:t>(</a:t>
            </a:r>
            <a:r>
              <a:rPr lang="zh-CN" altLang="en-US" sz="1465" b="1" kern="0" dirty="0">
                <a:solidFill>
                  <a:schemeClr val="tx1"/>
                </a:solidFill>
                <a:latin typeface="+mn-ea"/>
              </a:rPr>
              <a:t>及用户</a:t>
            </a:r>
            <a:r>
              <a:rPr lang="en-US" altLang="zh-CN" sz="1465" b="1" kern="0" dirty="0">
                <a:solidFill>
                  <a:schemeClr val="tx1"/>
                </a:solidFill>
                <a:latin typeface="+mn-ea"/>
              </a:rPr>
              <a:t>)</a:t>
            </a:r>
            <a:r>
              <a:rPr lang="zh-CN" altLang="en-US" sz="1465" b="1" kern="0" dirty="0">
                <a:solidFill>
                  <a:schemeClr val="tx1"/>
                </a:solidFill>
                <a:latin typeface="+mn-ea"/>
              </a:rPr>
              <a:t>无法判断下达指令的准确时机，导致录音前半部分缺失。</a:t>
            </a:r>
          </a:p>
        </p:txBody>
      </p:sp>
      <p:sp>
        <p:nvSpPr>
          <p:cNvPr id="46" name="矩形 45"/>
          <p:cNvSpPr/>
          <p:nvPr/>
        </p:nvSpPr>
        <p:spPr>
          <a:xfrm>
            <a:off x="2135505" y="4658995"/>
            <a:ext cx="8296910" cy="76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50000"/>
              </a:lnSpc>
            </a:pPr>
            <a:r>
              <a:rPr lang="zh-CN" altLang="en-US" sz="1465" b="1" kern="0" dirty="0">
                <a:latin typeface="+mn-ea"/>
              </a:rPr>
              <a:t>“噔噔噔”录音准备提示并非录音必需条件，但是对于用户使用机器人的便捷性有很大程度影响，且贯穿其余测试流程。该问题的修复办法并未涉及改变系统程序逻辑和设计。</a:t>
            </a:r>
          </a:p>
        </p:txBody>
      </p:sp>
      <p:sp>
        <p:nvSpPr>
          <p:cNvPr id="47" name="矩形 46"/>
          <p:cNvSpPr/>
          <p:nvPr/>
        </p:nvSpPr>
        <p:spPr>
          <a:xfrm>
            <a:off x="3054985" y="3794760"/>
            <a:ext cx="5104765" cy="430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219200">
              <a:lnSpc>
                <a:spcPct val="150000"/>
              </a:lnSpc>
            </a:pPr>
            <a:r>
              <a:rPr lang="zh-CN" altLang="en-US" sz="1465" b="1" kern="0" dirty="0">
                <a:solidFill>
                  <a:schemeClr val="tx1"/>
                </a:solidFill>
                <a:latin typeface="+mn-ea"/>
              </a:rPr>
              <a:t>重新下载安装ROS环境中的“xfyun_waterplus”。</a:t>
            </a:r>
          </a:p>
        </p:txBody>
      </p:sp>
      <p:sp>
        <p:nvSpPr>
          <p:cNvPr id="51" name="矩形 50"/>
          <p:cNvSpPr/>
          <p:nvPr/>
        </p:nvSpPr>
        <p:spPr>
          <a:xfrm>
            <a:off x="5059521" y="1725470"/>
            <a:ext cx="2924024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219200">
              <a:lnSpc>
                <a:spcPct val="150000"/>
              </a:lnSpc>
            </a:pPr>
            <a:r>
              <a:rPr lang="zh-CN" altLang="en-US" sz="2000" b="1" kern="0" dirty="0">
                <a:solidFill>
                  <a:schemeClr val="tx1"/>
                </a:solidFill>
                <a:latin typeface="+mn-ea"/>
              </a:rPr>
              <a:t>KL-P-V-1</a:t>
            </a:r>
          </a:p>
        </p:txBody>
      </p:sp>
      <p:sp>
        <p:nvSpPr>
          <p:cNvPr id="29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824307" y="226660"/>
            <a:ext cx="7928834" cy="583565"/>
          </a:xfrm>
        </p:spPr>
        <p:txBody>
          <a:bodyPr/>
          <a:lstStyle/>
          <a:p>
            <a:r>
              <a:rPr lang="zh-CN" altLang="en-US" dirty="0"/>
              <a:t>语音测试问题（</a:t>
            </a:r>
            <a:r>
              <a:rPr lang="en-US" altLang="zh-CN" dirty="0"/>
              <a:t>STR-P42</a:t>
            </a:r>
            <a:r>
              <a:rPr lang="zh-CN" altLang="en-US" dirty="0"/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8307049" y="3794958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2000" b="1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</a:rPr>
              <a:t>解决方案</a:t>
            </a:r>
          </a:p>
        </p:txBody>
      </p:sp>
    </p:spTree>
    <p:extLst>
      <p:ext uri="{BB962C8B-B14F-4D97-AF65-F5344CB8AC3E}">
        <p14:creationId xmlns:p14="http://schemas.microsoft.com/office/powerpoint/2010/main" val="317821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接连接符 19"/>
          <p:cNvCxnSpPr/>
          <p:nvPr/>
        </p:nvCxnSpPr>
        <p:spPr>
          <a:xfrm>
            <a:off x="0" y="1508760"/>
            <a:ext cx="862393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459230" y="2513965"/>
            <a:ext cx="745934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459013" y="5529233"/>
            <a:ext cx="1073298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459230" y="3519170"/>
            <a:ext cx="716470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475740" y="4524375"/>
            <a:ext cx="744283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8254649" y="1376350"/>
            <a:ext cx="1251608" cy="12516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/>
            <a:endParaRPr lang="zh-CN" altLang="en-US" sz="1600" b="1" ker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281014" y="1797248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2000" b="1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</a:rPr>
              <a:t>问题标识</a:t>
            </a:r>
          </a:p>
        </p:txBody>
      </p:sp>
      <p:sp>
        <p:nvSpPr>
          <p:cNvPr id="27" name="椭圆 26"/>
          <p:cNvSpPr/>
          <p:nvPr/>
        </p:nvSpPr>
        <p:spPr>
          <a:xfrm>
            <a:off x="823945" y="2401905"/>
            <a:ext cx="1251608" cy="12516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/>
            <a:endParaRPr lang="zh-CN" altLang="en-US" sz="1600" b="1" kern="0">
              <a:solidFill>
                <a:srgbClr val="1A7BAE"/>
              </a:solidFill>
              <a:latin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50310" y="2829153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en-US" altLang="zh-CN" sz="2000" b="1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</a:rPr>
              <a:t>原因分析</a:t>
            </a:r>
          </a:p>
        </p:txBody>
      </p:sp>
      <p:sp>
        <p:nvSpPr>
          <p:cNvPr id="32" name="椭圆 31"/>
          <p:cNvSpPr/>
          <p:nvPr/>
        </p:nvSpPr>
        <p:spPr>
          <a:xfrm>
            <a:off x="8254649" y="3304540"/>
            <a:ext cx="1251608" cy="12516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/>
            <a:endParaRPr lang="zh-CN" altLang="en-US" sz="1600" b="1" ker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823945" y="4433600"/>
            <a:ext cx="1251608" cy="12516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/>
            <a:endParaRPr lang="zh-CN" altLang="en-US" sz="1600" b="1" kern="0">
              <a:solidFill>
                <a:srgbClr val="1A7BAE"/>
              </a:solidFill>
              <a:latin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51910" y="4890692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en-US" altLang="zh-CN" sz="2000" b="1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</a:rPr>
              <a:t>影响分析</a:t>
            </a:r>
            <a:endParaRPr lang="en-US" altLang="zh-CN" sz="1600" b="1" ker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135505" y="2627630"/>
            <a:ext cx="8296910" cy="76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50000"/>
              </a:lnSpc>
            </a:pPr>
            <a:r>
              <a:rPr sz="1465" b="1" kern="0" dirty="0">
                <a:solidFill>
                  <a:schemeClr val="tx1"/>
                </a:solidFill>
                <a:latin typeface="+mn-ea"/>
              </a:rPr>
              <a:t>ROS环境中抓取相关服务包“wpb_home\wpb_home_bringup”中的抓取参数“.\config\wpb_home.yaml”文件中原本参数设置不符合抓取的实际情况。</a:t>
            </a:r>
          </a:p>
        </p:txBody>
      </p:sp>
      <p:sp>
        <p:nvSpPr>
          <p:cNvPr id="46" name="矩形 45"/>
          <p:cNvSpPr/>
          <p:nvPr/>
        </p:nvSpPr>
        <p:spPr>
          <a:xfrm>
            <a:off x="2135505" y="4658995"/>
            <a:ext cx="8296910" cy="76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50000"/>
              </a:lnSpc>
            </a:pPr>
            <a:r>
              <a:rPr lang="zh-CN" altLang="en-US" sz="1465" b="1" kern="0" dirty="0">
                <a:latin typeface="+mn-ea"/>
              </a:rPr>
              <a:t>本错误为参数调整不当，导致抓取功能出现严重误差，必须完全修复。该错误的修复不涉及对系统软件设计和逻辑的修改，不影响其余正常功能的实现。</a:t>
            </a:r>
          </a:p>
        </p:txBody>
      </p:sp>
      <p:sp>
        <p:nvSpPr>
          <p:cNvPr id="47" name="矩形 46"/>
          <p:cNvSpPr/>
          <p:nvPr/>
        </p:nvSpPr>
        <p:spPr>
          <a:xfrm>
            <a:off x="244475" y="3794760"/>
            <a:ext cx="7915275" cy="430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219200">
              <a:lnSpc>
                <a:spcPct val="150000"/>
              </a:lnSpc>
            </a:pPr>
            <a:r>
              <a:rPr lang="zh-CN" altLang="en-US" sz="1465" b="1" kern="0" dirty="0">
                <a:solidFill>
                  <a:schemeClr val="tx1"/>
                </a:solidFill>
                <a:latin typeface="+mn-ea"/>
              </a:rPr>
              <a:t>对“wpb_home\wpb_home_bringup\config\wpb_home.yaml”中相关参数进行修改</a:t>
            </a:r>
          </a:p>
        </p:txBody>
      </p:sp>
      <p:sp>
        <p:nvSpPr>
          <p:cNvPr id="51" name="矩形 50"/>
          <p:cNvSpPr/>
          <p:nvPr/>
        </p:nvSpPr>
        <p:spPr>
          <a:xfrm>
            <a:off x="5059521" y="1725470"/>
            <a:ext cx="2924024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219200">
              <a:lnSpc>
                <a:spcPct val="150000"/>
              </a:lnSpc>
            </a:pPr>
            <a:r>
              <a:rPr lang="zh-CN" altLang="en-US" sz="2000" b="1" kern="0" dirty="0">
                <a:solidFill>
                  <a:schemeClr val="tx1"/>
                </a:solidFill>
                <a:latin typeface="+mn-ea"/>
              </a:rPr>
              <a:t>KL-P-G-3</a:t>
            </a:r>
          </a:p>
        </p:txBody>
      </p:sp>
      <p:sp>
        <p:nvSpPr>
          <p:cNvPr id="29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824307" y="226660"/>
            <a:ext cx="7928834" cy="583565"/>
          </a:xfrm>
        </p:spPr>
        <p:txBody>
          <a:bodyPr/>
          <a:lstStyle/>
          <a:p>
            <a:r>
              <a:rPr lang="zh-CN" altLang="en-US" dirty="0"/>
              <a:t>抓取问题</a:t>
            </a:r>
            <a:r>
              <a:rPr lang="en-US" altLang="zh-CN" dirty="0"/>
              <a:t>1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STR-P41</a:t>
            </a:r>
            <a:r>
              <a:rPr lang="zh-CN" altLang="en-US" dirty="0">
                <a:sym typeface="+mn-ea"/>
              </a:rPr>
              <a:t>）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07049" y="3794958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2000" b="1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</a:rPr>
              <a:t>解决方案</a:t>
            </a:r>
          </a:p>
        </p:txBody>
      </p:sp>
    </p:spTree>
    <p:extLst>
      <p:ext uri="{BB962C8B-B14F-4D97-AF65-F5344CB8AC3E}">
        <p14:creationId xmlns:p14="http://schemas.microsoft.com/office/powerpoint/2010/main" val="16414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接连接符 19"/>
          <p:cNvCxnSpPr/>
          <p:nvPr/>
        </p:nvCxnSpPr>
        <p:spPr>
          <a:xfrm>
            <a:off x="0" y="1508760"/>
            <a:ext cx="862393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459230" y="2513965"/>
            <a:ext cx="745934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459013" y="5529233"/>
            <a:ext cx="1073298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459230" y="3519170"/>
            <a:ext cx="716470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475740" y="4524375"/>
            <a:ext cx="744283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8254649" y="1376350"/>
            <a:ext cx="1251608" cy="12516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/>
            <a:endParaRPr lang="zh-CN" altLang="en-US" sz="1600" b="1" ker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281014" y="1797248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2000" b="1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</a:rPr>
              <a:t>问题标识</a:t>
            </a:r>
          </a:p>
        </p:txBody>
      </p:sp>
      <p:sp>
        <p:nvSpPr>
          <p:cNvPr id="27" name="椭圆 26"/>
          <p:cNvSpPr/>
          <p:nvPr/>
        </p:nvSpPr>
        <p:spPr>
          <a:xfrm>
            <a:off x="823945" y="2401905"/>
            <a:ext cx="1251608" cy="12516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/>
            <a:endParaRPr lang="zh-CN" altLang="en-US" sz="1600" b="1" kern="0">
              <a:solidFill>
                <a:srgbClr val="1A7BAE"/>
              </a:solidFill>
              <a:latin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50310" y="2829153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en-US" altLang="zh-CN" sz="2000" b="1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</a:rPr>
              <a:t>原因分析</a:t>
            </a:r>
          </a:p>
        </p:txBody>
      </p:sp>
      <p:sp>
        <p:nvSpPr>
          <p:cNvPr id="32" name="椭圆 31"/>
          <p:cNvSpPr/>
          <p:nvPr/>
        </p:nvSpPr>
        <p:spPr>
          <a:xfrm>
            <a:off x="8254649" y="3304540"/>
            <a:ext cx="1251608" cy="12516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/>
            <a:endParaRPr lang="zh-CN" altLang="en-US" sz="1600" b="1" ker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823945" y="4433600"/>
            <a:ext cx="1251608" cy="12516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/>
            <a:endParaRPr lang="zh-CN" altLang="en-US" sz="1600" b="1" kern="0">
              <a:solidFill>
                <a:srgbClr val="1A7BAE"/>
              </a:solidFill>
              <a:latin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51910" y="4890692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en-US" altLang="zh-CN" sz="2000" b="1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</a:rPr>
              <a:t>影响分析</a:t>
            </a:r>
            <a:endParaRPr lang="en-US" altLang="zh-CN" sz="1600" b="1" ker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135505" y="2812415"/>
            <a:ext cx="8296910" cy="430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50000"/>
              </a:lnSpc>
            </a:pPr>
            <a:r>
              <a:rPr sz="1465" b="1" kern="0" dirty="0">
                <a:solidFill>
                  <a:schemeClr val="tx1"/>
                </a:solidFill>
                <a:latin typeface="+mn-ea"/>
              </a:rPr>
              <a:t>物体距其他物体距离在一定程度上影响抓取效果，可能与点云相关计算有关。</a:t>
            </a:r>
          </a:p>
        </p:txBody>
      </p:sp>
      <p:sp>
        <p:nvSpPr>
          <p:cNvPr id="46" name="矩形 45"/>
          <p:cNvSpPr/>
          <p:nvPr/>
        </p:nvSpPr>
        <p:spPr>
          <a:xfrm>
            <a:off x="2135505" y="4658995"/>
            <a:ext cx="8296910" cy="76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50000"/>
              </a:lnSpc>
            </a:pPr>
            <a:r>
              <a:rPr lang="zh-CN" altLang="en-US" sz="1465" b="1" kern="0" dirty="0">
                <a:latin typeface="+mn-ea"/>
              </a:rPr>
              <a:t>本误差为系统非功能性需求极限，由于在距其他物体15cm范围内抓取功能正常，因此建议使用时待抓取物体之间应保持在这一范围内为宜。</a:t>
            </a:r>
          </a:p>
        </p:txBody>
      </p:sp>
      <p:sp>
        <p:nvSpPr>
          <p:cNvPr id="47" name="矩形 46"/>
          <p:cNvSpPr/>
          <p:nvPr/>
        </p:nvSpPr>
        <p:spPr>
          <a:xfrm>
            <a:off x="244475" y="3794760"/>
            <a:ext cx="7915275" cy="430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219200">
              <a:lnSpc>
                <a:spcPct val="150000"/>
              </a:lnSpc>
            </a:pPr>
            <a:r>
              <a:rPr lang="zh-CN" altLang="en-US" sz="1465" b="1" kern="0" dirty="0">
                <a:solidFill>
                  <a:schemeClr val="tx1"/>
                </a:solidFill>
                <a:latin typeface="+mn-ea"/>
              </a:rPr>
              <a:t>构造测试用例时注意</a:t>
            </a:r>
            <a:r>
              <a:rPr lang="zh-CN" altLang="en-US" sz="1465" b="1" kern="0" dirty="0" smtClean="0">
                <a:solidFill>
                  <a:schemeClr val="tx1"/>
                </a:solidFill>
                <a:latin typeface="+mn-ea"/>
              </a:rPr>
              <a:t>物体</a:t>
            </a:r>
            <a:r>
              <a:rPr lang="zh-CN" altLang="en-US" sz="1465" b="1" kern="0" dirty="0">
                <a:latin typeface="+mn-ea"/>
              </a:rPr>
              <a:t>摆放</a:t>
            </a:r>
            <a:r>
              <a:rPr lang="zh-CN" altLang="en-US" sz="1465" b="1" kern="0" dirty="0" smtClean="0">
                <a:solidFill>
                  <a:schemeClr val="tx1"/>
                </a:solidFill>
                <a:latin typeface="+mn-ea"/>
              </a:rPr>
              <a:t>间距</a:t>
            </a:r>
            <a:endParaRPr lang="zh-CN" altLang="en-US" sz="1465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059521" y="1725470"/>
            <a:ext cx="2924024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219200">
              <a:lnSpc>
                <a:spcPct val="150000"/>
              </a:lnSpc>
            </a:pPr>
            <a:r>
              <a:rPr lang="zh-CN" altLang="en-US" sz="2000" b="1" kern="0" dirty="0">
                <a:solidFill>
                  <a:schemeClr val="tx1"/>
                </a:solidFill>
                <a:latin typeface="+mn-ea"/>
              </a:rPr>
              <a:t>KL-P-G-5</a:t>
            </a:r>
          </a:p>
        </p:txBody>
      </p:sp>
      <p:sp>
        <p:nvSpPr>
          <p:cNvPr id="29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824307" y="226660"/>
            <a:ext cx="7928834" cy="583565"/>
          </a:xfrm>
        </p:spPr>
        <p:txBody>
          <a:bodyPr/>
          <a:lstStyle/>
          <a:p>
            <a:r>
              <a:rPr lang="zh-CN" altLang="en-US" dirty="0"/>
              <a:t>抓取问题</a:t>
            </a:r>
            <a:r>
              <a:rPr lang="en-US" altLang="zh-CN" dirty="0"/>
              <a:t>2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STR-P42</a:t>
            </a:r>
            <a:r>
              <a:rPr lang="zh-CN" altLang="en-US" dirty="0">
                <a:sym typeface="+mn-ea"/>
              </a:rPr>
              <a:t>）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8307049" y="3794958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2000" b="1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</a:rPr>
              <a:t>解决方案</a:t>
            </a:r>
          </a:p>
        </p:txBody>
      </p:sp>
    </p:spTree>
    <p:extLst>
      <p:ext uri="{BB962C8B-B14F-4D97-AF65-F5344CB8AC3E}">
        <p14:creationId xmlns:p14="http://schemas.microsoft.com/office/powerpoint/2010/main" val="71665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3257792" y="-7642582"/>
            <a:ext cx="5675952" cy="92165"/>
            <a:chOff x="566555" y="877035"/>
            <a:chExt cx="2340260" cy="164545"/>
          </a:xfrm>
        </p:grpSpPr>
        <p:sp>
          <p:nvSpPr>
            <p:cNvPr id="20" name="矩形 19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165333" y="-8371200"/>
            <a:ext cx="7860873" cy="6667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defTabSz="1219170"/>
            <a:r>
              <a:rPr lang="en-US" altLang="zh-CN" sz="3733" kern="0">
                <a:solidFill>
                  <a:srgbClr val="1A7BAE"/>
                </a:solidFill>
              </a:rPr>
              <a:t>THANKS</a:t>
            </a:r>
            <a:r>
              <a:rPr lang="en-US" altLang="zh-CN" sz="3733" kern="0">
                <a:solidFill>
                  <a:srgbClr val="BF3420"/>
                </a:solidFill>
              </a:rPr>
              <a:t> </a:t>
            </a:r>
            <a:r>
              <a:rPr lang="en-US" altLang="zh-CN" sz="3733" kern="0">
                <a:solidFill>
                  <a:srgbClr val="95BC49"/>
                </a:solidFill>
              </a:rPr>
              <a:t>FOR</a:t>
            </a:r>
            <a:r>
              <a:rPr lang="zh-CN" altLang="en-US" sz="3733" kern="0">
                <a:solidFill>
                  <a:srgbClr val="1A7BAE"/>
                </a:solidFill>
              </a:rPr>
              <a:t> </a:t>
            </a:r>
            <a:r>
              <a:rPr lang="en-US" altLang="zh-CN" sz="3733" kern="0">
                <a:solidFill>
                  <a:srgbClr val="FDA907"/>
                </a:solidFill>
              </a:rPr>
              <a:t>YOUR</a:t>
            </a:r>
            <a:r>
              <a:rPr lang="en-US" altLang="zh-CN" sz="3733" kern="0">
                <a:solidFill>
                  <a:srgbClr val="1A7BAE"/>
                </a:solidFill>
              </a:rPr>
              <a:t> </a:t>
            </a:r>
            <a:r>
              <a:rPr lang="en-US" altLang="zh-CN" sz="3733" kern="0">
                <a:solidFill>
                  <a:srgbClr val="BF3420"/>
                </a:solidFill>
              </a:rPr>
              <a:t>WATCHING</a:t>
            </a:r>
          </a:p>
        </p:txBody>
      </p:sp>
      <p:sp>
        <p:nvSpPr>
          <p:cNvPr id="29" name="矩形 28"/>
          <p:cNvSpPr/>
          <p:nvPr/>
        </p:nvSpPr>
        <p:spPr>
          <a:xfrm>
            <a:off x="2705391" y="-7503108"/>
            <a:ext cx="6780755" cy="707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Er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Elit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Lamet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Consectetaur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Cillium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Adipisicing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Pecu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Sed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Do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Eiusmod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Tempor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Incididunt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Ut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Labore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Et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Dolore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Magna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Aliqua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感谢您付出的时间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468529" y="3431373"/>
            <a:ext cx="5254474" cy="294632"/>
          </a:xfrm>
        </p:spPr>
        <p:txBody>
          <a:bodyPr/>
          <a:lstStyle/>
          <a:p>
            <a:r>
              <a:rPr lang="en-US" altLang="zh-CN" dirty="0" smtClean="0"/>
              <a:t>Thank You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630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5194570" y="1826018"/>
            <a:ext cx="6569245" cy="1015663"/>
          </a:xfrm>
        </p:spPr>
        <p:txBody>
          <a:bodyPr/>
          <a:lstStyle/>
          <a:p>
            <a:r>
              <a:rPr lang="en-US" altLang="zh-CN" kern="0" dirty="0"/>
              <a:t>PART ONE</a:t>
            </a:r>
            <a:endParaRPr lang="zh-CN" altLang="en-US" kern="0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/>
          </p:nvPr>
        </p:nvSpPr>
        <p:spPr>
          <a:xfrm>
            <a:off x="5194570" y="2791947"/>
            <a:ext cx="6569245" cy="748988"/>
          </a:xfrm>
        </p:spPr>
        <p:txBody>
          <a:bodyPr/>
          <a:lstStyle/>
          <a:p>
            <a:r>
              <a:rPr lang="zh-CN" altLang="en-US" dirty="0" smtClean="0"/>
              <a:t>产品效果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12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68"/>
          <p:cNvSpPr/>
          <p:nvPr/>
        </p:nvSpPr>
        <p:spPr>
          <a:xfrm>
            <a:off x="5575337" y="3415028"/>
            <a:ext cx="1869023" cy="1848859"/>
          </a:xfrm>
          <a:custGeom>
            <a:avLst/>
            <a:gdLst/>
            <a:ahLst/>
            <a:cxnLst/>
            <a:rect l="l" t="t" r="r" b="b"/>
            <a:pathLst>
              <a:path w="1401767" h="1386644">
                <a:moveTo>
                  <a:pt x="233035" y="0"/>
                </a:moveTo>
                <a:lnTo>
                  <a:pt x="640881" y="0"/>
                </a:lnTo>
                <a:cubicBezTo>
                  <a:pt x="633096" y="19935"/>
                  <a:pt x="629318" y="41634"/>
                  <a:pt x="629318" y="64216"/>
                </a:cubicBezTo>
                <a:cubicBezTo>
                  <a:pt x="629318" y="173647"/>
                  <a:pt x="718028" y="262357"/>
                  <a:pt x="827459" y="262357"/>
                </a:cubicBezTo>
                <a:cubicBezTo>
                  <a:pt x="936890" y="262357"/>
                  <a:pt x="1025600" y="173647"/>
                  <a:pt x="1025600" y="64216"/>
                </a:cubicBezTo>
                <a:cubicBezTo>
                  <a:pt x="1025600" y="41634"/>
                  <a:pt x="1021823" y="19935"/>
                  <a:pt x="1014038" y="0"/>
                </a:cubicBezTo>
                <a:lnTo>
                  <a:pt x="1401767" y="0"/>
                </a:lnTo>
                <a:lnTo>
                  <a:pt x="1401767" y="1168732"/>
                </a:lnTo>
                <a:lnTo>
                  <a:pt x="956993" y="1168732"/>
                </a:lnTo>
                <a:cubicBezTo>
                  <a:pt x="968847" y="1188427"/>
                  <a:pt x="974696" y="1211557"/>
                  <a:pt x="974696" y="1236054"/>
                </a:cubicBezTo>
                <a:cubicBezTo>
                  <a:pt x="974696" y="1319223"/>
                  <a:pt x="907275" y="1386644"/>
                  <a:pt x="824106" y="1386644"/>
                </a:cubicBezTo>
                <a:cubicBezTo>
                  <a:pt x="740937" y="1386644"/>
                  <a:pt x="673516" y="1319223"/>
                  <a:pt x="673516" y="1236054"/>
                </a:cubicBezTo>
                <a:cubicBezTo>
                  <a:pt x="673516" y="1211557"/>
                  <a:pt x="679365" y="1188427"/>
                  <a:pt x="691220" y="1168732"/>
                </a:cubicBezTo>
                <a:lnTo>
                  <a:pt x="233035" y="1168732"/>
                </a:lnTo>
                <a:lnTo>
                  <a:pt x="233035" y="733499"/>
                </a:lnTo>
                <a:cubicBezTo>
                  <a:pt x="212516" y="743855"/>
                  <a:pt x="189291" y="749187"/>
                  <a:pt x="164821" y="749187"/>
                </a:cubicBezTo>
                <a:cubicBezTo>
                  <a:pt x="73793" y="749187"/>
                  <a:pt x="0" y="675395"/>
                  <a:pt x="0" y="584366"/>
                </a:cubicBezTo>
                <a:cubicBezTo>
                  <a:pt x="0" y="493338"/>
                  <a:pt x="73793" y="419545"/>
                  <a:pt x="164821" y="419545"/>
                </a:cubicBezTo>
                <a:cubicBezTo>
                  <a:pt x="189291" y="419545"/>
                  <a:pt x="212516" y="424878"/>
                  <a:pt x="233035" y="435233"/>
                </a:cubicBezTo>
                <a:close/>
              </a:path>
            </a:pathLst>
          </a:custGeom>
          <a:solidFill>
            <a:srgbClr val="5DB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4" name="矩形 65"/>
          <p:cNvSpPr/>
          <p:nvPr/>
        </p:nvSpPr>
        <p:spPr>
          <a:xfrm>
            <a:off x="3986796" y="3103624"/>
            <a:ext cx="1875155" cy="1856747"/>
          </a:xfrm>
          <a:custGeom>
            <a:avLst/>
            <a:gdLst/>
            <a:ahLst/>
            <a:cxnLst/>
            <a:rect l="l" t="t" r="r" b="b"/>
            <a:pathLst>
              <a:path w="1406366" h="1392560">
                <a:moveTo>
                  <a:pt x="822000" y="0"/>
                </a:moveTo>
                <a:cubicBezTo>
                  <a:pt x="913029" y="0"/>
                  <a:pt x="986821" y="73793"/>
                  <a:pt x="986821" y="164821"/>
                </a:cubicBezTo>
                <a:cubicBezTo>
                  <a:pt x="986821" y="185675"/>
                  <a:pt x="982948" y="205623"/>
                  <a:pt x="975467" y="223828"/>
                </a:cubicBezTo>
                <a:lnTo>
                  <a:pt x="1406366" y="223828"/>
                </a:lnTo>
                <a:lnTo>
                  <a:pt x="1406366" y="633859"/>
                </a:lnTo>
                <a:cubicBezTo>
                  <a:pt x="1386081" y="625588"/>
                  <a:pt x="1363875" y="621361"/>
                  <a:pt x="1340681" y="621361"/>
                </a:cubicBezTo>
                <a:cubicBezTo>
                  <a:pt x="1237497" y="621361"/>
                  <a:pt x="1153848" y="705009"/>
                  <a:pt x="1153848" y="808194"/>
                </a:cubicBezTo>
                <a:cubicBezTo>
                  <a:pt x="1153848" y="911379"/>
                  <a:pt x="1237497" y="995027"/>
                  <a:pt x="1340681" y="995027"/>
                </a:cubicBezTo>
                <a:cubicBezTo>
                  <a:pt x="1363875" y="995027"/>
                  <a:pt x="1386081" y="990802"/>
                  <a:pt x="1406366" y="982530"/>
                </a:cubicBezTo>
                <a:lnTo>
                  <a:pt x="1406366" y="1392560"/>
                </a:lnTo>
                <a:lnTo>
                  <a:pt x="237634" y="1392560"/>
                </a:lnTo>
                <a:lnTo>
                  <a:pt x="237634" y="927784"/>
                </a:lnTo>
                <a:cubicBezTo>
                  <a:pt x="214351" y="948086"/>
                  <a:pt x="183720" y="958784"/>
                  <a:pt x="150590" y="958784"/>
                </a:cubicBezTo>
                <a:cubicBezTo>
                  <a:pt x="67421" y="958784"/>
                  <a:pt x="0" y="891363"/>
                  <a:pt x="0" y="808194"/>
                </a:cubicBezTo>
                <a:cubicBezTo>
                  <a:pt x="0" y="725025"/>
                  <a:pt x="67421" y="657604"/>
                  <a:pt x="150590" y="657604"/>
                </a:cubicBezTo>
                <a:cubicBezTo>
                  <a:pt x="183720" y="657604"/>
                  <a:pt x="214351" y="668302"/>
                  <a:pt x="237634" y="688604"/>
                </a:cubicBezTo>
                <a:lnTo>
                  <a:pt x="237634" y="223828"/>
                </a:lnTo>
                <a:lnTo>
                  <a:pt x="668533" y="223828"/>
                </a:lnTo>
                <a:cubicBezTo>
                  <a:pt x="661052" y="205623"/>
                  <a:pt x="657179" y="185675"/>
                  <a:pt x="657179" y="164821"/>
                </a:cubicBezTo>
                <a:cubicBezTo>
                  <a:pt x="657179" y="73793"/>
                  <a:pt x="730972" y="0"/>
                  <a:pt x="822000" y="0"/>
                </a:cubicBez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5" name="椭圆 75"/>
          <p:cNvSpPr/>
          <p:nvPr/>
        </p:nvSpPr>
        <p:spPr>
          <a:xfrm>
            <a:off x="4313761" y="1800467"/>
            <a:ext cx="1900883" cy="1911877"/>
          </a:xfrm>
          <a:custGeom>
            <a:avLst/>
            <a:gdLst/>
            <a:ahLst/>
            <a:cxnLst/>
            <a:rect l="l" t="t" r="r" b="b"/>
            <a:pathLst>
              <a:path w="1425662" h="1433908">
                <a:moveTo>
                  <a:pt x="584366" y="0"/>
                </a:moveTo>
                <a:cubicBezTo>
                  <a:pt x="667535" y="0"/>
                  <a:pt x="734956" y="67421"/>
                  <a:pt x="734956" y="150590"/>
                </a:cubicBezTo>
                <a:cubicBezTo>
                  <a:pt x="734956" y="197370"/>
                  <a:pt x="713626" y="239167"/>
                  <a:pt x="678832" y="265176"/>
                </a:cubicBezTo>
                <a:lnTo>
                  <a:pt x="1168733" y="265176"/>
                </a:lnTo>
                <a:lnTo>
                  <a:pt x="1168733" y="716520"/>
                </a:lnTo>
                <a:cubicBezTo>
                  <a:pt x="1193634" y="695548"/>
                  <a:pt x="1225973" y="684721"/>
                  <a:pt x="1260841" y="684721"/>
                </a:cubicBezTo>
                <a:cubicBezTo>
                  <a:pt x="1351870" y="684721"/>
                  <a:pt x="1425662" y="758513"/>
                  <a:pt x="1425662" y="849542"/>
                </a:cubicBezTo>
                <a:cubicBezTo>
                  <a:pt x="1425662" y="940571"/>
                  <a:pt x="1351870" y="1014363"/>
                  <a:pt x="1260841" y="1014363"/>
                </a:cubicBezTo>
                <a:cubicBezTo>
                  <a:pt x="1225973" y="1014363"/>
                  <a:pt x="1193634" y="1003536"/>
                  <a:pt x="1168733" y="982566"/>
                </a:cubicBezTo>
                <a:lnTo>
                  <a:pt x="1168733" y="1433908"/>
                </a:lnTo>
                <a:lnTo>
                  <a:pt x="765724" y="1433908"/>
                </a:lnTo>
                <a:cubicBezTo>
                  <a:pt x="770905" y="1418114"/>
                  <a:pt x="773249" y="1401256"/>
                  <a:pt x="773249" y="1383851"/>
                </a:cubicBezTo>
                <a:cubicBezTo>
                  <a:pt x="773249" y="1279093"/>
                  <a:pt x="688325" y="1194168"/>
                  <a:pt x="583566" y="1194168"/>
                </a:cubicBezTo>
                <a:cubicBezTo>
                  <a:pt x="478807" y="1194168"/>
                  <a:pt x="393882" y="1279093"/>
                  <a:pt x="393882" y="1383851"/>
                </a:cubicBezTo>
                <a:cubicBezTo>
                  <a:pt x="393882" y="1401256"/>
                  <a:pt x="396227" y="1418114"/>
                  <a:pt x="401408" y="1433908"/>
                </a:cubicBezTo>
                <a:lnTo>
                  <a:pt x="0" y="1433908"/>
                </a:lnTo>
                <a:lnTo>
                  <a:pt x="0" y="265176"/>
                </a:lnTo>
                <a:lnTo>
                  <a:pt x="489901" y="265176"/>
                </a:lnTo>
                <a:cubicBezTo>
                  <a:pt x="455106" y="239167"/>
                  <a:pt x="433776" y="197370"/>
                  <a:pt x="433776" y="150590"/>
                </a:cubicBezTo>
                <a:cubicBezTo>
                  <a:pt x="433776" y="67421"/>
                  <a:pt x="501197" y="0"/>
                  <a:pt x="58436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6" name="椭圆 76"/>
          <p:cNvSpPr/>
          <p:nvPr/>
        </p:nvSpPr>
        <p:spPr>
          <a:xfrm>
            <a:off x="5894990" y="2154035"/>
            <a:ext cx="1846341" cy="1877963"/>
          </a:xfrm>
          <a:custGeom>
            <a:avLst/>
            <a:gdLst/>
            <a:ahLst/>
            <a:cxnLst/>
            <a:rect l="l" t="t" r="r" b="b"/>
            <a:pathLst>
              <a:path w="1384756" h="1408472">
                <a:moveTo>
                  <a:pt x="0" y="0"/>
                </a:moveTo>
                <a:lnTo>
                  <a:pt x="1168732" y="0"/>
                </a:lnTo>
                <a:lnTo>
                  <a:pt x="1168732" y="450207"/>
                </a:lnTo>
                <a:cubicBezTo>
                  <a:pt x="1188073" y="439244"/>
                  <a:pt x="1210481" y="433776"/>
                  <a:pt x="1234166" y="433776"/>
                </a:cubicBezTo>
                <a:cubicBezTo>
                  <a:pt x="1317335" y="433776"/>
                  <a:pt x="1384756" y="501197"/>
                  <a:pt x="1384756" y="584366"/>
                </a:cubicBezTo>
                <a:cubicBezTo>
                  <a:pt x="1384756" y="667535"/>
                  <a:pt x="1317335" y="734956"/>
                  <a:pt x="1234166" y="734956"/>
                </a:cubicBezTo>
                <a:cubicBezTo>
                  <a:pt x="1210481" y="734956"/>
                  <a:pt x="1188073" y="729488"/>
                  <a:pt x="1168732" y="718526"/>
                </a:cubicBezTo>
                <a:lnTo>
                  <a:pt x="1168732" y="1168732"/>
                </a:lnTo>
                <a:lnTo>
                  <a:pt x="728979" y="1168732"/>
                </a:lnTo>
                <a:cubicBezTo>
                  <a:pt x="742528" y="1190517"/>
                  <a:pt x="749187" y="1216306"/>
                  <a:pt x="749187" y="1243651"/>
                </a:cubicBezTo>
                <a:cubicBezTo>
                  <a:pt x="749187" y="1334680"/>
                  <a:pt x="675394" y="1408472"/>
                  <a:pt x="584366" y="1408472"/>
                </a:cubicBezTo>
                <a:cubicBezTo>
                  <a:pt x="493337" y="1408472"/>
                  <a:pt x="419545" y="1334680"/>
                  <a:pt x="419545" y="1243651"/>
                </a:cubicBezTo>
                <a:cubicBezTo>
                  <a:pt x="419545" y="1216306"/>
                  <a:pt x="426204" y="1190517"/>
                  <a:pt x="439754" y="1168732"/>
                </a:cubicBezTo>
                <a:lnTo>
                  <a:pt x="0" y="1168732"/>
                </a:lnTo>
                <a:lnTo>
                  <a:pt x="0" y="761099"/>
                </a:lnTo>
                <a:cubicBezTo>
                  <a:pt x="24839" y="773303"/>
                  <a:pt x="52809" y="779836"/>
                  <a:pt x="82305" y="779836"/>
                </a:cubicBezTo>
                <a:cubicBezTo>
                  <a:pt x="190260" y="779836"/>
                  <a:pt x="277774" y="692321"/>
                  <a:pt x="277774" y="584366"/>
                </a:cubicBezTo>
                <a:cubicBezTo>
                  <a:pt x="277774" y="476411"/>
                  <a:pt x="190260" y="388896"/>
                  <a:pt x="82305" y="388896"/>
                </a:cubicBezTo>
                <a:cubicBezTo>
                  <a:pt x="52809" y="388896"/>
                  <a:pt x="24839" y="395429"/>
                  <a:pt x="0" y="407633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419975" y="3209978"/>
            <a:ext cx="1344149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zh-CN" altLang="en-US" sz="1867" b="1" kern="0" dirty="0">
                <a:solidFill>
                  <a:schemeClr val="bg1"/>
                </a:solidFill>
              </a:rPr>
              <a:t>硬件环境</a:t>
            </a:r>
          </a:p>
        </p:txBody>
      </p:sp>
      <p:sp>
        <p:nvSpPr>
          <p:cNvPr id="19" name="矩形 18"/>
          <p:cNvSpPr/>
          <p:nvPr/>
        </p:nvSpPr>
        <p:spPr>
          <a:xfrm>
            <a:off x="6001204" y="3225200"/>
            <a:ext cx="1344149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zh-CN" altLang="en-US" sz="1867" b="1" kern="0" dirty="0">
                <a:solidFill>
                  <a:schemeClr val="bg1"/>
                </a:solidFill>
              </a:rPr>
              <a:t>软件环境</a:t>
            </a:r>
          </a:p>
        </p:txBody>
      </p:sp>
      <p:sp>
        <p:nvSpPr>
          <p:cNvPr id="33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95402" y="57750"/>
            <a:ext cx="7928834" cy="584775"/>
          </a:xfrm>
        </p:spPr>
        <p:txBody>
          <a:bodyPr/>
          <a:lstStyle/>
          <a:p>
            <a:r>
              <a:rPr lang="zh-CN" altLang="en-US" dirty="0"/>
              <a:t>测试所需要的硬件</a:t>
            </a:r>
            <a:r>
              <a:rPr lang="en-US" altLang="zh-CN" dirty="0"/>
              <a:t>/</a:t>
            </a:r>
            <a:r>
              <a:rPr lang="zh-CN" altLang="en-US" dirty="0"/>
              <a:t>软件环境</a:t>
            </a:r>
            <a:endParaRPr lang="en-US" altLang="zh-CN" dirty="0"/>
          </a:p>
        </p:txBody>
      </p:sp>
      <p:sp>
        <p:nvSpPr>
          <p:cNvPr id="37" name="TextBox 29"/>
          <p:cNvSpPr txBox="1"/>
          <p:nvPr/>
        </p:nvSpPr>
        <p:spPr>
          <a:xfrm>
            <a:off x="1782837" y="2293399"/>
            <a:ext cx="2584031" cy="3142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2800" dirty="0"/>
              <a:t>嵌入式开发板</a:t>
            </a:r>
            <a:endParaRPr lang="en-US" altLang="zh-CN" sz="2800" dirty="0"/>
          </a:p>
          <a:p>
            <a:pPr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2800" dirty="0"/>
              <a:t>各类传感器</a:t>
            </a:r>
            <a:endParaRPr lang="en-US" altLang="zh-CN" sz="2800" dirty="0"/>
          </a:p>
          <a:p>
            <a:pPr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2800" dirty="0"/>
              <a:t>运动装置</a:t>
            </a:r>
            <a:endParaRPr lang="en-US" altLang="zh-CN" sz="2800" dirty="0"/>
          </a:p>
          <a:p>
            <a:pPr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2800" dirty="0"/>
              <a:t>机械臂装置</a:t>
            </a:r>
            <a:r>
              <a:rPr lang="zh-CN" altLang="en-US" sz="2400" dirty="0"/>
              <a:t> </a:t>
            </a:r>
            <a:br>
              <a:rPr lang="zh-CN" altLang="en-US" sz="2400" dirty="0"/>
            </a:br>
            <a:endParaRPr lang="zh-CN" altLang="en-US" sz="24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741331" y="2254158"/>
            <a:ext cx="2584031" cy="3181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9170">
              <a:lnSpc>
                <a:spcPct val="130000"/>
              </a:lnSpc>
              <a:spcBef>
                <a:spcPts val="800"/>
              </a:spcBef>
            </a:pPr>
            <a:r>
              <a:rPr lang="pl-PL" altLang="zh-CN" sz="2400" dirty="0"/>
              <a:t>Ubuntu16.04</a:t>
            </a:r>
            <a:endParaRPr lang="en-US" altLang="zh-CN" sz="2400" dirty="0"/>
          </a:p>
          <a:p>
            <a:pPr algn="r" defTabSz="1219170">
              <a:lnSpc>
                <a:spcPct val="130000"/>
              </a:lnSpc>
              <a:spcBef>
                <a:spcPts val="800"/>
              </a:spcBef>
            </a:pPr>
            <a:r>
              <a:rPr lang="pl-PL" altLang="zh-CN" sz="2400" dirty="0"/>
              <a:t>ROS</a:t>
            </a:r>
            <a:endParaRPr lang="en-US" altLang="zh-CN" sz="2400" dirty="0"/>
          </a:p>
          <a:p>
            <a:pPr algn="r" defTabSz="1219170">
              <a:lnSpc>
                <a:spcPct val="130000"/>
              </a:lnSpc>
              <a:spcBef>
                <a:spcPts val="800"/>
              </a:spcBef>
            </a:pPr>
            <a:r>
              <a:rPr lang="pl-PL" altLang="zh-CN" sz="2400" dirty="0"/>
              <a:t>CMAKE</a:t>
            </a:r>
            <a:endParaRPr lang="en-US" altLang="zh-CN" sz="2400" dirty="0"/>
          </a:p>
          <a:p>
            <a:pPr algn="r" defTabSz="1219170">
              <a:lnSpc>
                <a:spcPct val="130000"/>
              </a:lnSpc>
              <a:spcBef>
                <a:spcPts val="800"/>
              </a:spcBef>
            </a:pPr>
            <a:r>
              <a:rPr lang="pl-PL" altLang="zh-CN" sz="2400" dirty="0"/>
              <a:t>RoboWare Studio</a:t>
            </a:r>
            <a:endParaRPr lang="en-US" altLang="zh-CN" sz="2400" dirty="0"/>
          </a:p>
          <a:p>
            <a:pPr algn="r"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2000" dirty="0"/>
              <a:t>热点</a:t>
            </a:r>
            <a:r>
              <a:rPr lang="pl-PL" altLang="zh-CN" sz="2000" dirty="0"/>
              <a:t> </a:t>
            </a:r>
            <a:br>
              <a:rPr lang="pl-PL" altLang="zh-CN" sz="2000" dirty="0"/>
            </a:br>
            <a:endParaRPr lang="zh-CN" altLang="en-US" sz="20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5C1355E8-A5D1-4C03-9A37-E0FEE9BD58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2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所有测试项</a:t>
            </a:r>
            <a:endParaRPr lang="en-US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="" xmlns:a16="http://schemas.microsoft.com/office/drawing/2014/main" id="{B42C1E7D-3787-4914-8BBF-14ABFD933C3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0560" y="1419716"/>
          <a:ext cx="5309473" cy="451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25250">
                  <a:extLst>
                    <a:ext uri="{9D8B030D-6E8A-4147-A177-3AD203B41FA5}">
                      <a16:colId xmlns="" xmlns:a16="http://schemas.microsoft.com/office/drawing/2014/main" val="1282175074"/>
                    </a:ext>
                  </a:extLst>
                </a:gridCol>
                <a:gridCol w="3384223">
                  <a:extLst>
                    <a:ext uri="{9D8B030D-6E8A-4147-A177-3AD203B41FA5}">
                      <a16:colId xmlns="" xmlns:a16="http://schemas.microsoft.com/office/drawing/2014/main" val="2794667955"/>
                    </a:ext>
                  </a:extLst>
                </a:gridCol>
              </a:tblGrid>
              <a:tr h="26167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i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SimSun" panose="02010600030101010101" pitchFamily="2" charset="-122"/>
                        </a:rPr>
                        <a:t>测试阶段 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i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SimSun" panose="02010600030101010101" pitchFamily="2" charset="-122"/>
                        </a:rPr>
                        <a:t>测试项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42723808"/>
                  </a:ext>
                </a:extLst>
              </a:tr>
              <a:tr h="647374">
                <a:tc rowSpan="5"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单元测试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void follow_test();</a:t>
                      </a:r>
                      <a:b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</a:b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void start_test();</a:t>
                      </a:r>
                      <a:b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</a:b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void FollowSwitch_test();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697530501"/>
                  </a:ext>
                </a:extLst>
              </a:tr>
              <a:tr h="647374"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void 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Speak_test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();</a:t>
                      </a:r>
                      <a:b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</a:b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void 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AddNewWaypoint_test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();</a:t>
                      </a:r>
                      <a:b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</a:b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void 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InitKeyword_test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();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973481084"/>
                  </a:ext>
                </a:extLst>
              </a:tr>
              <a:tr h="647374"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void 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GrabSwitch_test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();</a:t>
                      </a:r>
                      <a:b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</a:b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void 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PassSwitch_test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();</a:t>
                      </a:r>
                      <a:b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</a:b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void 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xxgrab_test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();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33541780"/>
                  </a:ext>
                </a:extLst>
              </a:tr>
              <a:tr h="647374"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void 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xxpass_test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();</a:t>
                      </a:r>
                      <a:b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</a:b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void 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GrabResultCallback_test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();</a:t>
                      </a:r>
                      <a:b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</a:b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void 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PassResultCallback_test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();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325656264"/>
                  </a:ext>
                </a:extLst>
              </a:tr>
              <a:tr h="647374"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void 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FindKeyword_test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();</a:t>
                      </a:r>
                      <a:b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</a:b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void 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Keyword_test_CB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();</a:t>
                      </a:r>
                      <a:b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</a:b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void 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xxnav_test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();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840071929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="" xmlns:a16="http://schemas.microsoft.com/office/drawing/2014/main" id="{428F7555-25F1-4667-A3F4-1D0DC055C8A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61988" y="1419716"/>
          <a:ext cx="5309473" cy="43111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25250">
                  <a:extLst>
                    <a:ext uri="{9D8B030D-6E8A-4147-A177-3AD203B41FA5}">
                      <a16:colId xmlns="" xmlns:a16="http://schemas.microsoft.com/office/drawing/2014/main" val="1282175074"/>
                    </a:ext>
                  </a:extLst>
                </a:gridCol>
                <a:gridCol w="3384223">
                  <a:extLst>
                    <a:ext uri="{9D8B030D-6E8A-4147-A177-3AD203B41FA5}">
                      <a16:colId xmlns="" xmlns:a16="http://schemas.microsoft.com/office/drawing/2014/main" val="2794667955"/>
                    </a:ext>
                  </a:extLst>
                </a:gridCol>
              </a:tblGrid>
              <a:tr h="38080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i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SimSun" panose="02010600030101010101" pitchFamily="2" charset="-122"/>
                        </a:rPr>
                        <a:t>测试阶段 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i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SimSun" panose="02010600030101010101" pitchFamily="2" charset="-122"/>
                        </a:rPr>
                        <a:t>测试项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42723808"/>
                  </a:ext>
                </a:extLst>
              </a:tr>
              <a:tr h="361636"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集成测试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所有函数单元全部汇总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6610478"/>
                  </a:ext>
                </a:extLst>
              </a:tr>
              <a:tr h="361636">
                <a:tc rowSpan="10"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功能测试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本地启动测试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697530501"/>
                  </a:ext>
                </a:extLst>
              </a:tr>
              <a:tr h="311085"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网页启动测试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973481084"/>
                  </a:ext>
                </a:extLst>
              </a:tr>
              <a:tr h="400011"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通信测试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33541780"/>
                  </a:ext>
                </a:extLst>
              </a:tr>
              <a:tr h="263951"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dirty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紧急制动测试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325656264"/>
                  </a:ext>
                </a:extLst>
              </a:tr>
              <a:tr h="286889"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跟随测试</a:t>
                      </a:r>
                      <a:endParaRPr lang="en-US" altLang="zh-CN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840071929"/>
                  </a:ext>
                </a:extLst>
              </a:tr>
              <a:tr h="281547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路径规划测试</a:t>
                      </a:r>
                      <a:endParaRPr lang="en-US" altLang="zh-CN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77975807"/>
                  </a:ext>
                </a:extLst>
              </a:tr>
              <a:tr h="228062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建图测试</a:t>
                      </a:r>
                      <a:endParaRPr lang="en-US" altLang="zh-CN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256443687"/>
                  </a:ext>
                </a:extLst>
              </a:tr>
              <a:tr h="289717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标点测试</a:t>
                      </a:r>
                      <a:endParaRPr lang="en-US" altLang="zh-CN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876265613"/>
                  </a:ext>
                </a:extLst>
              </a:tr>
              <a:tr h="444631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抓取测试</a:t>
                      </a:r>
                      <a:endParaRPr lang="en-US" altLang="zh-CN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697491168"/>
                  </a:ext>
                </a:extLst>
              </a:tr>
              <a:tr h="226243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语音测试</a:t>
                      </a:r>
                      <a:endParaRPr lang="en-US" altLang="zh-CN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23185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40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2DC9B436-AE38-422E-8A0F-12ECF1C07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59" y="1187848"/>
            <a:ext cx="12192000" cy="5329954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5569850" y="1797580"/>
            <a:ext cx="4799634" cy="66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zh-CN" altLang="en-US" sz="1867" b="1" kern="0" dirty="0">
                <a:solidFill>
                  <a:schemeClr val="accent4"/>
                </a:solidFill>
              </a:rPr>
              <a:t>将所有单元整合</a:t>
            </a:r>
            <a:endParaRPr lang="en-US" altLang="zh-CN" sz="1867" b="1" kern="0" dirty="0">
              <a:solidFill>
                <a:schemeClr val="accent4"/>
              </a:solidFill>
            </a:endParaRPr>
          </a:p>
          <a:p>
            <a:pPr defTabSz="1219170"/>
            <a:r>
              <a:rPr lang="zh-CN" altLang="en-US" sz="1867" b="1" kern="0" dirty="0">
                <a:solidFill>
                  <a:schemeClr val="accent4"/>
                </a:solidFill>
              </a:rPr>
              <a:t>每位组员检测负责单元的输入是否符合要求</a:t>
            </a:r>
          </a:p>
        </p:txBody>
      </p:sp>
      <p:sp>
        <p:nvSpPr>
          <p:cNvPr id="35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95402" y="57750"/>
            <a:ext cx="7928834" cy="584775"/>
          </a:xfrm>
        </p:spPr>
        <p:txBody>
          <a:bodyPr/>
          <a:lstStyle/>
          <a:p>
            <a:r>
              <a:rPr lang="zh-CN" altLang="en-US" dirty="0"/>
              <a:t>测试流程</a:t>
            </a:r>
            <a:endParaRPr lang="en-US" altLang="zh-CN" dirty="0"/>
          </a:p>
        </p:txBody>
      </p:sp>
      <p:cxnSp>
        <p:nvCxnSpPr>
          <p:cNvPr id="6" name="连接符: 曲线 5">
            <a:extLst>
              <a:ext uri="{FF2B5EF4-FFF2-40B4-BE49-F238E27FC236}">
                <a16:creationId xmlns="" xmlns:a16="http://schemas.microsoft.com/office/drawing/2014/main" id="{EC602095-B588-4233-8DC4-38A97C7E1EC9}"/>
              </a:ext>
            </a:extLst>
          </p:cNvPr>
          <p:cNvCxnSpPr>
            <a:cxnSpLocks/>
          </p:cNvCxnSpPr>
          <p:nvPr/>
        </p:nvCxnSpPr>
        <p:spPr>
          <a:xfrm rot="10800000">
            <a:off x="1649690" y="3634426"/>
            <a:ext cx="1866508" cy="1748278"/>
          </a:xfrm>
          <a:prstGeom prst="curvedConnector3">
            <a:avLst>
              <a:gd name="adj1" fmla="val 50000"/>
            </a:avLst>
          </a:prstGeom>
          <a:ln w="28575">
            <a:solidFill>
              <a:srgbClr val="1A7B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="" xmlns:a16="http://schemas.microsoft.com/office/drawing/2014/main" id="{5335295F-33AC-4318-82EE-A5028175CC9A}"/>
              </a:ext>
            </a:extLst>
          </p:cNvPr>
          <p:cNvSpPr/>
          <p:nvPr/>
        </p:nvSpPr>
        <p:spPr>
          <a:xfrm>
            <a:off x="84841" y="2900420"/>
            <a:ext cx="2584032" cy="66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219170"/>
            <a:r>
              <a:rPr lang="zh-CN" altLang="en-US" sz="1867" b="1" kern="0" dirty="0">
                <a:solidFill>
                  <a:schemeClr val="accent4"/>
                </a:solidFill>
              </a:rPr>
              <a:t>每位组员对自己所负责的单元进行独立测试</a:t>
            </a:r>
          </a:p>
        </p:txBody>
      </p:sp>
      <p:cxnSp>
        <p:nvCxnSpPr>
          <p:cNvPr id="38" name="连接符: 曲线 37">
            <a:extLst>
              <a:ext uri="{FF2B5EF4-FFF2-40B4-BE49-F238E27FC236}">
                <a16:creationId xmlns="" xmlns:a16="http://schemas.microsoft.com/office/drawing/2014/main" id="{5B72F566-BEEC-4478-9780-7ABFFE8C766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64653" y="3369996"/>
            <a:ext cx="2516451" cy="1074323"/>
          </a:xfrm>
          <a:prstGeom prst="curvedConnector3">
            <a:avLst>
              <a:gd name="adj1" fmla="val 33143"/>
            </a:avLst>
          </a:prstGeom>
          <a:ln w="28575">
            <a:solidFill>
              <a:srgbClr val="1A7B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曲线 38">
            <a:extLst>
              <a:ext uri="{FF2B5EF4-FFF2-40B4-BE49-F238E27FC236}">
                <a16:creationId xmlns="" xmlns:a16="http://schemas.microsoft.com/office/drawing/2014/main" id="{C6984BF3-D355-4F4D-B674-DC2A5B87E777}"/>
              </a:ext>
            </a:extLst>
          </p:cNvPr>
          <p:cNvCxnSpPr>
            <a:cxnSpLocks/>
          </p:cNvCxnSpPr>
          <p:nvPr/>
        </p:nvCxnSpPr>
        <p:spPr>
          <a:xfrm flipV="1">
            <a:off x="8286161" y="4270341"/>
            <a:ext cx="914095" cy="895042"/>
          </a:xfrm>
          <a:prstGeom prst="curvedConnector3">
            <a:avLst>
              <a:gd name="adj1" fmla="val 50000"/>
            </a:avLst>
          </a:prstGeom>
          <a:ln w="28575">
            <a:solidFill>
              <a:srgbClr val="1A7B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="" xmlns:a16="http://schemas.microsoft.com/office/drawing/2014/main" id="{0D52379F-DB45-4771-954F-79BA081C17EE}"/>
              </a:ext>
            </a:extLst>
          </p:cNvPr>
          <p:cNvSpPr/>
          <p:nvPr/>
        </p:nvSpPr>
        <p:spPr>
          <a:xfrm>
            <a:off x="7694025" y="3300937"/>
            <a:ext cx="4799634" cy="954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zh-CN" altLang="en-US" sz="1867" b="1" kern="0" dirty="0">
                <a:solidFill>
                  <a:schemeClr val="accent4"/>
                </a:solidFill>
              </a:rPr>
              <a:t>实地测各个功能需求是否满足</a:t>
            </a:r>
            <a:endParaRPr lang="en-US" altLang="zh-CN" sz="1867" b="1" kern="0" dirty="0">
              <a:solidFill>
                <a:schemeClr val="accent4"/>
              </a:solidFill>
            </a:endParaRPr>
          </a:p>
          <a:p>
            <a:pPr defTabSz="1219170"/>
            <a:r>
              <a:rPr lang="zh-CN" altLang="en-US" sz="1867" b="1" kern="0" dirty="0">
                <a:solidFill>
                  <a:schemeClr val="accent4"/>
                </a:solidFill>
              </a:rPr>
              <a:t>每位组员按分工进行观测</a:t>
            </a:r>
            <a:endParaRPr lang="en-US" altLang="zh-CN" sz="1867" b="1" kern="0" dirty="0">
              <a:solidFill>
                <a:schemeClr val="accent4"/>
              </a:solidFill>
            </a:endParaRPr>
          </a:p>
          <a:p>
            <a:pPr defTabSz="1219170"/>
            <a:r>
              <a:rPr lang="zh-CN" altLang="en-US" sz="1867" b="1" kern="0" dirty="0">
                <a:solidFill>
                  <a:schemeClr val="accent4"/>
                </a:solidFill>
              </a:rPr>
              <a:t>出现问题按之前的负责部分进行查错</a:t>
            </a:r>
          </a:p>
        </p:txBody>
      </p:sp>
    </p:spTree>
    <p:extLst>
      <p:ext uri="{BB962C8B-B14F-4D97-AF65-F5344CB8AC3E}">
        <p14:creationId xmlns:p14="http://schemas.microsoft.com/office/powerpoint/2010/main" val="406490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人员和时间分配</a:t>
            </a:r>
            <a:endParaRPr lang="en-US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="" xmlns:a16="http://schemas.microsoft.com/office/drawing/2014/main" id="{B42C1E7D-3787-4914-8BBF-14ABFD933C3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47887" y="1295838"/>
          <a:ext cx="9494974" cy="522383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25250">
                  <a:extLst>
                    <a:ext uri="{9D8B030D-6E8A-4147-A177-3AD203B41FA5}">
                      <a16:colId xmlns="" xmlns:a16="http://schemas.microsoft.com/office/drawing/2014/main" val="1282175074"/>
                    </a:ext>
                  </a:extLst>
                </a:gridCol>
                <a:gridCol w="1366886">
                  <a:extLst>
                    <a:ext uri="{9D8B030D-6E8A-4147-A177-3AD203B41FA5}">
                      <a16:colId xmlns="" xmlns:a16="http://schemas.microsoft.com/office/drawing/2014/main" val="1033919121"/>
                    </a:ext>
                  </a:extLst>
                </a:gridCol>
                <a:gridCol w="4792135">
                  <a:extLst>
                    <a:ext uri="{9D8B030D-6E8A-4147-A177-3AD203B41FA5}">
                      <a16:colId xmlns="" xmlns:a16="http://schemas.microsoft.com/office/drawing/2014/main" val="2794667955"/>
                    </a:ext>
                  </a:extLst>
                </a:gridCol>
                <a:gridCol w="1410703">
                  <a:extLst>
                    <a:ext uri="{9D8B030D-6E8A-4147-A177-3AD203B41FA5}">
                      <a16:colId xmlns="" xmlns:a16="http://schemas.microsoft.com/office/drawing/2014/main" val="1595845131"/>
                    </a:ext>
                  </a:extLst>
                </a:gridCol>
              </a:tblGrid>
              <a:tr h="64737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测试阶段 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测试人员 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测试内容 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截止时间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42723808"/>
                  </a:ext>
                </a:extLst>
              </a:tr>
              <a:tr h="647374"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单元测试</a:t>
                      </a:r>
                      <a:endParaRPr lang="zh-CN" alt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陈麒先</a:t>
                      </a:r>
                      <a:endParaRPr lang="zh-CN" alt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 follow_test();</a:t>
                      </a:r>
                      <a:b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 start_test();</a:t>
                      </a:r>
                      <a:b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 FollowSwitch_test();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5/19</a:t>
                      </a:r>
                      <a:endParaRPr lang="zh-CN" alt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697530501"/>
                  </a:ext>
                </a:extLst>
              </a:tr>
              <a:tr h="647374"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刘亮</a:t>
                      </a:r>
                      <a:endParaRPr lang="zh-CN" alt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Speak_test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  <a:b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AddNewWaypoint_test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  <a:b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InitKeyword_test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5/19</a:t>
                      </a:r>
                      <a:endParaRPr lang="zh-CN" alt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973481084"/>
                  </a:ext>
                </a:extLst>
              </a:tr>
              <a:tr h="647374"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周尚纯</a:t>
                      </a:r>
                      <a:endParaRPr lang="zh-CN" alt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GrabSwitch_test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  <a:b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PassSwitch_test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  <a:b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xxgrab_test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5/19</a:t>
                      </a:r>
                      <a:endParaRPr lang="zh-CN" alt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33541780"/>
                  </a:ext>
                </a:extLst>
              </a:tr>
              <a:tr h="647374"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秦枫</a:t>
                      </a:r>
                      <a:endParaRPr lang="zh-CN" alt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xxpass_test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  <a:b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GrabResultCallback_test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  <a:b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PassResultCallback_test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5/19</a:t>
                      </a:r>
                      <a:endParaRPr lang="zh-CN" alt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325656264"/>
                  </a:ext>
                </a:extLst>
              </a:tr>
              <a:tr h="647374"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孙琦</a:t>
                      </a:r>
                      <a:endParaRPr lang="zh-CN" alt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 FindKeyword_test();</a:t>
                      </a:r>
                      <a:b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 Keyword_test_CB();</a:t>
                      </a:r>
                      <a:b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 xxnav_test();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5/19</a:t>
                      </a:r>
                      <a:endParaRPr lang="zh-CN" alt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840071929"/>
                  </a:ext>
                </a:extLst>
              </a:tr>
              <a:tr h="4616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集成测试 </a:t>
                      </a:r>
                      <a:endParaRPr lang="zh-CN" alt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全员 </a:t>
                      </a:r>
                      <a:endParaRPr lang="zh-CN" alt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软件单位之间的接口是否正确 </a:t>
                      </a:r>
                      <a:endParaRPr lang="zh-CN" alt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5/23</a:t>
                      </a:r>
                      <a:endParaRPr lang="zh-CN" alt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62805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274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人员和时间分配</a:t>
            </a:r>
            <a:endParaRPr lang="en-US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="" xmlns:a16="http://schemas.microsoft.com/office/drawing/2014/main" id="{B42C1E7D-3787-4914-8BBF-14ABFD933C3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25339" y="1136172"/>
          <a:ext cx="9391280" cy="51561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38358">
                  <a:extLst>
                    <a:ext uri="{9D8B030D-6E8A-4147-A177-3AD203B41FA5}">
                      <a16:colId xmlns="" xmlns:a16="http://schemas.microsoft.com/office/drawing/2014/main" val="1282175074"/>
                    </a:ext>
                  </a:extLst>
                </a:gridCol>
                <a:gridCol w="3492113">
                  <a:extLst>
                    <a:ext uri="{9D8B030D-6E8A-4147-A177-3AD203B41FA5}">
                      <a16:colId xmlns="" xmlns:a16="http://schemas.microsoft.com/office/drawing/2014/main" val="1033919121"/>
                    </a:ext>
                  </a:extLst>
                </a:gridCol>
                <a:gridCol w="3560809">
                  <a:extLst>
                    <a:ext uri="{9D8B030D-6E8A-4147-A177-3AD203B41FA5}">
                      <a16:colId xmlns="" xmlns:a16="http://schemas.microsoft.com/office/drawing/2014/main" val="1595845131"/>
                    </a:ext>
                  </a:extLst>
                </a:gridCol>
              </a:tblGrid>
              <a:tr h="61699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i="0" dirty="0">
                          <a:solidFill>
                            <a:schemeClr val="bg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测试项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i="0" dirty="0">
                          <a:solidFill>
                            <a:schemeClr val="bg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测试人员 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i="0" dirty="0">
                          <a:solidFill>
                            <a:schemeClr val="bg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截止时间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42723808"/>
                  </a:ext>
                </a:extLst>
              </a:tr>
              <a:tr h="4400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本地启动测试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全员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5/23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62805395"/>
                  </a:ext>
                </a:extLst>
              </a:tr>
              <a:tr h="57447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网页启动测试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周尚纯、陈麒先、孙琦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5/29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121917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971389921"/>
                  </a:ext>
                </a:extLst>
              </a:tr>
              <a:tr h="4400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通信测试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周尚纯、陈麒先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ffectLst/>
                        </a:rPr>
                        <a:t>6/2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473241200"/>
                  </a:ext>
                </a:extLst>
              </a:tr>
              <a:tr h="4400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dirty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紧急制动测试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刘亮、周尚纯、陈麒先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ffectLst/>
                        </a:rPr>
                        <a:t>6/2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5731267"/>
                  </a:ext>
                </a:extLst>
              </a:tr>
              <a:tr h="4400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跟随测试</a:t>
                      </a:r>
                      <a:endParaRPr lang="en-US" altLang="zh-CN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陈麒先、秦枫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ffectLst/>
                        </a:rPr>
                        <a:t>5/24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8986502"/>
                  </a:ext>
                </a:extLst>
              </a:tr>
              <a:tr h="4400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路径规划测试</a:t>
                      </a:r>
                      <a:endParaRPr lang="en-US" altLang="zh-CN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秦枫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ffectLst/>
                        </a:rPr>
                        <a:t>5/25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85928599"/>
                  </a:ext>
                </a:extLst>
              </a:tr>
              <a:tr h="4400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建图测试</a:t>
                      </a:r>
                      <a:endParaRPr lang="en-US" altLang="zh-CN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全员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ffectLst/>
                        </a:rPr>
                        <a:t>5/23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61068326"/>
                  </a:ext>
                </a:extLst>
              </a:tr>
              <a:tr h="4400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标点测试</a:t>
                      </a:r>
                      <a:endParaRPr lang="en-US" altLang="zh-CN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陈麒先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ffectLst/>
                        </a:rPr>
                        <a:t>5/24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57066109"/>
                  </a:ext>
                </a:extLst>
              </a:tr>
              <a:tr h="4400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抓取测试</a:t>
                      </a:r>
                      <a:endParaRPr lang="en-US" altLang="zh-CN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刘亮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ffectLst/>
                        </a:rPr>
                        <a:t>5/27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51558170"/>
                  </a:ext>
                </a:extLst>
              </a:tr>
              <a:tr h="4400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语音测试</a:t>
                      </a:r>
                      <a:endParaRPr lang="en-US" altLang="zh-CN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孙琦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ffectLst/>
                        </a:rPr>
                        <a:t>5/23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474384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61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占位符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kern="0" dirty="0"/>
              <a:t>PART TWO</a:t>
            </a:r>
            <a:endParaRPr lang="zh-CN" altLang="en-US" kern="0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9" name="文本占位符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技术突破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489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多彩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F3420"/>
      </a:accent1>
      <a:accent2>
        <a:srgbClr val="FDA907"/>
      </a:accent2>
      <a:accent3>
        <a:srgbClr val="95BC49"/>
      </a:accent3>
      <a:accent4>
        <a:srgbClr val="1A7BAE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字体2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PLUS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295</TotalTime>
  <Words>1252</Words>
  <Application>Microsoft Office PowerPoint</Application>
  <PresentationFormat>宽屏</PresentationFormat>
  <Paragraphs>295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TimesNewRoman</vt:lpstr>
      <vt:lpstr>等线</vt:lpstr>
      <vt:lpstr>宋体</vt:lpstr>
      <vt:lpstr>宋体</vt:lpstr>
      <vt:lpstr>微软雅黑</vt:lpstr>
      <vt:lpstr>Arial</vt:lpstr>
      <vt:lpstr>Century Gothic</vt:lpstr>
      <vt:lpstr>Impact</vt:lpstr>
      <vt:lpstr>Segoe UI Light</vt:lpstr>
      <vt:lpstr>Times New Roman</vt:lpstr>
      <vt:lpstr>Office 主题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cqx</cp:lastModifiedBy>
  <cp:revision>100</cp:revision>
  <dcterms:created xsi:type="dcterms:W3CDTF">2015-08-18T02:51:41Z</dcterms:created>
  <dcterms:modified xsi:type="dcterms:W3CDTF">2019-06-10T14:01:48Z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v-yunxl@microsoft.com</vt:lpwstr>
  </property>
  <property fmtid="{D5CDD505-2E9C-101B-9397-08002B2CF9AE}" pid="5" name="MSIP_Label_f42aa342-8706-4288-bd11-ebb85995028c_SetDate">
    <vt:lpwstr>2017-12-21T06:36:36.2809056Z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