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27"/>
  </p:notesMasterIdLst>
  <p:sldIdLst>
    <p:sldId id="256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63" r:id="rId11"/>
    <p:sldId id="288" r:id="rId12"/>
    <p:sldId id="289" r:id="rId13"/>
    <p:sldId id="290" r:id="rId14"/>
    <p:sldId id="279" r:id="rId15"/>
    <p:sldId id="266" r:id="rId16"/>
    <p:sldId id="264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92"/>
  </p:normalViewPr>
  <p:slideViewPr>
    <p:cSldViewPr snapToGrid="0" snapToObjects="1">
      <p:cViewPr varScale="1">
        <p:scale>
          <a:sx n="86" d="100"/>
          <a:sy n="86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8E9B-6925-4E6D-8EB6-52818D738683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3DA9-9555-4405-849B-B6E6D880F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5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35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4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5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95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22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7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0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7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6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46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13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11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68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2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67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76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8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7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9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5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1" r:id="rId15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基于</a:t>
            </a:r>
            <a:r>
              <a:rPr lang="en-US" altLang="zh-CN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>
                <a:solidFill>
                  <a:schemeClr val="accent2"/>
                </a:solidFill>
              </a:rPr>
              <a:t>OS</a:t>
            </a:r>
            <a:r>
              <a:rPr lang="zh-CN" altLang="en-US" dirty="0" smtClean="0">
                <a:solidFill>
                  <a:schemeClr val="accent2"/>
                </a:solidFill>
              </a:rPr>
              <a:t>的简</a:t>
            </a:r>
            <a:r>
              <a:rPr lang="zh-CN" altLang="en-US" dirty="0" smtClean="0">
                <a:solidFill>
                  <a:schemeClr val="accent3"/>
                </a:solidFill>
              </a:rPr>
              <a:t>易机器</a:t>
            </a:r>
            <a:r>
              <a:rPr lang="zh-CN" altLang="en-US" dirty="0" smtClean="0">
                <a:solidFill>
                  <a:schemeClr val="accent4"/>
                </a:solidFill>
              </a:rPr>
              <a:t>人系统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468529" y="4566939"/>
            <a:ext cx="5254474" cy="978729"/>
          </a:xfrm>
        </p:spPr>
        <p:txBody>
          <a:bodyPr/>
          <a:lstStyle/>
          <a:p>
            <a:r>
              <a:rPr lang="en-US" altLang="zh-CN" sz="1800" dirty="0" smtClean="0"/>
              <a:t>BUAASE2019TEAM103</a:t>
            </a:r>
          </a:p>
          <a:p>
            <a:r>
              <a:rPr lang="zh-CN" altLang="en-US" sz="1800" dirty="0" smtClean="0"/>
              <a:t>测试结果</a:t>
            </a:r>
            <a:r>
              <a:rPr lang="zh-CN" altLang="en-US" sz="1800" dirty="0"/>
              <a:t>评审</a:t>
            </a:r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3565"/>
          </a:xfrm>
        </p:spPr>
        <p:txBody>
          <a:bodyPr/>
          <a:lstStyle/>
          <a:p>
            <a:r>
              <a:rPr lang="zh-CN" altLang="en-US" b="1" dirty="0"/>
              <a:t>测试项及测试用例设计</a:t>
            </a:r>
            <a:r>
              <a:rPr lang="zh-CN" altLang="en-US" dirty="0"/>
              <a:t>（共</a:t>
            </a:r>
            <a:r>
              <a:rPr lang="en-US" altLang="zh-CN" dirty="0"/>
              <a:t>26</a:t>
            </a:r>
            <a:r>
              <a:rPr lang="zh-CN" altLang="en-US" dirty="0"/>
              <a:t>项）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695325" y="922020"/>
          <a:ext cx="5359400" cy="5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05"/>
                <a:gridCol w="1607185"/>
                <a:gridCol w="217551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测试项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测试用例编号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针对性说明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本地启动测试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KL-C-L-1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测试本地正确地启动脚本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网页启动测试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KL-C-W-1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通过网页正确地启动脚本并实现网页与机载电脑的通信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通信测试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KL-C-T-1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测试通过网页显示机器人状态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紧急制动测试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KL-C-U-1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测试通过网页按键点击，停止机器人运动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跟随向前移动测试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跟随向后移动测试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跟随向左移动测试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</a:t>
                      </a:r>
                      <a:r>
                        <a:rPr lang="en-US" altLang="zh-CN" sz="180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跟随向右移动测试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KL-C-F-</a:t>
                      </a:r>
                      <a:r>
                        <a:rPr lang="en-US" altLang="zh-CN" sz="180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跟随向左旋转测试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KL-C-F-6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跟随向右旋转测试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270625" y="922020"/>
          <a:ext cx="5528310" cy="563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95"/>
                <a:gridCol w="1647190"/>
                <a:gridCol w="229552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测试项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测试用例编号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针对性说明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路径规划测试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KL-C-P-1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测试规划最短路径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建图测试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KL-C-B-1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/>
                        <a:t>测试在指定路径下生成正确地图文件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标点测试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KL-C-M-1</a:t>
                      </a:r>
                      <a:r>
                        <a:rPr lang="en-US" altLang="zh-CN" sz="1800"/>
                        <a:t>~3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测试关键词标点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KL-C-M-</a:t>
                      </a:r>
                      <a:r>
                        <a:rPr lang="en-US" altLang="zh-CN" sz="1800"/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测试非关键词标点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</a:t>
                      </a:r>
                      <a:r>
                        <a:rPr lang="en-US" altLang="zh-CN" sz="1800"/>
                        <a:t>M</a:t>
                      </a:r>
                      <a:r>
                        <a:rPr lang="zh-CN" altLang="en-US" sz="1800"/>
                        <a:t>-</a:t>
                      </a:r>
                      <a:r>
                        <a:rPr lang="en-US" altLang="zh-CN" sz="1800"/>
                        <a:t>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测试重复标点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</a:t>
                      </a:r>
                      <a:r>
                        <a:rPr lang="en-US" altLang="zh-CN" sz="1800"/>
                        <a:t>M</a:t>
                      </a:r>
                      <a:r>
                        <a:rPr lang="zh-CN" altLang="en-US" sz="1800"/>
                        <a:t>-</a:t>
                      </a:r>
                      <a:r>
                        <a:rPr lang="en-US" altLang="zh-CN" sz="1800"/>
                        <a:t>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测试无标点指令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抓取测试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KL-C-G-1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测试物体距桌边距离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KL-C-G-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测试物体之间距离</a:t>
                      </a: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KL-C-G-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测试物体形态颜色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/>
                        <a:t>语音测试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KL-C-V-1~2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测试男性女性语音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测试识别捕获关键词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测试标点语音应答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/>
                        <a:t>KL-C-V-5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测试抓取语音应答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6023991" y="1360058"/>
            <a:ext cx="0" cy="38404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615944" y="884717"/>
            <a:ext cx="816090" cy="816091"/>
            <a:chOff x="3714631" y="870654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53024" y="1022799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sz="1865" kern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15944" y="2164860"/>
            <a:ext cx="816090" cy="816091"/>
            <a:chOff x="3707904" y="1851670"/>
            <a:chExt cx="612068" cy="612068"/>
          </a:xfrm>
          <a:solidFill>
            <a:schemeClr val="accent3"/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46297" y="2003815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altLang="zh-CN" sz="1865" kern="0">
                  <a:solidFill>
                    <a:schemeClr val="bg1"/>
                  </a:solidFill>
                </a:rPr>
                <a:t>02</a:t>
              </a:r>
              <a:endParaRPr lang="zh-CN" altLang="en-US" sz="1865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15944" y="3445003"/>
            <a:ext cx="816090" cy="816091"/>
            <a:chOff x="3701177" y="2832686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9570" y="2984831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altLang="zh-CN" sz="1865" kern="0">
                  <a:solidFill>
                    <a:schemeClr val="bg1"/>
                  </a:solidFill>
                </a:rPr>
                <a:t>03</a:t>
              </a:r>
              <a:endParaRPr lang="zh-CN" altLang="en-US" sz="1865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15944" y="4725144"/>
            <a:ext cx="816090" cy="816091"/>
            <a:chOff x="3694450" y="3813702"/>
            <a:chExt cx="612068" cy="612068"/>
          </a:xfrm>
          <a:solidFill>
            <a:schemeClr val="accent3"/>
          </a:solidFill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32843" y="3965847"/>
              <a:ext cx="335280" cy="2838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8565"/>
              <a:r>
                <a:rPr lang="en-US" altLang="zh-CN" sz="1865" kern="0" dirty="0">
                  <a:solidFill>
                    <a:schemeClr val="bg1"/>
                  </a:solidFill>
                </a:rPr>
                <a:t>04</a:t>
              </a:r>
              <a:endParaRPr lang="zh-CN" altLang="en-US" sz="1865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24058" y="1035341"/>
            <a:ext cx="3888433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将待抓取物放置在80cm高的桌面上，距离桌边10cm。正常启动机器人</a:t>
            </a:r>
            <a:endParaRPr lang="zh-CN" altLang="en-US" sz="1865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24320" y="3504565"/>
            <a:ext cx="4556760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其余人员观察并记录机载电脑控制台，机器人语音播报的输出信息及机器人行为</a:t>
            </a:r>
            <a:endParaRPr lang="zh-CN" altLang="en-US" sz="1865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30225" y="2164715"/>
            <a:ext cx="4986020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zh-CN" altLang="en-US" sz="1865" b="1" kern="0" dirty="0">
                <a:solidFill>
                  <a:schemeClr val="accent3"/>
                </a:solidFill>
                <a:sym typeface="+mn-ea"/>
              </a:rPr>
              <a:t>测试人员等待机器人发出“噔噔噔”的准备录音提示后，对机器人下达抓取指令</a:t>
            </a:r>
            <a:endParaRPr lang="zh-CN" altLang="en-US" sz="1865" b="1" kern="0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07950" y="3444875"/>
            <a:ext cx="529399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  <p:sp>
        <p:nvSpPr>
          <p:cNvPr id="49" name="矩形 48"/>
          <p:cNvSpPr/>
          <p:nvPr/>
        </p:nvSpPr>
        <p:spPr>
          <a:xfrm>
            <a:off x="1487488" y="4784703"/>
            <a:ext cx="3888433" cy="6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1865" b="1" kern="0" dirty="0">
                <a:solidFill>
                  <a:schemeClr val="accent3"/>
                </a:solidFill>
              </a:rPr>
              <a:t>更改物体摆放方式以及物体种类如</a:t>
            </a:r>
            <a:r>
              <a:rPr lang="en-US" altLang="zh-CN" sz="1865" b="1" kern="0" dirty="0">
                <a:solidFill>
                  <a:schemeClr val="accent3"/>
                </a:solidFill>
              </a:rPr>
              <a:t>STRP20~23</a:t>
            </a:r>
            <a:r>
              <a:rPr lang="zh-CN" altLang="en-US" sz="1865" b="1" kern="0" dirty="0">
                <a:solidFill>
                  <a:schemeClr val="accent3"/>
                </a:solidFill>
              </a:rPr>
              <a:t>【输入】</a:t>
            </a:r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0350"/>
          </a:xfrm>
        </p:spPr>
        <p:txBody>
          <a:bodyPr/>
          <a:lstStyle/>
          <a:p>
            <a:r>
              <a:rPr lang="en-US" altLang="zh-CN" dirty="0"/>
              <a:t>KL-C-G-1</a:t>
            </a:r>
            <a:r>
              <a:rPr lang="zh-CN" altLang="en-US" dirty="0"/>
              <a:t>，KL-C-G-</a:t>
            </a:r>
            <a:r>
              <a:rPr lang="en-US" altLang="zh-CN" dirty="0"/>
              <a:t>2</a:t>
            </a:r>
            <a:r>
              <a:rPr lang="zh-CN" altLang="en-US" dirty="0"/>
              <a:t>，KL-C-G-3 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3565"/>
          </a:xfrm>
        </p:spPr>
        <p:txBody>
          <a:bodyPr/>
          <a:lstStyle/>
          <a:p>
            <a:r>
              <a:rPr lang="zh-CN" altLang="en-US" b="1" dirty="0"/>
              <a:t>抓取测试流程</a:t>
            </a:r>
          </a:p>
        </p:txBody>
      </p:sp>
    </p:spTree>
    <p:extLst>
      <p:ext uri="{BB962C8B-B14F-4D97-AF65-F5344CB8AC3E}">
        <p14:creationId xmlns:p14="http://schemas.microsoft.com/office/powerpoint/2010/main" val="2637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871935" rIns="450956" bIns="2096519" numCol="1" spcCol="1270" anchor="ctr" anchorCtr="0">
            <a:noAutofit/>
          </a:bodyPr>
          <a:lstStyle/>
          <a:p>
            <a:pPr algn="ctr" defTabSz="2014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5">
              <a:solidFill>
                <a:sysClr val="windowText" lastClr="000000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2096517" rIns="450956" bIns="871936" numCol="1" spcCol="1270" anchor="ctr" anchorCtr="0">
            <a:noAutofit/>
          </a:bodyPr>
          <a:lstStyle/>
          <a:p>
            <a:pPr algn="ctr" defTabSz="2014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5">
              <a:solidFill>
                <a:sysClr val="windowText" lastClr="000000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0955" tIns="2096517" rIns="2143295" bIns="871936" numCol="1" spcCol="1270" anchor="ctr" anchorCtr="0">
            <a:noAutofit/>
          </a:bodyPr>
          <a:lstStyle/>
          <a:p>
            <a:pPr algn="ctr" defTabSz="201485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5">
              <a:solidFill>
                <a:sysClr val="windowText" lastClr="00000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9741" tIns="900721" rIns="2172081" bIns="2125305" numCol="1" spcCol="1270" anchor="ctr" anchorCtr="0">
            <a:noAutofit/>
          </a:bodyPr>
          <a:lstStyle/>
          <a:p>
            <a:pPr algn="ctr" defTabSz="30219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800" dirty="0">
              <a:solidFill>
                <a:sysClr val="windowText" lastClr="000000"/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4944789" y="2584949"/>
            <a:ext cx="72644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/>
            <a:r>
              <a:rPr lang="zh-CN" altLang="en-US" sz="2135" b="1" kern="0">
                <a:solidFill>
                  <a:schemeClr val="bg1"/>
                </a:solidFill>
              </a:rPr>
              <a:t>输入</a:t>
            </a:r>
          </a:p>
        </p:txBody>
      </p:sp>
      <p:sp>
        <p:nvSpPr>
          <p:cNvPr id="54" name="矩形 53"/>
          <p:cNvSpPr/>
          <p:nvPr/>
        </p:nvSpPr>
        <p:spPr>
          <a:xfrm>
            <a:off x="4673009" y="3830038"/>
            <a:ext cx="127000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/>
            <a:r>
              <a:rPr lang="zh-CN" altLang="en-US" sz="2135" b="1" kern="0">
                <a:solidFill>
                  <a:schemeClr val="bg1"/>
                </a:solidFill>
              </a:rPr>
              <a:t>评价标准</a:t>
            </a:r>
          </a:p>
        </p:txBody>
      </p:sp>
      <p:sp>
        <p:nvSpPr>
          <p:cNvPr id="55" name="矩形 54"/>
          <p:cNvSpPr/>
          <p:nvPr/>
        </p:nvSpPr>
        <p:spPr>
          <a:xfrm>
            <a:off x="6296162" y="2584949"/>
            <a:ext cx="127000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/>
            <a:r>
              <a:rPr lang="zh-CN" altLang="en-US" sz="2135" b="1" kern="0">
                <a:solidFill>
                  <a:schemeClr val="bg1"/>
                </a:solidFill>
              </a:rPr>
              <a:t>预期输出</a:t>
            </a:r>
            <a:endParaRPr lang="en-US" altLang="zh-CN" sz="2135" b="1" kern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96162" y="3830038"/>
            <a:ext cx="127000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/>
            <a:r>
              <a:rPr lang="zh-CN" altLang="en-US" sz="2135" b="1" kern="0">
                <a:solidFill>
                  <a:schemeClr val="bg1"/>
                </a:solidFill>
              </a:rPr>
              <a:t>预期输出</a:t>
            </a:r>
          </a:p>
        </p:txBody>
      </p:sp>
      <p:sp>
        <p:nvSpPr>
          <p:cNvPr id="57" name="矩形 56"/>
          <p:cNvSpPr/>
          <p:nvPr/>
        </p:nvSpPr>
        <p:spPr>
          <a:xfrm>
            <a:off x="1055440" y="1468802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75000"/>
                  </a:schemeClr>
                </a:solidFill>
              </a:rPr>
              <a:t>输入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55439" y="1898526"/>
            <a:ext cx="3024336" cy="179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测试人员标准普通话语音：“给我拿一瓶水。”调节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物体摆放方式以及物体种类如STRP20~23【输入】。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1218565">
              <a:lnSpc>
                <a:spcPct val="130000"/>
              </a:lnSpc>
              <a:spcBef>
                <a:spcPts val="800"/>
              </a:spcBef>
            </a:pP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112224" y="1468802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预期输出</a:t>
            </a:r>
            <a:r>
              <a:rPr lang="en-US" altLang="zh-CN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12223" y="1898526"/>
            <a:ext cx="302433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机器人到达航点成功抓取指定物品并返回</a:t>
            </a:r>
          </a:p>
        </p:txBody>
      </p:sp>
      <p:sp>
        <p:nvSpPr>
          <p:cNvPr id="61" name="矩形 60"/>
          <p:cNvSpPr/>
          <p:nvPr/>
        </p:nvSpPr>
        <p:spPr>
          <a:xfrm>
            <a:off x="1055440" y="3821063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/>
            <a:r>
              <a:rPr lang="zh-CN" altLang="en-US" sz="1865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评价准则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5439" y="4250787"/>
            <a:ext cx="3024336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输出如预期输出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3" name="矩形 62"/>
          <p:cNvSpPr/>
          <p:nvPr/>
        </p:nvSpPr>
        <p:spPr>
          <a:xfrm>
            <a:off x="8112224" y="3821063"/>
            <a:ext cx="3024337" cy="378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8565"/>
            <a:r>
              <a:rPr lang="zh-CN" altLang="en-US" sz="1865" b="1" kern="0" dirty="0">
                <a:solidFill>
                  <a:schemeClr val="accent3">
                    <a:lumMod val="75000"/>
                  </a:schemeClr>
                </a:solidFill>
              </a:rPr>
              <a:t>预计输出</a:t>
            </a:r>
            <a:r>
              <a:rPr lang="en-US" altLang="zh-CN" sz="1865" b="1" kern="0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12223" y="4250787"/>
            <a:ext cx="3024336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8565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机器人到达航点无法抓到指定物品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3565"/>
          </a:xfrm>
        </p:spPr>
        <p:txBody>
          <a:bodyPr/>
          <a:lstStyle/>
          <a:p>
            <a:r>
              <a:rPr lang="zh-CN" altLang="en-US" b="1" dirty="0"/>
              <a:t>抓取测试用例</a:t>
            </a:r>
            <a:r>
              <a:rPr lang="zh-CN" altLang="en-US" dirty="0"/>
              <a:t>（</a:t>
            </a:r>
            <a:r>
              <a:rPr lang="en-US" altLang="zh-CN" dirty="0" smtClean="0"/>
              <a:t>STR-P20~23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474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b="1" dirty="0" smtClean="0"/>
              <a:t>路径规划测试流程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STR-P15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25" name="文本占位符 5"/>
          <p:cNvSpPr txBox="1">
            <a:spLocks/>
          </p:cNvSpPr>
          <p:nvPr/>
        </p:nvSpPr>
        <p:spPr>
          <a:xfrm>
            <a:off x="695402" y="592392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KL-C-P-1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KL-C-P-2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2" y="2195809"/>
            <a:ext cx="5461515" cy="2937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69" y="854001"/>
            <a:ext cx="5610895" cy="56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 smtClean="0"/>
              <a:t>KL-C-P-1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KL-C-P-2</a:t>
            </a:r>
            <a:endParaRPr lang="en-US" altLang="zh-CN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b="1" dirty="0" smtClean="0"/>
              <a:t>路径</a:t>
            </a:r>
            <a:r>
              <a:rPr lang="zh-CN" altLang="en-US" b="1" dirty="0"/>
              <a:t>规划测试用例</a:t>
            </a:r>
            <a:r>
              <a:rPr lang="zh-CN" altLang="en-US" dirty="0"/>
              <a:t>（</a:t>
            </a:r>
            <a:r>
              <a:rPr lang="en-US" altLang="zh-CN" dirty="0"/>
              <a:t>STR-P15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46" y="1136172"/>
            <a:ext cx="4770356" cy="4761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4" y="2030172"/>
            <a:ext cx="6413430" cy="29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弦形 20"/>
          <p:cNvSpPr/>
          <p:nvPr/>
        </p:nvSpPr>
        <p:spPr>
          <a:xfrm rot="4326166">
            <a:off x="4638993" y="879088"/>
            <a:ext cx="1302020" cy="2906067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弦形 23"/>
          <p:cNvSpPr/>
          <p:nvPr/>
        </p:nvSpPr>
        <p:spPr>
          <a:xfrm rot="8633980">
            <a:off x="6150720" y="941295"/>
            <a:ext cx="1302048" cy="2906067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弦形 26"/>
          <p:cNvSpPr/>
          <p:nvPr/>
        </p:nvSpPr>
        <p:spPr>
          <a:xfrm rot="12929543">
            <a:off x="6567051" y="2393873"/>
            <a:ext cx="1302621" cy="2906067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" name="弦形 30"/>
          <p:cNvSpPr/>
          <p:nvPr/>
        </p:nvSpPr>
        <p:spPr>
          <a:xfrm rot="17308887">
            <a:off x="5288629" y="3245041"/>
            <a:ext cx="1302060" cy="2906067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" name="弦形 32"/>
          <p:cNvSpPr/>
          <p:nvPr/>
        </p:nvSpPr>
        <p:spPr>
          <a:xfrm>
            <a:off x="4109114" y="2303577"/>
            <a:ext cx="1301999" cy="2906067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41795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01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2037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02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9747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05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0096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03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2879" y="4629133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04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63659" y="2808739"/>
            <a:ext cx="17484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语音测试流程</a:t>
            </a:r>
            <a:endParaRPr lang="en-US" altLang="zh-CN" sz="1867" b="1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1109" y="3241779"/>
            <a:ext cx="22535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启动</a:t>
            </a: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听到提示</a:t>
            </a: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下达指令</a:t>
            </a:r>
            <a:r>
              <a:rPr lang="en-US" altLang="zh-CN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zh-CN" altLang="en-US" sz="1400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查看输出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91479" y="1412777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01</a:t>
            </a:r>
            <a:r>
              <a:rPr lang="en-US" altLang="zh-CN" sz="1867" b="1" kern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r>
              <a:rPr lang="zh-CN" altLang="en-US" sz="1867" b="1" kern="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预期输入</a:t>
            </a:r>
            <a:endParaRPr lang="zh-CN" altLang="en-US" sz="1867" b="1" kern="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91478" y="1842501"/>
            <a:ext cx="258403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男性、女性测试人员分别语音输入带关键字、不带关键字的测试用例。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91479" y="3692101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50000"/>
                  </a:schemeClr>
                </a:solidFill>
              </a:rPr>
              <a:t>05</a:t>
            </a:r>
            <a:r>
              <a:rPr lang="en-US" altLang="zh-CN" sz="1867" b="1" kern="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zh-CN" altLang="en-US" sz="1867" b="1" kern="0" dirty="0" smtClean="0">
                <a:solidFill>
                  <a:schemeClr val="accent3">
                    <a:lumMod val="50000"/>
                  </a:schemeClr>
                </a:solidFill>
              </a:rPr>
              <a:t>评价准则</a:t>
            </a:r>
            <a:endParaRPr lang="zh-CN" altLang="en-US" sz="1867" b="1" kern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91478" y="4121825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得到预期输出</a:t>
            </a:r>
            <a:r>
              <a:rPr lang="en-US" altLang="zh-CN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即为通过测试，反正不通过测试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85677" y="61975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02</a:t>
            </a:r>
            <a:r>
              <a:rPr lang="en-US" altLang="zh-CN" sz="1867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  <a:r>
              <a:rPr lang="zh-CN" altLang="en-US" sz="1867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预期输出</a:t>
            </a:r>
            <a:r>
              <a:rPr lang="en-US" altLang="zh-CN" sz="1867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1867" b="1" kern="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85677" y="1049483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控制台显示识别结果，机器人语音提示前往抓取。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201084" y="242088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03</a:t>
            </a:r>
            <a:r>
              <a:rPr lang="en-US" altLang="zh-CN" sz="1867" b="1" kern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预期</a:t>
            </a:r>
            <a:r>
              <a:rPr lang="zh-CN" altLang="en-US" sz="1867" b="1" kern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输出</a:t>
            </a:r>
            <a:r>
              <a:rPr lang="en-US" altLang="zh-CN" sz="1867" b="1" kern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zh-CN" altLang="en-US" sz="1867" b="1" kern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01083" y="2850613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控制台显示识别结果，</a:t>
            </a: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机器人无语音反馈</a:t>
            </a:r>
            <a:endParaRPr lang="zh-CN" altLang="en-US" sz="16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216491" y="4268165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75000"/>
                  </a:schemeClr>
                </a:solidFill>
              </a:rPr>
              <a:t>04</a:t>
            </a:r>
            <a:r>
              <a:rPr lang="en-US" altLang="zh-CN" sz="1867" b="1" kern="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预期</a:t>
            </a:r>
            <a:r>
              <a:rPr lang="zh-CN" altLang="en-US" sz="1867" b="1" kern="0" dirty="0" smtClean="0">
                <a:solidFill>
                  <a:schemeClr val="accent3">
                    <a:lumMod val="75000"/>
                  </a:schemeClr>
                </a:solidFill>
              </a:rPr>
              <a:t>输出</a:t>
            </a:r>
            <a:r>
              <a:rPr lang="en-US" altLang="zh-CN" sz="1867" b="1" kern="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zh-CN" altLang="en-US" sz="1867" b="1" kern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16490" y="4697889"/>
            <a:ext cx="258403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控制台不显示识别</a:t>
            </a: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结果，机器人语音提示前往抓取。</a:t>
            </a:r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b="1" dirty="0" smtClean="0"/>
              <a:t>语音测试流程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STR-P25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35" name="文本占位符 5"/>
          <p:cNvSpPr txBox="1">
            <a:spLocks/>
          </p:cNvSpPr>
          <p:nvPr/>
        </p:nvSpPr>
        <p:spPr>
          <a:xfrm>
            <a:off x="695402" y="592392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KL-C-V-1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KL-C-V-2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030"/>
          </a:xfrm>
        </p:spPr>
        <p:txBody>
          <a:bodyPr/>
          <a:lstStyle/>
          <a:p>
            <a:r>
              <a:rPr lang="zh-CN" altLang="en-US" dirty="0"/>
              <a:t>需求与设计的可追踪性</a:t>
            </a:r>
          </a:p>
        </p:txBody>
      </p:sp>
    </p:spTree>
    <p:extLst>
      <p:ext uri="{BB962C8B-B14F-4D97-AF65-F5344CB8AC3E}">
        <p14:creationId xmlns:p14="http://schemas.microsoft.com/office/powerpoint/2010/main" val="3117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3812" y="216500"/>
            <a:ext cx="7928834" cy="583565"/>
          </a:xfrm>
        </p:spPr>
        <p:txBody>
          <a:bodyPr/>
          <a:lstStyle/>
          <a:p>
            <a:r>
              <a:rPr lang="zh-CN" altLang="en-US" b="1" dirty="0"/>
              <a:t>功能性需求覆盖情况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194435" y="963295"/>
          <a:ext cx="9803130" cy="58407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8415"/>
                <a:gridCol w="4210050"/>
                <a:gridCol w="4304665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需求概述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测试用例编号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避障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实时监测障碍物并躲避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KL-C-A-(1-2)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路径规划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进行全局路径规划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KL-C-P-1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开关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通过机载电脑</a:t>
                      </a: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/</a:t>
                      </a: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网页启动/关闭机器人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KL-C-L-1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KL-C-W-1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建图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完成初始化地图场景建模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KL-C-B-1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60" b="1" kern="0" dirty="0">
                          <a:solidFill>
                            <a:schemeClr val="accent2"/>
                          </a:solidFill>
                          <a:latin typeface="+mj-ea"/>
                          <a:sym typeface="+mn-ea"/>
                        </a:rPr>
                        <a:t>KL-C-V-(1-5)</a:t>
                      </a:r>
                      <a:endParaRPr lang="en-US" altLang="zh-CN" sz="1865" b="1" kern="0" dirty="0">
                        <a:solidFill>
                          <a:schemeClr val="accent2"/>
                        </a:solidFill>
                        <a:latin typeface="+mj-ea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标点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可通过语音指令记录关键物品地点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KL-C-M-(1-6)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KL-C-V-(1-5)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抓取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通过语音命令机器人抓取指定物品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KL-C-G-(1-3)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60" b="1" kern="0" dirty="0">
                          <a:solidFill>
                            <a:schemeClr val="accent2"/>
                          </a:solidFill>
                          <a:latin typeface="+mj-ea"/>
                          <a:sym typeface="+mn-ea"/>
                        </a:rPr>
                        <a:t>KL-C-V-(1-5)</a:t>
                      </a:r>
                      <a:endParaRPr lang="en-US" altLang="zh-CN" sz="1865" b="1" kern="0" dirty="0">
                        <a:solidFill>
                          <a:schemeClr val="accent2"/>
                        </a:solidFill>
                        <a:latin typeface="+mj-ea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紧急制动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机器人遇到障碍物可紧急制动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0" b="1" kern="0" dirty="0">
                          <a:solidFill>
                            <a:schemeClr val="accent2"/>
                          </a:solidFill>
                          <a:latin typeface="+mj-ea"/>
                          <a:sym typeface="+mn-ea"/>
                        </a:rPr>
                        <a:t>KL-C-U-1</a:t>
                      </a:r>
                      <a:endParaRPr lang="zh-CN" altLang="en-US" sz="1865" b="1" kern="0" dirty="0">
                        <a:solidFill>
                          <a:schemeClr val="accent2"/>
                        </a:solidFill>
                        <a:latin typeface="+mj-ea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跟随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机器人跟随工作人员步行引导，能够语音控制结束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KL-C-F-(1-6)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60" b="1" kern="0" dirty="0">
                          <a:solidFill>
                            <a:schemeClr val="accent2"/>
                          </a:solidFill>
                          <a:latin typeface="+mj-ea"/>
                          <a:sym typeface="+mn-ea"/>
                        </a:rPr>
                        <a:t>KL-C-V-(1-5)</a:t>
                      </a:r>
                      <a:endParaRPr lang="en-US" altLang="zh-CN" sz="1865" b="1" kern="0" dirty="0">
                        <a:solidFill>
                          <a:schemeClr val="accent2"/>
                        </a:solidFill>
                        <a:latin typeface="+mj-ea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通信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网页控制机器人启动停止，网页显示机器人信息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60" b="1" kern="0" dirty="0">
                          <a:solidFill>
                            <a:schemeClr val="accent2"/>
                          </a:solidFill>
                          <a:latin typeface="+mj-ea"/>
                          <a:sym typeface="+mn-ea"/>
                        </a:rPr>
                        <a:t>KL-C-W-1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KL-C-T-1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KL-C-U-1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3812" y="216500"/>
            <a:ext cx="7928834" cy="583565"/>
          </a:xfrm>
        </p:spPr>
        <p:txBody>
          <a:bodyPr/>
          <a:lstStyle/>
          <a:p>
            <a:r>
              <a:rPr lang="zh-CN" altLang="en-US" b="1" dirty="0"/>
              <a:t>非功能性需求覆盖情况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194435" y="963295"/>
          <a:ext cx="10438130" cy="5299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2825"/>
                <a:gridCol w="5057140"/>
                <a:gridCol w="3098165"/>
              </a:tblGrid>
              <a:tr h="626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需求概述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覆盖情况</a:t>
                      </a: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系统可靠性需求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系统应保证超市营业时间内不间断运行，具有冗余等安全措施软，以及软硬件故障在线恢复的能力。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目前多次测试发现的软硬件故障均已解决</a:t>
                      </a: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系统可扩展性需求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机器人设备应能够适应系统容量的扩大和管理内容的增加，包括软硬件平台、系统结构、功能设计、管理对象。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机器人实现功能均通过低耦合的设计方式</a:t>
                      </a: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系统易用性需求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使用者在使用该机器人的过程中</a:t>
                      </a: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觉得使用简便，</a:t>
                      </a: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不会产生压力或感到挫折，能用最少的努力发挥机器人最大的效能。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60" b="1" kern="0" dirty="0">
                          <a:solidFill>
                            <a:schemeClr val="accent2"/>
                          </a:solidFill>
                          <a:latin typeface="+mj-ea"/>
                          <a:sym typeface="+mn-ea"/>
                        </a:rPr>
                        <a:t>机载电脑及网页端均可启动运行机器人，可通过语音轻易下达指令</a:t>
                      </a: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系统安全性需求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包括系统保密性需求、系统完整性需求、漏洞检测和安全风险评估、系统可用性和抗毁性以及系统防病毒。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65" b="1" kern="0" dirty="0">
                          <a:solidFill>
                            <a:schemeClr val="accent2"/>
                          </a:solidFill>
                          <a:latin typeface="+mj-ea"/>
                        </a:rPr>
                        <a:t>暂未测试安全性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3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73812" y="216500"/>
            <a:ext cx="7928834" cy="583565"/>
          </a:xfrm>
        </p:spPr>
        <p:txBody>
          <a:bodyPr/>
          <a:lstStyle/>
          <a:p>
            <a:r>
              <a:rPr lang="zh-CN" altLang="en-US" b="1" dirty="0"/>
              <a:t>构件覆盖情况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8480" y="554355"/>
            <a:ext cx="8627745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 smtClean="0"/>
              <a:t>测试准备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400110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 smtClean="0"/>
              <a:t>测试用例设计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400110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 smtClean="0"/>
              <a:t>测试结果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400110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 smtClean="0"/>
              <a:t>测试分析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030"/>
          </a:xfrm>
        </p:spPr>
        <p:txBody>
          <a:bodyPr/>
          <a:lstStyle/>
          <a:p>
            <a:r>
              <a:rPr lang="zh-CN" altLang="en-US" dirty="0"/>
              <a:t>测试问题</a:t>
            </a:r>
            <a:r>
              <a:rPr lang="en-US" altLang="zh-CN" dirty="0"/>
              <a:t>&amp;</a:t>
            </a:r>
            <a:r>
              <a:rPr lang="zh-CN" altLang="en-US" dirty="0"/>
              <a:t>后续解决</a:t>
            </a:r>
            <a:r>
              <a:rPr lang="en-US" altLang="zh-CN" dirty="0"/>
              <a:t>&amp;</a:t>
            </a:r>
            <a:r>
              <a:rPr lang="zh-CN" altLang="en-US" dirty="0"/>
              <a:t>评价</a:t>
            </a:r>
          </a:p>
        </p:txBody>
      </p:sp>
    </p:spTree>
    <p:extLst>
      <p:ext uri="{BB962C8B-B14F-4D97-AF65-F5344CB8AC3E}">
        <p14:creationId xmlns:p14="http://schemas.microsoft.com/office/powerpoint/2010/main" val="306552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60"/>
            <a:ext cx="86239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230" y="2513965"/>
            <a:ext cx="74593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230" y="3519170"/>
            <a:ext cx="71647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740" y="4524375"/>
            <a:ext cx="74428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54649" y="137635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81014" y="17972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问题标识</a:t>
            </a: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10" y="282915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原因分析</a:t>
            </a:r>
          </a:p>
        </p:txBody>
      </p:sp>
      <p:sp>
        <p:nvSpPr>
          <p:cNvPr id="32" name="椭圆 31"/>
          <p:cNvSpPr/>
          <p:nvPr/>
        </p:nvSpPr>
        <p:spPr>
          <a:xfrm>
            <a:off x="8254649" y="330454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1910" y="4890692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影响分析</a:t>
            </a:r>
            <a:endParaRPr lang="en-US" altLang="zh-CN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05" y="2627630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语音识别开发包“xfyun_waterplus”发生损坏，导致机器人无法发出“噔噔噔”的录音准备提示。没有提示音的情况下，测试人员</a:t>
            </a:r>
            <a:r>
              <a:rPr lang="en-US" altLang="zh-CN" sz="1465" b="1" kern="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及用户</a:t>
            </a:r>
            <a:r>
              <a:rPr lang="en-US" altLang="zh-CN" sz="1465" b="1" kern="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无法判断下达指令的准确时机，导致录音前半部分缺失。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05" y="4658995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latin typeface="+mn-ea"/>
              </a:rPr>
              <a:t>“噔噔噔”录音准备提示并非录音必需条件，但是对于用户使用机器人的便捷性有很大程度影响，且贯穿其余测试流程。该问题的修复办法并未涉及改变系统程序逻辑和设计。</a:t>
            </a:r>
          </a:p>
        </p:txBody>
      </p:sp>
      <p:sp>
        <p:nvSpPr>
          <p:cNvPr id="47" name="矩形 46"/>
          <p:cNvSpPr/>
          <p:nvPr/>
        </p:nvSpPr>
        <p:spPr>
          <a:xfrm>
            <a:off x="3054985" y="3794760"/>
            <a:ext cx="5104765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重新下载安装ROS环境中的“xfyun_waterplus”。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5059521" y="1725470"/>
            <a:ext cx="292402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+mn-ea"/>
              </a:rPr>
              <a:t>KL-P-V-1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24307" y="226660"/>
            <a:ext cx="7928834" cy="583565"/>
          </a:xfrm>
        </p:spPr>
        <p:txBody>
          <a:bodyPr/>
          <a:lstStyle/>
          <a:p>
            <a:r>
              <a:rPr lang="zh-CN" altLang="en-US" dirty="0"/>
              <a:t>语音测试问题（</a:t>
            </a:r>
            <a:r>
              <a:rPr lang="en-US" altLang="zh-CN" dirty="0"/>
              <a:t>STR-P42</a:t>
            </a:r>
            <a:r>
              <a:rPr lang="zh-CN" altLang="en-US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8307049" y="37949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31782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60"/>
            <a:ext cx="86239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230" y="2513965"/>
            <a:ext cx="74593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230" y="3519170"/>
            <a:ext cx="71647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740" y="4524375"/>
            <a:ext cx="74428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54649" y="137635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81014" y="17972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问题标识</a:t>
            </a: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10" y="282915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原因分析</a:t>
            </a:r>
          </a:p>
        </p:txBody>
      </p:sp>
      <p:sp>
        <p:nvSpPr>
          <p:cNvPr id="32" name="椭圆 31"/>
          <p:cNvSpPr/>
          <p:nvPr/>
        </p:nvSpPr>
        <p:spPr>
          <a:xfrm>
            <a:off x="8254649" y="330454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1910" y="4890692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影响分析</a:t>
            </a:r>
            <a:endParaRPr lang="en-US" altLang="zh-CN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05" y="2627630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sz="1465" b="1" kern="0" dirty="0">
                <a:solidFill>
                  <a:schemeClr val="tx1"/>
                </a:solidFill>
                <a:latin typeface="+mn-ea"/>
              </a:rPr>
              <a:t>ROS环境中抓取相关服务包“wpb_home\wpb_home_bringup”中的抓取参数“.\config\wpb_home.yaml”文件中原本参数设置不符合抓取的实际情况。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05" y="4658995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latin typeface="+mn-ea"/>
              </a:rPr>
              <a:t>本错误为参数调整不当，导致抓取功能出现严重误差，必须完全修复。该错误的修复不涉及对系统软件设计和逻辑的修改，不影响其余正常功能的实现。</a:t>
            </a:r>
          </a:p>
        </p:txBody>
      </p:sp>
      <p:sp>
        <p:nvSpPr>
          <p:cNvPr id="47" name="矩形 46"/>
          <p:cNvSpPr/>
          <p:nvPr/>
        </p:nvSpPr>
        <p:spPr>
          <a:xfrm>
            <a:off x="244475" y="3794760"/>
            <a:ext cx="7915275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对“wpb_home\wpb_home_bringup\config\wpb_home.yaml”中相关参数进行修改</a:t>
            </a:r>
          </a:p>
        </p:txBody>
      </p:sp>
      <p:sp>
        <p:nvSpPr>
          <p:cNvPr id="51" name="矩形 50"/>
          <p:cNvSpPr/>
          <p:nvPr/>
        </p:nvSpPr>
        <p:spPr>
          <a:xfrm>
            <a:off x="5059521" y="1725470"/>
            <a:ext cx="292402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+mn-ea"/>
              </a:rPr>
              <a:t>KL-P-G-3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24307" y="226660"/>
            <a:ext cx="7928834" cy="583565"/>
          </a:xfrm>
        </p:spPr>
        <p:txBody>
          <a:bodyPr/>
          <a:lstStyle/>
          <a:p>
            <a:r>
              <a:rPr lang="zh-CN" altLang="en-US" dirty="0"/>
              <a:t>抓取问题</a:t>
            </a:r>
            <a:r>
              <a:rPr lang="en-US" altLang="zh-CN" dirty="0"/>
              <a:t>1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STR-P41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07049" y="37949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16414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60"/>
            <a:ext cx="86239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230" y="2513965"/>
            <a:ext cx="74593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230" y="3519170"/>
            <a:ext cx="716470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740" y="4524375"/>
            <a:ext cx="74428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254649" y="137635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81014" y="179724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问题标识</a:t>
            </a: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0310" y="282915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原因分析</a:t>
            </a:r>
          </a:p>
        </p:txBody>
      </p:sp>
      <p:sp>
        <p:nvSpPr>
          <p:cNvPr id="32" name="椭圆 31"/>
          <p:cNvSpPr/>
          <p:nvPr/>
        </p:nvSpPr>
        <p:spPr>
          <a:xfrm>
            <a:off x="8254649" y="330454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1600" b="1" kern="0">
              <a:solidFill>
                <a:srgbClr val="1A7BAE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1910" y="4890692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en-US" altLang="zh-CN" sz="20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</a:rPr>
              <a:t>影响分析</a:t>
            </a:r>
            <a:endParaRPr lang="en-US" altLang="zh-CN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05" y="2812415"/>
            <a:ext cx="8296910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sz="1465" b="1" kern="0" dirty="0">
                <a:solidFill>
                  <a:schemeClr val="tx1"/>
                </a:solidFill>
                <a:latin typeface="+mn-ea"/>
              </a:rPr>
              <a:t>物体距其他物体距离在一定程度上影响抓取效果，可能与点云相关计算有关。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05" y="4658995"/>
            <a:ext cx="8296910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50000"/>
              </a:lnSpc>
            </a:pPr>
            <a:r>
              <a:rPr lang="zh-CN" altLang="en-US" sz="1465" b="1" kern="0" dirty="0">
                <a:latin typeface="+mn-ea"/>
              </a:rPr>
              <a:t>本误差为系统非功能性需求极限，由于在距其他物体15cm范围内抓取功能正常，因此建议使用时待抓取物体之间应保持在这一范围内为宜。</a:t>
            </a:r>
          </a:p>
        </p:txBody>
      </p:sp>
      <p:sp>
        <p:nvSpPr>
          <p:cNvPr id="47" name="矩形 46"/>
          <p:cNvSpPr/>
          <p:nvPr/>
        </p:nvSpPr>
        <p:spPr>
          <a:xfrm>
            <a:off x="244475" y="3794760"/>
            <a:ext cx="7915275" cy="43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1465" b="1" kern="0" dirty="0">
                <a:solidFill>
                  <a:schemeClr val="tx1"/>
                </a:solidFill>
                <a:latin typeface="+mn-ea"/>
              </a:rPr>
              <a:t>构造测试用例时注意</a:t>
            </a:r>
            <a:r>
              <a:rPr lang="zh-CN" altLang="en-US" sz="1465" b="1" kern="0" dirty="0" smtClean="0">
                <a:solidFill>
                  <a:schemeClr val="tx1"/>
                </a:solidFill>
                <a:latin typeface="+mn-ea"/>
              </a:rPr>
              <a:t>物体</a:t>
            </a:r>
            <a:r>
              <a:rPr lang="zh-CN" altLang="en-US" sz="1465" b="1" kern="0" dirty="0">
                <a:latin typeface="+mn-ea"/>
              </a:rPr>
              <a:t>摆放</a:t>
            </a:r>
            <a:r>
              <a:rPr lang="zh-CN" altLang="en-US" sz="1465" b="1" kern="0" dirty="0" smtClean="0">
                <a:solidFill>
                  <a:schemeClr val="tx1"/>
                </a:solidFill>
                <a:latin typeface="+mn-ea"/>
              </a:rPr>
              <a:t>间距</a:t>
            </a:r>
            <a:endParaRPr lang="zh-CN" altLang="en-US" sz="1465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59521" y="1725470"/>
            <a:ext cx="292402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200">
              <a:lnSpc>
                <a:spcPct val="150000"/>
              </a:lnSpc>
            </a:pPr>
            <a:r>
              <a:rPr lang="zh-CN" altLang="en-US" sz="2000" b="1" kern="0" dirty="0">
                <a:solidFill>
                  <a:schemeClr val="tx1"/>
                </a:solidFill>
                <a:latin typeface="+mn-ea"/>
              </a:rPr>
              <a:t>KL-P-G-5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24307" y="226660"/>
            <a:ext cx="7928834" cy="583565"/>
          </a:xfrm>
        </p:spPr>
        <p:txBody>
          <a:bodyPr/>
          <a:lstStyle/>
          <a:p>
            <a:r>
              <a:rPr lang="zh-CN" altLang="en-US" dirty="0"/>
              <a:t>抓取问题</a:t>
            </a:r>
            <a:r>
              <a:rPr lang="en-US" altLang="zh-CN" dirty="0"/>
              <a:t>2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STR-P42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307049" y="379495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2000" b="1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7166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感谢您付出的时间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68529" y="3431373"/>
            <a:ext cx="5254474" cy="294632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zh-CN" altLang="en-US" dirty="0"/>
              <a:t>测试准备</a:t>
            </a:r>
          </a:p>
        </p:txBody>
      </p:sp>
    </p:spTree>
    <p:extLst>
      <p:ext uri="{BB962C8B-B14F-4D97-AF65-F5344CB8AC3E}">
        <p14:creationId xmlns:p14="http://schemas.microsoft.com/office/powerpoint/2010/main" val="21461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68"/>
          <p:cNvSpPr/>
          <p:nvPr/>
        </p:nvSpPr>
        <p:spPr>
          <a:xfrm>
            <a:off x="5575337" y="3415028"/>
            <a:ext cx="1869023" cy="1848859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5DB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矩形 65"/>
          <p:cNvSpPr/>
          <p:nvPr/>
        </p:nvSpPr>
        <p:spPr>
          <a:xfrm>
            <a:off x="3986796" y="3103624"/>
            <a:ext cx="1875155" cy="1856747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椭圆 75"/>
          <p:cNvSpPr/>
          <p:nvPr/>
        </p:nvSpPr>
        <p:spPr>
          <a:xfrm>
            <a:off x="4313761" y="1800467"/>
            <a:ext cx="1900883" cy="1911877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椭圆 76"/>
          <p:cNvSpPr/>
          <p:nvPr/>
        </p:nvSpPr>
        <p:spPr>
          <a:xfrm>
            <a:off x="5894990" y="2154035"/>
            <a:ext cx="1846341" cy="1877963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19975" y="3209978"/>
            <a:ext cx="134414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硬件环境</a:t>
            </a:r>
          </a:p>
        </p:txBody>
      </p:sp>
      <p:sp>
        <p:nvSpPr>
          <p:cNvPr id="19" name="矩形 18"/>
          <p:cNvSpPr/>
          <p:nvPr/>
        </p:nvSpPr>
        <p:spPr>
          <a:xfrm>
            <a:off x="6001204" y="3225200"/>
            <a:ext cx="134414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软件环境</a:t>
            </a:r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dirty="0"/>
              <a:t>测试所需要的硬件</a:t>
            </a:r>
            <a:r>
              <a:rPr lang="en-US" altLang="zh-CN" dirty="0"/>
              <a:t>/</a:t>
            </a:r>
            <a:r>
              <a:rPr lang="zh-CN" altLang="en-US" dirty="0"/>
              <a:t>软件环境</a:t>
            </a:r>
            <a:endParaRPr lang="en-US" altLang="zh-CN" dirty="0"/>
          </a:p>
        </p:txBody>
      </p:sp>
      <p:sp>
        <p:nvSpPr>
          <p:cNvPr id="37" name="TextBox 29"/>
          <p:cNvSpPr txBox="1"/>
          <p:nvPr/>
        </p:nvSpPr>
        <p:spPr>
          <a:xfrm>
            <a:off x="1782837" y="2293399"/>
            <a:ext cx="2584031" cy="314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嵌入式开发板</a:t>
            </a:r>
            <a:endParaRPr lang="en-US" altLang="zh-CN" sz="2800" dirty="0"/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各类传感器</a:t>
            </a:r>
            <a:endParaRPr lang="en-US" altLang="zh-CN" sz="2800" dirty="0"/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运动装置</a:t>
            </a:r>
            <a:endParaRPr lang="en-US" altLang="zh-CN" sz="2800" dirty="0"/>
          </a:p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800" dirty="0"/>
              <a:t>机械臂装置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zh-CN" altLang="en-US" sz="24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1331" y="2254158"/>
            <a:ext cx="2584031" cy="318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Ubuntu16.04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ROS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CMAKE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pl-PL" altLang="zh-CN" sz="2400" dirty="0"/>
              <a:t>RoboWare Studio</a:t>
            </a:r>
            <a:endParaRPr lang="en-US" altLang="zh-CN" sz="2400" dirty="0"/>
          </a:p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2000" dirty="0"/>
              <a:t>热点</a:t>
            </a:r>
            <a:r>
              <a:rPr lang="pl-PL" altLang="zh-CN" sz="2000" dirty="0"/>
              <a:t> </a:t>
            </a:r>
            <a:br>
              <a:rPr lang="pl-PL" altLang="zh-CN" sz="2000" dirty="0"/>
            </a:br>
            <a:endParaRPr lang="zh-CN" altLang="en-US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1355E8-A5D1-4C03-9A37-E0FEE9BD5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所有测试项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42C1E7D-3787-4914-8BBF-14ABFD933C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560" y="1419716"/>
          <a:ext cx="5309473" cy="451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5250">
                  <a:extLst>
                    <a:ext uri="{9D8B030D-6E8A-4147-A177-3AD203B41FA5}">
                      <a16:colId xmlns:a16="http://schemas.microsoft.com/office/drawing/2014/main" xmlns="" val="1282175074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xmlns="" val="2794667955"/>
                    </a:ext>
                  </a:extLst>
                </a:gridCol>
              </a:tblGrid>
              <a:tr h="2616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测试阶段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2723808"/>
                  </a:ext>
                </a:extLst>
              </a:tr>
              <a:tr h="647374">
                <a:tc rowSpan="5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follow_test();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start_test();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FollowSwitch_test();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7530501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Speak_test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AddNewWaypoint_test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InitKeyword_test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348108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GrabSwitch_test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PassSwitch_test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xxgrab_test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541780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xxpass_test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GrabResultCallback_test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PassResultCallback_test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65626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FindKeyword_test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Keyword_test_CB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xxnav_test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();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007192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428F7555-25F1-4667-A3F4-1D0DC055C8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61988" y="1419716"/>
          <a:ext cx="5309473" cy="43111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5250">
                  <a:extLst>
                    <a:ext uri="{9D8B030D-6E8A-4147-A177-3AD203B41FA5}">
                      <a16:colId xmlns:a16="http://schemas.microsoft.com/office/drawing/2014/main" xmlns="" val="1282175074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xmlns="" val="2794667955"/>
                    </a:ext>
                  </a:extLst>
                </a:gridCol>
              </a:tblGrid>
              <a:tr h="380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测试阶段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测试项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2723808"/>
                  </a:ext>
                </a:extLst>
              </a:tr>
              <a:tr h="361636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集成测试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所有函数单元全部汇总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610478"/>
                  </a:ext>
                </a:extLst>
              </a:tr>
              <a:tr h="361636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功能测试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本地启动测试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7530501"/>
                  </a:ext>
                </a:extLst>
              </a:tr>
              <a:tr h="311085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网页启动测试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3481084"/>
                  </a:ext>
                </a:extLst>
              </a:tr>
              <a:tr h="400011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通信测试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541780"/>
                  </a:ext>
                </a:extLst>
              </a:tr>
              <a:tr h="263951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紧急制动测试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656264"/>
                  </a:ext>
                </a:extLst>
              </a:tr>
              <a:tr h="286889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跟随测试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0071929"/>
                  </a:ext>
                </a:extLst>
              </a:tr>
              <a:tr h="28154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路径规划测试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7975807"/>
                  </a:ext>
                </a:extLst>
              </a:tr>
              <a:tr h="228062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建图测试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56443687"/>
                  </a:ext>
                </a:extLst>
              </a:tr>
              <a:tr h="289717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标点测试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6265613"/>
                  </a:ext>
                </a:extLst>
              </a:tr>
              <a:tr h="444631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抓取测试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7491168"/>
                  </a:ext>
                </a:extLst>
              </a:tr>
              <a:tr h="226243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语音测试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2318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0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DC9B436-AE38-422E-8A0F-12ECF1C0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9" y="1187848"/>
            <a:ext cx="12192000" cy="5329954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569850" y="1797580"/>
            <a:ext cx="479963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将所有单元整合</a:t>
            </a:r>
            <a:endParaRPr lang="en-US" altLang="zh-CN" sz="1867" b="1" kern="0" dirty="0">
              <a:solidFill>
                <a:schemeClr val="accent4"/>
              </a:solidFill>
            </a:endParaRPr>
          </a:p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每位组员检测负责单元的输入是否符合要求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zh-CN" altLang="en-US" dirty="0"/>
              <a:t>测试流程</a:t>
            </a:r>
            <a:endParaRPr lang="en-US" altLang="zh-CN" dirty="0"/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xmlns="" id="{EC602095-B588-4233-8DC4-38A97C7E1EC9}"/>
              </a:ext>
            </a:extLst>
          </p:cNvPr>
          <p:cNvCxnSpPr>
            <a:cxnSpLocks/>
          </p:cNvCxnSpPr>
          <p:nvPr/>
        </p:nvCxnSpPr>
        <p:spPr>
          <a:xfrm rot="10800000">
            <a:off x="1649690" y="3634426"/>
            <a:ext cx="1866508" cy="1748278"/>
          </a:xfrm>
          <a:prstGeom prst="curvedConnector3">
            <a:avLst>
              <a:gd name="adj1" fmla="val 50000"/>
            </a:avLst>
          </a:prstGeom>
          <a:ln w="28575">
            <a:solidFill>
              <a:srgbClr val="1A7B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5335295F-33AC-4318-82EE-A5028175CC9A}"/>
              </a:ext>
            </a:extLst>
          </p:cNvPr>
          <p:cNvSpPr/>
          <p:nvPr/>
        </p:nvSpPr>
        <p:spPr>
          <a:xfrm>
            <a:off x="84841" y="2900420"/>
            <a:ext cx="2584032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4"/>
                </a:solidFill>
              </a:rPr>
              <a:t>每位组员对自己所负责的单元进行独立测试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xmlns="" id="{5B72F566-BEEC-4478-9780-7ABFFE8C76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64653" y="3369996"/>
            <a:ext cx="2516451" cy="1074323"/>
          </a:xfrm>
          <a:prstGeom prst="curvedConnector3">
            <a:avLst>
              <a:gd name="adj1" fmla="val 33143"/>
            </a:avLst>
          </a:prstGeom>
          <a:ln w="28575">
            <a:solidFill>
              <a:srgbClr val="1A7B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xmlns="" id="{C6984BF3-D355-4F4D-B674-DC2A5B87E777}"/>
              </a:ext>
            </a:extLst>
          </p:cNvPr>
          <p:cNvCxnSpPr>
            <a:cxnSpLocks/>
          </p:cNvCxnSpPr>
          <p:nvPr/>
        </p:nvCxnSpPr>
        <p:spPr>
          <a:xfrm flipV="1">
            <a:off x="8286161" y="4270341"/>
            <a:ext cx="914095" cy="895042"/>
          </a:xfrm>
          <a:prstGeom prst="curvedConnector3">
            <a:avLst>
              <a:gd name="adj1" fmla="val 50000"/>
            </a:avLst>
          </a:prstGeom>
          <a:ln w="28575">
            <a:solidFill>
              <a:srgbClr val="1A7B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0D52379F-DB45-4771-954F-79BA081C17EE}"/>
              </a:ext>
            </a:extLst>
          </p:cNvPr>
          <p:cNvSpPr/>
          <p:nvPr/>
        </p:nvSpPr>
        <p:spPr>
          <a:xfrm>
            <a:off x="7694025" y="3300937"/>
            <a:ext cx="4799634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实地测各个功能需求是否满足</a:t>
            </a:r>
            <a:endParaRPr lang="en-US" altLang="zh-CN" sz="1867" b="1" kern="0" dirty="0">
              <a:solidFill>
                <a:schemeClr val="accent4"/>
              </a:solidFill>
            </a:endParaRPr>
          </a:p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每位组员按分工进行观测</a:t>
            </a:r>
            <a:endParaRPr lang="en-US" altLang="zh-CN" sz="1867" b="1" kern="0" dirty="0">
              <a:solidFill>
                <a:schemeClr val="accent4"/>
              </a:solidFill>
            </a:endParaRPr>
          </a:p>
          <a:p>
            <a:pPr defTabSz="1219170"/>
            <a:r>
              <a:rPr lang="zh-CN" altLang="en-US" sz="1867" b="1" kern="0" dirty="0">
                <a:solidFill>
                  <a:schemeClr val="accent4"/>
                </a:solidFill>
              </a:rPr>
              <a:t>出现问题按之前的负责部分进行查错</a:t>
            </a:r>
          </a:p>
        </p:txBody>
      </p:sp>
    </p:spTree>
    <p:extLst>
      <p:ext uri="{BB962C8B-B14F-4D97-AF65-F5344CB8AC3E}">
        <p14:creationId xmlns:p14="http://schemas.microsoft.com/office/powerpoint/2010/main" val="406490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人员和时间分配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42C1E7D-3787-4914-8BBF-14ABFD933C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7887" y="1295838"/>
          <a:ext cx="9494974" cy="52238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5250">
                  <a:extLst>
                    <a:ext uri="{9D8B030D-6E8A-4147-A177-3AD203B41FA5}">
                      <a16:colId xmlns:a16="http://schemas.microsoft.com/office/drawing/2014/main" xmlns="" val="1282175074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xmlns="" val="1033919121"/>
                    </a:ext>
                  </a:extLst>
                </a:gridCol>
                <a:gridCol w="4792135">
                  <a:extLst>
                    <a:ext uri="{9D8B030D-6E8A-4147-A177-3AD203B41FA5}">
                      <a16:colId xmlns:a16="http://schemas.microsoft.com/office/drawing/2014/main" xmlns="" val="2794667955"/>
                    </a:ext>
                  </a:extLst>
                </a:gridCol>
                <a:gridCol w="1410703">
                  <a:extLst>
                    <a:ext uri="{9D8B030D-6E8A-4147-A177-3AD203B41FA5}">
                      <a16:colId xmlns:a16="http://schemas.microsoft.com/office/drawing/2014/main" xmlns="" val="1595845131"/>
                    </a:ext>
                  </a:extLst>
                </a:gridCol>
              </a:tblGrid>
              <a:tr h="6473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测试阶段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测试人员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测试内容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截止时间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2723808"/>
                  </a:ext>
                </a:extLst>
              </a:tr>
              <a:tr h="6473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单元测试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陈麒先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follow_test();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start_test();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FollowSwitch_test();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97530501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刘亮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AddNewWaypoint_test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InitKeyword_test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348108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周尚纯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GrabSwitch_test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PassSwitch_test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xxgrab_test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541780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秦枫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xxpass_test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GrabResultCallback_test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PassResultCallback_test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5656264"/>
                  </a:ext>
                </a:extLst>
              </a:tr>
              <a:tr h="647374">
                <a:tc v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孙琦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FindKeyword_test();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Keyword_test_CB();</a:t>
                      </a:r>
                      <a:b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xxnav_test();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5/19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0071929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集成测试 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全员 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软件单位之间的接口是否正确 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5/23</a:t>
                      </a:r>
                      <a:endParaRPr lang="zh-CN" alt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80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人员和时间分配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42C1E7D-3787-4914-8BBF-14ABFD933C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5339" y="1136172"/>
          <a:ext cx="9391280" cy="51561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38358">
                  <a:extLst>
                    <a:ext uri="{9D8B030D-6E8A-4147-A177-3AD203B41FA5}">
                      <a16:colId xmlns:a16="http://schemas.microsoft.com/office/drawing/2014/main" xmlns="" val="1282175074"/>
                    </a:ext>
                  </a:extLst>
                </a:gridCol>
                <a:gridCol w="3492113">
                  <a:extLst>
                    <a:ext uri="{9D8B030D-6E8A-4147-A177-3AD203B41FA5}">
                      <a16:colId xmlns:a16="http://schemas.microsoft.com/office/drawing/2014/main" xmlns="" val="1033919121"/>
                    </a:ext>
                  </a:extLst>
                </a:gridCol>
                <a:gridCol w="3560809">
                  <a:extLst>
                    <a:ext uri="{9D8B030D-6E8A-4147-A177-3AD203B41FA5}">
                      <a16:colId xmlns:a16="http://schemas.microsoft.com/office/drawing/2014/main" xmlns="" val="1595845131"/>
                    </a:ext>
                  </a:extLst>
                </a:gridCol>
              </a:tblGrid>
              <a:tr h="616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测试项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测试人员 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solidFill>
                            <a:schemeClr val="bg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截止时间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2723808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本地启动测试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805395"/>
                  </a:ext>
                </a:extLst>
              </a:tr>
              <a:tr h="57447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网页启动测试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周尚纯、陈麒先、孙琦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5/29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121917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1389921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通信测试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周尚纯、陈麒先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6/2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73241200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solidFill>
                            <a:srgbClr val="000000"/>
                          </a:solidFill>
                          <a:effectLst/>
                          <a:latin typeface="TimesNewRoman"/>
                        </a:rPr>
                        <a:t>紧急制动测试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刘亮、周尚纯、陈麒先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6/2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731267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跟随测试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陈麒先、秦枫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5/24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986502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路径规划测试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秦枫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5/25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928599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建图测试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全员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5/23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1068326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标点测试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陈麒先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5/24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57066109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抓取测试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刘亮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5/27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1558170"/>
                  </a:ext>
                </a:extLst>
              </a:tr>
              <a:tr h="4400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语音测试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孙琦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5/23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7438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61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测试用例设计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1457</Words>
  <Application>Microsoft Office PowerPoint</Application>
  <PresentationFormat>宽屏</PresentationFormat>
  <Paragraphs>346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TimesNewRoman</vt:lpstr>
      <vt:lpstr>等线</vt:lpstr>
      <vt:lpstr>宋体</vt:lpstr>
      <vt:lpstr>宋体</vt:lpstr>
      <vt:lpstr>微软雅黑</vt:lpstr>
      <vt:lpstr>Arial</vt:lpstr>
      <vt:lpstr>Century Gothic</vt:lpstr>
      <vt:lpstr>Impact</vt:lpstr>
      <vt:lpstr>Segoe UI Light</vt:lpstr>
      <vt:lpstr>Times New Roman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cqx</cp:lastModifiedBy>
  <cp:revision>96</cp:revision>
  <dcterms:created xsi:type="dcterms:W3CDTF">2015-08-18T02:51:41Z</dcterms:created>
  <dcterms:modified xsi:type="dcterms:W3CDTF">2019-06-04T01:32:49Z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2017-12-21T06:36:36.2809056Z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