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5731" r:id="rId2"/>
    <p:sldId id="5732" r:id="rId3"/>
    <p:sldId id="5734" r:id="rId4"/>
    <p:sldId id="5714" r:id="rId5"/>
    <p:sldId id="5735" r:id="rId6"/>
    <p:sldId id="5707" r:id="rId7"/>
    <p:sldId id="5738" r:id="rId8"/>
    <p:sldId id="5739" r:id="rId9"/>
    <p:sldId id="5740" r:id="rId10"/>
    <p:sldId id="5737" r:id="rId11"/>
    <p:sldId id="5742" r:id="rId12"/>
    <p:sldId id="5741" r:id="rId13"/>
    <p:sldId id="5746" r:id="rId14"/>
    <p:sldId id="5747" r:id="rId1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p15:clr>
            <a:srgbClr val="A4A3A4"/>
          </p15:clr>
        </p15:guide>
        <p15:guide id="2" pos="5760">
          <p15:clr>
            <a:srgbClr val="A4A3A4"/>
          </p15:clr>
        </p15:guide>
        <p15:guide id="3" orient="horz">
          <p15:clr>
            <a:srgbClr val="A4A3A4"/>
          </p15:clr>
        </p15:guide>
        <p15:guide id="4" orient="horz" pos="3218">
          <p15:clr>
            <a:srgbClr val="A4A3A4"/>
          </p15:clr>
        </p15:guide>
        <p15:guide id="5" pos="612">
          <p15:clr>
            <a:srgbClr val="A4A3A4"/>
          </p15:clr>
        </p15:guide>
        <p15:guide id="6">
          <p15:clr>
            <a:srgbClr val="A4A3A4"/>
          </p15:clr>
        </p15:guide>
        <p15:guide id="7" orient="horz" pos="1620">
          <p15:clr>
            <a:srgbClr val="A4A3A4"/>
          </p15:clr>
        </p15:guide>
        <p15:guide id="8" pos="514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A1D2A"/>
    <a:srgbClr val="1E70B1"/>
    <a:srgbClr val="0A4C80"/>
    <a:srgbClr val="E4E4E4"/>
    <a:srgbClr val="2E2E2C"/>
    <a:srgbClr val="044A96"/>
    <a:srgbClr val="A27E86"/>
    <a:srgbClr val="0696AE"/>
    <a:srgbClr val="05899F"/>
    <a:srgbClr val="06A0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44" autoAdjust="0"/>
    <p:restoredTop sz="94027" autoAdjust="0"/>
  </p:normalViewPr>
  <p:slideViewPr>
    <p:cSldViewPr>
      <p:cViewPr varScale="1">
        <p:scale>
          <a:sx n="171" d="100"/>
          <a:sy n="171" d="100"/>
        </p:scale>
        <p:origin x="824" y="168"/>
      </p:cViewPr>
      <p:guideLst>
        <p:guide pos="2880"/>
        <p:guide pos="5760"/>
        <p:guide orient="horz"/>
        <p:guide orient="horz" pos="3218"/>
        <p:guide pos="612"/>
        <p:guide/>
        <p:guide orient="horz" pos="1620"/>
        <p:guide pos="514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382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71E8F-9B2B-491C-BF18-E33909BE8334}" type="datetimeFigureOut">
              <a:rPr lang="zh-CN" altLang="en-US" smtClean="0"/>
              <a:t>2019/5/7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1C2023-A398-416E-AC65-CBA0D090EB2B}"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91C0ED-1C8B-4FF3-91A6-E652895D4634}" type="datetimeFigureOut">
              <a:rPr lang="zh-CN" altLang="en-US" smtClean="0"/>
              <a:t>2019/5/7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ED419-5B3F-423C-8358-46E41EBE13C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3C93F6-DCAE-4A19-B4B9-EF78F3C5A4CA}"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3C93F6-DCAE-4A19-B4B9-EF78F3C5A4CA}"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3C93F6-DCAE-4A19-B4B9-EF78F3C5A4CA}"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3C93F6-DCAE-4A19-B4B9-EF78F3C5A4CA}" type="slidenum">
              <a:rPr lang="zh-CN" altLang="en-US" smtClean="0"/>
              <a:t>10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3C93F6-DCAE-4A19-B4B9-EF78F3C5A4CA}"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 y="1"/>
            <a:ext cx="9143499" cy="51434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5_空白">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AD8D3FDD-8F49-4E9E-9989-6E4EA162209F}" type="datetimeFigureOut">
              <a:rPr lang="zh-CN" altLang="en-US" smtClean="0"/>
              <a:t>2019/5/7</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BDF6357D-4DB5-4E4E-AC36-720C6108B39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t="-3000" b="-3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file:////var/folders/x_/_63rsbfx7jq897qg_j3s5p1m0000gn/T/com.microsoft.Powerpoint/converted_emf.emf"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44970"/>
          <a:stretch>
            <a:fillRect/>
          </a:stretch>
        </p:blipFill>
        <p:spPr>
          <a:xfrm rot="5400000">
            <a:off x="-213742" y="213742"/>
            <a:ext cx="5143501" cy="4716016"/>
          </a:xfrm>
          <a:prstGeom prst="rect">
            <a:avLst/>
          </a:prstGeom>
        </p:spPr>
      </p:pic>
      <p:sp>
        <p:nvSpPr>
          <p:cNvPr id="9" name="文本框 8"/>
          <p:cNvSpPr txBox="1"/>
          <p:nvPr/>
        </p:nvSpPr>
        <p:spPr>
          <a:xfrm>
            <a:off x="3609647" y="2217807"/>
            <a:ext cx="4288353" cy="707886"/>
          </a:xfrm>
          <a:prstGeom prst="rect">
            <a:avLst/>
          </a:prstGeom>
          <a:noFill/>
        </p:spPr>
        <p:txBody>
          <a:bodyPr wrap="none" rtlCol="0">
            <a:spAutoFit/>
          </a:bodyPr>
          <a:lstStyle/>
          <a:p>
            <a:r>
              <a:rPr lang="zh-CN" altLang="en-US" sz="4000"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项目中段总结反思</a:t>
            </a:r>
          </a:p>
        </p:txBody>
      </p:sp>
      <p:sp>
        <p:nvSpPr>
          <p:cNvPr id="12" name="圆角矩形 15"/>
          <p:cNvSpPr/>
          <p:nvPr/>
        </p:nvSpPr>
        <p:spPr>
          <a:xfrm>
            <a:off x="6445643" y="4124792"/>
            <a:ext cx="2132556" cy="251540"/>
          </a:xfrm>
          <a:prstGeom prst="roundRect">
            <a:avLst>
              <a:gd name="adj" fmla="val 0"/>
            </a:avLst>
          </a:prstGeom>
          <a:solidFill>
            <a:srgbClr val="CA1D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10000"/>
              </a:lnSpc>
            </a:pPr>
            <a:r>
              <a:rPr lang="en-US" altLang="zh-CN" sz="105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Team 202</a:t>
            </a:r>
            <a:r>
              <a:rPr lang="zh-CN" altLang="en-US" sz="105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          </a:t>
            </a:r>
            <a:r>
              <a:rPr lang="en-US" altLang="zh-CN" sz="105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2019.5.7</a:t>
            </a:r>
            <a:endParaRPr lang="zh-CN" altLang="en-US" sz="105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pic>
        <p:nvPicPr>
          <p:cNvPr id="3" name="图片 2"/>
          <p:cNvPicPr>
            <a:picLocks noChangeAspect="1"/>
          </p:cNvPicPr>
          <p:nvPr/>
        </p:nvPicPr>
        <p:blipFill>
          <a:blip r:link="rId3"/>
          <a:stretch>
            <a:fillRect/>
          </a:stretch>
        </p:blipFill>
        <p:spPr>
          <a:xfrm>
            <a:off x="1270000" y="1270000"/>
            <a:ext cx="63500" cy="76200"/>
          </a:xfrm>
          <a:prstGeom prst="rect">
            <a:avLst/>
          </a:prstGeom>
        </p:spPr>
      </p:pic>
      <p:pic>
        <p:nvPicPr>
          <p:cNvPr id="4" name="图片 3">
            <a:extLst>
              <a:ext uri="{FF2B5EF4-FFF2-40B4-BE49-F238E27FC236}">
                <a16:creationId xmlns:a16="http://schemas.microsoft.com/office/drawing/2014/main" id="{89F03602-D024-D44E-94B9-4D5E29B8CB32}"/>
              </a:ext>
            </a:extLst>
          </p:cNvPr>
          <p:cNvPicPr>
            <a:picLocks noChangeAspect="1"/>
          </p:cNvPicPr>
          <p:nvPr/>
        </p:nvPicPr>
        <p:blipFill>
          <a:blip r:link="rId3"/>
          <a:stretch>
            <a:fillRect/>
          </a:stretch>
        </p:blipFill>
        <p:spPr>
          <a:xfrm>
            <a:off x="1270000" y="1270000"/>
            <a:ext cx="63500" cy="76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0-#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250" fill="hold"/>
                                        <p:tgtEl>
                                          <p:spTgt spid="12"/>
                                        </p:tgtEl>
                                        <p:attrNameLst>
                                          <p:attrName>ppt_x</p:attrName>
                                        </p:attrNameLst>
                                      </p:cBhvr>
                                      <p:tavLst>
                                        <p:tav tm="0">
                                          <p:val>
                                            <p:strVal val="1+#ppt_w/2"/>
                                          </p:val>
                                        </p:tav>
                                        <p:tav tm="100000">
                                          <p:val>
                                            <p:strVal val="#ppt_x"/>
                                          </p:val>
                                        </p:tav>
                                      </p:tavLst>
                                    </p:anim>
                                    <p:anim calcmode="lin" valueType="num">
                                      <p:cBhvr additive="base">
                                        <p:cTn id="18" dur="2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b="67671"/>
          <a:stretch>
            <a:fillRect/>
          </a:stretch>
        </p:blipFill>
        <p:spPr>
          <a:xfrm>
            <a:off x="1999110" y="-740618"/>
            <a:ext cx="5145781" cy="2771799"/>
          </a:xfrm>
          <a:prstGeom prst="rect">
            <a:avLst/>
          </a:prstGeom>
        </p:spPr>
      </p:pic>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b="67671"/>
          <a:stretch>
            <a:fillRect/>
          </a:stretch>
        </p:blipFill>
        <p:spPr>
          <a:xfrm rot="16200000">
            <a:off x="-500254" y="4525337"/>
            <a:ext cx="2168679" cy="1168170"/>
          </a:xfrm>
          <a:prstGeom prst="rect">
            <a:avLst/>
          </a:prstGeom>
        </p:spPr>
      </p:pic>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b="67671"/>
          <a:stretch>
            <a:fillRect/>
          </a:stretch>
        </p:blipFill>
        <p:spPr>
          <a:xfrm rot="5400000" flipH="1">
            <a:off x="7475575" y="4525337"/>
            <a:ext cx="2168679" cy="1168170"/>
          </a:xfrm>
          <a:prstGeom prst="rect">
            <a:avLst/>
          </a:prstGeom>
        </p:spPr>
      </p:pic>
      <p:sp>
        <p:nvSpPr>
          <p:cNvPr id="13" name="菱形 12"/>
          <p:cNvSpPr/>
          <p:nvPr/>
        </p:nvSpPr>
        <p:spPr>
          <a:xfrm>
            <a:off x="3421910" y="864534"/>
            <a:ext cx="2137226" cy="2137226"/>
          </a:xfrm>
          <a:prstGeom prst="diamond">
            <a:avLst/>
          </a:prstGeom>
          <a:solidFill>
            <a:schemeClr val="bg1"/>
          </a:solidFill>
          <a:ln>
            <a:noFill/>
          </a:ln>
          <a:effectLst>
            <a:outerShdw blurRad="165100" dist="139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r>
              <a:rPr lang="en-US" altLang="zh-CN" sz="7200" dirty="0">
                <a:solidFill>
                  <a:schemeClr val="tx1">
                    <a:lumMod val="85000"/>
                    <a:lumOff val="15000"/>
                  </a:schemeClr>
                </a:solidFill>
                <a:latin typeface="Century" panose="02040604050505020304" pitchFamily="18" charset="0"/>
                <a:cs typeface="+mn-ea"/>
              </a:rPr>
              <a:t>3</a:t>
            </a:r>
            <a:endParaRPr lang="zh-CN" altLang="en-US" sz="7200" dirty="0">
              <a:solidFill>
                <a:schemeClr val="tx1">
                  <a:lumMod val="85000"/>
                  <a:lumOff val="15000"/>
                </a:schemeClr>
              </a:solidFill>
              <a:latin typeface="Century" panose="02040604050505020304" pitchFamily="18" charset="0"/>
              <a:cs typeface="+mn-ea"/>
            </a:endParaRPr>
          </a:p>
        </p:txBody>
      </p:sp>
      <p:sp>
        <p:nvSpPr>
          <p:cNvPr id="14" name="文本框 13"/>
          <p:cNvSpPr txBox="1"/>
          <p:nvPr/>
        </p:nvSpPr>
        <p:spPr>
          <a:xfrm>
            <a:off x="3577458" y="3211938"/>
            <a:ext cx="1826141" cy="584775"/>
          </a:xfrm>
          <a:prstGeom prst="rect">
            <a:avLst/>
          </a:prstGeom>
          <a:noFill/>
        </p:spPr>
        <p:txBody>
          <a:bodyPr wrap="none" rtlCol="0">
            <a:spAutoFit/>
          </a:bodyPr>
          <a:lstStyle/>
          <a:p>
            <a:pPr algn="ctr"/>
            <a:r>
              <a:rPr lang="zh-CN" altLang="en-US" sz="3200" b="1"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关键问题</a:t>
            </a:r>
          </a:p>
        </p:txBody>
      </p:sp>
    </p:spTree>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250" fill="hold"/>
                                        <p:tgtEl>
                                          <p:spTgt spid="6"/>
                                        </p:tgtEl>
                                        <p:attrNameLst>
                                          <p:attrName>ppt_x</p:attrName>
                                        </p:attrNameLst>
                                      </p:cBhvr>
                                      <p:tavLst>
                                        <p:tav tm="0">
                                          <p:val>
                                            <p:strVal val="0-#ppt_w/2"/>
                                          </p:val>
                                        </p:tav>
                                        <p:tav tm="100000">
                                          <p:val>
                                            <p:strVal val="#ppt_x"/>
                                          </p:val>
                                        </p:tav>
                                      </p:tavLst>
                                    </p:anim>
                                    <p:anim calcmode="lin" valueType="num">
                                      <p:cBhvr additive="base">
                                        <p:cTn id="12" dur="2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250" fill="hold"/>
                                        <p:tgtEl>
                                          <p:spTgt spid="7"/>
                                        </p:tgtEl>
                                        <p:attrNameLst>
                                          <p:attrName>ppt_x</p:attrName>
                                        </p:attrNameLst>
                                      </p:cBhvr>
                                      <p:tavLst>
                                        <p:tav tm="0">
                                          <p:val>
                                            <p:strVal val="1+#ppt_w/2"/>
                                          </p:val>
                                        </p:tav>
                                        <p:tav tm="100000">
                                          <p:val>
                                            <p:strVal val="#ppt_x"/>
                                          </p:val>
                                        </p:tav>
                                      </p:tavLst>
                                    </p:anim>
                                    <p:anim calcmode="lin" valueType="num">
                                      <p:cBhvr additive="base">
                                        <p:cTn id="16" dur="25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par>
                          <p:cTn id="23" fill="hold">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1000" fill="hold"/>
                                        <p:tgtEl>
                                          <p:spTgt spid="14"/>
                                        </p:tgtEl>
                                        <p:attrNameLst>
                                          <p:attrName>ppt_x</p:attrName>
                                        </p:attrNameLst>
                                      </p:cBhvr>
                                      <p:tavLst>
                                        <p:tav tm="0">
                                          <p:val>
                                            <p:strVal val="#ppt_x"/>
                                          </p:val>
                                        </p:tav>
                                        <p:tav tm="100000">
                                          <p:val>
                                            <p:strVal val="#ppt_x"/>
                                          </p:val>
                                        </p:tav>
                                      </p:tavLst>
                                    </p:anim>
                                    <p:anim calcmode="lin" valueType="num">
                                      <p:cBhvr additive="base">
                                        <p:cTn id="27"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447157" y="1535375"/>
            <a:ext cx="2837811" cy="300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20000"/>
              </a:lnSpc>
            </a:pPr>
            <a:r>
              <a:rPr lang="zh-CN" altLang="en-US" sz="1600" b="1"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手机</a:t>
            </a:r>
            <a:r>
              <a:rPr lang="en-US" altLang="zh-CN" sz="1600" b="1"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APP</a:t>
            </a:r>
            <a:r>
              <a:rPr lang="zh-CN" altLang="en-US" sz="1600" b="1"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与机器人的通信问题</a:t>
            </a:r>
          </a:p>
        </p:txBody>
      </p:sp>
      <p:sp>
        <p:nvSpPr>
          <p:cNvPr id="9" name="矩形 8"/>
          <p:cNvSpPr/>
          <p:nvPr/>
        </p:nvSpPr>
        <p:spPr>
          <a:xfrm>
            <a:off x="646632" y="1609686"/>
            <a:ext cx="784284" cy="784284"/>
          </a:xfrm>
          <a:prstGeom prst="rect">
            <a:avLst/>
          </a:prstGeom>
          <a:solidFill>
            <a:srgbClr val="CA1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1</a:t>
            </a:r>
            <a:endParaRPr lang="zh-CN" altLang="en-US" sz="24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0" name="矩形 9"/>
          <p:cNvSpPr/>
          <p:nvPr/>
        </p:nvSpPr>
        <p:spPr>
          <a:xfrm>
            <a:off x="5062130" y="1609686"/>
            <a:ext cx="784284" cy="7842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2</a:t>
            </a:r>
            <a:endParaRPr lang="zh-CN" altLang="en-US" sz="24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1" name="矩形 10"/>
          <p:cNvSpPr/>
          <p:nvPr/>
        </p:nvSpPr>
        <p:spPr>
          <a:xfrm>
            <a:off x="646632" y="3083610"/>
            <a:ext cx="784284" cy="7842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rPr>
              <a:t>3</a:t>
            </a:r>
            <a:endParaRPr lang="zh-CN" altLang="en-US" sz="2400" dirty="0">
              <a:solidFill>
                <a:schemeClr val="bg1"/>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3" name="矩形 12"/>
          <p:cNvSpPr/>
          <p:nvPr/>
        </p:nvSpPr>
        <p:spPr>
          <a:xfrm>
            <a:off x="1426582" y="1835427"/>
            <a:ext cx="2778609" cy="628568"/>
          </a:xfrm>
          <a:prstGeom prst="rect">
            <a:avLst/>
          </a:prstGeom>
        </p:spPr>
        <p:txBody>
          <a:bodyPr wrap="square" lIns="91438" tIns="45719" rIns="91438" b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buFont typeface="Arial" panose="020B0604020202020204" pitchFamily="34" charset="0"/>
              <a:buNone/>
            </a:pPr>
            <a:r>
              <a:rPr lang="zh-CN" altLang="en-US" sz="1000"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rPr>
              <a:t>使用</a:t>
            </a:r>
            <a:r>
              <a:rPr lang="en-US" altLang="zh-CN" sz="1000"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rPr>
              <a:t>Python</a:t>
            </a:r>
            <a:r>
              <a:rPr lang="zh-CN" altLang="en-US" sz="1000"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rPr>
              <a:t>及</a:t>
            </a:r>
            <a:r>
              <a:rPr lang="en-US" altLang="zh-CN" sz="1000"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rPr>
              <a:t>Android</a:t>
            </a:r>
            <a:r>
              <a:rPr lang="zh-CN" altLang="en-US" sz="1000"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rPr>
              <a:t>的</a:t>
            </a:r>
            <a:r>
              <a:rPr lang="en-US" altLang="zh-CN" sz="1000"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rPr>
              <a:t>Socket</a:t>
            </a:r>
            <a:r>
              <a:rPr lang="zh-CN" altLang="en-US" sz="1000"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rPr>
              <a:t>编程方法，利用</a:t>
            </a:r>
            <a:r>
              <a:rPr lang="en-US" altLang="zh-CN" sz="1000"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rPr>
              <a:t>TCP</a:t>
            </a:r>
            <a:r>
              <a:rPr lang="zh-CN" altLang="en-US" sz="1000"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rPr>
              <a:t>传输控制信息，利用</a:t>
            </a:r>
            <a:r>
              <a:rPr lang="en-US" altLang="zh-CN" sz="1000"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rPr>
              <a:t>UDP</a:t>
            </a:r>
            <a:r>
              <a:rPr lang="zh-CN" altLang="en-US" sz="1000"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rPr>
              <a:t>传输视频流等频繁更新的数据</a:t>
            </a:r>
          </a:p>
        </p:txBody>
      </p:sp>
      <p:sp>
        <p:nvSpPr>
          <p:cNvPr id="14" name="矩形 13"/>
          <p:cNvSpPr/>
          <p:nvPr/>
        </p:nvSpPr>
        <p:spPr>
          <a:xfrm>
            <a:off x="5846414" y="1535375"/>
            <a:ext cx="2475415" cy="300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20000"/>
              </a:lnSpc>
            </a:pPr>
            <a:r>
              <a:rPr lang="zh-CN" altLang="en-US" sz="1600" b="1"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路径规划的实现问题</a:t>
            </a:r>
          </a:p>
        </p:txBody>
      </p:sp>
      <p:sp>
        <p:nvSpPr>
          <p:cNvPr id="20" name="矩形 19"/>
          <p:cNvSpPr/>
          <p:nvPr/>
        </p:nvSpPr>
        <p:spPr>
          <a:xfrm>
            <a:off x="5825839" y="1836212"/>
            <a:ext cx="2778609" cy="814965"/>
          </a:xfrm>
          <a:prstGeom prst="rect">
            <a:avLst/>
          </a:prstGeom>
        </p:spPr>
        <p:txBody>
          <a:bodyPr wrap="square" lIns="91438" tIns="45719" rIns="91438" b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buFont typeface="Arial" panose="020B0604020202020204" pitchFamily="34" charset="0"/>
              <a:buNone/>
            </a:pPr>
            <a:r>
              <a:rPr lang="zh-CN" altLang="en-US" sz="1000"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rPr>
              <a:t>手机端通过对</a:t>
            </a:r>
            <a:r>
              <a:rPr lang="en-US" altLang="zh-CN" sz="1000" dirty="0" err="1">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rPr>
              <a:t>Costmap</a:t>
            </a:r>
            <a:r>
              <a:rPr lang="zh-CN" altLang="en-US" sz="1000"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rPr>
              <a:t>及必要位置信息进行解析后显示机器人位置，通过将导航点打包成</a:t>
            </a:r>
            <a:r>
              <a:rPr lang="en-US" altLang="zh-CN" sz="1000"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rPr>
              <a:t>xml</a:t>
            </a:r>
            <a:r>
              <a:rPr lang="zh-CN" altLang="en-US" sz="1000"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rPr>
              <a:t>格式后发送给机器人，机器人实现自主的路径规划</a:t>
            </a:r>
          </a:p>
        </p:txBody>
      </p:sp>
      <p:sp>
        <p:nvSpPr>
          <p:cNvPr id="23" name="矩形 22"/>
          <p:cNvSpPr/>
          <p:nvPr/>
        </p:nvSpPr>
        <p:spPr>
          <a:xfrm>
            <a:off x="1450687" y="3058262"/>
            <a:ext cx="1798202" cy="3000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120000"/>
              </a:lnSpc>
            </a:pPr>
            <a:r>
              <a:rPr lang="zh-CN" altLang="en-US" sz="1600" b="1"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安全性问题</a:t>
            </a:r>
          </a:p>
        </p:txBody>
      </p:sp>
      <p:sp>
        <p:nvSpPr>
          <p:cNvPr id="24" name="矩形 23"/>
          <p:cNvSpPr/>
          <p:nvPr/>
        </p:nvSpPr>
        <p:spPr>
          <a:xfrm>
            <a:off x="1379267" y="3406966"/>
            <a:ext cx="2778609" cy="459105"/>
          </a:xfrm>
          <a:prstGeom prst="rect">
            <a:avLst/>
          </a:prstGeom>
        </p:spPr>
        <p:txBody>
          <a:bodyPr wrap="square" lIns="91438" tIns="45719" rIns="91438" b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buFont typeface="Arial" panose="020B0604020202020204" pitchFamily="34" charset="0"/>
              <a:buNone/>
            </a:pPr>
            <a:r>
              <a:rPr lang="zh-CN" altLang="en-US" sz="1000" dirty="0">
                <a:solidFill>
                  <a:schemeClr val="tx1">
                    <a:lumMod val="65000"/>
                    <a:lumOff val="35000"/>
                  </a:schemeClr>
                </a:solidFill>
                <a:latin typeface="Century Gothic" panose="020B0502020202020204" pitchFamily="34" charset="0"/>
                <a:ea typeface="微软雅黑" panose="020B0503020204020204" pitchFamily="34" charset="-122"/>
                <a:sym typeface="Century Gothic" panose="020B0502020202020204" pitchFamily="34" charset="0"/>
              </a:rPr>
              <a:t>机器人端也会实时的与手机端进行通信，如果检测到手机端下线，则立即停止运动</a:t>
            </a:r>
          </a:p>
        </p:txBody>
      </p:sp>
      <p:grpSp>
        <p:nvGrpSpPr>
          <p:cNvPr id="15" name="组合 14"/>
          <p:cNvGrpSpPr/>
          <p:nvPr/>
        </p:nvGrpSpPr>
        <p:grpSpPr>
          <a:xfrm>
            <a:off x="0" y="267494"/>
            <a:ext cx="1635793" cy="734304"/>
            <a:chOff x="0" y="316421"/>
            <a:chExt cx="1635793" cy="734304"/>
          </a:xfrm>
        </p:grpSpPr>
        <p:sp>
          <p:nvSpPr>
            <p:cNvPr id="16" name="矩形 15"/>
            <p:cNvSpPr/>
            <p:nvPr/>
          </p:nvSpPr>
          <p:spPr>
            <a:xfrm>
              <a:off x="425205" y="468130"/>
              <a:ext cx="1210588" cy="400110"/>
            </a:xfrm>
            <a:prstGeom prst="rect">
              <a:avLst/>
            </a:prstGeom>
          </p:spPr>
          <p:txBody>
            <a:bodyPr wrap="none">
              <a:spAutoFit/>
            </a:bodyPr>
            <a:lstStyle/>
            <a:p>
              <a:r>
                <a:rPr lang="zh-CN" altLang="en-US" sz="2000" b="1"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关键问题</a:t>
              </a:r>
            </a:p>
          </p:txBody>
        </p:sp>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b="67671"/>
            <a:stretch>
              <a:fillRect/>
            </a:stretch>
          </p:blipFill>
          <p:spPr>
            <a:xfrm rot="16200000" flipH="1">
              <a:off x="-169384" y="485805"/>
              <a:ext cx="734304" cy="395536"/>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b="67671"/>
          <a:stretch>
            <a:fillRect/>
          </a:stretch>
        </p:blipFill>
        <p:spPr>
          <a:xfrm>
            <a:off x="1999110" y="-740618"/>
            <a:ext cx="5145781" cy="2771799"/>
          </a:xfrm>
          <a:prstGeom prst="rect">
            <a:avLst/>
          </a:prstGeom>
        </p:spPr>
      </p:pic>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b="67671"/>
          <a:stretch>
            <a:fillRect/>
          </a:stretch>
        </p:blipFill>
        <p:spPr>
          <a:xfrm rot="16200000">
            <a:off x="-500254" y="4525337"/>
            <a:ext cx="2168679" cy="1168170"/>
          </a:xfrm>
          <a:prstGeom prst="rect">
            <a:avLst/>
          </a:prstGeom>
        </p:spPr>
      </p:pic>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b="67671"/>
          <a:stretch>
            <a:fillRect/>
          </a:stretch>
        </p:blipFill>
        <p:spPr>
          <a:xfrm rot="5400000" flipH="1">
            <a:off x="7475575" y="4525337"/>
            <a:ext cx="2168679" cy="1168170"/>
          </a:xfrm>
          <a:prstGeom prst="rect">
            <a:avLst/>
          </a:prstGeom>
        </p:spPr>
      </p:pic>
      <p:sp>
        <p:nvSpPr>
          <p:cNvPr id="13" name="菱形 12"/>
          <p:cNvSpPr/>
          <p:nvPr/>
        </p:nvSpPr>
        <p:spPr>
          <a:xfrm>
            <a:off x="3421910" y="864534"/>
            <a:ext cx="2137226" cy="2137226"/>
          </a:xfrm>
          <a:prstGeom prst="diamond">
            <a:avLst/>
          </a:prstGeom>
          <a:solidFill>
            <a:schemeClr val="bg1"/>
          </a:solidFill>
          <a:ln>
            <a:noFill/>
          </a:ln>
          <a:effectLst>
            <a:outerShdw blurRad="165100" dist="139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r>
              <a:rPr lang="en-US" altLang="zh-CN" sz="7200" dirty="0">
                <a:solidFill>
                  <a:schemeClr val="tx1">
                    <a:lumMod val="85000"/>
                    <a:lumOff val="15000"/>
                  </a:schemeClr>
                </a:solidFill>
                <a:latin typeface="Century" panose="02040604050505020304" pitchFamily="18" charset="0"/>
                <a:cs typeface="+mn-ea"/>
              </a:rPr>
              <a:t>4</a:t>
            </a:r>
            <a:endParaRPr lang="zh-CN" altLang="en-US" sz="7200" dirty="0">
              <a:solidFill>
                <a:schemeClr val="tx1">
                  <a:lumMod val="85000"/>
                  <a:lumOff val="15000"/>
                </a:schemeClr>
              </a:solidFill>
              <a:latin typeface="Century" panose="02040604050505020304" pitchFamily="18" charset="0"/>
              <a:cs typeface="+mn-ea"/>
            </a:endParaRPr>
          </a:p>
        </p:txBody>
      </p:sp>
      <p:sp>
        <p:nvSpPr>
          <p:cNvPr id="14" name="文本框 13"/>
          <p:cNvSpPr txBox="1"/>
          <p:nvPr/>
        </p:nvSpPr>
        <p:spPr>
          <a:xfrm>
            <a:off x="3577454" y="3211938"/>
            <a:ext cx="1826141" cy="584775"/>
          </a:xfrm>
          <a:prstGeom prst="rect">
            <a:avLst/>
          </a:prstGeom>
          <a:noFill/>
        </p:spPr>
        <p:txBody>
          <a:bodyPr wrap="none" rtlCol="0">
            <a:spAutoFit/>
          </a:bodyPr>
          <a:lstStyle/>
          <a:p>
            <a:pPr algn="ctr"/>
            <a:r>
              <a:rPr lang="zh-CN" altLang="en-US" sz="3200" b="1"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解决方案</a:t>
            </a:r>
          </a:p>
        </p:txBody>
      </p:sp>
      <p:sp>
        <p:nvSpPr>
          <p:cNvPr id="3" name="文本框 2"/>
          <p:cNvSpPr txBox="1"/>
          <p:nvPr/>
        </p:nvSpPr>
        <p:spPr>
          <a:xfrm>
            <a:off x="3302000" y="2387600"/>
            <a:ext cx="2540000" cy="368300"/>
          </a:xfrm>
          <a:prstGeom prst="rect">
            <a:avLst/>
          </a:prstGeom>
          <a:noFill/>
        </p:spPr>
        <p:txBody>
          <a:bodyPr wrap="square" rtlCol="0" anchor="t">
            <a:spAutoFit/>
          </a:bodyPr>
          <a:lstStyle/>
          <a:p>
            <a:r>
              <a:rPr lang="zh-CN" altLang="en-US"/>
              <a:t> </a:t>
            </a:r>
          </a:p>
        </p:txBody>
      </p:sp>
      <p:sp>
        <p:nvSpPr>
          <p:cNvPr id="4" name="文本框 3"/>
          <p:cNvSpPr txBox="1"/>
          <p:nvPr/>
        </p:nvSpPr>
        <p:spPr>
          <a:xfrm>
            <a:off x="3302000" y="2387600"/>
            <a:ext cx="2540000" cy="368300"/>
          </a:xfrm>
          <a:prstGeom prst="rect">
            <a:avLst/>
          </a:prstGeom>
          <a:noFill/>
        </p:spPr>
        <p:txBody>
          <a:bodyPr wrap="square" rtlCol="0" anchor="t">
            <a:spAutoFit/>
          </a:bodyPr>
          <a:lstStyle/>
          <a:p>
            <a:r>
              <a:rPr lang="zh-CN" altLang="en-US"/>
              <a:t>  </a:t>
            </a:r>
          </a:p>
        </p:txBody>
      </p:sp>
    </p:spTree>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250" fill="hold"/>
                                        <p:tgtEl>
                                          <p:spTgt spid="6"/>
                                        </p:tgtEl>
                                        <p:attrNameLst>
                                          <p:attrName>ppt_x</p:attrName>
                                        </p:attrNameLst>
                                      </p:cBhvr>
                                      <p:tavLst>
                                        <p:tav tm="0">
                                          <p:val>
                                            <p:strVal val="0-#ppt_w/2"/>
                                          </p:val>
                                        </p:tav>
                                        <p:tav tm="100000">
                                          <p:val>
                                            <p:strVal val="#ppt_x"/>
                                          </p:val>
                                        </p:tav>
                                      </p:tavLst>
                                    </p:anim>
                                    <p:anim calcmode="lin" valueType="num">
                                      <p:cBhvr additive="base">
                                        <p:cTn id="12" dur="2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250" fill="hold"/>
                                        <p:tgtEl>
                                          <p:spTgt spid="7"/>
                                        </p:tgtEl>
                                        <p:attrNameLst>
                                          <p:attrName>ppt_x</p:attrName>
                                        </p:attrNameLst>
                                      </p:cBhvr>
                                      <p:tavLst>
                                        <p:tav tm="0">
                                          <p:val>
                                            <p:strVal val="1+#ppt_w/2"/>
                                          </p:val>
                                        </p:tav>
                                        <p:tav tm="100000">
                                          <p:val>
                                            <p:strVal val="#ppt_x"/>
                                          </p:val>
                                        </p:tav>
                                      </p:tavLst>
                                    </p:anim>
                                    <p:anim calcmode="lin" valueType="num">
                                      <p:cBhvr additive="base">
                                        <p:cTn id="16" dur="25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par>
                          <p:cTn id="23" fill="hold">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1000" fill="hold"/>
                                        <p:tgtEl>
                                          <p:spTgt spid="14"/>
                                        </p:tgtEl>
                                        <p:attrNameLst>
                                          <p:attrName>ppt_x</p:attrName>
                                        </p:attrNameLst>
                                      </p:cBhvr>
                                      <p:tavLst>
                                        <p:tav tm="0">
                                          <p:val>
                                            <p:strVal val="#ppt_x"/>
                                          </p:val>
                                        </p:tav>
                                        <p:tav tm="100000">
                                          <p:val>
                                            <p:strVal val="#ppt_x"/>
                                          </p:val>
                                        </p:tav>
                                      </p:tavLst>
                                    </p:anim>
                                    <p:anim calcmode="lin" valueType="num">
                                      <p:cBhvr additive="base">
                                        <p:cTn id="27"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0" y="267494"/>
            <a:ext cx="1116085" cy="734304"/>
            <a:chOff x="0" y="316421"/>
            <a:chExt cx="1116085" cy="734304"/>
          </a:xfrm>
        </p:grpSpPr>
        <p:sp>
          <p:nvSpPr>
            <p:cNvPr id="38" name="矩形 37"/>
            <p:cNvSpPr/>
            <p:nvPr/>
          </p:nvSpPr>
          <p:spPr>
            <a:xfrm>
              <a:off x="425205" y="468130"/>
              <a:ext cx="690880" cy="398780"/>
            </a:xfrm>
            <a:prstGeom prst="rect">
              <a:avLst/>
            </a:prstGeom>
          </p:spPr>
          <p:txBody>
            <a:bodyPr wrap="none">
              <a:spAutoFit/>
            </a:bodyPr>
            <a:lstStyle/>
            <a:p>
              <a:r>
                <a:rPr lang="zh-CN" altLang="en-US" sz="2000" b="1"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通信</a:t>
              </a:r>
            </a:p>
          </p:txBody>
        </p:sp>
        <p:pic>
          <p:nvPicPr>
            <p:cNvPr id="39" name="图片 38"/>
            <p:cNvPicPr>
              <a:picLocks noChangeAspect="1"/>
            </p:cNvPicPr>
            <p:nvPr/>
          </p:nvPicPr>
          <p:blipFill rotWithShape="1">
            <a:blip r:embed="rId2" cstate="print">
              <a:extLst>
                <a:ext uri="{28A0092B-C50C-407E-A947-70E740481C1C}">
                  <a14:useLocalDpi xmlns:a14="http://schemas.microsoft.com/office/drawing/2010/main" val="0"/>
                </a:ext>
              </a:extLst>
            </a:blip>
            <a:srcRect b="67671"/>
            <a:stretch>
              <a:fillRect/>
            </a:stretch>
          </p:blipFill>
          <p:spPr>
            <a:xfrm rot="16200000" flipH="1">
              <a:off x="-169384" y="485805"/>
              <a:ext cx="734304" cy="395536"/>
            </a:xfrm>
            <a:prstGeom prst="rect">
              <a:avLst/>
            </a:prstGeom>
          </p:spPr>
        </p:pic>
      </p:grpSp>
      <p:pic>
        <p:nvPicPr>
          <p:cNvPr id="3" name="图片 2" descr="未命名文件 (11)"/>
          <p:cNvPicPr>
            <a:picLocks noChangeAspect="1"/>
          </p:cNvPicPr>
          <p:nvPr/>
        </p:nvPicPr>
        <p:blipFill>
          <a:blip r:embed="rId3"/>
          <a:stretch>
            <a:fillRect/>
          </a:stretch>
        </p:blipFill>
        <p:spPr>
          <a:xfrm>
            <a:off x="358140" y="1001395"/>
            <a:ext cx="5236845" cy="2920365"/>
          </a:xfrm>
          <a:prstGeom prst="rect">
            <a:avLst/>
          </a:prstGeom>
        </p:spPr>
      </p:pic>
      <p:pic>
        <p:nvPicPr>
          <p:cNvPr id="4" name="图片 3" descr="未命名文件 (12)"/>
          <p:cNvPicPr>
            <a:picLocks noChangeAspect="1"/>
          </p:cNvPicPr>
          <p:nvPr/>
        </p:nvPicPr>
        <p:blipFill>
          <a:blip r:embed="rId4"/>
          <a:stretch>
            <a:fillRect/>
          </a:stretch>
        </p:blipFill>
        <p:spPr>
          <a:xfrm>
            <a:off x="100330" y="3266440"/>
            <a:ext cx="5752465" cy="1891030"/>
          </a:xfrm>
          <a:prstGeom prst="rect">
            <a:avLst/>
          </a:prstGeom>
        </p:spPr>
      </p:pic>
      <p:pic>
        <p:nvPicPr>
          <p:cNvPr id="5" name="图片 4" descr="socket3"/>
          <p:cNvPicPr>
            <a:picLocks noChangeAspect="1"/>
          </p:cNvPicPr>
          <p:nvPr/>
        </p:nvPicPr>
        <p:blipFill>
          <a:blip r:embed="rId5"/>
          <a:stretch>
            <a:fillRect/>
          </a:stretch>
        </p:blipFill>
        <p:spPr>
          <a:xfrm>
            <a:off x="5788025" y="267335"/>
            <a:ext cx="3112770" cy="31978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0" y="267494"/>
            <a:ext cx="1624085" cy="734304"/>
            <a:chOff x="0" y="316421"/>
            <a:chExt cx="1624085" cy="734304"/>
          </a:xfrm>
        </p:grpSpPr>
        <p:sp>
          <p:nvSpPr>
            <p:cNvPr id="38" name="矩形 37"/>
            <p:cNvSpPr/>
            <p:nvPr/>
          </p:nvSpPr>
          <p:spPr>
            <a:xfrm>
              <a:off x="425205" y="468130"/>
              <a:ext cx="1198880" cy="398780"/>
            </a:xfrm>
            <a:prstGeom prst="rect">
              <a:avLst/>
            </a:prstGeom>
          </p:spPr>
          <p:txBody>
            <a:bodyPr wrap="none">
              <a:spAutoFit/>
            </a:bodyPr>
            <a:lstStyle/>
            <a:p>
              <a:r>
                <a:rPr lang="zh-CN" altLang="en-US" sz="2000" b="1"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路径规划</a:t>
              </a:r>
            </a:p>
          </p:txBody>
        </p:sp>
        <p:pic>
          <p:nvPicPr>
            <p:cNvPr id="39" name="图片 38"/>
            <p:cNvPicPr>
              <a:picLocks noChangeAspect="1"/>
            </p:cNvPicPr>
            <p:nvPr/>
          </p:nvPicPr>
          <p:blipFill rotWithShape="1">
            <a:blip r:embed="rId2" cstate="print">
              <a:extLst>
                <a:ext uri="{28A0092B-C50C-407E-A947-70E740481C1C}">
                  <a14:useLocalDpi xmlns:a14="http://schemas.microsoft.com/office/drawing/2010/main" val="0"/>
                </a:ext>
              </a:extLst>
            </a:blip>
            <a:srcRect b="67671"/>
            <a:stretch>
              <a:fillRect/>
            </a:stretch>
          </p:blipFill>
          <p:spPr>
            <a:xfrm rot="16200000" flipH="1">
              <a:off x="-169384" y="485805"/>
              <a:ext cx="734304" cy="395536"/>
            </a:xfrm>
            <a:prstGeom prst="rect">
              <a:avLst/>
            </a:prstGeom>
          </p:spPr>
        </p:pic>
      </p:grpSp>
      <p:pic>
        <p:nvPicPr>
          <p:cNvPr id="4" name="图片 3" descr="未命名文件 (14)"/>
          <p:cNvPicPr>
            <a:picLocks noChangeAspect="1"/>
          </p:cNvPicPr>
          <p:nvPr/>
        </p:nvPicPr>
        <p:blipFill>
          <a:blip r:embed="rId3"/>
          <a:stretch>
            <a:fillRect/>
          </a:stretch>
        </p:blipFill>
        <p:spPr>
          <a:xfrm>
            <a:off x="908050" y="1001395"/>
            <a:ext cx="6863715" cy="1917700"/>
          </a:xfrm>
          <a:prstGeom prst="rect">
            <a:avLst/>
          </a:prstGeom>
        </p:spPr>
      </p:pic>
      <p:sp>
        <p:nvSpPr>
          <p:cNvPr id="5" name="文本框 4"/>
          <p:cNvSpPr txBox="1"/>
          <p:nvPr/>
        </p:nvSpPr>
        <p:spPr>
          <a:xfrm>
            <a:off x="833120" y="2919095"/>
            <a:ext cx="6617335" cy="1753235"/>
          </a:xfrm>
          <a:prstGeom prst="rect">
            <a:avLst/>
          </a:prstGeom>
          <a:noFill/>
        </p:spPr>
        <p:txBody>
          <a:bodyPr wrap="square" rtlCol="0">
            <a:spAutoFit/>
          </a:bodyPr>
          <a:lstStyle/>
          <a:p>
            <a:r>
              <a:rPr lang="zh-CN" altLang="en-US"/>
              <a:t>利用机器人自身坐标系</a:t>
            </a:r>
            <a:r>
              <a:rPr lang="en-US" altLang="zh-CN"/>
              <a:t>base_link </a:t>
            </a:r>
            <a:r>
              <a:rPr lang="zh-CN" altLang="en-US"/>
              <a:t>和 </a:t>
            </a:r>
            <a:r>
              <a:rPr lang="en-US" altLang="zh-CN"/>
              <a:t>map</a:t>
            </a:r>
            <a:r>
              <a:rPr lang="zh-CN" altLang="en-US"/>
              <a:t>的</a:t>
            </a:r>
            <a:r>
              <a:rPr lang="en-US" altLang="zh-CN"/>
              <a:t>tf</a:t>
            </a:r>
            <a:r>
              <a:rPr lang="zh-CN" altLang="en-US"/>
              <a:t>获得机器人的位置，发送给用户端，获取地图数据，显示机器人实时环境和实时位置。</a:t>
            </a:r>
          </a:p>
          <a:p>
            <a:endParaRPr lang="zh-CN" altLang="en-US"/>
          </a:p>
          <a:p>
            <a:r>
              <a:rPr lang="zh-CN" altLang="en-US"/>
              <a:t>用户指定目标地点，通过坐标变换转换为实际坐标地点，发送回接受端，进行机器人导航。</a:t>
            </a:r>
          </a:p>
        </p:txBody>
      </p:sp>
    </p:spTree>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b="67671"/>
          <a:stretch>
            <a:fillRect/>
          </a:stretch>
        </p:blipFill>
        <p:spPr>
          <a:xfrm rot="16200000">
            <a:off x="-1186990" y="1185850"/>
            <a:ext cx="5145781" cy="2771799"/>
          </a:xfrm>
          <a:prstGeom prst="rect">
            <a:avLst/>
          </a:prstGeom>
        </p:spPr>
      </p:pic>
      <p:pic>
        <p:nvPicPr>
          <p:cNvPr id="38" name="图片 37"/>
          <p:cNvPicPr>
            <a:picLocks noChangeAspect="1"/>
          </p:cNvPicPr>
          <p:nvPr/>
        </p:nvPicPr>
        <p:blipFill rotWithShape="1">
          <a:blip r:embed="rId3" cstate="print">
            <a:extLst>
              <a:ext uri="{28A0092B-C50C-407E-A947-70E740481C1C}">
                <a14:useLocalDpi xmlns:a14="http://schemas.microsoft.com/office/drawing/2010/main" val="0"/>
              </a:ext>
            </a:extLst>
          </a:blip>
          <a:srcRect b="67671"/>
          <a:stretch>
            <a:fillRect/>
          </a:stretch>
        </p:blipFill>
        <p:spPr>
          <a:xfrm rot="5400000" flipH="1">
            <a:off x="5185210" y="1192264"/>
            <a:ext cx="5145781" cy="2771799"/>
          </a:xfrm>
          <a:prstGeom prst="rect">
            <a:avLst/>
          </a:prstGeom>
        </p:spPr>
      </p:pic>
      <p:sp>
        <p:nvSpPr>
          <p:cNvPr id="69" name="文本框 68"/>
          <p:cNvSpPr txBox="1"/>
          <p:nvPr/>
        </p:nvSpPr>
        <p:spPr>
          <a:xfrm>
            <a:off x="3543300" y="485259"/>
            <a:ext cx="2057400" cy="646331"/>
          </a:xfrm>
          <a:prstGeom prst="rect">
            <a:avLst/>
          </a:prstGeom>
          <a:noFill/>
        </p:spPr>
        <p:txBody>
          <a:bodyPr vert="horz" wrap="square" rtlCol="0">
            <a:spAutoFit/>
          </a:bodyPr>
          <a:lstStyle/>
          <a:p>
            <a:pPr algn="ctr"/>
            <a:r>
              <a:rPr lang="zh-CN" altLang="en-US" sz="3600" b="1" spc="450"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目  录</a:t>
            </a:r>
          </a:p>
        </p:txBody>
      </p:sp>
      <p:sp>
        <p:nvSpPr>
          <p:cNvPr id="70" name="菱形 69"/>
          <p:cNvSpPr/>
          <p:nvPr/>
        </p:nvSpPr>
        <p:spPr>
          <a:xfrm>
            <a:off x="3155914" y="1495569"/>
            <a:ext cx="453786" cy="453786"/>
          </a:xfrm>
          <a:prstGeom prst="diamond">
            <a:avLst/>
          </a:prstGeom>
          <a:solidFill>
            <a:srgbClr val="CA1D2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r>
              <a:rPr lang="en-US" altLang="zh-CN" sz="2000" dirty="0">
                <a:solidFill>
                  <a:schemeClr val="bg1"/>
                </a:solidFill>
                <a:latin typeface="Century" panose="02040604050505020304" pitchFamily="18" charset="0"/>
                <a:cs typeface="+mn-ea"/>
              </a:rPr>
              <a:t>1</a:t>
            </a:r>
            <a:endParaRPr lang="zh-CN" altLang="en-US" sz="2000" dirty="0">
              <a:solidFill>
                <a:schemeClr val="bg1"/>
              </a:solidFill>
              <a:latin typeface="Century" panose="02040604050505020304" pitchFamily="18" charset="0"/>
              <a:cs typeface="+mn-ea"/>
            </a:endParaRPr>
          </a:p>
        </p:txBody>
      </p:sp>
      <p:sp>
        <p:nvSpPr>
          <p:cNvPr id="71" name="文本框 70"/>
          <p:cNvSpPr txBox="1"/>
          <p:nvPr/>
        </p:nvSpPr>
        <p:spPr>
          <a:xfrm>
            <a:off x="3923928" y="1491630"/>
            <a:ext cx="2204450" cy="461665"/>
          </a:xfrm>
          <a:prstGeom prst="rect">
            <a:avLst/>
          </a:prstGeom>
          <a:noFill/>
        </p:spPr>
        <p:txBody>
          <a:bodyPr wrap="square" rtlCol="0">
            <a:spAutoFit/>
          </a:bodyPr>
          <a:lstStyle/>
          <a:p>
            <a:pPr algn="ctr"/>
            <a:r>
              <a:rPr lang="zh-CN" altLang="en-US" sz="2400" b="1" spc="225"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设计修改</a:t>
            </a:r>
          </a:p>
        </p:txBody>
      </p:sp>
      <p:sp>
        <p:nvSpPr>
          <p:cNvPr id="72" name="菱形 71"/>
          <p:cNvSpPr/>
          <p:nvPr/>
        </p:nvSpPr>
        <p:spPr>
          <a:xfrm>
            <a:off x="3155913" y="2346717"/>
            <a:ext cx="453786" cy="453786"/>
          </a:xfrm>
          <a:prstGeom prst="diamond">
            <a:avLst/>
          </a:prstGeom>
          <a:solidFill>
            <a:srgbClr val="CA1D2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r>
              <a:rPr lang="en-US" altLang="zh-CN" sz="2000" dirty="0">
                <a:solidFill>
                  <a:schemeClr val="bg1"/>
                </a:solidFill>
                <a:latin typeface="Century" panose="02040604050505020304" pitchFamily="18" charset="0"/>
                <a:cs typeface="+mn-ea"/>
              </a:rPr>
              <a:t>2</a:t>
            </a:r>
            <a:endParaRPr lang="zh-CN" altLang="en-US" sz="2000" dirty="0">
              <a:solidFill>
                <a:schemeClr val="bg1"/>
              </a:solidFill>
              <a:latin typeface="Century" panose="02040604050505020304" pitchFamily="18" charset="0"/>
              <a:cs typeface="+mn-ea"/>
            </a:endParaRPr>
          </a:p>
        </p:txBody>
      </p:sp>
      <p:sp>
        <p:nvSpPr>
          <p:cNvPr id="73" name="文本框 72"/>
          <p:cNvSpPr txBox="1"/>
          <p:nvPr/>
        </p:nvSpPr>
        <p:spPr>
          <a:xfrm>
            <a:off x="4260559" y="2342778"/>
            <a:ext cx="1531188" cy="461665"/>
          </a:xfrm>
          <a:prstGeom prst="rect">
            <a:avLst/>
          </a:prstGeom>
          <a:noFill/>
        </p:spPr>
        <p:txBody>
          <a:bodyPr wrap="none" rtlCol="0">
            <a:spAutoFit/>
          </a:bodyPr>
          <a:lstStyle/>
          <a:p>
            <a:pPr algn="ctr"/>
            <a:r>
              <a:rPr lang="zh-CN" altLang="en-US" sz="2400" b="1" spc="225"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迭代计划</a:t>
            </a:r>
          </a:p>
        </p:txBody>
      </p:sp>
      <p:sp>
        <p:nvSpPr>
          <p:cNvPr id="74" name="菱形 73"/>
          <p:cNvSpPr/>
          <p:nvPr/>
        </p:nvSpPr>
        <p:spPr>
          <a:xfrm>
            <a:off x="3155914" y="3197867"/>
            <a:ext cx="453786" cy="453786"/>
          </a:xfrm>
          <a:prstGeom prst="diamond">
            <a:avLst/>
          </a:prstGeom>
          <a:solidFill>
            <a:srgbClr val="CA1D2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r>
              <a:rPr lang="en-US" altLang="zh-CN" sz="2000" dirty="0">
                <a:solidFill>
                  <a:schemeClr val="bg1"/>
                </a:solidFill>
                <a:latin typeface="Century" panose="02040604050505020304" pitchFamily="18" charset="0"/>
                <a:cs typeface="+mn-ea"/>
              </a:rPr>
              <a:t>3</a:t>
            </a:r>
            <a:endParaRPr lang="zh-CN" altLang="en-US" sz="2000" dirty="0">
              <a:solidFill>
                <a:schemeClr val="bg1"/>
              </a:solidFill>
              <a:latin typeface="Century" panose="02040604050505020304" pitchFamily="18" charset="0"/>
              <a:cs typeface="+mn-ea"/>
            </a:endParaRPr>
          </a:p>
        </p:txBody>
      </p:sp>
      <p:sp>
        <p:nvSpPr>
          <p:cNvPr id="75" name="文本框 74"/>
          <p:cNvSpPr txBox="1"/>
          <p:nvPr/>
        </p:nvSpPr>
        <p:spPr>
          <a:xfrm>
            <a:off x="4260559" y="3189988"/>
            <a:ext cx="1531188" cy="461665"/>
          </a:xfrm>
          <a:prstGeom prst="rect">
            <a:avLst/>
          </a:prstGeom>
          <a:noFill/>
        </p:spPr>
        <p:txBody>
          <a:bodyPr wrap="none" rtlCol="0">
            <a:spAutoFit/>
          </a:bodyPr>
          <a:lstStyle/>
          <a:p>
            <a:pPr algn="ctr"/>
            <a:r>
              <a:rPr lang="zh-CN" altLang="en-US" sz="2400" b="1" spc="225"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关键问题</a:t>
            </a:r>
          </a:p>
        </p:txBody>
      </p:sp>
      <p:sp>
        <p:nvSpPr>
          <p:cNvPr id="11" name="菱形 10">
            <a:extLst>
              <a:ext uri="{FF2B5EF4-FFF2-40B4-BE49-F238E27FC236}">
                <a16:creationId xmlns:a16="http://schemas.microsoft.com/office/drawing/2014/main" id="{F4212EA2-498F-5248-84DC-C366A53C334D}"/>
              </a:ext>
            </a:extLst>
          </p:cNvPr>
          <p:cNvSpPr/>
          <p:nvPr/>
        </p:nvSpPr>
        <p:spPr>
          <a:xfrm>
            <a:off x="3155913" y="4049015"/>
            <a:ext cx="453786" cy="453786"/>
          </a:xfrm>
          <a:prstGeom prst="diamond">
            <a:avLst/>
          </a:prstGeom>
          <a:solidFill>
            <a:srgbClr val="CA1D2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r>
              <a:rPr lang="en-US" altLang="zh-CN" sz="2000" dirty="0">
                <a:solidFill>
                  <a:schemeClr val="bg1"/>
                </a:solidFill>
                <a:latin typeface="Century" panose="02040604050505020304" pitchFamily="18" charset="0"/>
                <a:cs typeface="+mn-ea"/>
              </a:rPr>
              <a:t>4</a:t>
            </a:r>
            <a:endParaRPr lang="zh-CN" altLang="en-US" sz="2000" dirty="0">
              <a:solidFill>
                <a:schemeClr val="bg1"/>
              </a:solidFill>
              <a:latin typeface="Century" panose="02040604050505020304" pitchFamily="18" charset="0"/>
              <a:cs typeface="+mn-ea"/>
            </a:endParaRPr>
          </a:p>
        </p:txBody>
      </p:sp>
      <p:sp>
        <p:nvSpPr>
          <p:cNvPr id="12" name="文本框 11">
            <a:extLst>
              <a:ext uri="{FF2B5EF4-FFF2-40B4-BE49-F238E27FC236}">
                <a16:creationId xmlns:a16="http://schemas.microsoft.com/office/drawing/2014/main" id="{DF2130A7-07B6-1E42-9BEC-3D56EE6D52B5}"/>
              </a:ext>
            </a:extLst>
          </p:cNvPr>
          <p:cNvSpPr txBox="1"/>
          <p:nvPr/>
        </p:nvSpPr>
        <p:spPr>
          <a:xfrm>
            <a:off x="4260299" y="4041136"/>
            <a:ext cx="1531188" cy="461665"/>
          </a:xfrm>
          <a:prstGeom prst="rect">
            <a:avLst/>
          </a:prstGeom>
          <a:noFill/>
        </p:spPr>
        <p:txBody>
          <a:bodyPr wrap="none" rtlCol="0">
            <a:spAutoFit/>
          </a:bodyPr>
          <a:lstStyle/>
          <a:p>
            <a:pPr algn="ctr"/>
            <a:r>
              <a:rPr lang="zh-CN" altLang="en-US" sz="2400" b="1" spc="225"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解决方案</a:t>
            </a:r>
          </a:p>
        </p:txBody>
      </p:sp>
    </p:spTree>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0-#ppt_w/2"/>
                                          </p:val>
                                        </p:tav>
                                        <p:tav tm="100000">
                                          <p:val>
                                            <p:strVal val="#ppt_x"/>
                                          </p:val>
                                        </p:tav>
                                      </p:tavLst>
                                    </p:anim>
                                    <p:anim calcmode="lin" valueType="num">
                                      <p:cBhvr additive="base">
                                        <p:cTn id="8" dur="2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250" fill="hold"/>
                                        <p:tgtEl>
                                          <p:spTgt spid="38"/>
                                        </p:tgtEl>
                                        <p:attrNameLst>
                                          <p:attrName>ppt_x</p:attrName>
                                        </p:attrNameLst>
                                      </p:cBhvr>
                                      <p:tavLst>
                                        <p:tav tm="0">
                                          <p:val>
                                            <p:strVal val="1+#ppt_w/2"/>
                                          </p:val>
                                        </p:tav>
                                        <p:tav tm="100000">
                                          <p:val>
                                            <p:strVal val="#ppt_x"/>
                                          </p:val>
                                        </p:tav>
                                      </p:tavLst>
                                    </p:anim>
                                    <p:anim calcmode="lin" valueType="num">
                                      <p:cBhvr additive="base">
                                        <p:cTn id="12" dur="250" fill="hold"/>
                                        <p:tgtEl>
                                          <p:spTgt spid="3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3" presetClass="entr" presetSubtype="16" fill="hold" nodeType="afterEffect">
                                  <p:stCondLst>
                                    <p:cond delay="0"/>
                                  </p:stCondLst>
                                  <p:iterate type="lt">
                                    <p:tmPct val="10000"/>
                                  </p:iterate>
                                  <p:childTnLst>
                                    <p:set>
                                      <p:cBhvr>
                                        <p:cTn id="15" dur="1" fill="hold">
                                          <p:stCondLst>
                                            <p:cond delay="0"/>
                                          </p:stCondLst>
                                        </p:cTn>
                                        <p:tgtEl>
                                          <p:spTgt spid="69">
                                            <p:txEl>
                                              <p:pRg st="0" end="0"/>
                                            </p:txEl>
                                          </p:spTgt>
                                        </p:tgtEl>
                                        <p:attrNameLst>
                                          <p:attrName>style.visibility</p:attrName>
                                        </p:attrNameLst>
                                      </p:cBhvr>
                                      <p:to>
                                        <p:strVal val="visible"/>
                                      </p:to>
                                    </p:set>
                                    <p:anim calcmode="lin" valueType="num">
                                      <p:cBhvr>
                                        <p:cTn id="16" dur="500" fill="hold"/>
                                        <p:tgtEl>
                                          <p:spTgt spid="69">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69">
                                            <p:txEl>
                                              <p:pRg st="0" end="0"/>
                                            </p:txEl>
                                          </p:spTgt>
                                        </p:tgtEl>
                                        <p:attrNameLst>
                                          <p:attrName>ppt_h</p:attrName>
                                        </p:attrNameLst>
                                      </p:cBhvr>
                                      <p:tavLst>
                                        <p:tav tm="0">
                                          <p:val>
                                            <p:fltVal val="0"/>
                                          </p:val>
                                        </p:tav>
                                        <p:tav tm="100000">
                                          <p:val>
                                            <p:strVal val="#ppt_h"/>
                                          </p:val>
                                        </p:tav>
                                      </p:tavLst>
                                    </p:anim>
                                  </p:childTnLst>
                                </p:cTn>
                              </p:par>
                            </p:childTnLst>
                          </p:cTn>
                        </p:par>
                        <p:par>
                          <p:cTn id="18" fill="hold">
                            <p:stCondLst>
                              <p:cond delay="899"/>
                            </p:stCondLst>
                            <p:childTnLst>
                              <p:par>
                                <p:cTn id="19" presetID="53" presetClass="entr" presetSubtype="16" fill="hold" grpId="0" nodeType="afterEffect">
                                  <p:stCondLst>
                                    <p:cond delay="0"/>
                                  </p:stCondLst>
                                  <p:childTnLst>
                                    <p:set>
                                      <p:cBhvr>
                                        <p:cTn id="20" dur="1" fill="hold">
                                          <p:stCondLst>
                                            <p:cond delay="0"/>
                                          </p:stCondLst>
                                        </p:cTn>
                                        <p:tgtEl>
                                          <p:spTgt spid="70"/>
                                        </p:tgtEl>
                                        <p:attrNameLst>
                                          <p:attrName>style.visibility</p:attrName>
                                        </p:attrNameLst>
                                      </p:cBhvr>
                                      <p:to>
                                        <p:strVal val="visible"/>
                                      </p:to>
                                    </p:set>
                                    <p:anim calcmode="lin" valueType="num">
                                      <p:cBhvr>
                                        <p:cTn id="21" dur="500" fill="hold"/>
                                        <p:tgtEl>
                                          <p:spTgt spid="70"/>
                                        </p:tgtEl>
                                        <p:attrNameLst>
                                          <p:attrName>ppt_w</p:attrName>
                                        </p:attrNameLst>
                                      </p:cBhvr>
                                      <p:tavLst>
                                        <p:tav tm="0">
                                          <p:val>
                                            <p:fltVal val="0"/>
                                          </p:val>
                                        </p:tav>
                                        <p:tav tm="100000">
                                          <p:val>
                                            <p:strVal val="#ppt_w"/>
                                          </p:val>
                                        </p:tav>
                                      </p:tavLst>
                                    </p:anim>
                                    <p:anim calcmode="lin" valueType="num">
                                      <p:cBhvr>
                                        <p:cTn id="22" dur="500" fill="hold"/>
                                        <p:tgtEl>
                                          <p:spTgt spid="70"/>
                                        </p:tgtEl>
                                        <p:attrNameLst>
                                          <p:attrName>ppt_h</p:attrName>
                                        </p:attrNameLst>
                                      </p:cBhvr>
                                      <p:tavLst>
                                        <p:tav tm="0">
                                          <p:val>
                                            <p:fltVal val="0"/>
                                          </p:val>
                                        </p:tav>
                                        <p:tav tm="100000">
                                          <p:val>
                                            <p:strVal val="#ppt_h"/>
                                          </p:val>
                                        </p:tav>
                                      </p:tavLst>
                                    </p:anim>
                                    <p:animEffect transition="in" filter="fade">
                                      <p:cBhvr>
                                        <p:cTn id="23" dur="500"/>
                                        <p:tgtEl>
                                          <p:spTgt spid="70"/>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fade">
                                      <p:cBhvr>
                                        <p:cTn id="26" dur="1000"/>
                                        <p:tgtEl>
                                          <p:spTgt spid="71"/>
                                        </p:tgtEl>
                                      </p:cBhvr>
                                    </p:animEffect>
                                    <p:anim calcmode="lin" valueType="num">
                                      <p:cBhvr>
                                        <p:cTn id="27" dur="1000" fill="hold"/>
                                        <p:tgtEl>
                                          <p:spTgt spid="71"/>
                                        </p:tgtEl>
                                        <p:attrNameLst>
                                          <p:attrName>ppt_x</p:attrName>
                                        </p:attrNameLst>
                                      </p:cBhvr>
                                      <p:tavLst>
                                        <p:tav tm="0">
                                          <p:val>
                                            <p:strVal val="#ppt_x"/>
                                          </p:val>
                                        </p:tav>
                                        <p:tav tm="100000">
                                          <p:val>
                                            <p:strVal val="#ppt_x"/>
                                          </p:val>
                                        </p:tav>
                                      </p:tavLst>
                                    </p:anim>
                                    <p:anim calcmode="lin" valueType="num">
                                      <p:cBhvr>
                                        <p:cTn id="28" dur="1000" fill="hold"/>
                                        <p:tgtEl>
                                          <p:spTgt spid="71"/>
                                        </p:tgtEl>
                                        <p:attrNameLst>
                                          <p:attrName>ppt_y</p:attrName>
                                        </p:attrNameLst>
                                      </p:cBhvr>
                                      <p:tavLst>
                                        <p:tav tm="0">
                                          <p:val>
                                            <p:strVal val="#ppt_y+.1"/>
                                          </p:val>
                                        </p:tav>
                                        <p:tav tm="100000">
                                          <p:val>
                                            <p:strVal val="#ppt_y"/>
                                          </p:val>
                                        </p:tav>
                                      </p:tavLst>
                                    </p:anim>
                                  </p:childTnLst>
                                </p:cTn>
                              </p:par>
                            </p:childTnLst>
                          </p:cTn>
                        </p:par>
                        <p:par>
                          <p:cTn id="29" fill="hold">
                            <p:stCondLst>
                              <p:cond delay="1399"/>
                            </p:stCondLst>
                            <p:childTnLst>
                              <p:par>
                                <p:cTn id="30" presetID="53" presetClass="entr" presetSubtype="16" fill="hold" grpId="0" nodeType="afterEffect">
                                  <p:stCondLst>
                                    <p:cond delay="0"/>
                                  </p:stCondLst>
                                  <p:childTnLst>
                                    <p:set>
                                      <p:cBhvr>
                                        <p:cTn id="31" dur="1" fill="hold">
                                          <p:stCondLst>
                                            <p:cond delay="0"/>
                                          </p:stCondLst>
                                        </p:cTn>
                                        <p:tgtEl>
                                          <p:spTgt spid="72"/>
                                        </p:tgtEl>
                                        <p:attrNameLst>
                                          <p:attrName>style.visibility</p:attrName>
                                        </p:attrNameLst>
                                      </p:cBhvr>
                                      <p:to>
                                        <p:strVal val="visible"/>
                                      </p:to>
                                    </p:set>
                                    <p:anim calcmode="lin" valueType="num">
                                      <p:cBhvr>
                                        <p:cTn id="32" dur="500" fill="hold"/>
                                        <p:tgtEl>
                                          <p:spTgt spid="72"/>
                                        </p:tgtEl>
                                        <p:attrNameLst>
                                          <p:attrName>ppt_w</p:attrName>
                                        </p:attrNameLst>
                                      </p:cBhvr>
                                      <p:tavLst>
                                        <p:tav tm="0">
                                          <p:val>
                                            <p:fltVal val="0"/>
                                          </p:val>
                                        </p:tav>
                                        <p:tav tm="100000">
                                          <p:val>
                                            <p:strVal val="#ppt_w"/>
                                          </p:val>
                                        </p:tav>
                                      </p:tavLst>
                                    </p:anim>
                                    <p:anim calcmode="lin" valueType="num">
                                      <p:cBhvr>
                                        <p:cTn id="33" dur="500" fill="hold"/>
                                        <p:tgtEl>
                                          <p:spTgt spid="72"/>
                                        </p:tgtEl>
                                        <p:attrNameLst>
                                          <p:attrName>ppt_h</p:attrName>
                                        </p:attrNameLst>
                                      </p:cBhvr>
                                      <p:tavLst>
                                        <p:tav tm="0">
                                          <p:val>
                                            <p:fltVal val="0"/>
                                          </p:val>
                                        </p:tav>
                                        <p:tav tm="100000">
                                          <p:val>
                                            <p:strVal val="#ppt_h"/>
                                          </p:val>
                                        </p:tav>
                                      </p:tavLst>
                                    </p:anim>
                                    <p:animEffect transition="in" filter="fade">
                                      <p:cBhvr>
                                        <p:cTn id="34" dur="500"/>
                                        <p:tgtEl>
                                          <p:spTgt spid="72"/>
                                        </p:tgtEl>
                                      </p:cBhvr>
                                    </p:animEffect>
                                  </p:childTnLst>
                                </p:cTn>
                              </p:par>
                              <p:par>
                                <p:cTn id="35" presetID="42"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1000"/>
                                        <p:tgtEl>
                                          <p:spTgt spid="73"/>
                                        </p:tgtEl>
                                      </p:cBhvr>
                                    </p:animEffect>
                                    <p:anim calcmode="lin" valueType="num">
                                      <p:cBhvr>
                                        <p:cTn id="38" dur="1000" fill="hold"/>
                                        <p:tgtEl>
                                          <p:spTgt spid="73"/>
                                        </p:tgtEl>
                                        <p:attrNameLst>
                                          <p:attrName>ppt_x</p:attrName>
                                        </p:attrNameLst>
                                      </p:cBhvr>
                                      <p:tavLst>
                                        <p:tav tm="0">
                                          <p:val>
                                            <p:strVal val="#ppt_x"/>
                                          </p:val>
                                        </p:tav>
                                        <p:tav tm="100000">
                                          <p:val>
                                            <p:strVal val="#ppt_x"/>
                                          </p:val>
                                        </p:tav>
                                      </p:tavLst>
                                    </p:anim>
                                    <p:anim calcmode="lin" valueType="num">
                                      <p:cBhvr>
                                        <p:cTn id="39" dur="1000" fill="hold"/>
                                        <p:tgtEl>
                                          <p:spTgt spid="73"/>
                                        </p:tgtEl>
                                        <p:attrNameLst>
                                          <p:attrName>ppt_y</p:attrName>
                                        </p:attrNameLst>
                                      </p:cBhvr>
                                      <p:tavLst>
                                        <p:tav tm="0">
                                          <p:val>
                                            <p:strVal val="#ppt_y+.1"/>
                                          </p:val>
                                        </p:tav>
                                        <p:tav tm="100000">
                                          <p:val>
                                            <p:strVal val="#ppt_y"/>
                                          </p:val>
                                        </p:tav>
                                      </p:tavLst>
                                    </p:anim>
                                  </p:childTnLst>
                                </p:cTn>
                              </p:par>
                            </p:childTnLst>
                          </p:cTn>
                        </p:par>
                        <p:par>
                          <p:cTn id="40" fill="hold">
                            <p:stCondLst>
                              <p:cond delay="1899"/>
                            </p:stCondLst>
                            <p:childTnLst>
                              <p:par>
                                <p:cTn id="41" presetID="53" presetClass="entr" presetSubtype="16" fill="hold" grpId="0" nodeType="afterEffect">
                                  <p:stCondLst>
                                    <p:cond delay="0"/>
                                  </p:stCondLst>
                                  <p:childTnLst>
                                    <p:set>
                                      <p:cBhvr>
                                        <p:cTn id="42" dur="1" fill="hold">
                                          <p:stCondLst>
                                            <p:cond delay="0"/>
                                          </p:stCondLst>
                                        </p:cTn>
                                        <p:tgtEl>
                                          <p:spTgt spid="74"/>
                                        </p:tgtEl>
                                        <p:attrNameLst>
                                          <p:attrName>style.visibility</p:attrName>
                                        </p:attrNameLst>
                                      </p:cBhvr>
                                      <p:to>
                                        <p:strVal val="visible"/>
                                      </p:to>
                                    </p:set>
                                    <p:anim calcmode="lin" valueType="num">
                                      <p:cBhvr>
                                        <p:cTn id="43" dur="500" fill="hold"/>
                                        <p:tgtEl>
                                          <p:spTgt spid="74"/>
                                        </p:tgtEl>
                                        <p:attrNameLst>
                                          <p:attrName>ppt_w</p:attrName>
                                        </p:attrNameLst>
                                      </p:cBhvr>
                                      <p:tavLst>
                                        <p:tav tm="0">
                                          <p:val>
                                            <p:fltVal val="0"/>
                                          </p:val>
                                        </p:tav>
                                        <p:tav tm="100000">
                                          <p:val>
                                            <p:strVal val="#ppt_w"/>
                                          </p:val>
                                        </p:tav>
                                      </p:tavLst>
                                    </p:anim>
                                    <p:anim calcmode="lin" valueType="num">
                                      <p:cBhvr>
                                        <p:cTn id="44" dur="500" fill="hold"/>
                                        <p:tgtEl>
                                          <p:spTgt spid="74"/>
                                        </p:tgtEl>
                                        <p:attrNameLst>
                                          <p:attrName>ppt_h</p:attrName>
                                        </p:attrNameLst>
                                      </p:cBhvr>
                                      <p:tavLst>
                                        <p:tav tm="0">
                                          <p:val>
                                            <p:fltVal val="0"/>
                                          </p:val>
                                        </p:tav>
                                        <p:tav tm="100000">
                                          <p:val>
                                            <p:strVal val="#ppt_h"/>
                                          </p:val>
                                        </p:tav>
                                      </p:tavLst>
                                    </p:anim>
                                    <p:animEffect transition="in" filter="fade">
                                      <p:cBhvr>
                                        <p:cTn id="45" dur="500"/>
                                        <p:tgtEl>
                                          <p:spTgt spid="74"/>
                                        </p:tgtEl>
                                      </p:cBhvr>
                                    </p:animEffect>
                                  </p:childTnLst>
                                </p:cTn>
                              </p:par>
                              <p:par>
                                <p:cTn id="46" presetID="42" presetClass="entr" presetSubtype="0" fill="hold" grpId="0" nodeType="withEffect">
                                  <p:stCondLst>
                                    <p:cond delay="0"/>
                                  </p:stCondLst>
                                  <p:childTnLst>
                                    <p:set>
                                      <p:cBhvr>
                                        <p:cTn id="47" dur="1" fill="hold">
                                          <p:stCondLst>
                                            <p:cond delay="0"/>
                                          </p:stCondLst>
                                        </p:cTn>
                                        <p:tgtEl>
                                          <p:spTgt spid="75"/>
                                        </p:tgtEl>
                                        <p:attrNameLst>
                                          <p:attrName>style.visibility</p:attrName>
                                        </p:attrNameLst>
                                      </p:cBhvr>
                                      <p:to>
                                        <p:strVal val="visible"/>
                                      </p:to>
                                    </p:set>
                                    <p:animEffect transition="in" filter="fade">
                                      <p:cBhvr>
                                        <p:cTn id="48" dur="1000"/>
                                        <p:tgtEl>
                                          <p:spTgt spid="75"/>
                                        </p:tgtEl>
                                      </p:cBhvr>
                                    </p:animEffect>
                                    <p:anim calcmode="lin" valueType="num">
                                      <p:cBhvr>
                                        <p:cTn id="49" dur="1000" fill="hold"/>
                                        <p:tgtEl>
                                          <p:spTgt spid="75"/>
                                        </p:tgtEl>
                                        <p:attrNameLst>
                                          <p:attrName>ppt_x</p:attrName>
                                        </p:attrNameLst>
                                      </p:cBhvr>
                                      <p:tavLst>
                                        <p:tav tm="0">
                                          <p:val>
                                            <p:strVal val="#ppt_x"/>
                                          </p:val>
                                        </p:tav>
                                        <p:tav tm="100000">
                                          <p:val>
                                            <p:strVal val="#ppt_x"/>
                                          </p:val>
                                        </p:tav>
                                      </p:tavLst>
                                    </p:anim>
                                    <p:anim calcmode="lin" valueType="num">
                                      <p:cBhvr>
                                        <p:cTn id="50" dur="1000" fill="hold"/>
                                        <p:tgtEl>
                                          <p:spTgt spid="75"/>
                                        </p:tgtEl>
                                        <p:attrNameLst>
                                          <p:attrName>ppt_y</p:attrName>
                                        </p:attrNameLst>
                                      </p:cBhvr>
                                      <p:tavLst>
                                        <p:tav tm="0">
                                          <p:val>
                                            <p:strVal val="#ppt_y+.1"/>
                                          </p:val>
                                        </p:tav>
                                        <p:tav tm="100000">
                                          <p:val>
                                            <p:strVal val="#ppt_y"/>
                                          </p:val>
                                        </p:tav>
                                      </p:tavLst>
                                    </p:anim>
                                  </p:childTnLst>
                                </p:cTn>
                              </p:par>
                            </p:childTnLst>
                          </p:cTn>
                        </p:par>
                        <p:par>
                          <p:cTn id="51" fill="hold">
                            <p:stCondLst>
                              <p:cond delay="2899"/>
                            </p:stCondLst>
                            <p:childTnLst>
                              <p:par>
                                <p:cTn id="52" presetID="53" presetClass="entr" presetSubtype="16"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500" fill="hold"/>
                                        <p:tgtEl>
                                          <p:spTgt spid="11"/>
                                        </p:tgtEl>
                                        <p:attrNameLst>
                                          <p:attrName>ppt_w</p:attrName>
                                        </p:attrNameLst>
                                      </p:cBhvr>
                                      <p:tavLst>
                                        <p:tav tm="0">
                                          <p:val>
                                            <p:fltVal val="0"/>
                                          </p:val>
                                        </p:tav>
                                        <p:tav tm="100000">
                                          <p:val>
                                            <p:strVal val="#ppt_w"/>
                                          </p:val>
                                        </p:tav>
                                      </p:tavLst>
                                    </p:anim>
                                    <p:anim calcmode="lin" valueType="num">
                                      <p:cBhvr>
                                        <p:cTn id="55" dur="500" fill="hold"/>
                                        <p:tgtEl>
                                          <p:spTgt spid="11"/>
                                        </p:tgtEl>
                                        <p:attrNameLst>
                                          <p:attrName>ppt_h</p:attrName>
                                        </p:attrNameLst>
                                      </p:cBhvr>
                                      <p:tavLst>
                                        <p:tav tm="0">
                                          <p:val>
                                            <p:fltVal val="0"/>
                                          </p:val>
                                        </p:tav>
                                        <p:tav tm="100000">
                                          <p:val>
                                            <p:strVal val="#ppt_h"/>
                                          </p:val>
                                        </p:tav>
                                      </p:tavLst>
                                    </p:anim>
                                    <p:animEffect transition="in" filter="fade">
                                      <p:cBhvr>
                                        <p:cTn id="56" dur="500"/>
                                        <p:tgtEl>
                                          <p:spTgt spid="11"/>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1000"/>
                                        <p:tgtEl>
                                          <p:spTgt spid="12"/>
                                        </p:tgtEl>
                                      </p:cBhvr>
                                    </p:animEffect>
                                    <p:anim calcmode="lin" valueType="num">
                                      <p:cBhvr>
                                        <p:cTn id="60" dur="1000" fill="hold"/>
                                        <p:tgtEl>
                                          <p:spTgt spid="12"/>
                                        </p:tgtEl>
                                        <p:attrNameLst>
                                          <p:attrName>ppt_x</p:attrName>
                                        </p:attrNameLst>
                                      </p:cBhvr>
                                      <p:tavLst>
                                        <p:tav tm="0">
                                          <p:val>
                                            <p:strVal val="#ppt_x"/>
                                          </p:val>
                                        </p:tav>
                                        <p:tav tm="100000">
                                          <p:val>
                                            <p:strVal val="#ppt_x"/>
                                          </p:val>
                                        </p:tav>
                                      </p:tavLst>
                                    </p:anim>
                                    <p:anim calcmode="lin" valueType="num">
                                      <p:cBhvr>
                                        <p:cTn id="6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p:bldP spid="72" grpId="0" animBg="1"/>
      <p:bldP spid="73" grpId="0"/>
      <p:bldP spid="74" grpId="0" animBg="1"/>
      <p:bldP spid="75" grpId="0"/>
      <p:bldP spid="11"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b="67671"/>
          <a:stretch>
            <a:fillRect/>
          </a:stretch>
        </p:blipFill>
        <p:spPr>
          <a:xfrm>
            <a:off x="1999110" y="-740618"/>
            <a:ext cx="5145781" cy="2771799"/>
          </a:xfrm>
          <a:prstGeom prst="rect">
            <a:avLst/>
          </a:prstGeom>
        </p:spPr>
      </p:pic>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b="67671"/>
          <a:stretch>
            <a:fillRect/>
          </a:stretch>
        </p:blipFill>
        <p:spPr>
          <a:xfrm rot="16200000">
            <a:off x="-500254" y="4525337"/>
            <a:ext cx="2168679" cy="1168170"/>
          </a:xfrm>
          <a:prstGeom prst="rect">
            <a:avLst/>
          </a:prstGeom>
        </p:spPr>
      </p:pic>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b="67671"/>
          <a:stretch>
            <a:fillRect/>
          </a:stretch>
        </p:blipFill>
        <p:spPr>
          <a:xfrm rot="5400000" flipH="1">
            <a:off x="7475575" y="4525337"/>
            <a:ext cx="2168679" cy="1168170"/>
          </a:xfrm>
          <a:prstGeom prst="rect">
            <a:avLst/>
          </a:prstGeom>
        </p:spPr>
      </p:pic>
      <p:sp>
        <p:nvSpPr>
          <p:cNvPr id="13" name="菱形 12"/>
          <p:cNvSpPr/>
          <p:nvPr/>
        </p:nvSpPr>
        <p:spPr>
          <a:xfrm>
            <a:off x="3421910" y="864534"/>
            <a:ext cx="2137226" cy="2137226"/>
          </a:xfrm>
          <a:prstGeom prst="diamond">
            <a:avLst/>
          </a:prstGeom>
          <a:solidFill>
            <a:schemeClr val="bg1"/>
          </a:solidFill>
          <a:ln>
            <a:noFill/>
          </a:ln>
          <a:effectLst>
            <a:outerShdw blurRad="165100" dist="139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r>
              <a:rPr lang="en-US" altLang="zh-CN" sz="7200" dirty="0">
                <a:solidFill>
                  <a:schemeClr val="tx1">
                    <a:lumMod val="85000"/>
                    <a:lumOff val="15000"/>
                  </a:schemeClr>
                </a:solidFill>
                <a:latin typeface="Century" panose="02040604050505020304" pitchFamily="18" charset="0"/>
                <a:cs typeface="+mn-ea"/>
              </a:rPr>
              <a:t>1</a:t>
            </a:r>
            <a:endParaRPr lang="zh-CN" altLang="en-US" sz="7200" dirty="0">
              <a:solidFill>
                <a:schemeClr val="tx1">
                  <a:lumMod val="85000"/>
                  <a:lumOff val="15000"/>
                </a:schemeClr>
              </a:solidFill>
              <a:latin typeface="Century" panose="02040604050505020304" pitchFamily="18" charset="0"/>
              <a:cs typeface="+mn-ea"/>
            </a:endParaRPr>
          </a:p>
        </p:txBody>
      </p:sp>
      <p:sp>
        <p:nvSpPr>
          <p:cNvPr id="14" name="文本框 13"/>
          <p:cNvSpPr txBox="1"/>
          <p:nvPr/>
        </p:nvSpPr>
        <p:spPr>
          <a:xfrm>
            <a:off x="3577450" y="3211938"/>
            <a:ext cx="1826141" cy="584775"/>
          </a:xfrm>
          <a:prstGeom prst="rect">
            <a:avLst/>
          </a:prstGeom>
          <a:noFill/>
        </p:spPr>
        <p:txBody>
          <a:bodyPr wrap="none" rtlCol="0">
            <a:spAutoFit/>
          </a:bodyPr>
          <a:lstStyle/>
          <a:p>
            <a:pPr algn="ctr"/>
            <a:r>
              <a:rPr lang="zh-CN" altLang="en-US" sz="3200" b="1"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设计修改</a:t>
            </a:r>
          </a:p>
        </p:txBody>
      </p:sp>
    </p:spTree>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250" fill="hold"/>
                                        <p:tgtEl>
                                          <p:spTgt spid="6"/>
                                        </p:tgtEl>
                                        <p:attrNameLst>
                                          <p:attrName>ppt_x</p:attrName>
                                        </p:attrNameLst>
                                      </p:cBhvr>
                                      <p:tavLst>
                                        <p:tav tm="0">
                                          <p:val>
                                            <p:strVal val="0-#ppt_w/2"/>
                                          </p:val>
                                        </p:tav>
                                        <p:tav tm="100000">
                                          <p:val>
                                            <p:strVal val="#ppt_x"/>
                                          </p:val>
                                        </p:tav>
                                      </p:tavLst>
                                    </p:anim>
                                    <p:anim calcmode="lin" valueType="num">
                                      <p:cBhvr additive="base">
                                        <p:cTn id="12" dur="2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250" fill="hold"/>
                                        <p:tgtEl>
                                          <p:spTgt spid="7"/>
                                        </p:tgtEl>
                                        <p:attrNameLst>
                                          <p:attrName>ppt_x</p:attrName>
                                        </p:attrNameLst>
                                      </p:cBhvr>
                                      <p:tavLst>
                                        <p:tav tm="0">
                                          <p:val>
                                            <p:strVal val="1+#ppt_w/2"/>
                                          </p:val>
                                        </p:tav>
                                        <p:tav tm="100000">
                                          <p:val>
                                            <p:strVal val="#ppt_x"/>
                                          </p:val>
                                        </p:tav>
                                      </p:tavLst>
                                    </p:anim>
                                    <p:anim calcmode="lin" valueType="num">
                                      <p:cBhvr additive="base">
                                        <p:cTn id="16" dur="25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par>
                          <p:cTn id="23" fill="hold">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1000" fill="hold"/>
                                        <p:tgtEl>
                                          <p:spTgt spid="14"/>
                                        </p:tgtEl>
                                        <p:attrNameLst>
                                          <p:attrName>ppt_x</p:attrName>
                                        </p:attrNameLst>
                                      </p:cBhvr>
                                      <p:tavLst>
                                        <p:tav tm="0">
                                          <p:val>
                                            <p:strVal val="#ppt_x"/>
                                          </p:val>
                                        </p:tav>
                                        <p:tav tm="100000">
                                          <p:val>
                                            <p:strVal val="#ppt_x"/>
                                          </p:val>
                                        </p:tav>
                                      </p:tavLst>
                                    </p:anim>
                                    <p:anim calcmode="lin" valueType="num">
                                      <p:cBhvr additive="base">
                                        <p:cTn id="27"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819366" y="1441956"/>
            <a:ext cx="3436603" cy="633228"/>
            <a:chOff x="1283903" y="1996834"/>
            <a:chExt cx="4582137" cy="844305"/>
          </a:xfrm>
        </p:grpSpPr>
        <p:grpSp>
          <p:nvGrpSpPr>
            <p:cNvPr id="29" name="组合 28"/>
            <p:cNvGrpSpPr/>
            <p:nvPr/>
          </p:nvGrpSpPr>
          <p:grpSpPr>
            <a:xfrm>
              <a:off x="2123229" y="1996834"/>
              <a:ext cx="3742811" cy="844305"/>
              <a:chOff x="7483989" y="3433235"/>
              <a:chExt cx="3742811" cy="844305"/>
            </a:xfrm>
          </p:grpSpPr>
          <p:sp>
            <p:nvSpPr>
              <p:cNvPr id="33" name="矩形 32"/>
              <p:cNvSpPr/>
              <p:nvPr/>
            </p:nvSpPr>
            <p:spPr>
              <a:xfrm>
                <a:off x="7483989" y="3732519"/>
                <a:ext cx="3742811" cy="54502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90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手机端</a:t>
                </a:r>
                <a:r>
                  <a:rPr lang="en-US" altLang="zh-CN" sz="90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APP</a:t>
                </a:r>
                <a:r>
                  <a:rPr lang="zh-CN" altLang="en-US" sz="90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通过局域网与机器人进行数据通信，实现对机器人的远程控制</a:t>
                </a:r>
              </a:p>
            </p:txBody>
          </p:sp>
          <p:sp>
            <p:nvSpPr>
              <p:cNvPr id="34" name="矩形 33"/>
              <p:cNvSpPr/>
              <p:nvPr/>
            </p:nvSpPr>
            <p:spPr>
              <a:xfrm>
                <a:off x="7483989" y="3433235"/>
                <a:ext cx="2050552" cy="43858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400" b="1" dirty="0">
                    <a:solidFill>
                      <a:schemeClr val="tx1">
                        <a:lumMod val="85000"/>
                        <a:lumOff val="1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局域网通信</a:t>
                </a:r>
              </a:p>
            </p:txBody>
          </p:sp>
        </p:grpSp>
        <p:grpSp>
          <p:nvGrpSpPr>
            <p:cNvPr id="30" name="组合 29"/>
            <p:cNvGrpSpPr/>
            <p:nvPr/>
          </p:nvGrpSpPr>
          <p:grpSpPr>
            <a:xfrm>
              <a:off x="1283903" y="2122141"/>
              <a:ext cx="751552" cy="584200"/>
              <a:chOff x="915919" y="1853169"/>
              <a:chExt cx="1012961" cy="787400"/>
            </a:xfrm>
          </p:grpSpPr>
          <p:sp>
            <p:nvSpPr>
              <p:cNvPr id="31" name="平行四边形 30"/>
              <p:cNvSpPr/>
              <p:nvPr/>
            </p:nvSpPr>
            <p:spPr>
              <a:xfrm>
                <a:off x="915919" y="1853169"/>
                <a:ext cx="1012961" cy="787400"/>
              </a:xfrm>
              <a:prstGeom prst="parallelogram">
                <a:avLst/>
              </a:prstGeom>
              <a:solidFill>
                <a:srgbClr val="CA1D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32" name="椭圆 9"/>
              <p:cNvSpPr/>
              <p:nvPr/>
            </p:nvSpPr>
            <p:spPr>
              <a:xfrm>
                <a:off x="1237694" y="2063723"/>
                <a:ext cx="369412" cy="366291"/>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grpSp>
      </p:grpSp>
      <p:grpSp>
        <p:nvGrpSpPr>
          <p:cNvPr id="35" name="组合 34"/>
          <p:cNvGrpSpPr/>
          <p:nvPr/>
        </p:nvGrpSpPr>
        <p:grpSpPr>
          <a:xfrm>
            <a:off x="819366" y="2377789"/>
            <a:ext cx="3436603" cy="532130"/>
            <a:chOff x="1283903" y="1996834"/>
            <a:chExt cx="4582137" cy="709507"/>
          </a:xfrm>
        </p:grpSpPr>
        <p:grpSp>
          <p:nvGrpSpPr>
            <p:cNvPr id="36" name="组合 35"/>
            <p:cNvGrpSpPr/>
            <p:nvPr/>
          </p:nvGrpSpPr>
          <p:grpSpPr>
            <a:xfrm>
              <a:off x="2123229" y="1996834"/>
              <a:ext cx="3742811" cy="622707"/>
              <a:chOff x="7483989" y="3433235"/>
              <a:chExt cx="3742811" cy="622707"/>
            </a:xfrm>
          </p:grpSpPr>
          <p:sp>
            <p:nvSpPr>
              <p:cNvPr id="40" name="矩形 39"/>
              <p:cNvSpPr/>
              <p:nvPr/>
            </p:nvSpPr>
            <p:spPr>
              <a:xfrm>
                <a:off x="7483989" y="3732519"/>
                <a:ext cx="3742811" cy="32342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90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手机</a:t>
                </a:r>
                <a:r>
                  <a:rPr lang="en-US" altLang="zh-CN" sz="90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APP</a:t>
                </a:r>
                <a:r>
                  <a:rPr lang="zh-CN" altLang="en-US" sz="90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将是用户操作的主要界面</a:t>
                </a:r>
              </a:p>
            </p:txBody>
          </p:sp>
          <p:sp>
            <p:nvSpPr>
              <p:cNvPr id="41" name="矩形 40"/>
              <p:cNvSpPr/>
              <p:nvPr/>
            </p:nvSpPr>
            <p:spPr>
              <a:xfrm>
                <a:off x="7483989" y="3433235"/>
                <a:ext cx="2050552" cy="43764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400" b="1" dirty="0">
                    <a:solidFill>
                      <a:schemeClr val="tx1">
                        <a:lumMod val="85000"/>
                        <a:lumOff val="1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手机</a:t>
                </a:r>
                <a:r>
                  <a:rPr lang="en-US" altLang="zh-CN" sz="1400" b="1" dirty="0">
                    <a:solidFill>
                      <a:schemeClr val="tx1">
                        <a:lumMod val="85000"/>
                        <a:lumOff val="1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APP</a:t>
                </a:r>
                <a:r>
                  <a:rPr lang="zh-CN" altLang="en-US" sz="1400" b="1" dirty="0">
                    <a:solidFill>
                      <a:schemeClr val="tx1">
                        <a:lumMod val="85000"/>
                        <a:lumOff val="1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控制</a:t>
                </a:r>
              </a:p>
            </p:txBody>
          </p:sp>
        </p:grpSp>
        <p:grpSp>
          <p:nvGrpSpPr>
            <p:cNvPr id="37" name="组合 36"/>
            <p:cNvGrpSpPr/>
            <p:nvPr/>
          </p:nvGrpSpPr>
          <p:grpSpPr>
            <a:xfrm>
              <a:off x="1283903" y="2122141"/>
              <a:ext cx="751552" cy="584200"/>
              <a:chOff x="915919" y="1853169"/>
              <a:chExt cx="1012961" cy="787400"/>
            </a:xfrm>
          </p:grpSpPr>
          <p:sp>
            <p:nvSpPr>
              <p:cNvPr id="38" name="平行四边形 37"/>
              <p:cNvSpPr/>
              <p:nvPr/>
            </p:nvSpPr>
            <p:spPr>
              <a:xfrm>
                <a:off x="915919" y="1853169"/>
                <a:ext cx="1012961" cy="787400"/>
              </a:xfrm>
              <a:prstGeom prst="parallelogram">
                <a:avLst/>
              </a:prstGeom>
              <a:solidFill>
                <a:srgbClr val="CA1D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39" name="椭圆 16"/>
              <p:cNvSpPr/>
              <p:nvPr/>
            </p:nvSpPr>
            <p:spPr>
              <a:xfrm>
                <a:off x="1237694" y="2062163"/>
                <a:ext cx="369412" cy="369412"/>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grpSp>
      </p:grpSp>
      <p:grpSp>
        <p:nvGrpSpPr>
          <p:cNvPr id="42" name="组合 41"/>
          <p:cNvGrpSpPr/>
          <p:nvPr/>
        </p:nvGrpSpPr>
        <p:grpSpPr>
          <a:xfrm>
            <a:off x="819366" y="3313619"/>
            <a:ext cx="3436603" cy="633228"/>
            <a:chOff x="1283903" y="1996834"/>
            <a:chExt cx="4582137" cy="844305"/>
          </a:xfrm>
        </p:grpSpPr>
        <p:grpSp>
          <p:nvGrpSpPr>
            <p:cNvPr id="43" name="组合 42"/>
            <p:cNvGrpSpPr/>
            <p:nvPr/>
          </p:nvGrpSpPr>
          <p:grpSpPr>
            <a:xfrm>
              <a:off x="2123228" y="1996834"/>
              <a:ext cx="3742812" cy="844305"/>
              <a:chOff x="7483988" y="3433235"/>
              <a:chExt cx="3742812" cy="844305"/>
            </a:xfrm>
          </p:grpSpPr>
          <p:sp>
            <p:nvSpPr>
              <p:cNvPr id="47" name="矩形 46"/>
              <p:cNvSpPr/>
              <p:nvPr/>
            </p:nvSpPr>
            <p:spPr>
              <a:xfrm>
                <a:off x="7483989" y="3732519"/>
                <a:ext cx="3742811" cy="54502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90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机器人接收到导航点信息后自主实现路径规划到达导航点</a:t>
                </a:r>
              </a:p>
            </p:txBody>
          </p:sp>
          <p:sp>
            <p:nvSpPr>
              <p:cNvPr id="48" name="矩形 47"/>
              <p:cNvSpPr/>
              <p:nvPr/>
            </p:nvSpPr>
            <p:spPr>
              <a:xfrm>
                <a:off x="7483988" y="3433235"/>
                <a:ext cx="2435995" cy="43764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400" b="1" dirty="0">
                    <a:solidFill>
                      <a:schemeClr val="tx1">
                        <a:lumMod val="85000"/>
                        <a:lumOff val="1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机器人自主路径规划</a:t>
                </a:r>
              </a:p>
            </p:txBody>
          </p:sp>
        </p:grpSp>
        <p:grpSp>
          <p:nvGrpSpPr>
            <p:cNvPr id="44" name="组合 43"/>
            <p:cNvGrpSpPr/>
            <p:nvPr/>
          </p:nvGrpSpPr>
          <p:grpSpPr>
            <a:xfrm>
              <a:off x="1283903" y="2122141"/>
              <a:ext cx="751552" cy="584200"/>
              <a:chOff x="915919" y="1853169"/>
              <a:chExt cx="1012961" cy="787400"/>
            </a:xfrm>
          </p:grpSpPr>
          <p:sp>
            <p:nvSpPr>
              <p:cNvPr id="45" name="平行四边形 44"/>
              <p:cNvSpPr/>
              <p:nvPr/>
            </p:nvSpPr>
            <p:spPr>
              <a:xfrm>
                <a:off x="915919" y="1853169"/>
                <a:ext cx="1012961" cy="787400"/>
              </a:xfrm>
              <a:prstGeom prst="parallelogram">
                <a:avLst/>
              </a:prstGeom>
              <a:solidFill>
                <a:srgbClr val="CA1D2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46" name="椭圆 23"/>
              <p:cNvSpPr/>
              <p:nvPr/>
            </p:nvSpPr>
            <p:spPr>
              <a:xfrm>
                <a:off x="1237694" y="2087311"/>
                <a:ext cx="369412" cy="319115"/>
              </a:xfrm>
              <a:custGeom>
                <a:avLst/>
                <a:gdLst>
                  <a:gd name="T0" fmla="*/ 185 w 256"/>
                  <a:gd name="T1" fmla="*/ 0 h 222"/>
                  <a:gd name="T2" fmla="*/ 256 w 256"/>
                  <a:gd name="T3" fmla="*/ 71 h 222"/>
                  <a:gd name="T4" fmla="*/ 128 w 256"/>
                  <a:gd name="T5" fmla="*/ 222 h 222"/>
                  <a:gd name="T6" fmla="*/ 0 w 256"/>
                  <a:gd name="T7" fmla="*/ 71 h 222"/>
                  <a:gd name="T8" fmla="*/ 71 w 256"/>
                  <a:gd name="T9" fmla="*/ 0 h 222"/>
                  <a:gd name="T10" fmla="*/ 128 w 256"/>
                  <a:gd name="T11" fmla="*/ 30 h 222"/>
                  <a:gd name="T12" fmla="*/ 185 w 256"/>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256" h="222">
                    <a:moveTo>
                      <a:pt x="185" y="0"/>
                    </a:moveTo>
                    <a:cubicBezTo>
                      <a:pt x="224" y="0"/>
                      <a:pt x="256" y="32"/>
                      <a:pt x="256" y="71"/>
                    </a:cubicBezTo>
                    <a:cubicBezTo>
                      <a:pt x="256" y="136"/>
                      <a:pt x="128" y="222"/>
                      <a:pt x="128" y="222"/>
                    </a:cubicBezTo>
                    <a:cubicBezTo>
                      <a:pt x="128" y="222"/>
                      <a:pt x="0" y="139"/>
                      <a:pt x="0" y="71"/>
                    </a:cubicBezTo>
                    <a:cubicBezTo>
                      <a:pt x="0" y="23"/>
                      <a:pt x="32" y="0"/>
                      <a:pt x="71" y="0"/>
                    </a:cubicBezTo>
                    <a:cubicBezTo>
                      <a:pt x="94" y="0"/>
                      <a:pt x="115" y="12"/>
                      <a:pt x="128" y="30"/>
                    </a:cubicBezTo>
                    <a:cubicBezTo>
                      <a:pt x="141" y="12"/>
                      <a:pt x="162" y="0"/>
                      <a:pt x="1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grpSp>
      </p:grpSp>
      <p:grpSp>
        <p:nvGrpSpPr>
          <p:cNvPr id="53" name="组合 52"/>
          <p:cNvGrpSpPr/>
          <p:nvPr/>
        </p:nvGrpSpPr>
        <p:grpSpPr>
          <a:xfrm>
            <a:off x="0" y="267494"/>
            <a:ext cx="1635793" cy="734304"/>
            <a:chOff x="0" y="316421"/>
            <a:chExt cx="1635793" cy="734304"/>
          </a:xfrm>
        </p:grpSpPr>
        <p:sp>
          <p:nvSpPr>
            <p:cNvPr id="54" name="矩形 53"/>
            <p:cNvSpPr/>
            <p:nvPr/>
          </p:nvSpPr>
          <p:spPr>
            <a:xfrm>
              <a:off x="425205" y="468130"/>
              <a:ext cx="1210588" cy="400110"/>
            </a:xfrm>
            <a:prstGeom prst="rect">
              <a:avLst/>
            </a:prstGeom>
          </p:spPr>
          <p:txBody>
            <a:bodyPr wrap="none">
              <a:spAutoFit/>
            </a:bodyPr>
            <a:lstStyle/>
            <a:p>
              <a:r>
                <a:rPr lang="zh-CN" altLang="en-US" sz="2000" b="1"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设计修改</a:t>
              </a:r>
            </a:p>
          </p:txBody>
        </p:sp>
        <p:pic>
          <p:nvPicPr>
            <p:cNvPr id="55" name="图片 54"/>
            <p:cNvPicPr>
              <a:picLocks noChangeAspect="1"/>
            </p:cNvPicPr>
            <p:nvPr/>
          </p:nvPicPr>
          <p:blipFill rotWithShape="1">
            <a:blip r:embed="rId2" cstate="print">
              <a:extLst>
                <a:ext uri="{28A0092B-C50C-407E-A947-70E740481C1C}">
                  <a14:useLocalDpi xmlns:a14="http://schemas.microsoft.com/office/drawing/2010/main" val="0"/>
                </a:ext>
              </a:extLst>
            </a:blip>
            <a:srcRect b="67671"/>
            <a:stretch>
              <a:fillRect/>
            </a:stretch>
          </p:blipFill>
          <p:spPr>
            <a:xfrm rot="16200000" flipH="1">
              <a:off x="-169384" y="485805"/>
              <a:ext cx="734304" cy="395536"/>
            </a:xfrm>
            <a:prstGeom prst="rect">
              <a:avLst/>
            </a:prstGeom>
          </p:spPr>
        </p:pic>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619258"/>
            <a:ext cx="3239168" cy="41044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0-#ppt_w/2"/>
                                          </p:val>
                                        </p:tav>
                                        <p:tav tm="100000">
                                          <p:val>
                                            <p:strVal val="#ppt_x"/>
                                          </p:val>
                                        </p:tav>
                                      </p:tavLst>
                                    </p:anim>
                                    <p:anim calcmode="lin" valueType="num">
                                      <p:cBhvr additive="base">
                                        <p:cTn id="13" dur="500" fill="hold"/>
                                        <p:tgtEl>
                                          <p:spTgt spid="3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fill="hold"/>
                                        <p:tgtEl>
                                          <p:spTgt spid="42"/>
                                        </p:tgtEl>
                                        <p:attrNameLst>
                                          <p:attrName>ppt_x</p:attrName>
                                        </p:attrNameLst>
                                      </p:cBhvr>
                                      <p:tavLst>
                                        <p:tav tm="0">
                                          <p:val>
                                            <p:strVal val="0-#ppt_w/2"/>
                                          </p:val>
                                        </p:tav>
                                        <p:tav tm="100000">
                                          <p:val>
                                            <p:strVal val="#ppt_x"/>
                                          </p:val>
                                        </p:tav>
                                      </p:tavLst>
                                    </p:anim>
                                    <p:anim calcmode="lin" valueType="num">
                                      <p:cBhvr additive="base">
                                        <p:cTn id="18"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b="67671"/>
          <a:stretch>
            <a:fillRect/>
          </a:stretch>
        </p:blipFill>
        <p:spPr>
          <a:xfrm>
            <a:off x="1999110" y="-740618"/>
            <a:ext cx="5145781" cy="2771799"/>
          </a:xfrm>
          <a:prstGeom prst="rect">
            <a:avLst/>
          </a:prstGeom>
        </p:spPr>
      </p:pic>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b="67671"/>
          <a:stretch>
            <a:fillRect/>
          </a:stretch>
        </p:blipFill>
        <p:spPr>
          <a:xfrm rot="16200000">
            <a:off x="-500254" y="4525337"/>
            <a:ext cx="2168679" cy="1168170"/>
          </a:xfrm>
          <a:prstGeom prst="rect">
            <a:avLst/>
          </a:prstGeom>
        </p:spPr>
      </p:pic>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b="67671"/>
          <a:stretch>
            <a:fillRect/>
          </a:stretch>
        </p:blipFill>
        <p:spPr>
          <a:xfrm rot="5400000" flipH="1">
            <a:off x="7475575" y="4525337"/>
            <a:ext cx="2168679" cy="1168170"/>
          </a:xfrm>
          <a:prstGeom prst="rect">
            <a:avLst/>
          </a:prstGeom>
        </p:spPr>
      </p:pic>
      <p:sp>
        <p:nvSpPr>
          <p:cNvPr id="13" name="菱形 12"/>
          <p:cNvSpPr/>
          <p:nvPr/>
        </p:nvSpPr>
        <p:spPr>
          <a:xfrm>
            <a:off x="3421910" y="864534"/>
            <a:ext cx="2137226" cy="2137226"/>
          </a:xfrm>
          <a:prstGeom prst="diamond">
            <a:avLst/>
          </a:prstGeom>
          <a:solidFill>
            <a:schemeClr val="bg1"/>
          </a:solidFill>
          <a:ln>
            <a:noFill/>
          </a:ln>
          <a:effectLst>
            <a:outerShdw blurRad="165100" dist="139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r>
              <a:rPr lang="en-US" altLang="zh-CN" sz="7200" dirty="0">
                <a:solidFill>
                  <a:schemeClr val="tx1">
                    <a:lumMod val="85000"/>
                    <a:lumOff val="15000"/>
                  </a:schemeClr>
                </a:solidFill>
                <a:latin typeface="Century" panose="02040604050505020304" pitchFamily="18" charset="0"/>
                <a:cs typeface="+mn-ea"/>
              </a:rPr>
              <a:t>2</a:t>
            </a:r>
            <a:endParaRPr lang="zh-CN" altLang="en-US" sz="7200" dirty="0">
              <a:solidFill>
                <a:schemeClr val="tx1">
                  <a:lumMod val="85000"/>
                  <a:lumOff val="15000"/>
                </a:schemeClr>
              </a:solidFill>
              <a:latin typeface="Century" panose="02040604050505020304" pitchFamily="18" charset="0"/>
              <a:cs typeface="+mn-ea"/>
            </a:endParaRPr>
          </a:p>
        </p:txBody>
      </p:sp>
      <p:sp>
        <p:nvSpPr>
          <p:cNvPr id="14" name="文本框 13"/>
          <p:cNvSpPr txBox="1"/>
          <p:nvPr/>
        </p:nvSpPr>
        <p:spPr>
          <a:xfrm>
            <a:off x="3577451" y="3211938"/>
            <a:ext cx="1826141" cy="584775"/>
          </a:xfrm>
          <a:prstGeom prst="rect">
            <a:avLst/>
          </a:prstGeom>
          <a:noFill/>
        </p:spPr>
        <p:txBody>
          <a:bodyPr wrap="none" rtlCol="0">
            <a:spAutoFit/>
          </a:bodyPr>
          <a:lstStyle/>
          <a:p>
            <a:pPr algn="ctr"/>
            <a:r>
              <a:rPr lang="zh-CN" altLang="en-US" sz="3200" b="1"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迭代计划</a:t>
            </a:r>
          </a:p>
        </p:txBody>
      </p:sp>
    </p:spTree>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250" fill="hold"/>
                                        <p:tgtEl>
                                          <p:spTgt spid="6"/>
                                        </p:tgtEl>
                                        <p:attrNameLst>
                                          <p:attrName>ppt_x</p:attrName>
                                        </p:attrNameLst>
                                      </p:cBhvr>
                                      <p:tavLst>
                                        <p:tav tm="0">
                                          <p:val>
                                            <p:strVal val="0-#ppt_w/2"/>
                                          </p:val>
                                        </p:tav>
                                        <p:tav tm="100000">
                                          <p:val>
                                            <p:strVal val="#ppt_x"/>
                                          </p:val>
                                        </p:tav>
                                      </p:tavLst>
                                    </p:anim>
                                    <p:anim calcmode="lin" valueType="num">
                                      <p:cBhvr additive="base">
                                        <p:cTn id="12" dur="2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250" fill="hold"/>
                                        <p:tgtEl>
                                          <p:spTgt spid="7"/>
                                        </p:tgtEl>
                                        <p:attrNameLst>
                                          <p:attrName>ppt_x</p:attrName>
                                        </p:attrNameLst>
                                      </p:cBhvr>
                                      <p:tavLst>
                                        <p:tav tm="0">
                                          <p:val>
                                            <p:strVal val="1+#ppt_w/2"/>
                                          </p:val>
                                        </p:tav>
                                        <p:tav tm="100000">
                                          <p:val>
                                            <p:strVal val="#ppt_x"/>
                                          </p:val>
                                        </p:tav>
                                      </p:tavLst>
                                    </p:anim>
                                    <p:anim calcmode="lin" valueType="num">
                                      <p:cBhvr additive="base">
                                        <p:cTn id="16" dur="25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par>
                          <p:cTn id="23" fill="hold">
                            <p:stCondLst>
                              <p:cond delay="1000"/>
                            </p:stCondLst>
                            <p:childTnLst>
                              <p:par>
                                <p:cTn id="24" presetID="2" presetClass="entr" presetSubtype="4"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1000" fill="hold"/>
                                        <p:tgtEl>
                                          <p:spTgt spid="14"/>
                                        </p:tgtEl>
                                        <p:attrNameLst>
                                          <p:attrName>ppt_x</p:attrName>
                                        </p:attrNameLst>
                                      </p:cBhvr>
                                      <p:tavLst>
                                        <p:tav tm="0">
                                          <p:val>
                                            <p:strVal val="#ppt_x"/>
                                          </p:val>
                                        </p:tav>
                                        <p:tav tm="100000">
                                          <p:val>
                                            <p:strVal val="#ppt_x"/>
                                          </p:val>
                                        </p:tav>
                                      </p:tavLst>
                                    </p:anim>
                                    <p:anim calcmode="lin" valueType="num">
                                      <p:cBhvr additive="base">
                                        <p:cTn id="27"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a80fb460-63b4-46cb-9e80-0c5ad132e310"/>
          <p:cNvGrpSpPr>
            <a:grpSpLocks noChangeAspect="1"/>
          </p:cNvGrpSpPr>
          <p:nvPr/>
        </p:nvGrpSpPr>
        <p:grpSpPr>
          <a:xfrm>
            <a:off x="683568" y="912581"/>
            <a:ext cx="7686329" cy="1810266"/>
            <a:chOff x="594360" y="2030417"/>
            <a:chExt cx="5962425" cy="1404255"/>
          </a:xfrm>
          <a:solidFill>
            <a:srgbClr val="044491"/>
          </a:solidFill>
        </p:grpSpPr>
        <p:sp>
          <p:nvSpPr>
            <p:cNvPr id="9" name="矩形 8"/>
            <p:cNvSpPr/>
            <p:nvPr/>
          </p:nvSpPr>
          <p:spPr>
            <a:xfrm>
              <a:off x="594360" y="3077483"/>
              <a:ext cx="1993391" cy="357189"/>
            </a:xfrm>
            <a:prstGeom prst="rect">
              <a:avLst/>
            </a:prstGeom>
            <a:solidFill>
              <a:schemeClr val="bg1">
                <a:lumMod val="50000"/>
              </a:schemeClr>
            </a:solidFill>
            <a:ln>
              <a:noFill/>
            </a:ln>
          </p:spPr>
          <p:txBody>
            <a:bodyPr anchor="ctr"/>
            <a:lstStyle/>
            <a:p>
              <a:pPr algn="ctr"/>
              <a:endParaRPr sz="135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10" name="矩形 9"/>
            <p:cNvSpPr/>
            <p:nvPr/>
          </p:nvSpPr>
          <p:spPr>
            <a:xfrm>
              <a:off x="594360" y="3077483"/>
              <a:ext cx="362852" cy="357189"/>
            </a:xfrm>
            <a:prstGeom prst="rect">
              <a:avLst/>
            </a:prstGeom>
            <a:solidFill>
              <a:srgbClr val="CA1D2A"/>
            </a:solidFill>
            <a:ln>
              <a:noFill/>
            </a:ln>
          </p:spPr>
          <p:txBody>
            <a:bodyPr lIns="68569" tIns="34275" rIns="68569" bIns="34275" anchor="ctr" anchorCtr="0">
              <a:normAutofit/>
              <a:scene3d>
                <a:camera prst="orthographicFront"/>
                <a:lightRig rig="threePt" dir="t"/>
              </a:scene3d>
              <a:sp3d contourW="12700"/>
            </a:bodyPr>
            <a:lstStyle/>
            <a:p>
              <a:pPr algn="ctr"/>
              <a:r>
                <a:rPr lang="en-US" altLang="zh-CN" sz="1350" dirty="0">
                  <a:solidFill>
                    <a:schemeClr val="lt1"/>
                  </a:solidFill>
                  <a:latin typeface="Century Gothic" panose="020B0502020202020204" pitchFamily="34" charset="0"/>
                  <a:ea typeface="微软雅黑" panose="020B0503020204020204" pitchFamily="34" charset="-122"/>
                  <a:cs typeface="+mn-ea"/>
                  <a:sym typeface="Century Gothic" panose="020B0502020202020204" pitchFamily="34" charset="0"/>
                </a:rPr>
                <a:t>1</a:t>
              </a:r>
            </a:p>
          </p:txBody>
        </p:sp>
        <p:sp>
          <p:nvSpPr>
            <p:cNvPr id="11" name="矩形 10"/>
            <p:cNvSpPr/>
            <p:nvPr/>
          </p:nvSpPr>
          <p:spPr>
            <a:xfrm>
              <a:off x="2578933" y="2719382"/>
              <a:ext cx="1993391" cy="357189"/>
            </a:xfrm>
            <a:prstGeom prst="rect">
              <a:avLst/>
            </a:prstGeom>
            <a:solidFill>
              <a:schemeClr val="bg1">
                <a:lumMod val="50000"/>
              </a:schemeClr>
            </a:solidFill>
            <a:ln>
              <a:noFill/>
            </a:ln>
          </p:spPr>
          <p:txBody>
            <a:bodyPr anchor="ctr"/>
            <a:lstStyle/>
            <a:p>
              <a:pPr algn="ctr"/>
              <a:endParaRPr sz="135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12" name="矩形 11"/>
            <p:cNvSpPr/>
            <p:nvPr/>
          </p:nvSpPr>
          <p:spPr>
            <a:xfrm>
              <a:off x="2578933" y="2719382"/>
              <a:ext cx="362852" cy="357189"/>
            </a:xfrm>
            <a:prstGeom prst="rect">
              <a:avLst/>
            </a:prstGeom>
            <a:solidFill>
              <a:srgbClr val="CA1D2A"/>
            </a:solidFill>
            <a:ln>
              <a:noFill/>
            </a:ln>
          </p:spPr>
          <p:txBody>
            <a:bodyPr lIns="68569" tIns="34275" rIns="68569" bIns="34275" anchor="ctr" anchorCtr="0">
              <a:normAutofit/>
              <a:scene3d>
                <a:camera prst="orthographicFront"/>
                <a:lightRig rig="threePt" dir="t"/>
              </a:scene3d>
              <a:sp3d contourW="12700"/>
            </a:bodyPr>
            <a:lstStyle/>
            <a:p>
              <a:pPr algn="ctr"/>
              <a:r>
                <a:rPr lang="en-US" altLang="zh-CN" sz="1350" dirty="0">
                  <a:solidFill>
                    <a:schemeClr val="lt1"/>
                  </a:solidFill>
                  <a:latin typeface="Century Gothic" panose="020B0502020202020204" pitchFamily="34" charset="0"/>
                  <a:ea typeface="微软雅黑" panose="020B0503020204020204" pitchFamily="34" charset="-122"/>
                  <a:cs typeface="+mn-ea"/>
                  <a:sym typeface="Century Gothic" panose="020B0502020202020204" pitchFamily="34" charset="0"/>
                </a:rPr>
                <a:t>2</a:t>
              </a:r>
            </a:p>
          </p:txBody>
        </p:sp>
        <p:sp>
          <p:nvSpPr>
            <p:cNvPr id="13" name="矩形 12"/>
            <p:cNvSpPr/>
            <p:nvPr/>
          </p:nvSpPr>
          <p:spPr>
            <a:xfrm>
              <a:off x="4563394" y="2362971"/>
              <a:ext cx="1993391" cy="357189"/>
            </a:xfrm>
            <a:prstGeom prst="rect">
              <a:avLst/>
            </a:prstGeom>
            <a:solidFill>
              <a:schemeClr val="bg1">
                <a:lumMod val="50000"/>
              </a:schemeClr>
            </a:solidFill>
            <a:ln>
              <a:noFill/>
            </a:ln>
          </p:spPr>
          <p:txBody>
            <a:bodyPr anchor="ctr"/>
            <a:lstStyle/>
            <a:p>
              <a:pPr algn="ctr"/>
              <a:endParaRPr sz="135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
          <p:nvSpPr>
            <p:cNvPr id="14" name="矩形 13"/>
            <p:cNvSpPr/>
            <p:nvPr/>
          </p:nvSpPr>
          <p:spPr>
            <a:xfrm>
              <a:off x="4563394" y="2362971"/>
              <a:ext cx="362852" cy="357189"/>
            </a:xfrm>
            <a:prstGeom prst="rect">
              <a:avLst/>
            </a:prstGeom>
            <a:solidFill>
              <a:srgbClr val="CA1D2A"/>
            </a:solidFill>
            <a:ln>
              <a:noFill/>
            </a:ln>
          </p:spPr>
          <p:txBody>
            <a:bodyPr lIns="68569" tIns="34275" rIns="68569" bIns="34275" anchor="ctr" anchorCtr="0">
              <a:normAutofit/>
              <a:scene3d>
                <a:camera prst="orthographicFront"/>
                <a:lightRig rig="threePt" dir="t"/>
              </a:scene3d>
              <a:sp3d contourW="12700"/>
            </a:bodyPr>
            <a:lstStyle/>
            <a:p>
              <a:pPr algn="ctr"/>
              <a:r>
                <a:rPr lang="en-US" altLang="zh-CN" sz="1350" dirty="0">
                  <a:solidFill>
                    <a:schemeClr val="lt1"/>
                  </a:solidFill>
                  <a:latin typeface="Century Gothic" panose="020B0502020202020204" pitchFamily="34" charset="0"/>
                  <a:ea typeface="微软雅黑" panose="020B0503020204020204" pitchFamily="34" charset="-122"/>
                  <a:cs typeface="+mn-ea"/>
                  <a:sym typeface="Century Gothic" panose="020B0502020202020204" pitchFamily="34" charset="0"/>
                </a:rPr>
                <a:t>3</a:t>
              </a:r>
            </a:p>
          </p:txBody>
        </p:sp>
        <p:sp>
          <p:nvSpPr>
            <p:cNvPr id="22" name="弧形 21"/>
            <p:cNvSpPr/>
            <p:nvPr/>
          </p:nvSpPr>
          <p:spPr>
            <a:xfrm>
              <a:off x="3989064" y="2030417"/>
              <a:ext cx="777881" cy="777881"/>
            </a:xfrm>
            <a:prstGeom prst="arc">
              <a:avLst>
                <a:gd name="adj1" fmla="val 8747624"/>
                <a:gd name="adj2" fmla="val 20533184"/>
              </a:avLst>
            </a:prstGeom>
            <a:noFill/>
            <a:ln w="9525" cap="flat" cmpd="sng">
              <a:solidFill>
                <a:srgbClr val="CA1D2A"/>
              </a:solidFill>
              <a:prstDash val="dash"/>
              <a:round/>
              <a:headEnd type="none" w="med" len="med"/>
              <a:tailEnd type="triangle" w="lg" len="lg"/>
            </a:ln>
          </p:spPr>
          <p:txBody>
            <a:bodyPr anchor="ctr"/>
            <a:lstStyle/>
            <a:p>
              <a:pPr algn="ctr"/>
              <a:endParaRPr sz="135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grpSp>
      <p:grpSp>
        <p:nvGrpSpPr>
          <p:cNvPr id="25" name="组合 24"/>
          <p:cNvGrpSpPr/>
          <p:nvPr/>
        </p:nvGrpSpPr>
        <p:grpSpPr>
          <a:xfrm>
            <a:off x="1112943" y="2353793"/>
            <a:ext cx="2178750" cy="1516525"/>
            <a:chOff x="684645" y="2568519"/>
            <a:chExt cx="2904999" cy="2022033"/>
          </a:xfrm>
        </p:grpSpPr>
        <p:sp>
          <p:nvSpPr>
            <p:cNvPr id="26" name="矩形 25"/>
            <p:cNvSpPr/>
            <p:nvPr/>
          </p:nvSpPr>
          <p:spPr>
            <a:xfrm>
              <a:off x="759540" y="3455883"/>
              <a:ext cx="2131523" cy="113466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第一次迭代中我们将实现手机端对机器人的远程遥控以及机器人数据在手机端的实时显示。</a:t>
              </a:r>
            </a:p>
          </p:txBody>
        </p:sp>
        <p:sp>
          <p:nvSpPr>
            <p:cNvPr id="27" name="矩形 26"/>
            <p:cNvSpPr/>
            <p:nvPr/>
          </p:nvSpPr>
          <p:spPr>
            <a:xfrm>
              <a:off x="684645" y="2568519"/>
              <a:ext cx="2904999" cy="37018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100" b="1" dirty="0">
                  <a:solidFill>
                    <a:schemeClr val="bg2"/>
                  </a:solidFill>
                  <a:latin typeface="Century Gothic" panose="020B0502020202020204" pitchFamily="34" charset="0"/>
                  <a:ea typeface="微软雅黑" panose="020B0503020204020204" pitchFamily="34" charset="-122"/>
                  <a:cs typeface="+mn-ea"/>
                  <a:sym typeface="Century Gothic" panose="020B0502020202020204" pitchFamily="34" charset="0"/>
                </a:rPr>
                <a:t>机器人远程控制和实时数据传输</a:t>
              </a:r>
            </a:p>
          </p:txBody>
        </p:sp>
      </p:grpSp>
      <p:grpSp>
        <p:nvGrpSpPr>
          <p:cNvPr id="28" name="组合 27"/>
          <p:cNvGrpSpPr/>
          <p:nvPr/>
        </p:nvGrpSpPr>
        <p:grpSpPr>
          <a:xfrm>
            <a:off x="3587146" y="1900556"/>
            <a:ext cx="3142241" cy="1699977"/>
            <a:chOff x="1632709" y="2414527"/>
            <a:chExt cx="4189651" cy="2266635"/>
          </a:xfrm>
        </p:grpSpPr>
        <p:sp>
          <p:nvSpPr>
            <p:cNvPr id="29" name="矩形 28"/>
            <p:cNvSpPr/>
            <p:nvPr/>
          </p:nvSpPr>
          <p:spPr>
            <a:xfrm>
              <a:off x="1632709" y="3287961"/>
              <a:ext cx="2131523" cy="139320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第二次迭代我们将实现手机端</a:t>
              </a:r>
              <a:r>
                <a:rPr lang="en-US" altLang="zh-CN" sz="1050" dirty="0" err="1">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Costmap</a:t>
              </a: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的实时更新以及手机端设置导航点后机器人自主路径规划运动到指定导航点</a:t>
              </a:r>
            </a:p>
          </p:txBody>
        </p:sp>
        <p:sp>
          <p:nvSpPr>
            <p:cNvPr id="30" name="矩形 29"/>
            <p:cNvSpPr/>
            <p:nvPr/>
          </p:nvSpPr>
          <p:spPr>
            <a:xfrm>
              <a:off x="1796114" y="2414527"/>
              <a:ext cx="4026246" cy="34778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000" b="1" dirty="0">
                  <a:solidFill>
                    <a:schemeClr val="bg2"/>
                  </a:solidFill>
                  <a:latin typeface="Century Gothic" panose="020B0502020202020204" pitchFamily="34" charset="0"/>
                  <a:ea typeface="微软雅黑" panose="020B0503020204020204" pitchFamily="34" charset="-122"/>
                  <a:cs typeface="+mn-ea"/>
                  <a:sym typeface="Century Gothic" panose="020B0502020202020204" pitchFamily="34" charset="0"/>
                </a:rPr>
                <a:t>手机设置导航点和机器人自主导航</a:t>
              </a:r>
            </a:p>
          </p:txBody>
        </p:sp>
      </p:grpSp>
      <p:grpSp>
        <p:nvGrpSpPr>
          <p:cNvPr id="31" name="组合 30"/>
          <p:cNvGrpSpPr/>
          <p:nvPr/>
        </p:nvGrpSpPr>
        <p:grpSpPr>
          <a:xfrm>
            <a:off x="6145515" y="1419622"/>
            <a:ext cx="2692145" cy="1581038"/>
            <a:chOff x="2483459" y="2201445"/>
            <a:chExt cx="3589526" cy="2108050"/>
          </a:xfrm>
        </p:grpSpPr>
        <p:sp>
          <p:nvSpPr>
            <p:cNvPr id="32" name="矩形 31"/>
            <p:cNvSpPr/>
            <p:nvPr/>
          </p:nvSpPr>
          <p:spPr>
            <a:xfrm>
              <a:off x="2483459" y="3177134"/>
              <a:ext cx="2131523" cy="11323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第三次迭代我们将进一步完善前两次迭代的功能，同时针对非功能性需求进行设计</a:t>
              </a:r>
            </a:p>
          </p:txBody>
        </p:sp>
        <p:sp>
          <p:nvSpPr>
            <p:cNvPr id="33" name="矩形 32"/>
            <p:cNvSpPr/>
            <p:nvPr/>
          </p:nvSpPr>
          <p:spPr>
            <a:xfrm>
              <a:off x="2646671" y="2201445"/>
              <a:ext cx="3426314" cy="370187"/>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100" b="1" dirty="0">
                  <a:solidFill>
                    <a:schemeClr val="bg2"/>
                  </a:solidFill>
                  <a:latin typeface="Century Gothic" panose="020B0502020202020204" pitchFamily="34" charset="0"/>
                  <a:ea typeface="微软雅黑" panose="020B0503020204020204" pitchFamily="34" charset="-122"/>
                  <a:cs typeface="+mn-ea"/>
                  <a:sym typeface="Century Gothic" panose="020B0502020202020204" pitchFamily="34" charset="0"/>
                </a:rPr>
                <a:t>进一步完善非功能性需求实现</a:t>
              </a:r>
            </a:p>
          </p:txBody>
        </p:sp>
      </p:grpSp>
      <p:grpSp>
        <p:nvGrpSpPr>
          <p:cNvPr id="37" name="组合 36"/>
          <p:cNvGrpSpPr/>
          <p:nvPr/>
        </p:nvGrpSpPr>
        <p:grpSpPr>
          <a:xfrm>
            <a:off x="0" y="267494"/>
            <a:ext cx="1635793" cy="734304"/>
            <a:chOff x="0" y="316421"/>
            <a:chExt cx="1635793" cy="734304"/>
          </a:xfrm>
        </p:grpSpPr>
        <p:sp>
          <p:nvSpPr>
            <p:cNvPr id="38" name="矩形 37"/>
            <p:cNvSpPr/>
            <p:nvPr/>
          </p:nvSpPr>
          <p:spPr>
            <a:xfrm>
              <a:off x="425205" y="468130"/>
              <a:ext cx="1210588" cy="400110"/>
            </a:xfrm>
            <a:prstGeom prst="rect">
              <a:avLst/>
            </a:prstGeom>
          </p:spPr>
          <p:txBody>
            <a:bodyPr wrap="none">
              <a:spAutoFit/>
            </a:bodyPr>
            <a:lstStyle/>
            <a:p>
              <a:r>
                <a:rPr lang="zh-CN" altLang="en-US" sz="2000" b="1"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迭代计划</a:t>
              </a:r>
            </a:p>
          </p:txBody>
        </p:sp>
        <p:pic>
          <p:nvPicPr>
            <p:cNvPr id="39" name="图片 38"/>
            <p:cNvPicPr>
              <a:picLocks noChangeAspect="1"/>
            </p:cNvPicPr>
            <p:nvPr/>
          </p:nvPicPr>
          <p:blipFill rotWithShape="1">
            <a:blip r:embed="rId2" cstate="print">
              <a:extLst>
                <a:ext uri="{28A0092B-C50C-407E-A947-70E740481C1C}">
                  <a14:useLocalDpi xmlns:a14="http://schemas.microsoft.com/office/drawing/2010/main" val="0"/>
                </a:ext>
              </a:extLst>
            </a:blip>
            <a:srcRect b="67671"/>
            <a:stretch>
              <a:fillRect/>
            </a:stretch>
          </p:blipFill>
          <p:spPr>
            <a:xfrm rot="16200000" flipH="1">
              <a:off x="-169384" y="485805"/>
              <a:ext cx="734304" cy="395536"/>
            </a:xfrm>
            <a:prstGeom prst="rect">
              <a:avLst/>
            </a:prstGeom>
          </p:spPr>
        </p:pic>
      </p:grpSp>
      <p:sp>
        <p:nvSpPr>
          <p:cNvPr id="40" name="弧形 39"/>
          <p:cNvSpPr/>
          <p:nvPr/>
        </p:nvSpPr>
        <p:spPr>
          <a:xfrm>
            <a:off x="2608129" y="1366899"/>
            <a:ext cx="1002788" cy="1002789"/>
          </a:xfrm>
          <a:prstGeom prst="arc">
            <a:avLst>
              <a:gd name="adj1" fmla="val 8747624"/>
              <a:gd name="adj2" fmla="val 20533184"/>
            </a:avLst>
          </a:prstGeom>
          <a:noFill/>
          <a:ln w="9525" cap="flat" cmpd="sng">
            <a:solidFill>
              <a:srgbClr val="CA1D2A"/>
            </a:solidFill>
            <a:prstDash val="dash"/>
            <a:round/>
            <a:headEnd type="none" w="med" len="med"/>
            <a:tailEnd type="triangle" w="lg" len="lg"/>
          </a:ln>
        </p:spPr>
        <p:txBody>
          <a:bodyPr anchor="ctr"/>
          <a:lstStyle/>
          <a:p>
            <a:pPr algn="ctr"/>
            <a:endParaRPr sz="1350">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750"/>
                                        <p:tgtEl>
                                          <p:spTgt spid="8"/>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25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67494"/>
            <a:ext cx="1892273" cy="734304"/>
            <a:chOff x="0" y="316421"/>
            <a:chExt cx="1892273" cy="734304"/>
          </a:xfrm>
        </p:grpSpPr>
        <p:sp>
          <p:nvSpPr>
            <p:cNvPr id="19" name="矩形 18"/>
            <p:cNvSpPr/>
            <p:nvPr/>
          </p:nvSpPr>
          <p:spPr>
            <a:xfrm>
              <a:off x="425205" y="468130"/>
              <a:ext cx="1467068" cy="400110"/>
            </a:xfrm>
            <a:prstGeom prst="rect">
              <a:avLst/>
            </a:prstGeom>
          </p:spPr>
          <p:txBody>
            <a:bodyPr wrap="none">
              <a:spAutoFit/>
            </a:bodyPr>
            <a:lstStyle/>
            <a:p>
              <a:r>
                <a:rPr lang="zh-CN" altLang="en-US" sz="2000" b="1"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第一次迭代</a:t>
              </a:r>
            </a:p>
          </p:txBody>
        </p:sp>
        <p:pic>
          <p:nvPicPr>
            <p:cNvPr id="30" name="图片 29"/>
            <p:cNvPicPr>
              <a:picLocks noChangeAspect="1"/>
            </p:cNvPicPr>
            <p:nvPr/>
          </p:nvPicPr>
          <p:blipFill rotWithShape="1">
            <a:blip r:embed="rId2" cstate="print">
              <a:extLst>
                <a:ext uri="{28A0092B-C50C-407E-A947-70E740481C1C}">
                  <a14:useLocalDpi xmlns:a14="http://schemas.microsoft.com/office/drawing/2010/main" val="0"/>
                </a:ext>
              </a:extLst>
            </a:blip>
            <a:srcRect b="67671"/>
            <a:stretch>
              <a:fillRect/>
            </a:stretch>
          </p:blipFill>
          <p:spPr>
            <a:xfrm rot="16200000" flipH="1">
              <a:off x="-169384" y="485805"/>
              <a:ext cx="734304" cy="395536"/>
            </a:xfrm>
            <a:prstGeom prst="rect">
              <a:avLst/>
            </a:prstGeom>
          </p:spPr>
        </p:pic>
      </p:grpSp>
      <p:pic>
        <p:nvPicPr>
          <p:cNvPr id="3" name="图片 2" descr="图片包含 屏幕截图&#10;&#10;描述已自动生成">
            <a:extLst>
              <a:ext uri="{FF2B5EF4-FFF2-40B4-BE49-F238E27FC236}">
                <a16:creationId xmlns:a16="http://schemas.microsoft.com/office/drawing/2014/main" id="{51E8B39F-AD96-B143-9DAB-50D4A3FB1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152" y="2355726"/>
            <a:ext cx="4557564" cy="2587963"/>
          </a:xfrm>
          <a:prstGeom prst="rect">
            <a:avLst/>
          </a:prstGeom>
        </p:spPr>
      </p:pic>
      <p:sp>
        <p:nvSpPr>
          <p:cNvPr id="7" name="矩形 6">
            <a:extLst>
              <a:ext uri="{FF2B5EF4-FFF2-40B4-BE49-F238E27FC236}">
                <a16:creationId xmlns:a16="http://schemas.microsoft.com/office/drawing/2014/main" id="{94B147FE-CAAD-084B-BFA5-7B4D62CEF599}"/>
              </a:ext>
            </a:extLst>
          </p:cNvPr>
          <p:cNvSpPr/>
          <p:nvPr/>
        </p:nvSpPr>
        <p:spPr>
          <a:xfrm>
            <a:off x="1364152" y="928660"/>
            <a:ext cx="3855920" cy="104317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050" b="1"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实现的功能如下：</a:t>
            </a: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228600" indent="-228600" algn="just">
              <a:lnSpc>
                <a:spcPct val="120000"/>
              </a:lnSpc>
              <a:buFont typeface="+mj-lt"/>
              <a:buAutoNum type="arabicPeriod"/>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虚拟摇杆控制机器人运动</a:t>
            </a: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228600" indent="-228600" algn="just">
              <a:lnSpc>
                <a:spcPct val="120000"/>
              </a:lnSpc>
              <a:buFont typeface="+mj-lt"/>
              <a:buAutoNum type="arabicPeriod"/>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显示速度、位置、连接状态信息</a:t>
            </a: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228600" indent="-228600" algn="just">
              <a:lnSpc>
                <a:spcPct val="120000"/>
              </a:lnSpc>
              <a:buFont typeface="+mj-lt"/>
              <a:buAutoNum type="arabicPeriod"/>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显示摄像头、地图、激光雷达数据</a:t>
            </a: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228600" indent="-228600" algn="just">
              <a:lnSpc>
                <a:spcPct val="120000"/>
              </a:lnSpc>
              <a:buFont typeface="+mj-lt"/>
              <a:buAutoNum type="arabicPeriod"/>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基本语音控制</a:t>
            </a: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67494"/>
            <a:ext cx="1892273" cy="734304"/>
            <a:chOff x="0" y="316421"/>
            <a:chExt cx="1892273" cy="734304"/>
          </a:xfrm>
        </p:grpSpPr>
        <p:sp>
          <p:nvSpPr>
            <p:cNvPr id="19" name="矩形 18"/>
            <p:cNvSpPr/>
            <p:nvPr/>
          </p:nvSpPr>
          <p:spPr>
            <a:xfrm>
              <a:off x="425205" y="468130"/>
              <a:ext cx="1467068" cy="400110"/>
            </a:xfrm>
            <a:prstGeom prst="rect">
              <a:avLst/>
            </a:prstGeom>
          </p:spPr>
          <p:txBody>
            <a:bodyPr wrap="none">
              <a:spAutoFit/>
            </a:bodyPr>
            <a:lstStyle/>
            <a:p>
              <a:r>
                <a:rPr lang="zh-CN" altLang="en-US" sz="2000" b="1"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第二次迭代</a:t>
              </a:r>
            </a:p>
          </p:txBody>
        </p:sp>
        <p:pic>
          <p:nvPicPr>
            <p:cNvPr id="30" name="图片 29"/>
            <p:cNvPicPr>
              <a:picLocks noChangeAspect="1"/>
            </p:cNvPicPr>
            <p:nvPr/>
          </p:nvPicPr>
          <p:blipFill rotWithShape="1">
            <a:blip r:embed="rId2" cstate="print">
              <a:extLst>
                <a:ext uri="{28A0092B-C50C-407E-A947-70E740481C1C}">
                  <a14:useLocalDpi xmlns:a14="http://schemas.microsoft.com/office/drawing/2010/main" val="0"/>
                </a:ext>
              </a:extLst>
            </a:blip>
            <a:srcRect b="67671"/>
            <a:stretch>
              <a:fillRect/>
            </a:stretch>
          </p:blipFill>
          <p:spPr>
            <a:xfrm rot="16200000" flipH="1">
              <a:off x="-169384" y="485805"/>
              <a:ext cx="734304" cy="395536"/>
            </a:xfrm>
            <a:prstGeom prst="rect">
              <a:avLst/>
            </a:prstGeom>
          </p:spPr>
        </p:pic>
      </p:grpSp>
      <p:pic>
        <p:nvPicPr>
          <p:cNvPr id="3" name="图片 2">
            <a:extLst>
              <a:ext uri="{FF2B5EF4-FFF2-40B4-BE49-F238E27FC236}">
                <a16:creationId xmlns:a16="http://schemas.microsoft.com/office/drawing/2014/main" id="{362DA574-D2EC-D14E-B6F5-656D75D547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152" y="2275077"/>
            <a:ext cx="4936040" cy="2493034"/>
          </a:xfrm>
          <a:prstGeom prst="rect">
            <a:avLst/>
          </a:prstGeom>
        </p:spPr>
      </p:pic>
      <p:sp>
        <p:nvSpPr>
          <p:cNvPr id="8" name="矩形 7">
            <a:extLst>
              <a:ext uri="{FF2B5EF4-FFF2-40B4-BE49-F238E27FC236}">
                <a16:creationId xmlns:a16="http://schemas.microsoft.com/office/drawing/2014/main" id="{9E32CDE7-35CB-754D-8F37-6AB8F5DF896D}"/>
              </a:ext>
            </a:extLst>
          </p:cNvPr>
          <p:cNvSpPr/>
          <p:nvPr/>
        </p:nvSpPr>
        <p:spPr>
          <a:xfrm>
            <a:off x="1364152" y="928660"/>
            <a:ext cx="3855920" cy="123707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050" b="1"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实现的功能如下：</a:t>
            </a:r>
            <a:endParaRPr lang="en-US" altLang="zh-CN" sz="1050" b="1"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228600" indent="-228600" algn="just">
              <a:lnSpc>
                <a:spcPct val="120000"/>
              </a:lnSpc>
              <a:buFont typeface="+mj-lt"/>
              <a:buAutoNum type="arabicPeriod"/>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显示</a:t>
            </a:r>
            <a:r>
              <a:rPr lang="en-US" altLang="zh-CN" sz="1050" dirty="0" err="1">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Costmap</a:t>
            </a: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228600" indent="-228600" algn="just">
              <a:lnSpc>
                <a:spcPct val="120000"/>
              </a:lnSpc>
              <a:buFont typeface="+mj-lt"/>
              <a:buAutoNum type="arabicPeriod"/>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显示机器人位置和朝向</a:t>
            </a: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228600" indent="-228600" algn="just">
              <a:lnSpc>
                <a:spcPct val="120000"/>
              </a:lnSpc>
              <a:buFont typeface="+mj-lt"/>
              <a:buAutoNum type="arabicPeriod"/>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通过触控设置导航点</a:t>
            </a: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228600" indent="-228600" algn="just">
              <a:lnSpc>
                <a:spcPct val="120000"/>
              </a:lnSpc>
              <a:buFont typeface="+mj-lt"/>
              <a:buAutoNum type="arabicPeriod"/>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机器人自主路径规划前往导航点位置</a:t>
            </a: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228600" indent="-228600" algn="just">
              <a:lnSpc>
                <a:spcPct val="120000"/>
              </a:lnSpc>
              <a:buFont typeface="+mj-lt"/>
              <a:buAutoNum type="arabicPeriod"/>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机器人返回初始位置</a:t>
            </a:r>
          </a:p>
        </p:txBody>
      </p:sp>
    </p:spTree>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67494"/>
            <a:ext cx="1892273" cy="734304"/>
            <a:chOff x="0" y="316421"/>
            <a:chExt cx="1892273" cy="734304"/>
          </a:xfrm>
        </p:grpSpPr>
        <p:sp>
          <p:nvSpPr>
            <p:cNvPr id="19" name="矩形 18"/>
            <p:cNvSpPr/>
            <p:nvPr/>
          </p:nvSpPr>
          <p:spPr>
            <a:xfrm>
              <a:off x="425205" y="468130"/>
              <a:ext cx="1467068" cy="400110"/>
            </a:xfrm>
            <a:prstGeom prst="rect">
              <a:avLst/>
            </a:prstGeom>
          </p:spPr>
          <p:txBody>
            <a:bodyPr wrap="none">
              <a:spAutoFit/>
            </a:bodyPr>
            <a:lstStyle/>
            <a:p>
              <a:r>
                <a:rPr lang="zh-CN" altLang="en-US" sz="2000" b="1" dirty="0">
                  <a:solidFill>
                    <a:schemeClr val="tx1">
                      <a:lumMod val="85000"/>
                      <a:lumOff val="15000"/>
                    </a:schemeClr>
                  </a:solidFill>
                  <a:latin typeface="Century Gothic" panose="020B0502020202020204" pitchFamily="34" charset="0"/>
                  <a:ea typeface="微软雅黑" panose="020B0503020204020204" pitchFamily="34" charset="-122"/>
                  <a:sym typeface="Century Gothic" panose="020B0502020202020204" pitchFamily="34" charset="0"/>
                </a:rPr>
                <a:t>第三次迭代</a:t>
              </a:r>
            </a:p>
          </p:txBody>
        </p:sp>
        <p:pic>
          <p:nvPicPr>
            <p:cNvPr id="30" name="图片 29"/>
            <p:cNvPicPr>
              <a:picLocks noChangeAspect="1"/>
            </p:cNvPicPr>
            <p:nvPr/>
          </p:nvPicPr>
          <p:blipFill rotWithShape="1">
            <a:blip r:embed="rId2" cstate="print">
              <a:extLst>
                <a:ext uri="{28A0092B-C50C-407E-A947-70E740481C1C}">
                  <a14:useLocalDpi xmlns:a14="http://schemas.microsoft.com/office/drawing/2010/main" val="0"/>
                </a:ext>
              </a:extLst>
            </a:blip>
            <a:srcRect b="67671"/>
            <a:stretch>
              <a:fillRect/>
            </a:stretch>
          </p:blipFill>
          <p:spPr>
            <a:xfrm rot="16200000" flipH="1">
              <a:off x="-169384" y="485805"/>
              <a:ext cx="734304" cy="395536"/>
            </a:xfrm>
            <a:prstGeom prst="rect">
              <a:avLst/>
            </a:prstGeom>
          </p:spPr>
        </p:pic>
      </p:grpSp>
      <p:sp>
        <p:nvSpPr>
          <p:cNvPr id="5" name="矩形 4">
            <a:extLst>
              <a:ext uri="{FF2B5EF4-FFF2-40B4-BE49-F238E27FC236}">
                <a16:creationId xmlns:a16="http://schemas.microsoft.com/office/drawing/2014/main" id="{4883EEC2-EF5A-1F47-AB1C-6BBD249362BB}"/>
              </a:ext>
            </a:extLst>
          </p:cNvPr>
          <p:cNvSpPr/>
          <p:nvPr/>
        </p:nvSpPr>
        <p:spPr>
          <a:xfrm>
            <a:off x="1179037" y="1001798"/>
            <a:ext cx="3170424" cy="336996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第三次迭代主要实现非功能性需求</a:t>
            </a: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algn="just">
              <a:lnSpc>
                <a:spcPct val="120000"/>
              </a:lnSpc>
            </a:pP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228600" indent="-228600" algn="just">
              <a:lnSpc>
                <a:spcPct val="120000"/>
              </a:lnSpc>
              <a:buFont typeface="+mj-lt"/>
              <a:buAutoNum type="arabicPeriod"/>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安全性</a:t>
            </a: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685800" lvl="1" indent="-228600" algn="just">
              <a:lnSpc>
                <a:spcPct val="120000"/>
              </a:lnSpc>
              <a:buFont typeface="+mj-lt"/>
              <a:buAutoNum type="alphaLcParenR"/>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机器人进入异常状况</a:t>
            </a: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685800" lvl="1" indent="-228600" algn="just">
              <a:lnSpc>
                <a:spcPct val="120000"/>
              </a:lnSpc>
              <a:buFont typeface="+mj-lt"/>
              <a:buAutoNum type="alphaLcParenR"/>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网络通信出现异常</a:t>
            </a: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228600" indent="-228600" algn="just">
              <a:lnSpc>
                <a:spcPct val="120000"/>
              </a:lnSpc>
              <a:buFont typeface="+mj-lt"/>
              <a:buAutoNum type="arabicPeriod"/>
            </a:pP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228600" indent="-228600" algn="just">
              <a:lnSpc>
                <a:spcPct val="120000"/>
              </a:lnSpc>
              <a:buFont typeface="+mj-lt"/>
              <a:buAutoNum type="arabicPeriod"/>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提高性能</a:t>
            </a: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685800" lvl="1" indent="-228600" algn="just">
              <a:lnSpc>
                <a:spcPct val="120000"/>
              </a:lnSpc>
              <a:buFont typeface="+mj-lt"/>
              <a:buAutoNum type="alphaLcParenR"/>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缩短遥控延迟</a:t>
            </a: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685800" lvl="1" indent="-228600" algn="just">
              <a:lnSpc>
                <a:spcPct val="120000"/>
              </a:lnSpc>
              <a:buFont typeface="+mj-lt"/>
              <a:buAutoNum type="alphaLcParenR"/>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提高数据传输速度</a:t>
            </a: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228600" indent="-228600" algn="just">
              <a:lnSpc>
                <a:spcPct val="120000"/>
              </a:lnSpc>
              <a:buFont typeface="+mj-lt"/>
              <a:buAutoNum type="arabicPeriod"/>
            </a:pP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228600" indent="-228600" algn="just">
              <a:lnSpc>
                <a:spcPct val="120000"/>
              </a:lnSpc>
              <a:buFont typeface="+mj-lt"/>
              <a:buAutoNum type="arabicPeriod"/>
            </a:pPr>
            <a:r>
              <a:rPr lang="zh-CN" altLang="en-US" sz="105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可靠性</a:t>
            </a: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685800" lvl="1" indent="-228600" algn="just">
              <a:lnSpc>
                <a:spcPct val="120000"/>
              </a:lnSpc>
              <a:buFont typeface="+mj-lt"/>
              <a:buAutoNum type="alphaLcParenR"/>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代码检查</a:t>
            </a: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685800" lvl="1" indent="-228600" algn="just">
              <a:lnSpc>
                <a:spcPct val="120000"/>
              </a:lnSpc>
              <a:buFont typeface="+mj-lt"/>
              <a:buAutoNum type="alphaLcParenR"/>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添加必要控制模块，机器人进入异常状况自行调出</a:t>
            </a: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685800" lvl="1" indent="-228600" algn="just">
              <a:lnSpc>
                <a:spcPct val="120000"/>
              </a:lnSpc>
              <a:buFont typeface="+mj-lt"/>
              <a:buAutoNum type="alphaLcParenR"/>
            </a:pP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228600" indent="-228600" algn="just">
              <a:lnSpc>
                <a:spcPct val="120000"/>
              </a:lnSpc>
              <a:buFont typeface="+mj-lt"/>
              <a:buAutoNum type="arabicPeriod"/>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可测试性</a:t>
            </a: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a:p>
            <a:pPr marL="685800" lvl="1" indent="-228600" algn="just">
              <a:lnSpc>
                <a:spcPct val="120000"/>
              </a:lnSpc>
              <a:buFont typeface="+mj-lt"/>
              <a:buAutoNum type="alphaLcParenR"/>
            </a:pPr>
            <a:r>
              <a:rPr lang="zh-CN" altLang="en-US"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rPr>
              <a:t>对功能进行充分测试</a:t>
            </a:r>
            <a:endParaRPr lang="en-US" altLang="zh-CN" sz="1050" dirty="0">
              <a:solidFill>
                <a:schemeClr val="tx1">
                  <a:lumMod val="65000"/>
                  <a:lumOff val="35000"/>
                </a:schemeClr>
              </a:solidFill>
              <a:latin typeface="Century Gothic" panose="020B0502020202020204" pitchFamily="34" charset="0"/>
              <a:ea typeface="微软雅黑" panose="020B0503020204020204" pitchFamily="34" charset="-122"/>
              <a:cs typeface="+mn-ea"/>
              <a:sym typeface="Century Gothic" panose="020B0502020202020204" pitchFamily="34" charset="0"/>
            </a:endParaRPr>
          </a:p>
        </p:txBody>
      </p:sp>
      <p:pic>
        <p:nvPicPr>
          <p:cNvPr id="2" name="图片 1">
            <a:extLst>
              <a:ext uri="{FF2B5EF4-FFF2-40B4-BE49-F238E27FC236}">
                <a16:creationId xmlns:a16="http://schemas.microsoft.com/office/drawing/2014/main" id="{3DEB6285-D18F-6A4F-A44C-D10E63A59C07}"/>
              </a:ext>
            </a:extLst>
          </p:cNvPr>
          <p:cNvPicPr>
            <a:picLocks noChangeAspect="1"/>
          </p:cNvPicPr>
          <p:nvPr/>
        </p:nvPicPr>
        <p:blipFill>
          <a:blip r:embed="rId3"/>
          <a:stretch>
            <a:fillRect/>
          </a:stretch>
        </p:blipFill>
        <p:spPr>
          <a:xfrm>
            <a:off x="5796136" y="896589"/>
            <a:ext cx="2592288" cy="35803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3000">
        <p14:flythrough/>
      </p:transition>
    </mc:Choice>
    <mc:Fallback xmlns="">
      <p:transition spd="slow" advTm="3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自定义 3091">
      <a:dk1>
        <a:srgbClr val="000000"/>
      </a:dk1>
      <a:lt1>
        <a:srgbClr val="FFFFFF"/>
      </a:lt1>
      <a:dk2>
        <a:srgbClr val="000000"/>
      </a:dk2>
      <a:lt2>
        <a:srgbClr val="FFFFFF"/>
      </a:lt2>
      <a:accent1>
        <a:srgbClr val="C00000"/>
      </a:accent1>
      <a:accent2>
        <a:srgbClr val="0A4C80"/>
      </a:accent2>
      <a:accent3>
        <a:srgbClr val="C00000"/>
      </a:accent3>
      <a:accent4>
        <a:srgbClr val="0A4C80"/>
      </a:accent4>
      <a:accent5>
        <a:srgbClr val="C00000"/>
      </a:accent5>
      <a:accent6>
        <a:srgbClr val="0A4C80"/>
      </a:accent6>
      <a:hlink>
        <a:srgbClr val="C00000"/>
      </a:hlink>
      <a:folHlink>
        <a:srgbClr val="0A4C80"/>
      </a:folHlink>
    </a:clrScheme>
    <a:fontScheme name="Temp">
      <a:majorFont>
        <a:latin typeface="方正兰亭超细黑简体"/>
        <a:ea typeface="微软雅黑"/>
        <a:cs typeface=""/>
      </a:majorFont>
      <a:minorFont>
        <a:latin typeface="方正兰亭超细黑简体"/>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effectLst>
          <a:outerShdw blurRad="63500" algn="ctr" rotWithShape="0">
            <a:prstClr val="black">
              <a:alpha val="40000"/>
            </a:prstClr>
          </a:outerShdw>
        </a:effectLst>
      </a:spPr>
      <a:bodyPr rtlCol="0" anchor="ctr"/>
      <a:lstStyle>
        <a:defPPr algn="ctr" defTabSz="913765">
          <a:defRPr sz="1800">
            <a:cs typeface="+mn-ea"/>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470</Words>
  <Application>Microsoft Macintosh PowerPoint</Application>
  <PresentationFormat>全屏显示(16:9)</PresentationFormat>
  <Paragraphs>88</Paragraphs>
  <Slides>14</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方正兰亭超细黑简体</vt:lpstr>
      <vt:lpstr>Arial</vt:lpstr>
      <vt:lpstr>Calibri</vt:lpstr>
      <vt:lpstr>Century</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执念.</dc:creator>
  <cp:lastModifiedBy>Noland Nipo</cp:lastModifiedBy>
  <cp:revision>12439</cp:revision>
  <dcterms:created xsi:type="dcterms:W3CDTF">2016-03-09T04:37:00Z</dcterms:created>
  <dcterms:modified xsi:type="dcterms:W3CDTF">2019-05-07T05:28:04Z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