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293" r:id="rId4"/>
    <p:sldId id="294" r:id="rId5"/>
    <p:sldId id="266" r:id="rId6"/>
    <p:sldId id="289" r:id="rId7"/>
    <p:sldId id="290" r:id="rId8"/>
    <p:sldId id="30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5686"/>
    <a:srgbClr val="A1B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28DB-C4E6-422C-910D-6E070F7480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32A0-ADE0-4973-8811-A3F69ACE20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2767607" y="2168978"/>
            <a:ext cx="8157210" cy="1615625"/>
            <a:chOff x="0" y="365575"/>
            <a:chExt cx="8152353" cy="1615624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161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6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代码展示</a:t>
              </a:r>
              <a:endParaRPr lang="zh-CN" altLang="en-US" sz="6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10" name="Group 18"/>
          <p:cNvGrpSpPr/>
          <p:nvPr/>
        </p:nvGrpSpPr>
        <p:grpSpPr bwMode="auto">
          <a:xfrm>
            <a:off x="1622702" y="295278"/>
            <a:ext cx="8157210" cy="6138545"/>
            <a:chOff x="0" y="-187325"/>
            <a:chExt cx="8152353" cy="6138540"/>
          </a:xfrm>
        </p:grpSpPr>
        <p:sp>
          <p:nvSpPr>
            <p:cNvPr id="11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58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主要在`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my_total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`包，其主要功能是搭建程序的主要框架，调动其他部分完成功能。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对应指令 roslaunch wpb_home_apps shopping.launch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在这部分程序中实现了一个有限状态机，通过变量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nState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的赋值来表示机器人不同状态的衔接与跳转。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my_total/src/shopping.cpp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中函数很多，其中：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主函数 int main()中，对变量的初始化和各种主题订阅、发布，在while循环中具体实现有限状态机，在每种状态中根据条件完成状态跳转。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void AddNewWaypoint(string inStr)函数能将机器人在地图中的当前位置保存为航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点，参数为要保存的航点名称。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总体框架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" name="表格 1"/>
          <p:cNvGraphicFramePr/>
          <p:nvPr>
            <p:custDataLst>
              <p:tags r:id="rId5"/>
            </p:custDataLst>
          </p:nvPr>
        </p:nvGraphicFramePr>
        <p:xfrm>
          <a:off x="3170555" y="2009140"/>
          <a:ext cx="506095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390"/>
                <a:gridCol w="3464560"/>
              </a:tblGrid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STATE_READY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机器人调整完毕，准备接收下一步指令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6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STATE_FOLLOW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机器人开始使用激光雷达建图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STATE_ASK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机器人等待下一步指令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STATE_GOTO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机器人向给定导航点移动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486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STATE_GRAB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机器人进行抓取动作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37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STATE_COMBACK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机器人返回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STATE_PASS</a:t>
                      </a:r>
                      <a:endParaRPr lang="en-US" altLang="zh-CN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机器人递交抓取到的物体</a:t>
                      </a:r>
                      <a:endParaRPr lang="zh-CN" altLang="en-US" sz="12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pic>
        <p:nvPicPr>
          <p:cNvPr id="3" name="图片 2" descr="屏幕快照 2020-05-19 下午10.04.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215" y="2095500"/>
            <a:ext cx="1800225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622702" y="349888"/>
            <a:ext cx="8157210" cy="6461760"/>
            <a:chOff x="0" y="-187325"/>
            <a:chExt cx="8152353" cy="6461756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908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主要在`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my_vel_package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`包，其主要功能是实现机器人基本建图时的自由行走、自由行走中的避障，以及在遇到障碍物时更换方向继续做自由行走。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my_vel_packag/src/vel.ctrl.cpp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运动控制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Node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，实现对机器人运动的控制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设置机器人自由行走的初始方向和速度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如果运动时间达到上限会停止，如果没有，且没有遇到障碍物，则按照给定speed直线进行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遇到障碍物，将会进行169次迭代，查找周围哪些位置没有障碍物，一旦发现则调整新的转向，然后按照新的转向和速度前进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代码的开始，先调用 ros::init(argc, argv, "vel_ctrl");进行该节点的初始化操作，接下来声明一个 ros::NodeHandle 对象 n，并用 n 生成一个广播对象 vel_pub，通过这个广播对象实现对机器人的控制（注意ROS约定机器人速度控制主题“/cmd_vel”）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为了连续不断的发送速度，使用一个 while(ros::ok())循环，以 ros::ok()返回值作为循环结束条件可以让循环在程序关闭时正常退出。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为了发送速度值，声明一个 geometry_msgs::Twist 类型的对象 vel_cmd，并将速度值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赋值到这个对象里。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vel_cmd 赋值完毕后，使用广播对象 vel_pub 将其发布到主题“/cmd_vel”上去。机器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人的核心节点会从这个主题接收我们发过去的速度值，并转发到硬件机体去执行。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2473122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避障与自由行走模块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文本框 14"/>
          <p:cNvSpPr txBox="1"/>
          <p:nvPr/>
        </p:nvSpPr>
        <p:spPr>
          <a:xfrm>
            <a:off x="9888220" y="3201035"/>
            <a:ext cx="183261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其中：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vel_cmd.linear.x 是机器人前后平移运动速度，正值往前，负值往后，单位是“米/秒”；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vel_cmd.linear.y 是机器人左右平移运动速度，正值往左，负值往右，单位是“米/秒”；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vel_cmd.angular.z（注意 angular）是机器人自转速度，正值左转，负值右转，单位是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“弧度/秒”；</a:t>
            </a:r>
            <a:endParaRPr lang="zh-CN" altLang="en-US" sz="8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50000"/>
              </a:lnSpc>
            </a:pPr>
            <a:r>
              <a:rPr lang="zh-CN" altLang="en-US" sz="8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其他值对启智机器人来说没有意义，所以都赋值为零。</a:t>
            </a:r>
            <a:endParaRPr lang="zh-CN" altLang="en-US" sz="800"/>
          </a:p>
        </p:txBody>
      </p:sp>
      <p:pic>
        <p:nvPicPr>
          <p:cNvPr id="3" name="图片 2" descr="屏幕快照 2020-05-19 下午10.04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0605" y="471170"/>
            <a:ext cx="1800225" cy="227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748432" y="520703"/>
            <a:ext cx="8157210" cy="5815965"/>
            <a:chOff x="0" y="-187325"/>
            <a:chExt cx="8152353" cy="5815961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262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建图部分：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`rplidar_ros`主要是雷达部分，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`wpb_home_tutorials`有关具体建图部分。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roslaunch wpb_home_tutorials gmapping.launch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利用启智机器人的gmapping建图功能进行地图构建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rosrun robot_sim_demo keyboard_vel_ctrl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在虚拟环境中用键盘操纵机器人（课程组的demo1虚拟环境）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 bash rosrun map_server map_saver -f map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进行地图保存，将地图默认保存地址在本地文件夹下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  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waterplus_map_tools/add_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way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point.launch文件添加导航点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wpb_home_tutorials/gmapping.launch文件用来建图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wpb_home_apps/6_path_plan.launch文件用来多点导航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" name="图片 1" descr="屏幕快照 2020-05-19 下午10.04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4040" y="2138680"/>
            <a:ext cx="2730500" cy="345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748432" y="520703"/>
            <a:ext cx="8157210" cy="5492751"/>
            <a:chOff x="0" y="-187325"/>
            <a:chExt cx="8152353" cy="5492747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4939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新增航点部分：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waterplus_map_tools/add_</a:t>
              </a:r>
              <a:r>
                <a:rPr lang="en-US" altLang="zh-CN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way</a:t>
              </a: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point.launch 添加航点，将航点保存为`waypoints.xml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waterplus_map_tools/wpb_home_nav_test.launch 测试航点是否能正常加载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 运行`add_waypoint.launch`文件添加航点，修改此文件中`load`路径为保存路径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roslaunch waterplus_map_tools add_waypoint.launch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 保持add_waypoint.launch的终端别关闭，将设置的航点保存在`waypoints.xml`中：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rosrun waterplus_map_tools wp_saver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 修改`waypoint.xml`文件，第一个航点名设为`start`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 可使用`wpb_home_nav_test.launch`测试航点是否能够正常加载，修改`wpb_home_nav_test.launch `中的load参数为`waypoints.xml`的路径：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bash roslaunch waterplus_map_tools wpb_home_nav_test.launch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 descr="屏幕快照 2020-05-19 下午10.17.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0480" y="1984375"/>
            <a:ext cx="2343150" cy="466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1675407" y="520703"/>
            <a:ext cx="8157210" cy="6461760"/>
            <a:chOff x="0" y="-187325"/>
            <a:chExt cx="8152353" cy="6461756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59080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多点巡航部分：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涉及的源码主要在`wpb_home_apps`包，其主要功能是新建航点，实现遍历所有航点的路径规划功能。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在多点巡航任务中，系统有如下四个状态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ros模块首先初始化5个待遍历航点。随后经过一系列初始化操作，开始系统的运行。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任务待开始时，系统的状态是`STATE_WAIT_ENTER`，然后当系统检测到有`entrance_detect`模块传进来的20条`door open`信息之后，出发至场地的起点。并更改状态为运行状态。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14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之后，机器人依次遍历之后的航点。直至遍历完成，更改状态为STATE_DONE，或者运行过程中产生异常重新执行其待到达的下一目标。</a:t>
              </a: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lnSpc>
                  <a:spcPct val="150000"/>
                </a:lnSpc>
              </a:pPr>
              <a:endPara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0" y="-187325"/>
              <a:ext cx="120070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bg1">
                      <a:lumMod val="65000"/>
                    </a:schemeClr>
                  </a:solidFill>
                  <a:ea typeface="微软雅黑" panose="020B0503020204020204" pitchFamily="34" charset="-122"/>
                </a:rPr>
                <a:t>导航模块</a:t>
              </a:r>
              <a:endParaRPr lang="zh-CN" altLang="en-US" sz="2000" b="1" dirty="0" smtClean="0">
                <a:solidFill>
                  <a:schemeClr val="bg1">
                    <a:lumMod val="6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图片 2" descr="屏幕快照 2020-05-19 下午10.08.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7360" y="2513965"/>
            <a:ext cx="3848100" cy="705485"/>
          </a:xfrm>
          <a:prstGeom prst="rect">
            <a:avLst/>
          </a:prstGeom>
        </p:spPr>
      </p:pic>
      <p:pic>
        <p:nvPicPr>
          <p:cNvPr id="8" name="图片 7" descr="屏幕快照 2020-05-19 下午10.08.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835" y="4655185"/>
            <a:ext cx="3557270" cy="2191385"/>
          </a:xfrm>
          <a:prstGeom prst="rect">
            <a:avLst/>
          </a:prstGeom>
        </p:spPr>
      </p:pic>
      <p:pic>
        <p:nvPicPr>
          <p:cNvPr id="9" name="图片 8" descr="屏幕快照 2020-05-19 下午10.18.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04120" y="2802255"/>
            <a:ext cx="1924050" cy="2605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3" t="7849" r="66455" b="48534"/>
          <a:stretch>
            <a:fillRect/>
          </a:stretch>
        </p:blipFill>
        <p:spPr>
          <a:xfrm>
            <a:off x="-98324" y="-68826"/>
            <a:ext cx="1720645" cy="1570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t="42227" r="63132" b="8594"/>
          <a:stretch>
            <a:fillRect/>
          </a:stretch>
        </p:blipFill>
        <p:spPr>
          <a:xfrm>
            <a:off x="-98324" y="5692878"/>
            <a:ext cx="1129424" cy="12388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94" t="27138" r="16405" b="8913"/>
          <a:stretch>
            <a:fillRect/>
          </a:stretch>
        </p:blipFill>
        <p:spPr>
          <a:xfrm>
            <a:off x="10924546" y="5407742"/>
            <a:ext cx="1346111" cy="15928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12" t="12192" r="8879" b="38108"/>
          <a:stretch>
            <a:fillRect/>
          </a:stretch>
        </p:blipFill>
        <p:spPr>
          <a:xfrm>
            <a:off x="9684774" y="-255640"/>
            <a:ext cx="2762865" cy="3004485"/>
          </a:xfrm>
          <a:prstGeom prst="rect">
            <a:avLst/>
          </a:prstGeom>
        </p:spPr>
      </p:pic>
      <p:grpSp>
        <p:nvGrpSpPr>
          <p:cNvPr id="24" name="Group 18"/>
          <p:cNvGrpSpPr/>
          <p:nvPr/>
        </p:nvGrpSpPr>
        <p:grpSpPr bwMode="auto">
          <a:xfrm>
            <a:off x="3929022" y="2184218"/>
            <a:ext cx="8157210" cy="1615625"/>
            <a:chOff x="0" y="365575"/>
            <a:chExt cx="8152353" cy="1615624"/>
          </a:xfrm>
        </p:grpSpPr>
        <p:sp>
          <p:nvSpPr>
            <p:cNvPr id="25" name="TextBox 35"/>
            <p:cNvSpPr txBox="1">
              <a:spLocks noChangeArrowheads="1"/>
            </p:cNvSpPr>
            <p:nvPr/>
          </p:nvSpPr>
          <p:spPr bwMode="auto">
            <a:xfrm>
              <a:off x="0" y="366395"/>
              <a:ext cx="8152353" cy="1614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lnSpc>
                  <a:spcPct val="150000"/>
                </a:lnSpc>
              </a:pPr>
              <a:r>
                <a:rPr lang="en-US" altLang="zh-CN" sz="6600" dirty="0" smtClean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THX</a:t>
              </a:r>
              <a:endParaRPr lang="en-US" altLang="zh-CN" sz="66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连接符 47"/>
            <p:cNvCxnSpPr>
              <a:cxnSpLocks noChangeShapeType="1"/>
            </p:cNvCxnSpPr>
            <p:nvPr/>
          </p:nvCxnSpPr>
          <p:spPr bwMode="auto">
            <a:xfrm>
              <a:off x="61730" y="365575"/>
              <a:ext cx="2302886" cy="0"/>
            </a:xfrm>
            <a:prstGeom prst="line">
              <a:avLst/>
            </a:prstGeom>
            <a:noFill/>
            <a:ln w="9525">
              <a:solidFill>
                <a:srgbClr val="C6568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b29bfe0-6b08-4084-8ce9-838c1c10eb1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演示</Application>
  <PresentationFormat>宽屏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LiuYuXin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YANGCHANG</cp:lastModifiedBy>
  <cp:revision>41</cp:revision>
  <dcterms:created xsi:type="dcterms:W3CDTF">2020-05-20T01:52:00Z</dcterms:created>
  <dcterms:modified xsi:type="dcterms:W3CDTF">2020-06-06T05:50:22Z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