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66" r:id="rId7"/>
    <p:sldId id="269" r:id="rId8"/>
    <p:sldId id="263" r:id="rId9"/>
    <p:sldId id="264" r:id="rId10"/>
    <p:sldId id="299" r:id="rId11"/>
    <p:sldId id="268" r:id="rId12"/>
    <p:sldId id="270" r:id="rId13"/>
    <p:sldId id="272" r:id="rId14"/>
    <p:sldId id="267" r:id="rId15"/>
    <p:sldId id="273" r:id="rId16"/>
    <p:sldId id="274" r:id="rId17"/>
    <p:sldId id="277" r:id="rId18"/>
    <p:sldId id="275" r:id="rId19"/>
    <p:sldId id="276" r:id="rId20"/>
    <p:sldId id="278" r:id="rId21"/>
    <p:sldId id="280" r:id="rId22"/>
    <p:sldId id="279" r:id="rId23"/>
    <p:sldId id="281" r:id="rId24"/>
    <p:sldId id="282" r:id="rId25"/>
    <p:sldId id="283" r:id="rId26"/>
    <p:sldId id="284" r:id="rId27"/>
    <p:sldId id="285" r:id="rId28"/>
    <p:sldId id="286" r:id="rId29"/>
    <p:sldId id="290" r:id="rId30"/>
    <p:sldId id="288" r:id="rId31"/>
    <p:sldId id="289" r:id="rId32"/>
    <p:sldId id="287" r:id="rId33"/>
    <p:sldId id="291" r:id="rId34"/>
    <p:sldId id="292" r:id="rId35"/>
    <p:sldId id="293" r:id="rId36"/>
    <p:sldId id="294" r:id="rId37"/>
    <p:sldId id="296" r:id="rId38"/>
    <p:sldId id="300" r:id="rId39"/>
    <p:sldId id="298" r:id="rId40"/>
    <p:sldId id="308" r:id="rId41"/>
    <p:sldId id="309" r:id="rId42"/>
    <p:sldId id="310" r:id="rId43"/>
    <p:sldId id="311" r:id="rId44"/>
    <p:sldId id="314" r:id="rId45"/>
    <p:sldId id="312" r:id="rId46"/>
    <p:sldId id="301" r:id="rId47"/>
    <p:sldId id="302" r:id="rId48"/>
    <p:sldId id="305" r:id="rId49"/>
    <p:sldId id="304" r:id="rId50"/>
    <p:sldId id="306" r:id="rId51"/>
    <p:sldId id="307" r:id="rId52"/>
    <p:sldId id="341" r:id="rId53"/>
    <p:sldId id="313" r:id="rId54"/>
    <p:sldId id="315" r:id="rId55"/>
    <p:sldId id="316" r:id="rId56"/>
    <p:sldId id="325" r:id="rId57"/>
    <p:sldId id="317" r:id="rId58"/>
    <p:sldId id="318" r:id="rId59"/>
    <p:sldId id="319" r:id="rId60"/>
    <p:sldId id="324" r:id="rId61"/>
    <p:sldId id="320" r:id="rId62"/>
    <p:sldId id="321" r:id="rId63"/>
    <p:sldId id="322" r:id="rId64"/>
    <p:sldId id="323" r:id="rId65"/>
    <p:sldId id="327" r:id="rId66"/>
    <p:sldId id="328" r:id="rId67"/>
    <p:sldId id="329" r:id="rId68"/>
    <p:sldId id="330" r:id="rId69"/>
    <p:sldId id="336" r:id="rId70"/>
    <p:sldId id="331" r:id="rId71"/>
    <p:sldId id="332" r:id="rId72"/>
    <p:sldId id="333" r:id="rId73"/>
    <p:sldId id="334" r:id="rId74"/>
    <p:sldId id="340" r:id="rId75"/>
    <p:sldId id="337" r:id="rId76"/>
    <p:sldId id="338" r:id="rId77"/>
    <p:sldId id="339" r:id="rId78"/>
    <p:sldId id="335" r:id="rId7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F5D"/>
    <a:srgbClr val="FFFF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202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4F2B9-A5EA-440C-ACD6-F0E74C40A66E}" type="datetimeFigureOut">
              <a:rPr lang="de-DE" smtClean="0"/>
              <a:t>14.09.2015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DF964-8A95-41A1-B47C-C610A5F7DD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60894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4F2B9-A5EA-440C-ACD6-F0E74C40A66E}" type="datetimeFigureOut">
              <a:rPr lang="de-DE" smtClean="0"/>
              <a:t>14.09.2015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DF964-8A95-41A1-B47C-C610A5F7DD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50892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4F2B9-A5EA-440C-ACD6-F0E74C40A66E}" type="datetimeFigureOut">
              <a:rPr lang="de-DE" smtClean="0"/>
              <a:t>14.09.2015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DF964-8A95-41A1-B47C-C610A5F7DD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24412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  <a:effectLst>
            <a:softEdge rad="0"/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lang="de-DE" smtClean="0"/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pic>
        <p:nvPicPr>
          <p:cNvPr id="7" name="Picture 2" descr="http://hdwpics.com/images/0FAAE62E8A28/Programmer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0000" b="66026" l="27400" r="34200">
                        <a14:foregroundMark x1="30800" y1="50962" x2="30800" y2="56731"/>
                        <a14:foregroundMark x1="30800" y1="56731" x2="30800" y2="56731"/>
                        <a14:foregroundMark x1="33400" y1="61218" x2="33400" y2="61218"/>
                        <a14:foregroundMark x1="30800" y1="65385" x2="30800" y2="65385"/>
                        <a14:foregroundMark x1="27600" y1="64423" x2="27600" y2="64423"/>
                        <a14:foregroundMark x1="27400" y1="56090" x2="27400" y2="560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058" t="48247" r="65863" b="31789"/>
          <a:stretch/>
        </p:blipFill>
        <p:spPr bwMode="auto">
          <a:xfrm>
            <a:off x="-12700" y="2882900"/>
            <a:ext cx="14605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hdwpics.com/images/0FAAE62E8A28/Programmer.jpg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1731" b="40705" l="47800" r="57600">
                        <a14:foregroundMark x1="56400" y1="33013" x2="56400" y2="33013"/>
                        <a14:foregroundMark x1="57200" y1="34295" x2="57200" y2="34295"/>
                        <a14:foregroundMark x1="57400" y1="35897" x2="57400" y2="35897"/>
                        <a14:foregroundMark x1="57200" y1="37179" x2="57200" y2="37179"/>
                        <a14:foregroundMark x1="56800" y1="38141" x2="56800" y2="38141"/>
                        <a14:foregroundMark x1="56400" y1="39103" x2="56400" y2="39103"/>
                        <a14:foregroundMark x1="55400" y1="39744" x2="55400" y2="39744"/>
                        <a14:foregroundMark x1="52000" y1="35897" x2="52000" y2="35897"/>
                        <a14:foregroundMark x1="51600" y1="34295" x2="51600" y2="34295"/>
                        <a14:foregroundMark x1="49000" y1="34295" x2="49000" y2="34295"/>
                        <a14:foregroundMark x1="47800" y1="34615" x2="47800" y2="346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928" t="30897" r="41178" b="58170"/>
          <a:stretch/>
        </p:blipFill>
        <p:spPr bwMode="auto">
          <a:xfrm>
            <a:off x="4495800" y="1016000"/>
            <a:ext cx="28575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 lang="de-DE" dirty="0">
                <a:ln>
                  <a:solidFill>
                    <a:schemeClr val="tx1"/>
                  </a:solidFill>
                </a:ln>
                <a:effectLst/>
              </a:defRPr>
            </a:lvl1pPr>
          </a:lstStyle>
          <a:p>
            <a:pPr lvl="0"/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22791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4F2B9-A5EA-440C-ACD6-F0E74C40A66E}" type="datetimeFigureOut">
              <a:rPr lang="de-DE" smtClean="0"/>
              <a:t>14.09.2015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DF964-8A95-41A1-B47C-C610A5F7DD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8608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4F2B9-A5EA-440C-ACD6-F0E74C40A66E}" type="datetimeFigureOut">
              <a:rPr lang="de-DE" smtClean="0"/>
              <a:t>14.09.2015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DF964-8A95-41A1-B47C-C610A5F7DD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59714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4F2B9-A5EA-440C-ACD6-F0E74C40A66E}" type="datetimeFigureOut">
              <a:rPr lang="de-DE" smtClean="0"/>
              <a:t>14.09.2015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DF964-8A95-41A1-B47C-C610A5F7DD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82598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4F2B9-A5EA-440C-ACD6-F0E74C40A66E}" type="datetimeFigureOut">
              <a:rPr lang="de-DE" smtClean="0"/>
              <a:t>14.09.2015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DF964-8A95-41A1-B47C-C610A5F7DD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71758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4F2B9-A5EA-440C-ACD6-F0E74C40A66E}" type="datetimeFigureOut">
              <a:rPr lang="de-DE" smtClean="0"/>
              <a:t>14.09.2015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DF964-8A95-41A1-B47C-C610A5F7DD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24878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4F2B9-A5EA-440C-ACD6-F0E74C40A66E}" type="datetimeFigureOut">
              <a:rPr lang="de-DE" smtClean="0"/>
              <a:t>14.09.2015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DF964-8A95-41A1-B47C-C610A5F7DD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62578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4F2B9-A5EA-440C-ACD6-F0E74C40A66E}" type="datetimeFigureOut">
              <a:rPr lang="de-DE" smtClean="0"/>
              <a:t>14.09.2015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DF964-8A95-41A1-B47C-C610A5F7DD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77863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hdwpics.com/images/0FAAE62E8A28/Programmer.jpg"/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58" t="21034" r="21197" b="14795"/>
          <a:stretch/>
        </p:blipFill>
        <p:spPr bwMode="auto">
          <a:xfrm>
            <a:off x="-38100" y="-3810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hteck 9"/>
          <p:cNvSpPr/>
          <p:nvPr userDrawn="1"/>
        </p:nvSpPr>
        <p:spPr>
          <a:xfrm>
            <a:off x="768750" y="1767750"/>
            <a:ext cx="10585050" cy="4494154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4F2B9-A5EA-440C-ACD6-F0E74C40A66E}" type="datetimeFigureOut">
              <a:rPr lang="de-DE" smtClean="0"/>
              <a:t>14.09.2015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DF964-8A95-41A1-B47C-C610A5F7DD37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Picture 2" descr="http://hdwpics.com/images/0FAAE62E8A28/Programmer.jpg"/>
          <p:cNvPicPr>
            <a:picLocks noChangeAspect="1" noChangeArrowheads="1"/>
          </p:cNvPicPr>
          <p:nvPr userDrawn="1"/>
        </p:nvPicPr>
        <p:blipFill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0000" b="66026" l="27400" r="34200">
                        <a14:foregroundMark x1="30800" y1="50962" x2="30800" y2="56731"/>
                        <a14:foregroundMark x1="30800" y1="56731" x2="30800" y2="56731"/>
                        <a14:foregroundMark x1="33400" y1="61218" x2="33400" y2="61218"/>
                        <a14:foregroundMark x1="30800" y1="65385" x2="30800" y2="65385"/>
                        <a14:foregroundMark x1="27600" y1="64423" x2="27600" y2="64423"/>
                        <a14:foregroundMark x1="27400" y1="56090" x2="27400" y2="560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058" t="48247" r="65863" b="31789"/>
          <a:stretch/>
        </p:blipFill>
        <p:spPr bwMode="auto">
          <a:xfrm>
            <a:off x="-12700" y="2882900"/>
            <a:ext cx="14605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hdwpics.com/images/0FAAE62E8A28/Programmer.jpg"/>
          <p:cNvPicPr>
            <a:picLocks noChangeAspect="1" noChangeArrowheads="1"/>
          </p:cNvPicPr>
          <p:nvPr userDrawn="1"/>
        </p:nvPicPr>
        <p:blipFill rotWithShape="1">
          <a:blip r:embed="rId16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31731" b="40705" l="47800" r="57600">
                        <a14:foregroundMark x1="56400" y1="33013" x2="56400" y2="33013"/>
                        <a14:foregroundMark x1="57200" y1="34295" x2="57200" y2="34295"/>
                        <a14:foregroundMark x1="57400" y1="35897" x2="57400" y2="35897"/>
                        <a14:foregroundMark x1="57200" y1="37179" x2="57200" y2="37179"/>
                        <a14:foregroundMark x1="56800" y1="38141" x2="56800" y2="38141"/>
                        <a14:foregroundMark x1="56400" y1="39103" x2="56400" y2="39103"/>
                        <a14:foregroundMark x1="55400" y1="39744" x2="55400" y2="39744"/>
                        <a14:foregroundMark x1="52000" y1="35897" x2="52000" y2="35897"/>
                        <a14:foregroundMark x1="51600" y1="34295" x2="51600" y2="34295"/>
                        <a14:foregroundMark x1="49000" y1="34295" x2="49000" y2="34295"/>
                        <a14:foregroundMark x1="47800" y1="34615" x2="47800" y2="346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928" t="30897" r="41178" b="58170"/>
          <a:stretch/>
        </p:blipFill>
        <p:spPr bwMode="auto">
          <a:xfrm>
            <a:off x="4495800" y="1016000"/>
            <a:ext cx="28575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42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601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lang="de-DE" sz="6000" b="1" kern="1200">
          <a:ln>
            <a:solidFill>
              <a:schemeClr val="tx1"/>
            </a:solidFill>
          </a:ln>
          <a:solidFill>
            <a:srgbClr val="FFFF00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ln>
            <a:noFill/>
          </a:ln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ln>
            <a:noFill/>
          </a:ln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ln>
            <a:noFill/>
          </a:ln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ln>
            <a:noFill/>
          </a:ln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ln>
            <a:noFill/>
          </a:ln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://javascript.crockford.com/" TargetMode="External"/><Relationship Id="rId2" Type="http://schemas.openxmlformats.org/officeDocument/2006/relationships/hyperlink" Target="https://www.destroyallsoftware.com/talks/the-birth-and-death-of-javascrip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-358815" y="-393539"/>
            <a:ext cx="12836324" cy="76971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pic>
        <p:nvPicPr>
          <p:cNvPr id="1026" name="Picture 2" descr="http://hdwpics.com/images/0FAAE62E8A28/Programm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87" y="-6157"/>
            <a:ext cx="11133574" cy="6947352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230356" y="3061299"/>
            <a:ext cx="4963885" cy="1089951"/>
          </a:xfrm>
          <a:noFill/>
          <a:ln>
            <a:noFill/>
          </a:ln>
        </p:spPr>
        <p:txBody>
          <a:bodyPr>
            <a:noAutofit/>
          </a:bodyPr>
          <a:lstStyle/>
          <a:p>
            <a:r>
              <a:rPr lang="de-DE" sz="9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endParaRPr lang="de-DE" sz="9000" b="1" u="sng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230356" y="4163475"/>
            <a:ext cx="4893547" cy="819237"/>
          </a:xfrm>
          <a:noFill/>
          <a:ln>
            <a:noFill/>
          </a:ln>
        </p:spPr>
        <p:txBody>
          <a:bodyPr>
            <a:noAutofit/>
          </a:bodyPr>
          <a:lstStyle/>
          <a:p>
            <a:r>
              <a:rPr lang="de-DE" sz="4400" b="1" dirty="0" smtClean="0">
                <a:ln>
                  <a:solidFill>
                    <a:schemeClr val="tx1"/>
                  </a:solidFill>
                </a:ln>
                <a:solidFill>
                  <a:srgbClr val="FBFF5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Grundlagen &amp; </a:t>
            </a:r>
            <a:br>
              <a:rPr lang="de-DE" sz="4400" b="1" dirty="0" smtClean="0">
                <a:ln>
                  <a:solidFill>
                    <a:schemeClr val="tx1"/>
                  </a:solidFill>
                </a:ln>
                <a:solidFill>
                  <a:srgbClr val="FBFF5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de-DE" sz="4400" b="1" dirty="0" smtClean="0">
                <a:ln>
                  <a:solidFill>
                    <a:schemeClr val="tx1"/>
                  </a:solidFill>
                </a:ln>
                <a:solidFill>
                  <a:srgbClr val="FBFF5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Fallstricke</a:t>
            </a:r>
            <a:endParaRPr lang="de-DE" sz="4400" b="1" dirty="0">
              <a:ln>
                <a:solidFill>
                  <a:schemeClr val="tx1"/>
                </a:solidFill>
              </a:ln>
              <a:solidFill>
                <a:srgbClr val="FBFF5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2645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4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&lt;!DOCTYPE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004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4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A657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kumimoji="0" lang="de-DE" altLang="de-DE" b="1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A657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de-DE" altLang="de-DE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A657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kumimoji="0" lang="de-DE" altLang="de-DE" b="1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A657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de-DE" altLang="de-DE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A657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27479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0747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E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0000E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E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A657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A657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A657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de-DE" altLang="de-DE" b="1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de-DE" altLang="de-DE" dirty="0">
                <a:solidFill>
                  <a:srgbClr val="0000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altLang="de-DE" dirty="0" err="1" smtClean="0">
                <a:solidFill>
                  <a:srgbClr val="0000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r>
              <a:rPr lang="de-DE" altLang="de-DE" dirty="0" smtClean="0">
                <a:solidFill>
                  <a:srgbClr val="0000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/script.js"</a:t>
            </a:r>
            <a:r>
              <a:rPr lang="de-DE" altLang="de-DE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de-DE" altLang="de-DE" b="1" dirty="0" err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de-DE" altLang="de-DE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A657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kumimoji="0" lang="de-DE" altLang="de-DE" b="1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A657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A657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kumimoji="0" lang="de-DE" altLang="de-DE" b="1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A657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2000" dirty="0">
              <a:solidFill>
                <a:srgbClr val="A657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de-DE" altLang="de-DE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2" descr="http://hdwpics.com/images/0FAAE62E8A28/Programme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000" b="66026" l="27400" r="34200">
                        <a14:foregroundMark x1="30800" y1="50962" x2="30800" y2="56731"/>
                        <a14:foregroundMark x1="30800" y1="56731" x2="30800" y2="56731"/>
                        <a14:foregroundMark x1="33400" y1="61218" x2="33400" y2="61218"/>
                        <a14:foregroundMark x1="30800" y1="65385" x2="30800" y2="65385"/>
                        <a14:foregroundMark x1="27600" y1="64423" x2="27600" y2="64423"/>
                        <a14:foregroundMark x1="27400" y1="56090" x2="27400" y2="560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058" t="48247" r="65863" b="31789"/>
          <a:stretch/>
        </p:blipFill>
        <p:spPr bwMode="auto">
          <a:xfrm>
            <a:off x="-12700" y="2882900"/>
            <a:ext cx="14605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hdwpics.com/images/0FAAE62E8A28/Programmer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731" b="40705" l="47800" r="57600">
                        <a14:foregroundMark x1="56400" y1="33013" x2="56400" y2="33013"/>
                        <a14:foregroundMark x1="57200" y1="34295" x2="57200" y2="34295"/>
                        <a14:foregroundMark x1="57400" y1="35897" x2="57400" y2="35897"/>
                        <a14:foregroundMark x1="57200" y1="37179" x2="57200" y2="37179"/>
                        <a14:foregroundMark x1="56800" y1="38141" x2="56800" y2="38141"/>
                        <a14:foregroundMark x1="56400" y1="39103" x2="56400" y2="39103"/>
                        <a14:foregroundMark x1="55400" y1="39744" x2="55400" y2="39744"/>
                        <a14:foregroundMark x1="52000" y1="35897" x2="52000" y2="35897"/>
                        <a14:foregroundMark x1="51600" y1="34295" x2="51600" y2="34295"/>
                        <a14:foregroundMark x1="49000" y1="34295" x2="49000" y2="34295"/>
                        <a14:foregroundMark x1="47800" y1="34615" x2="47800" y2="346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928" t="30897" r="41178" b="58170"/>
          <a:stretch/>
        </p:blipFill>
        <p:spPr bwMode="auto">
          <a:xfrm>
            <a:off x="4495800" y="1016000"/>
            <a:ext cx="28575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66368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838200" y="2002971"/>
            <a:ext cx="10515600" cy="4173992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de-DE" sz="6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„JavaScript </a:t>
            </a:r>
            <a:r>
              <a:rPr lang="de-DE" sz="66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turns</a:t>
            </a:r>
            <a:r>
              <a:rPr lang="de-DE" sz="6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out </a:t>
            </a:r>
            <a:r>
              <a:rPr lang="de-DE" sz="66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</a:t>
            </a:r>
            <a:r>
              <a:rPr lang="de-DE" sz="6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66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have</a:t>
            </a:r>
            <a:r>
              <a:rPr lang="de-DE" sz="6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6600" i="1" u="sng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significant</a:t>
            </a:r>
            <a:r>
              <a:rPr lang="de-DE" sz="6600" i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6600" i="1" u="sng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differences</a:t>
            </a:r>
            <a:r>
              <a:rPr lang="de-DE" sz="6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[</a:t>
            </a:r>
            <a:r>
              <a:rPr lang="de-DE" sz="66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</a:t>
            </a:r>
            <a:r>
              <a:rPr lang="de-DE" sz="6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66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</a:t>
            </a:r>
            <a:r>
              <a:rPr lang="de-DE" sz="6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66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languages</a:t>
            </a:r>
            <a:r>
              <a:rPr lang="de-DE" sz="6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]“</a:t>
            </a:r>
          </a:p>
          <a:p>
            <a:pPr marL="0" indent="0" algn="ctr">
              <a:buNone/>
            </a:pPr>
            <a:endParaRPr lang="de-DE" sz="66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de-DE" sz="6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„JavaScript </a:t>
            </a:r>
            <a:r>
              <a:rPr lang="de-DE" sz="66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</a:t>
            </a:r>
            <a:r>
              <a:rPr lang="de-DE" sz="6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66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</a:t>
            </a:r>
            <a:r>
              <a:rPr lang="de-DE" sz="6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</a:t>
            </a:r>
            <a:r>
              <a:rPr lang="de-DE" sz="66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common</a:t>
            </a:r>
            <a:r>
              <a:rPr lang="de-DE" sz="6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66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</a:t>
            </a:r>
            <a:r>
              <a:rPr lang="de-DE" sz="6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660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Lisp</a:t>
            </a:r>
            <a:r>
              <a:rPr lang="de-DE" sz="6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66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</a:t>
            </a:r>
            <a:r>
              <a:rPr lang="de-DE" sz="6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6600" i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Scheme</a:t>
            </a:r>
            <a:r>
              <a:rPr lang="de-DE" sz="6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66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</a:t>
            </a:r>
            <a:r>
              <a:rPr lang="de-DE" sz="6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66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</a:t>
            </a:r>
            <a:r>
              <a:rPr lang="de-DE" sz="6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Java“</a:t>
            </a:r>
            <a:endParaRPr lang="de-D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Sprachelemente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65683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838200" y="1948543"/>
            <a:ext cx="10515600" cy="4228420"/>
          </a:xfrm>
        </p:spPr>
        <p:txBody>
          <a:bodyPr>
            <a:normAutofit/>
          </a:bodyPr>
          <a:lstStyle/>
          <a:p>
            <a:r>
              <a:rPr lang="de-DE" sz="4000" dirty="0" smtClean="0"/>
              <a:t>Einfache Werte</a:t>
            </a:r>
          </a:p>
          <a:p>
            <a:pPr lvl="1"/>
            <a:r>
              <a:rPr lang="de-DE" sz="3600" dirty="0" smtClean="0"/>
              <a:t>Zahlen (</a:t>
            </a:r>
            <a:r>
              <a:rPr lang="de-DE" sz="3600" dirty="0" err="1" smtClean="0"/>
              <a:t>Number</a:t>
            </a:r>
            <a:r>
              <a:rPr lang="de-DE" sz="3600" dirty="0" smtClean="0"/>
              <a:t>, </a:t>
            </a:r>
            <a:r>
              <a:rPr lang="de-DE" sz="3600" dirty="0"/>
              <a:t>64-bit </a:t>
            </a:r>
            <a:r>
              <a:rPr lang="de-DE" sz="3600" dirty="0" err="1"/>
              <a:t>floating</a:t>
            </a:r>
            <a:r>
              <a:rPr lang="de-DE" sz="3600" dirty="0"/>
              <a:t> </a:t>
            </a:r>
            <a:r>
              <a:rPr lang="de-DE" sz="3600" dirty="0" err="1" smtClean="0"/>
              <a:t>point</a:t>
            </a:r>
            <a:r>
              <a:rPr lang="de-DE" sz="3600" dirty="0" smtClean="0"/>
              <a:t>, </a:t>
            </a:r>
            <a:r>
              <a:rPr lang="de-DE" sz="3600" dirty="0" smtClean="0">
                <a:solidFill>
                  <a:srgbClr val="FF0000"/>
                </a:solidFill>
              </a:rPr>
              <a:t>KEIN Integer</a:t>
            </a:r>
            <a:r>
              <a:rPr lang="de-DE" sz="3600" dirty="0" smtClean="0"/>
              <a:t>)</a:t>
            </a:r>
          </a:p>
          <a:p>
            <a:pPr lvl="1"/>
            <a:r>
              <a:rPr lang="de-DE" sz="3600" dirty="0" smtClean="0"/>
              <a:t>Zeichenketten (String, </a:t>
            </a:r>
            <a:r>
              <a:rPr lang="de-DE" sz="3600" dirty="0"/>
              <a:t>16-bit</a:t>
            </a:r>
            <a:r>
              <a:rPr lang="de-DE" sz="3600" dirty="0" smtClean="0"/>
              <a:t>)</a:t>
            </a:r>
          </a:p>
          <a:p>
            <a:pPr lvl="1"/>
            <a:r>
              <a:rPr lang="de-DE" sz="3600" dirty="0" smtClean="0"/>
              <a:t>Boolean (</a:t>
            </a:r>
            <a:r>
              <a:rPr lang="de-DE" sz="3600" dirty="0" err="1" smtClean="0"/>
              <a:t>true</a:t>
            </a:r>
            <a:r>
              <a:rPr lang="de-DE" sz="3600" dirty="0" smtClean="0"/>
              <a:t>, </a:t>
            </a:r>
            <a:r>
              <a:rPr lang="de-DE" sz="3600" dirty="0" err="1" smtClean="0"/>
              <a:t>false</a:t>
            </a:r>
            <a:r>
              <a:rPr lang="de-DE" sz="3600" dirty="0" smtClean="0"/>
              <a:t>)</a:t>
            </a:r>
          </a:p>
          <a:p>
            <a:pPr lvl="1"/>
            <a:r>
              <a:rPr lang="de-DE" sz="3600" dirty="0" smtClean="0"/>
              <a:t>null</a:t>
            </a:r>
          </a:p>
          <a:p>
            <a:pPr lvl="1"/>
            <a:r>
              <a:rPr lang="de-DE" sz="3600" dirty="0" err="1" smtClean="0"/>
              <a:t>undefined</a:t>
            </a:r>
            <a:endParaRPr lang="de-DE" sz="3600" dirty="0" smtClean="0"/>
          </a:p>
          <a:p>
            <a:r>
              <a:rPr lang="de-DE" sz="4000" dirty="0" smtClean="0"/>
              <a:t>Alle anderen Werte sind Objekte (</a:t>
            </a:r>
            <a:r>
              <a:rPr lang="de-DE" sz="4000" dirty="0" err="1" smtClean="0"/>
              <a:t>object</a:t>
            </a:r>
            <a:r>
              <a:rPr lang="de-DE" sz="4000" dirty="0" smtClean="0"/>
              <a:t>)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4000" dirty="0" smtClean="0"/>
              <a:t>Sprachelemente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Datentypen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32804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838200" y="1948543"/>
            <a:ext cx="10515600" cy="4228420"/>
          </a:xfrm>
        </p:spPr>
        <p:txBody>
          <a:bodyPr>
            <a:normAutofit fontScale="92500" lnSpcReduction="10000"/>
          </a:bodyPr>
          <a:lstStyle/>
          <a:p>
            <a:pPr marL="446088" indent="-446088"/>
            <a:r>
              <a:rPr lang="de-DE" sz="4400" dirty="0" err="1"/>
              <a:t>Number</a:t>
            </a:r>
            <a:r>
              <a:rPr lang="de-DE" sz="4400" dirty="0"/>
              <a:t>, String und </a:t>
            </a:r>
            <a:r>
              <a:rPr lang="de-DE" sz="4400" dirty="0" smtClean="0"/>
              <a:t>Boolean</a:t>
            </a:r>
            <a:br>
              <a:rPr lang="de-DE" sz="4400" dirty="0" smtClean="0"/>
            </a:br>
            <a:r>
              <a:rPr lang="de-DE" sz="4400" dirty="0" smtClean="0"/>
              <a:t>wie Objekte; haben Methoden; </a:t>
            </a:r>
            <a:r>
              <a:rPr lang="de-DE" sz="4400" i="1" dirty="0" err="1" smtClean="0"/>
              <a:t>immutable</a:t>
            </a:r>
            <a:endParaRPr lang="de-DE" sz="4400" i="1" dirty="0"/>
          </a:p>
          <a:p>
            <a:pPr marL="446088" indent="-446088"/>
            <a:r>
              <a:rPr lang="de-DE" sz="4400" dirty="0" smtClean="0"/>
              <a:t>Objekte sind „</a:t>
            </a:r>
            <a:r>
              <a:rPr lang="de-DE" sz="4400" i="1" dirty="0" err="1" smtClean="0"/>
              <a:t>keyed</a:t>
            </a:r>
            <a:r>
              <a:rPr lang="de-DE" sz="4400" i="1" dirty="0" smtClean="0"/>
              <a:t> </a:t>
            </a:r>
            <a:r>
              <a:rPr lang="de-DE" sz="4400" i="1" dirty="0" err="1" smtClean="0"/>
              <a:t>collections</a:t>
            </a:r>
            <a:r>
              <a:rPr lang="de-DE" sz="4400" i="1" dirty="0" smtClean="0"/>
              <a:t>“ (</a:t>
            </a:r>
            <a:r>
              <a:rPr lang="de-DE" sz="4400" i="1" dirty="0" err="1" smtClean="0"/>
              <a:t>mutable</a:t>
            </a:r>
            <a:r>
              <a:rPr lang="de-DE" sz="4400" i="1" dirty="0" smtClean="0"/>
              <a:t>)</a:t>
            </a:r>
          </a:p>
          <a:p>
            <a:pPr marL="990600" indent="-446088"/>
            <a:r>
              <a:rPr lang="de-DE" sz="4400" dirty="0" smtClean="0"/>
              <a:t>Arrays sind Objekte</a:t>
            </a:r>
          </a:p>
          <a:p>
            <a:pPr marL="804863" indent="-446088"/>
            <a:r>
              <a:rPr lang="de-DE" sz="4400" dirty="0" smtClean="0"/>
              <a:t>Funktionen sind Objekte</a:t>
            </a:r>
          </a:p>
          <a:p>
            <a:pPr marL="446088" indent="-446088"/>
            <a:r>
              <a:rPr lang="de-DE" sz="4400" dirty="0" smtClean="0"/>
              <a:t>Regular </a:t>
            </a:r>
            <a:r>
              <a:rPr lang="de-DE" sz="4400" dirty="0" err="1" smtClean="0"/>
              <a:t>Expressions</a:t>
            </a:r>
            <a:r>
              <a:rPr lang="de-DE" sz="4400" dirty="0" smtClean="0"/>
              <a:t> sind Objekte</a:t>
            </a:r>
          </a:p>
          <a:p>
            <a:pPr marL="446088" indent="-446088"/>
            <a:r>
              <a:rPr lang="de-DE" sz="4400" dirty="0" smtClean="0"/>
              <a:t>Objekte sind Objekte :- )</a:t>
            </a:r>
            <a:endParaRPr lang="de-DE" sz="4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4000" dirty="0" smtClean="0"/>
              <a:t>Sprachelemente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Datentypen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43916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5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de-DE" altLang="de-DE" sz="5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5400" b="0" i="0" u="none" strike="noStrike" cap="none" normalizeH="0" baseline="0" dirty="0" smtClean="0">
                <a:ln>
                  <a:noFill/>
                </a:ln>
                <a:solidFill>
                  <a:srgbClr val="004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(&lt;</a:t>
            </a:r>
            <a:r>
              <a:rPr kumimoji="0" lang="de-DE" altLang="de-DE" sz="5400" b="0" i="0" u="none" strike="noStrike" cap="none" normalizeH="0" baseline="0" dirty="0" err="1" smtClean="0">
                <a:ln>
                  <a:noFill/>
                </a:ln>
                <a:solidFill>
                  <a:srgbClr val="004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kumimoji="0" lang="de-DE" altLang="de-DE" sz="5400" b="0" i="0" u="none" strike="noStrike" cap="none" normalizeH="0" baseline="0" dirty="0" smtClean="0">
                <a:ln>
                  <a:noFill/>
                </a:ln>
                <a:solidFill>
                  <a:srgbClr val="004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5400" dirty="0">
                <a:solidFill>
                  <a:srgbClr val="004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5400" dirty="0" smtClean="0">
                <a:solidFill>
                  <a:srgbClr val="004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5400" dirty="0" smtClean="0">
                <a:solidFill>
                  <a:srgbClr val="004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  <a:r>
              <a:rPr lang="de-DE" altLang="de-DE" sz="5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e-DE" altLang="de-DE" sz="5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5400" dirty="0" smtClean="0">
                <a:solidFill>
                  <a:srgbClr val="004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5400" b="0" i="0" u="none" strike="noStrike" cap="none" normalizeH="0" dirty="0" smtClean="0">
                <a:ln>
                  <a:noFill/>
                </a:ln>
                <a:solidFill>
                  <a:srgbClr val="004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5400" baseline="0" dirty="0">
                <a:solidFill>
                  <a:srgbClr val="004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de-DE" altLang="de-DE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2" descr="http://hdwpics.com/images/0FAAE62E8A28/Programme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000" b="66026" l="27400" r="34200">
                        <a14:foregroundMark x1="30800" y1="50962" x2="30800" y2="56731"/>
                        <a14:foregroundMark x1="30800" y1="56731" x2="30800" y2="56731"/>
                        <a14:foregroundMark x1="33400" y1="61218" x2="33400" y2="61218"/>
                        <a14:foregroundMark x1="30800" y1="65385" x2="30800" y2="65385"/>
                        <a14:foregroundMark x1="27600" y1="64423" x2="27600" y2="64423"/>
                        <a14:foregroundMark x1="27400" y1="56090" x2="27400" y2="560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058" t="48247" r="65863" b="31789"/>
          <a:stretch/>
        </p:blipFill>
        <p:spPr bwMode="auto">
          <a:xfrm>
            <a:off x="-12700" y="2882900"/>
            <a:ext cx="14605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hdwpics.com/images/0FAAE62E8A28/Programmer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731" b="40705" l="47800" r="57600">
                        <a14:foregroundMark x1="56400" y1="33013" x2="56400" y2="33013"/>
                        <a14:foregroundMark x1="57200" y1="34295" x2="57200" y2="34295"/>
                        <a14:foregroundMark x1="57400" y1="35897" x2="57400" y2="35897"/>
                        <a14:foregroundMark x1="57200" y1="37179" x2="57200" y2="37179"/>
                        <a14:foregroundMark x1="56800" y1="38141" x2="56800" y2="38141"/>
                        <a14:foregroundMark x1="56400" y1="39103" x2="56400" y2="39103"/>
                        <a14:foregroundMark x1="55400" y1="39744" x2="55400" y2="39744"/>
                        <a14:foregroundMark x1="52000" y1="35897" x2="52000" y2="35897"/>
                        <a14:foregroundMark x1="51600" y1="34295" x2="51600" y2="34295"/>
                        <a14:foregroundMark x1="49000" y1="34295" x2="49000" y2="34295"/>
                        <a14:foregroundMark x1="47800" y1="34615" x2="47800" y2="346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928" t="30897" r="41178" b="58170"/>
          <a:stretch/>
        </p:blipFill>
        <p:spPr bwMode="auto">
          <a:xfrm>
            <a:off x="4495800" y="1016000"/>
            <a:ext cx="28575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Sprachelemente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02019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5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kumimoji="0" lang="de-DE" altLang="de-DE" sz="5400" b="0" i="0" u="none" strike="noStrike" cap="none" normalizeH="0" baseline="0" dirty="0" smtClean="0">
                <a:ln>
                  <a:noFill/>
                </a:ln>
                <a:solidFill>
                  <a:srgbClr val="004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(&lt;</a:t>
            </a:r>
            <a:r>
              <a:rPr kumimoji="0" lang="de-DE" altLang="de-DE" sz="5400" b="0" i="0" u="none" strike="noStrike" cap="none" normalizeH="0" baseline="0" dirty="0" err="1" smtClean="0">
                <a:ln>
                  <a:noFill/>
                </a:ln>
                <a:solidFill>
                  <a:srgbClr val="004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kumimoji="0" lang="de-DE" altLang="de-DE" sz="5400" b="0" i="0" u="none" strike="noStrike" cap="none" normalizeH="0" baseline="0" dirty="0" smtClean="0">
                <a:ln>
                  <a:noFill/>
                </a:ln>
                <a:solidFill>
                  <a:srgbClr val="004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5400" dirty="0">
                <a:solidFill>
                  <a:srgbClr val="004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5400" dirty="0" smtClean="0">
                <a:solidFill>
                  <a:srgbClr val="004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5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de-DE" altLang="de-DE" sz="5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5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de-DE" altLang="de-DE" sz="5400" dirty="0" smtClean="0">
                <a:solidFill>
                  <a:srgbClr val="004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...; </a:t>
            </a:r>
            <a:r>
              <a:rPr lang="de-DE" altLang="de-DE" sz="5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de-DE" altLang="de-DE" sz="5400" dirty="0" smtClean="0">
                <a:solidFill>
                  <a:srgbClr val="004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5400" dirty="0">
                <a:solidFill>
                  <a:srgbClr val="004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5400" dirty="0" smtClean="0">
                <a:solidFill>
                  <a:srgbClr val="004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5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de-DE" altLang="de-DE" sz="5400" dirty="0" smtClean="0">
                <a:solidFill>
                  <a:srgbClr val="004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5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altLang="de-DE" sz="54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de-DE" altLang="de-DE" sz="5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altLang="de-DE" sz="5400" dirty="0" smtClean="0">
                <a:solidFill>
                  <a:srgbClr val="004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...; </a:t>
            </a:r>
            <a:r>
              <a:rPr lang="de-DE" altLang="de-DE" sz="5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de-DE" altLang="de-DE" sz="5400" dirty="0" smtClean="0">
                <a:solidFill>
                  <a:srgbClr val="004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5400" dirty="0">
                <a:solidFill>
                  <a:srgbClr val="004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5400" dirty="0" smtClean="0">
                <a:solidFill>
                  <a:srgbClr val="004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5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de-DE" altLang="de-DE" sz="5400" dirty="0" smtClean="0">
                <a:solidFill>
                  <a:srgbClr val="004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...; </a:t>
            </a:r>
            <a:r>
              <a:rPr lang="de-DE" altLang="de-DE" sz="5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de-DE" altLang="de-DE" sz="5400" dirty="0" smtClean="0">
                <a:solidFill>
                  <a:srgbClr val="004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5400" dirty="0" smtClean="0">
                <a:solidFill>
                  <a:srgbClr val="004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de-DE" altLang="de-DE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2" descr="http://hdwpics.com/images/0FAAE62E8A28/Programme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000" b="66026" l="27400" r="34200">
                        <a14:foregroundMark x1="30800" y1="50962" x2="30800" y2="56731"/>
                        <a14:foregroundMark x1="30800" y1="56731" x2="30800" y2="56731"/>
                        <a14:foregroundMark x1="33400" y1="61218" x2="33400" y2="61218"/>
                        <a14:foregroundMark x1="30800" y1="65385" x2="30800" y2="65385"/>
                        <a14:foregroundMark x1="27600" y1="64423" x2="27600" y2="64423"/>
                        <a14:foregroundMark x1="27400" y1="56090" x2="27400" y2="560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058" t="48247" r="65863" b="31789"/>
          <a:stretch/>
        </p:blipFill>
        <p:spPr bwMode="auto">
          <a:xfrm>
            <a:off x="-12700" y="2882900"/>
            <a:ext cx="14605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hdwpics.com/images/0FAAE62E8A28/Programmer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731" b="40705" l="47800" r="57600">
                        <a14:foregroundMark x1="56400" y1="33013" x2="56400" y2="33013"/>
                        <a14:foregroundMark x1="57200" y1="34295" x2="57200" y2="34295"/>
                        <a14:foregroundMark x1="57400" y1="35897" x2="57400" y2="35897"/>
                        <a14:foregroundMark x1="57200" y1="37179" x2="57200" y2="37179"/>
                        <a14:foregroundMark x1="56800" y1="38141" x2="56800" y2="38141"/>
                        <a14:foregroundMark x1="56400" y1="39103" x2="56400" y2="39103"/>
                        <a14:foregroundMark x1="55400" y1="39744" x2="55400" y2="39744"/>
                        <a14:foregroundMark x1="52000" y1="35897" x2="52000" y2="35897"/>
                        <a14:foregroundMark x1="51600" y1="34295" x2="51600" y2="34295"/>
                        <a14:foregroundMark x1="49000" y1="34295" x2="49000" y2="34295"/>
                        <a14:foregroundMark x1="47800" y1="34615" x2="47800" y2="346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928" t="30897" r="41178" b="58170"/>
          <a:stretch/>
        </p:blipFill>
        <p:spPr bwMode="auto">
          <a:xfrm>
            <a:off x="4495800" y="1016000"/>
            <a:ext cx="28575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Sprachelemente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6048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6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6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de-DE" altLang="de-DE" sz="6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6000" b="0" i="0" u="none" strike="noStrike" cap="none" normalizeH="0" baseline="0" dirty="0" smtClean="0">
                <a:ln>
                  <a:noFill/>
                </a:ln>
                <a:solidFill>
                  <a:srgbClr val="004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(&lt;</a:t>
            </a:r>
            <a:r>
              <a:rPr kumimoji="0" lang="de-DE" altLang="de-DE" sz="6000" b="0" i="0" u="none" strike="noStrike" cap="none" normalizeH="0" baseline="0" dirty="0" err="1" smtClean="0">
                <a:ln>
                  <a:noFill/>
                </a:ln>
                <a:solidFill>
                  <a:srgbClr val="004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kumimoji="0" lang="de-DE" altLang="de-DE" sz="6000" b="0" i="0" u="none" strike="noStrike" cap="none" normalizeH="0" baseline="0" dirty="0" smtClean="0">
                <a:ln>
                  <a:noFill/>
                </a:ln>
                <a:solidFill>
                  <a:srgbClr val="004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6000" dirty="0">
                <a:solidFill>
                  <a:srgbClr val="004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6000" dirty="0" smtClean="0">
                <a:solidFill>
                  <a:srgbClr val="004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6000" dirty="0" smtClean="0">
                <a:solidFill>
                  <a:srgbClr val="004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de-DE" altLang="de-DE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2" descr="http://hdwpics.com/images/0FAAE62E8A28/Programme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000" b="66026" l="27400" r="34200">
                        <a14:foregroundMark x1="30800" y1="50962" x2="30800" y2="56731"/>
                        <a14:foregroundMark x1="30800" y1="56731" x2="30800" y2="56731"/>
                        <a14:foregroundMark x1="33400" y1="61218" x2="33400" y2="61218"/>
                        <a14:foregroundMark x1="30800" y1="65385" x2="30800" y2="65385"/>
                        <a14:foregroundMark x1="27600" y1="64423" x2="27600" y2="64423"/>
                        <a14:foregroundMark x1="27400" y1="56090" x2="27400" y2="560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058" t="48247" r="65863" b="31789"/>
          <a:stretch/>
        </p:blipFill>
        <p:spPr bwMode="auto">
          <a:xfrm>
            <a:off x="-12700" y="2882900"/>
            <a:ext cx="14605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hdwpics.com/images/0FAAE62E8A28/Programmer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731" b="40705" l="47800" r="57600">
                        <a14:foregroundMark x1="56400" y1="33013" x2="56400" y2="33013"/>
                        <a14:foregroundMark x1="57200" y1="34295" x2="57200" y2="34295"/>
                        <a14:foregroundMark x1="57400" y1="35897" x2="57400" y2="35897"/>
                        <a14:foregroundMark x1="57200" y1="37179" x2="57200" y2="37179"/>
                        <a14:foregroundMark x1="56800" y1="38141" x2="56800" y2="38141"/>
                        <a14:foregroundMark x1="56400" y1="39103" x2="56400" y2="39103"/>
                        <a14:foregroundMark x1="55400" y1="39744" x2="55400" y2="39744"/>
                        <a14:foregroundMark x1="52000" y1="35897" x2="52000" y2="35897"/>
                        <a14:foregroundMark x1="51600" y1="34295" x2="51600" y2="34295"/>
                        <a14:foregroundMark x1="49000" y1="34295" x2="49000" y2="34295"/>
                        <a14:foregroundMark x1="47800" y1="34615" x2="47800" y2="346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928" t="30897" r="41178" b="58170"/>
          <a:stretch/>
        </p:blipFill>
        <p:spPr bwMode="auto">
          <a:xfrm>
            <a:off x="4495800" y="1016000"/>
            <a:ext cx="28575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Sprachelemente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73416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72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5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kumimoji="0" lang="de-DE" altLang="de-DE" sz="5400" b="0" i="0" u="none" strike="noStrike" cap="none" normalizeH="0" baseline="0" dirty="0" smtClean="0">
                <a:ln>
                  <a:noFill/>
                </a:ln>
                <a:solidFill>
                  <a:srgbClr val="004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5400" dirty="0">
                <a:solidFill>
                  <a:srgbClr val="004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5400" dirty="0" smtClean="0">
                <a:solidFill>
                  <a:srgbClr val="004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  <a:endParaRPr lang="de-DE" altLang="de-DE" sz="6600" dirty="0" smtClean="0">
              <a:solidFill>
                <a:srgbClr val="004A4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5400" dirty="0" smtClean="0">
                <a:solidFill>
                  <a:srgbClr val="004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de-DE" altLang="de-DE" sz="5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5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de-DE" altLang="de-DE" sz="5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5400" dirty="0">
                <a:solidFill>
                  <a:srgbClr val="004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(&lt;</a:t>
            </a:r>
            <a:r>
              <a:rPr lang="de-DE" altLang="de-DE" sz="5400" dirty="0" err="1">
                <a:solidFill>
                  <a:srgbClr val="004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de-DE" altLang="de-DE" sz="5400" dirty="0" smtClean="0">
                <a:solidFill>
                  <a:srgbClr val="004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  <a:r>
              <a:rPr lang="de-DE" altLang="de-DE" sz="5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de-DE" altLang="de-DE" sz="5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2" descr="http://hdwpics.com/images/0FAAE62E8A28/Programme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000" b="66026" l="27400" r="34200">
                        <a14:foregroundMark x1="30800" y1="50962" x2="30800" y2="56731"/>
                        <a14:foregroundMark x1="30800" y1="56731" x2="30800" y2="56731"/>
                        <a14:foregroundMark x1="33400" y1="61218" x2="33400" y2="61218"/>
                        <a14:foregroundMark x1="30800" y1="65385" x2="30800" y2="65385"/>
                        <a14:foregroundMark x1="27600" y1="64423" x2="27600" y2="64423"/>
                        <a14:foregroundMark x1="27400" y1="56090" x2="27400" y2="560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058" t="48247" r="65863" b="31789"/>
          <a:stretch/>
        </p:blipFill>
        <p:spPr bwMode="auto">
          <a:xfrm>
            <a:off x="-12700" y="2882900"/>
            <a:ext cx="14605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hdwpics.com/images/0FAAE62E8A28/Programmer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731" b="40705" l="47800" r="57600">
                        <a14:foregroundMark x1="56400" y1="33013" x2="56400" y2="33013"/>
                        <a14:foregroundMark x1="57200" y1="34295" x2="57200" y2="34295"/>
                        <a14:foregroundMark x1="57400" y1="35897" x2="57400" y2="35897"/>
                        <a14:foregroundMark x1="57200" y1="37179" x2="57200" y2="37179"/>
                        <a14:foregroundMark x1="56800" y1="38141" x2="56800" y2="38141"/>
                        <a14:foregroundMark x1="56400" y1="39103" x2="56400" y2="39103"/>
                        <a14:foregroundMark x1="55400" y1="39744" x2="55400" y2="39744"/>
                        <a14:foregroundMark x1="52000" y1="35897" x2="52000" y2="35897"/>
                        <a14:foregroundMark x1="51600" y1="34295" x2="51600" y2="34295"/>
                        <a14:foregroundMark x1="49000" y1="34295" x2="49000" y2="34295"/>
                        <a14:foregroundMark x1="47800" y1="34615" x2="47800" y2="346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928" t="30897" r="41178" b="58170"/>
          <a:stretch/>
        </p:blipFill>
        <p:spPr bwMode="auto">
          <a:xfrm>
            <a:off x="4495800" y="1016000"/>
            <a:ext cx="28575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Sprachelemente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72449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6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de-DE" altLang="de-DE" sz="6000" b="0" i="0" u="none" strike="noStrike" cap="none" normalizeH="0" baseline="0" dirty="0" smtClean="0">
                <a:ln>
                  <a:noFill/>
                </a:ln>
                <a:solidFill>
                  <a:srgbClr val="004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(i=0;</a:t>
            </a:r>
            <a:r>
              <a:rPr kumimoji="0" lang="de-DE" altLang="de-DE" sz="6000" b="0" i="0" u="none" strike="noStrike" cap="none" normalizeH="0" dirty="0" smtClean="0">
                <a:ln>
                  <a:noFill/>
                </a:ln>
                <a:solidFill>
                  <a:srgbClr val="004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i&lt;10; i++)</a:t>
            </a:r>
            <a:r>
              <a:rPr kumimoji="0" lang="de-DE" altLang="de-DE" sz="6000" b="0" i="0" u="none" strike="noStrike" cap="none" normalizeH="0" baseline="0" dirty="0" smtClean="0">
                <a:ln>
                  <a:noFill/>
                </a:ln>
                <a:solidFill>
                  <a:srgbClr val="004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6000" dirty="0">
                <a:solidFill>
                  <a:srgbClr val="004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6000" dirty="0" smtClean="0">
                <a:solidFill>
                  <a:srgbClr val="004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6000" dirty="0" smtClean="0">
                <a:solidFill>
                  <a:srgbClr val="004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3200" dirty="0" smtClean="0">
              <a:solidFill>
                <a:srgbClr val="004A4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6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cs typeface="Times New Roman" panose="02020603050405020304" pitchFamily="18" charset="0"/>
              </a:rPr>
              <a:t>Es gibt keine </a:t>
            </a:r>
            <a:r>
              <a:rPr kumimoji="0" lang="de-DE" altLang="de-DE" sz="6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cs typeface="Times New Roman" panose="02020603050405020304" pitchFamily="18" charset="0"/>
              </a:rPr>
              <a:t>foreach</a:t>
            </a:r>
            <a:r>
              <a:rPr kumimoji="0" lang="de-DE" altLang="de-DE" sz="6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cs typeface="Times New Roman" panose="02020603050405020304" pitchFamily="18" charset="0"/>
              </a:rPr>
              <a:t>-Schleife!!</a:t>
            </a:r>
          </a:p>
        </p:txBody>
      </p:sp>
      <p:pic>
        <p:nvPicPr>
          <p:cNvPr id="5" name="Picture 2" descr="http://hdwpics.com/images/0FAAE62E8A28/Programme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000" b="66026" l="27400" r="34200">
                        <a14:foregroundMark x1="30800" y1="50962" x2="30800" y2="56731"/>
                        <a14:foregroundMark x1="30800" y1="56731" x2="30800" y2="56731"/>
                        <a14:foregroundMark x1="33400" y1="61218" x2="33400" y2="61218"/>
                        <a14:foregroundMark x1="30800" y1="65385" x2="30800" y2="65385"/>
                        <a14:foregroundMark x1="27600" y1="64423" x2="27600" y2="64423"/>
                        <a14:foregroundMark x1="27400" y1="56090" x2="27400" y2="560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058" t="48247" r="65863" b="31789"/>
          <a:stretch/>
        </p:blipFill>
        <p:spPr bwMode="auto">
          <a:xfrm>
            <a:off x="-12700" y="2882900"/>
            <a:ext cx="14605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hdwpics.com/images/0FAAE62E8A28/Programmer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731" b="40705" l="47800" r="57600">
                        <a14:foregroundMark x1="56400" y1="33013" x2="56400" y2="33013"/>
                        <a14:foregroundMark x1="57200" y1="34295" x2="57200" y2="34295"/>
                        <a14:foregroundMark x1="57400" y1="35897" x2="57400" y2="35897"/>
                        <a14:foregroundMark x1="57200" y1="37179" x2="57200" y2="37179"/>
                        <a14:foregroundMark x1="56800" y1="38141" x2="56800" y2="38141"/>
                        <a14:foregroundMark x1="56400" y1="39103" x2="56400" y2="39103"/>
                        <a14:foregroundMark x1="55400" y1="39744" x2="55400" y2="39744"/>
                        <a14:foregroundMark x1="52000" y1="35897" x2="52000" y2="35897"/>
                        <a14:foregroundMark x1="51600" y1="34295" x2="51600" y2="34295"/>
                        <a14:foregroundMark x1="49000" y1="34295" x2="49000" y2="34295"/>
                        <a14:foregroundMark x1="47800" y1="34615" x2="47800" y2="346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928" t="30897" r="41178" b="58170"/>
          <a:stretch/>
        </p:blipFill>
        <p:spPr bwMode="auto">
          <a:xfrm>
            <a:off x="4495800" y="1016000"/>
            <a:ext cx="28575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Sprachelemente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30557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6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de-DE" altLang="de-DE" sz="6000" b="0" i="0" u="none" strike="noStrike" cap="none" normalizeH="0" baseline="0" dirty="0" smtClean="0">
                <a:ln>
                  <a:noFill/>
                </a:ln>
                <a:solidFill>
                  <a:srgbClr val="004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6000" b="0" i="0" u="none" strike="noStrike" cap="none" normalizeH="0" baseline="0" dirty="0" err="1" smtClean="0">
                <a:ln>
                  <a:noFill/>
                </a:ln>
                <a:solidFill>
                  <a:srgbClr val="004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</a:t>
            </a:r>
            <a:r>
              <a:rPr kumimoji="0" lang="de-DE" altLang="de-DE" sz="6000" b="0" i="0" u="none" strike="noStrike" cap="none" normalizeH="0" baseline="0" dirty="0" smtClean="0">
                <a:ln>
                  <a:noFill/>
                </a:ln>
                <a:solidFill>
                  <a:srgbClr val="004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6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de-DE" altLang="de-DE" sz="6000" b="0" i="0" u="none" strike="noStrike" cap="none" normalizeH="0" baseline="0" dirty="0" smtClean="0">
                <a:ln>
                  <a:noFill/>
                </a:ln>
                <a:solidFill>
                  <a:srgbClr val="004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6000" b="0" i="0" u="none" strike="noStrike" cap="none" normalizeH="0" baseline="0" dirty="0" err="1" smtClean="0">
                <a:ln>
                  <a:noFill/>
                </a:ln>
                <a:solidFill>
                  <a:srgbClr val="004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kumimoji="0" lang="de-DE" altLang="de-DE" sz="6000" b="0" i="0" u="none" strike="noStrike" cap="none" normalizeH="0" dirty="0" smtClean="0">
                <a:ln>
                  <a:noFill/>
                </a:ln>
                <a:solidFill>
                  <a:srgbClr val="004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6000" b="0" i="0" u="none" strike="noStrike" cap="none" normalizeH="0" baseline="0" dirty="0" smtClean="0">
                <a:ln>
                  <a:noFill/>
                </a:ln>
                <a:solidFill>
                  <a:srgbClr val="004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6000" dirty="0">
                <a:solidFill>
                  <a:srgbClr val="004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6000" dirty="0" smtClean="0">
                <a:solidFill>
                  <a:srgbClr val="004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6000" dirty="0" smtClean="0">
                <a:solidFill>
                  <a:srgbClr val="004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2400" dirty="0" smtClean="0">
              <a:solidFill>
                <a:srgbClr val="004A4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2400" dirty="0" smtClean="0">
              <a:solidFill>
                <a:srgbClr val="004A4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4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cs typeface="Times New Roman" panose="02020603050405020304" pitchFamily="18" charset="0"/>
              </a:rPr>
              <a:t>Alle</a:t>
            </a:r>
            <a:r>
              <a:rPr kumimoji="0" lang="de-DE" altLang="de-DE" sz="48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cs typeface="Times New Roman" panose="02020603050405020304" pitchFamily="18" charset="0"/>
              </a:rPr>
              <a:t> Keys/Property-Namen des Objekts</a:t>
            </a:r>
            <a:endParaRPr kumimoji="0" lang="de-DE" altLang="de-DE" sz="4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cs typeface="Times New Roman" panose="02020603050405020304" pitchFamily="18" charset="0"/>
            </a:endParaRPr>
          </a:p>
        </p:txBody>
      </p:sp>
      <p:pic>
        <p:nvPicPr>
          <p:cNvPr id="5" name="Picture 2" descr="http://hdwpics.com/images/0FAAE62E8A28/Programme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000" b="66026" l="27400" r="34200">
                        <a14:foregroundMark x1="30800" y1="50962" x2="30800" y2="56731"/>
                        <a14:foregroundMark x1="30800" y1="56731" x2="30800" y2="56731"/>
                        <a14:foregroundMark x1="33400" y1="61218" x2="33400" y2="61218"/>
                        <a14:foregroundMark x1="30800" y1="65385" x2="30800" y2="65385"/>
                        <a14:foregroundMark x1="27600" y1="64423" x2="27600" y2="64423"/>
                        <a14:foregroundMark x1="27400" y1="56090" x2="27400" y2="560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058" t="48247" r="65863" b="31789"/>
          <a:stretch/>
        </p:blipFill>
        <p:spPr bwMode="auto">
          <a:xfrm>
            <a:off x="-12700" y="2882900"/>
            <a:ext cx="14605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hdwpics.com/images/0FAAE62E8A28/Programmer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731" b="40705" l="47800" r="57600">
                        <a14:foregroundMark x1="56400" y1="33013" x2="56400" y2="33013"/>
                        <a14:foregroundMark x1="57200" y1="34295" x2="57200" y2="34295"/>
                        <a14:foregroundMark x1="57400" y1="35897" x2="57400" y2="35897"/>
                        <a14:foregroundMark x1="57200" y1="37179" x2="57200" y2="37179"/>
                        <a14:foregroundMark x1="56800" y1="38141" x2="56800" y2="38141"/>
                        <a14:foregroundMark x1="56400" y1="39103" x2="56400" y2="39103"/>
                        <a14:foregroundMark x1="55400" y1="39744" x2="55400" y2="39744"/>
                        <a14:foregroundMark x1="52000" y1="35897" x2="52000" y2="35897"/>
                        <a14:foregroundMark x1="51600" y1="34295" x2="51600" y2="34295"/>
                        <a14:foregroundMark x1="49000" y1="34295" x2="49000" y2="34295"/>
                        <a14:foregroundMark x1="47800" y1="34615" x2="47800" y2="346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928" t="30897" r="41178" b="58170"/>
          <a:stretch/>
        </p:blipFill>
        <p:spPr bwMode="auto">
          <a:xfrm>
            <a:off x="4495800" y="1016000"/>
            <a:ext cx="28575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Sprachelemente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06200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86673"/>
            <a:ext cx="10515600" cy="4290290"/>
          </a:xfr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marL="625475" indent="-625475"/>
            <a:r>
              <a:rPr lang="de-DE" sz="6000" dirty="0">
                <a:ln w="3175">
                  <a:noFill/>
                </a:ln>
              </a:rPr>
              <a:t>Geschichte / Entwicklung</a:t>
            </a:r>
          </a:p>
          <a:p>
            <a:pPr marL="625475" indent="-625475"/>
            <a:r>
              <a:rPr lang="de-DE" sz="6000" dirty="0" smtClean="0">
                <a:ln w="3175">
                  <a:noFill/>
                </a:ln>
              </a:rPr>
              <a:t>Sprachelemente</a:t>
            </a:r>
            <a:endParaRPr lang="de-DE" sz="6000" dirty="0">
              <a:ln w="3175">
                <a:noFill/>
              </a:ln>
            </a:endParaRPr>
          </a:p>
          <a:p>
            <a:pPr marL="1168400" indent="-625475"/>
            <a:r>
              <a:rPr lang="de-DE" sz="6000" dirty="0" smtClean="0">
                <a:ln w="3175">
                  <a:noFill/>
                </a:ln>
              </a:rPr>
              <a:t>Fallstricke</a:t>
            </a:r>
            <a:endParaRPr lang="de-DE" sz="6000" dirty="0">
              <a:ln w="3175"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95770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5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kumimoji="0" lang="de-DE" altLang="de-DE" sz="5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5400" b="0" i="0" u="none" strike="noStrike" cap="none" normalizeH="0" baseline="0" dirty="0" smtClean="0">
                <a:ln>
                  <a:noFill/>
                </a:ln>
                <a:solidFill>
                  <a:srgbClr val="004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5400" dirty="0">
                <a:solidFill>
                  <a:srgbClr val="004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5400" dirty="0" smtClean="0">
                <a:solidFill>
                  <a:srgbClr val="004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5400" dirty="0" smtClean="0">
                <a:solidFill>
                  <a:srgbClr val="004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  <a:r>
              <a:rPr lang="de-DE" altLang="de-DE" sz="5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de-DE" altLang="de-DE" sz="5400" dirty="0">
                <a:solidFill>
                  <a:srgbClr val="004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(ex)</a:t>
            </a:r>
            <a:r>
              <a:rPr lang="de-DE" altLang="de-DE" sz="5400" dirty="0" smtClean="0">
                <a:solidFill>
                  <a:srgbClr val="004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5400" b="0" i="0" u="none" strike="noStrike" cap="none" normalizeH="0" dirty="0" smtClean="0">
                <a:ln>
                  <a:noFill/>
                </a:ln>
                <a:solidFill>
                  <a:srgbClr val="004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5400" baseline="0" dirty="0" smtClean="0">
                <a:solidFill>
                  <a:srgbClr val="004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de-DE" altLang="de-DE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2" descr="http://hdwpics.com/images/0FAAE62E8A28/Programme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000" b="66026" l="27400" r="34200">
                        <a14:foregroundMark x1="30800" y1="50962" x2="30800" y2="56731"/>
                        <a14:foregroundMark x1="30800" y1="56731" x2="30800" y2="56731"/>
                        <a14:foregroundMark x1="33400" y1="61218" x2="33400" y2="61218"/>
                        <a14:foregroundMark x1="30800" y1="65385" x2="30800" y2="65385"/>
                        <a14:foregroundMark x1="27600" y1="64423" x2="27600" y2="64423"/>
                        <a14:foregroundMark x1="27400" y1="56090" x2="27400" y2="560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058" t="48247" r="65863" b="31789"/>
          <a:stretch/>
        </p:blipFill>
        <p:spPr bwMode="auto">
          <a:xfrm>
            <a:off x="-12700" y="2882900"/>
            <a:ext cx="14605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hdwpics.com/images/0FAAE62E8A28/Programmer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731" b="40705" l="47800" r="57600">
                        <a14:foregroundMark x1="56400" y1="33013" x2="56400" y2="33013"/>
                        <a14:foregroundMark x1="57200" y1="34295" x2="57200" y2="34295"/>
                        <a14:foregroundMark x1="57400" y1="35897" x2="57400" y2="35897"/>
                        <a14:foregroundMark x1="57200" y1="37179" x2="57200" y2="37179"/>
                        <a14:foregroundMark x1="56800" y1="38141" x2="56800" y2="38141"/>
                        <a14:foregroundMark x1="56400" y1="39103" x2="56400" y2="39103"/>
                        <a14:foregroundMark x1="55400" y1="39744" x2="55400" y2="39744"/>
                        <a14:foregroundMark x1="52000" y1="35897" x2="52000" y2="35897"/>
                        <a14:foregroundMark x1="51600" y1="34295" x2="51600" y2="34295"/>
                        <a14:foregroundMark x1="49000" y1="34295" x2="49000" y2="34295"/>
                        <a14:foregroundMark x1="47800" y1="34615" x2="47800" y2="346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928" t="30897" r="41178" b="58170"/>
          <a:stretch/>
        </p:blipFill>
        <p:spPr bwMode="auto">
          <a:xfrm>
            <a:off x="4495800" y="1016000"/>
            <a:ext cx="28575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Sprachelemente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04493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004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800" dirty="0" smtClean="0">
                <a:solidFill>
                  <a:srgbClr val="004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dirty="0">
                <a:solidFill>
                  <a:srgbClr val="004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dirty="0" smtClean="0">
                <a:solidFill>
                  <a:srgbClr val="004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4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de-DE" altLang="de-DE" sz="4000" dirty="0" smtClean="0">
                <a:solidFill>
                  <a:srgbClr val="004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4000" dirty="0" smtClean="0">
                <a:solidFill>
                  <a:srgbClr val="004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de-DE" altLang="de-DE" sz="4000" dirty="0" err="1" smtClean="0">
                <a:solidFill>
                  <a:srgbClr val="004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altLang="de-DE" sz="4000" dirty="0" smtClean="0">
                <a:solidFill>
                  <a:srgbClr val="004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lang="de-DE" altLang="de-DE" sz="4000" dirty="0" err="1" smtClean="0">
                <a:solidFill>
                  <a:srgbClr val="004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de-DE" altLang="de-DE" sz="4000" dirty="0" smtClean="0">
                <a:solidFill>
                  <a:srgbClr val="004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4000" dirty="0" smtClean="0">
                <a:solidFill>
                  <a:srgbClr val="004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de-DE" altLang="de-DE" sz="4000" dirty="0" err="1" smtClean="0">
                <a:solidFill>
                  <a:srgbClr val="004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de-DE" altLang="de-DE" sz="4000" dirty="0" smtClean="0">
                <a:solidFill>
                  <a:srgbClr val="004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"Description"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4000" dirty="0" smtClean="0">
                <a:solidFill>
                  <a:srgbClr val="004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r>
              <a:rPr lang="de-DE" altLang="de-DE" sz="4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dirty="0" smtClean="0">
              <a:solidFill>
                <a:srgbClr val="004A4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800" dirty="0" smtClean="0">
                <a:solidFill>
                  <a:srgbClr val="004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  <a:r>
              <a:rPr lang="de-DE" altLang="de-DE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de-DE" altLang="de-DE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(ex</a:t>
            </a:r>
            <a:r>
              <a:rPr lang="de-DE" altLang="de-DE" sz="1800" dirty="0">
                <a:solidFill>
                  <a:srgbClr val="004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de-DE" altLang="de-DE" sz="1800" dirty="0" smtClean="0">
                <a:solidFill>
                  <a:srgbClr val="004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dirty="0" smtClean="0">
                <a:ln>
                  <a:noFill/>
                </a:ln>
                <a:solidFill>
                  <a:srgbClr val="004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800" baseline="0" dirty="0" smtClean="0">
                <a:solidFill>
                  <a:srgbClr val="004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2" descr="http://hdwpics.com/images/0FAAE62E8A28/Programme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000" b="66026" l="27400" r="34200">
                        <a14:foregroundMark x1="30800" y1="50962" x2="30800" y2="56731"/>
                        <a14:foregroundMark x1="30800" y1="56731" x2="30800" y2="56731"/>
                        <a14:foregroundMark x1="33400" y1="61218" x2="33400" y2="61218"/>
                        <a14:foregroundMark x1="30800" y1="65385" x2="30800" y2="65385"/>
                        <a14:foregroundMark x1="27600" y1="64423" x2="27600" y2="64423"/>
                        <a14:foregroundMark x1="27400" y1="56090" x2="27400" y2="560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058" t="48247" r="65863" b="31789"/>
          <a:stretch/>
        </p:blipFill>
        <p:spPr bwMode="auto">
          <a:xfrm>
            <a:off x="-12700" y="2882900"/>
            <a:ext cx="14605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hdwpics.com/images/0FAAE62E8A28/Programmer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731" b="40705" l="47800" r="57600">
                        <a14:foregroundMark x1="56400" y1="33013" x2="56400" y2="33013"/>
                        <a14:foregroundMark x1="57200" y1="34295" x2="57200" y2="34295"/>
                        <a14:foregroundMark x1="57400" y1="35897" x2="57400" y2="35897"/>
                        <a14:foregroundMark x1="57200" y1="37179" x2="57200" y2="37179"/>
                        <a14:foregroundMark x1="56800" y1="38141" x2="56800" y2="38141"/>
                        <a14:foregroundMark x1="56400" y1="39103" x2="56400" y2="39103"/>
                        <a14:foregroundMark x1="55400" y1="39744" x2="55400" y2="39744"/>
                        <a14:foregroundMark x1="52000" y1="35897" x2="52000" y2="35897"/>
                        <a14:foregroundMark x1="51600" y1="34295" x2="51600" y2="34295"/>
                        <a14:foregroundMark x1="49000" y1="34295" x2="49000" y2="34295"/>
                        <a14:foregroundMark x1="47800" y1="34615" x2="47800" y2="346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928" t="30897" r="41178" b="58170"/>
          <a:stretch/>
        </p:blipFill>
        <p:spPr bwMode="auto">
          <a:xfrm>
            <a:off x="4495800" y="1016000"/>
            <a:ext cx="28575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Sprachelemente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31790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de-DE" altLang="de-DE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item;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3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kumimoji="0" lang="de-DE" altLang="de-DE" sz="3600" b="1" i="0" u="none" strike="noStrike" cap="none" normalizeH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= 10;</a:t>
            </a:r>
            <a:r>
              <a:rPr kumimoji="0" lang="de-DE" altLang="de-DE" sz="36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kumimoji="0" lang="de-DE" altLang="de-DE" sz="3600" b="1" i="0" u="none" strike="noStrike" cap="none" normalizeH="0" dirty="0" err="1" smtClean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kumimoji="0" lang="de-DE" altLang="de-DE" sz="36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3600" b="1" i="0" u="none" strike="noStrike" cap="none" normalizeH="0" dirty="0" err="1" smtClean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Literal</a:t>
            </a:r>
            <a:endParaRPr kumimoji="0" lang="de-DE" altLang="de-DE" sz="3600" b="1" i="0" u="none" strike="noStrike" cap="none" normalizeH="0" dirty="0" smtClean="0">
              <a:ln>
                <a:noFill/>
              </a:ln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2" descr="http://hdwpics.com/images/0FAAE62E8A28/Programme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000" b="66026" l="27400" r="34200">
                        <a14:foregroundMark x1="30800" y1="50962" x2="30800" y2="56731"/>
                        <a14:foregroundMark x1="30800" y1="56731" x2="30800" y2="56731"/>
                        <a14:foregroundMark x1="33400" y1="61218" x2="33400" y2="61218"/>
                        <a14:foregroundMark x1="30800" y1="65385" x2="30800" y2="65385"/>
                        <a14:foregroundMark x1="27600" y1="64423" x2="27600" y2="64423"/>
                        <a14:foregroundMark x1="27400" y1="56090" x2="27400" y2="560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058" t="48247" r="65863" b="31789"/>
          <a:stretch/>
        </p:blipFill>
        <p:spPr bwMode="auto">
          <a:xfrm>
            <a:off x="-12700" y="2882900"/>
            <a:ext cx="14605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hdwpics.com/images/0FAAE62E8A28/Programmer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731" b="40705" l="47800" r="57600">
                        <a14:foregroundMark x1="56400" y1="33013" x2="56400" y2="33013"/>
                        <a14:foregroundMark x1="57200" y1="34295" x2="57200" y2="34295"/>
                        <a14:foregroundMark x1="57400" y1="35897" x2="57400" y2="35897"/>
                        <a14:foregroundMark x1="57200" y1="37179" x2="57200" y2="37179"/>
                        <a14:foregroundMark x1="56800" y1="38141" x2="56800" y2="38141"/>
                        <a14:foregroundMark x1="56400" y1="39103" x2="56400" y2="39103"/>
                        <a14:foregroundMark x1="55400" y1="39744" x2="55400" y2="39744"/>
                        <a14:foregroundMark x1="52000" y1="35897" x2="52000" y2="35897"/>
                        <a14:foregroundMark x1="51600" y1="34295" x2="51600" y2="34295"/>
                        <a14:foregroundMark x1="49000" y1="34295" x2="49000" y2="34295"/>
                        <a14:foregroundMark x1="47800" y1="34615" x2="47800" y2="346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928" t="30897" r="41178" b="58170"/>
          <a:stretch/>
        </p:blipFill>
        <p:spPr bwMode="auto">
          <a:xfrm>
            <a:off x="4495800" y="1016000"/>
            <a:ext cx="28575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4000" dirty="0" smtClean="0"/>
              <a:t>Sprachelemente</a:t>
            </a:r>
            <a:br>
              <a:rPr lang="de-DE" sz="4000" dirty="0" smtClean="0"/>
            </a:br>
            <a:r>
              <a:rPr lang="de-DE" dirty="0" err="1" smtClean="0"/>
              <a:t>Literale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55872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 = 10;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3600" b="1" baseline="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item = "</a:t>
            </a:r>
            <a:r>
              <a:rPr lang="de-DE" altLang="de-DE" sz="3600" b="1" baseline="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de-DE" altLang="de-DE" sz="3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";  </a:t>
            </a:r>
            <a:r>
              <a:rPr lang="de-DE" altLang="de-DE" sz="36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de-DE" altLang="de-DE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de-DE" altLang="de-DE" sz="3600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Literal</a:t>
            </a:r>
            <a:endParaRPr lang="de-DE" altLang="de-DE" sz="3600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36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item =</a:t>
            </a:r>
            <a:r>
              <a:rPr kumimoji="0" lang="de-DE" altLang="de-DE" sz="3600" b="1" i="0" u="none" strike="noStrike" cap="none" normalizeH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'test2';</a:t>
            </a:r>
            <a:r>
              <a:rPr kumimoji="0" lang="de-DE" altLang="de-DE" sz="36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// String </a:t>
            </a:r>
            <a:r>
              <a:rPr kumimoji="0" lang="de-DE" altLang="de-DE" sz="3600" b="1" i="0" u="none" strike="noStrike" cap="none" normalizeH="0" dirty="0" err="1" smtClean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Literal</a:t>
            </a:r>
            <a:endParaRPr kumimoji="0" lang="de-DE" altLang="de-DE" sz="3600" b="1" i="0" u="none" strike="noStrike" cap="none" normalizeH="0" dirty="0" smtClean="0">
              <a:ln>
                <a:noFill/>
              </a:ln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2" descr="http://hdwpics.com/images/0FAAE62E8A28/Programme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000" b="66026" l="27400" r="34200">
                        <a14:foregroundMark x1="30800" y1="50962" x2="30800" y2="56731"/>
                        <a14:foregroundMark x1="30800" y1="56731" x2="30800" y2="56731"/>
                        <a14:foregroundMark x1="33400" y1="61218" x2="33400" y2="61218"/>
                        <a14:foregroundMark x1="30800" y1="65385" x2="30800" y2="65385"/>
                        <a14:foregroundMark x1="27600" y1="64423" x2="27600" y2="64423"/>
                        <a14:foregroundMark x1="27400" y1="56090" x2="27400" y2="560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058" t="48247" r="65863" b="31789"/>
          <a:stretch/>
        </p:blipFill>
        <p:spPr bwMode="auto">
          <a:xfrm>
            <a:off x="-12700" y="2882900"/>
            <a:ext cx="14605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hdwpics.com/images/0FAAE62E8A28/Programmer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731" b="40705" l="47800" r="57600">
                        <a14:foregroundMark x1="56400" y1="33013" x2="56400" y2="33013"/>
                        <a14:foregroundMark x1="57200" y1="34295" x2="57200" y2="34295"/>
                        <a14:foregroundMark x1="57400" y1="35897" x2="57400" y2="35897"/>
                        <a14:foregroundMark x1="57200" y1="37179" x2="57200" y2="37179"/>
                        <a14:foregroundMark x1="56800" y1="38141" x2="56800" y2="38141"/>
                        <a14:foregroundMark x1="56400" y1="39103" x2="56400" y2="39103"/>
                        <a14:foregroundMark x1="55400" y1="39744" x2="55400" y2="39744"/>
                        <a14:foregroundMark x1="52000" y1="35897" x2="52000" y2="35897"/>
                        <a14:foregroundMark x1="51600" y1="34295" x2="51600" y2="34295"/>
                        <a14:foregroundMark x1="49000" y1="34295" x2="49000" y2="34295"/>
                        <a14:foregroundMark x1="47800" y1="34615" x2="47800" y2="346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928" t="30897" r="41178" b="58170"/>
          <a:stretch/>
        </p:blipFill>
        <p:spPr bwMode="auto">
          <a:xfrm>
            <a:off x="4495800" y="1016000"/>
            <a:ext cx="28575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4000" dirty="0" smtClean="0"/>
              <a:t>Sprachelemente</a:t>
            </a:r>
            <a:br>
              <a:rPr lang="de-DE" sz="4000" dirty="0" smtClean="0"/>
            </a:br>
            <a:r>
              <a:rPr lang="de-DE" dirty="0" err="1" smtClean="0"/>
              <a:t>Literale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36856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item;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kumimoji="0" lang="de-DE" altLang="de-DE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10;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baseline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 = "</a:t>
            </a:r>
            <a:r>
              <a:rPr lang="de-DE" altLang="de-DE" baseline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de-DE" altLang="de-DE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kumimoji="0" lang="de-DE" altLang="de-DE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'test2';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3600" baseline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3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item = [ "</a:t>
            </a:r>
            <a:r>
              <a:rPr lang="de-DE" altLang="de-DE" sz="36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de-DE" altLang="de-DE" sz="3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", 2, [], null ];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3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de-DE" altLang="de-DE" sz="36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Array </a:t>
            </a:r>
            <a:r>
              <a:rPr lang="de-DE" altLang="de-DE" sz="3600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Literal</a:t>
            </a:r>
            <a:endParaRPr lang="de-DE" altLang="de-DE" sz="3600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2" descr="http://hdwpics.com/images/0FAAE62E8A28/Programme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000" b="66026" l="27400" r="34200">
                        <a14:foregroundMark x1="30800" y1="50962" x2="30800" y2="56731"/>
                        <a14:foregroundMark x1="30800" y1="56731" x2="30800" y2="56731"/>
                        <a14:foregroundMark x1="33400" y1="61218" x2="33400" y2="61218"/>
                        <a14:foregroundMark x1="30800" y1="65385" x2="30800" y2="65385"/>
                        <a14:foregroundMark x1="27600" y1="64423" x2="27600" y2="64423"/>
                        <a14:foregroundMark x1="27400" y1="56090" x2="27400" y2="560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058" t="48247" r="65863" b="31789"/>
          <a:stretch/>
        </p:blipFill>
        <p:spPr bwMode="auto">
          <a:xfrm>
            <a:off x="-12700" y="2882900"/>
            <a:ext cx="14605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hdwpics.com/images/0FAAE62E8A28/Programmer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731" b="40705" l="47800" r="57600">
                        <a14:foregroundMark x1="56400" y1="33013" x2="56400" y2="33013"/>
                        <a14:foregroundMark x1="57200" y1="34295" x2="57200" y2="34295"/>
                        <a14:foregroundMark x1="57400" y1="35897" x2="57400" y2="35897"/>
                        <a14:foregroundMark x1="57200" y1="37179" x2="57200" y2="37179"/>
                        <a14:foregroundMark x1="56800" y1="38141" x2="56800" y2="38141"/>
                        <a14:foregroundMark x1="56400" y1="39103" x2="56400" y2="39103"/>
                        <a14:foregroundMark x1="55400" y1="39744" x2="55400" y2="39744"/>
                        <a14:foregroundMark x1="52000" y1="35897" x2="52000" y2="35897"/>
                        <a14:foregroundMark x1="51600" y1="34295" x2="51600" y2="34295"/>
                        <a14:foregroundMark x1="49000" y1="34295" x2="49000" y2="34295"/>
                        <a14:foregroundMark x1="47800" y1="34615" x2="47800" y2="346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928" t="30897" r="41178" b="58170"/>
          <a:stretch/>
        </p:blipFill>
        <p:spPr bwMode="auto">
          <a:xfrm>
            <a:off x="4495800" y="1016000"/>
            <a:ext cx="28575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4000" dirty="0" smtClean="0"/>
              <a:t>Sprachelemente</a:t>
            </a:r>
            <a:br>
              <a:rPr lang="de-DE" sz="4000" dirty="0" smtClean="0"/>
            </a:br>
            <a:r>
              <a:rPr lang="de-DE" dirty="0" err="1" smtClean="0"/>
              <a:t>Literale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60001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item;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 </a:t>
            </a:r>
            <a:r>
              <a:rPr kumimoji="0" lang="de-DE" altLang="de-DE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10;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baseline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 = "</a:t>
            </a:r>
            <a:r>
              <a:rPr lang="de-DE" altLang="de-DE" baseline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de-DE" altLang="de-DE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kumimoji="0" lang="de-DE" altLang="de-DE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'test2';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baseline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item</a:t>
            </a:r>
            <a:r>
              <a:rPr lang="de-DE" altLang="de-DE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 "</a:t>
            </a:r>
            <a:r>
              <a:rPr lang="de-DE" altLang="de-DE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de-DE" altLang="de-DE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2, [], null ];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de-DE" altLang="de-DE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de-DE" altLang="de-DE" sz="36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item = /^[a-</a:t>
            </a:r>
            <a:r>
              <a:rPr kumimoji="0" lang="de-DE" altLang="de-DE" sz="36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zA</a:t>
            </a:r>
            <a:r>
              <a:rPr kumimoji="0" lang="de-DE" altLang="de-DE" sz="36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-Z]+$/;</a:t>
            </a:r>
            <a:r>
              <a:rPr lang="de-DE" altLang="de-DE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de-DE" altLang="de-DE" sz="36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36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de-DE" altLang="de-DE" sz="3600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RegExp</a:t>
            </a:r>
            <a:r>
              <a:rPr lang="de-DE" altLang="de-DE" sz="36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3600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Literal</a:t>
            </a:r>
            <a:endParaRPr kumimoji="0" lang="de-DE" altLang="de-DE" sz="36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2" descr="http://hdwpics.com/images/0FAAE62E8A28/Programme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000" b="66026" l="27400" r="34200">
                        <a14:foregroundMark x1="30800" y1="50962" x2="30800" y2="56731"/>
                        <a14:foregroundMark x1="30800" y1="56731" x2="30800" y2="56731"/>
                        <a14:foregroundMark x1="33400" y1="61218" x2="33400" y2="61218"/>
                        <a14:foregroundMark x1="30800" y1="65385" x2="30800" y2="65385"/>
                        <a14:foregroundMark x1="27600" y1="64423" x2="27600" y2="64423"/>
                        <a14:foregroundMark x1="27400" y1="56090" x2="27400" y2="560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058" t="48247" r="65863" b="31789"/>
          <a:stretch/>
        </p:blipFill>
        <p:spPr bwMode="auto">
          <a:xfrm>
            <a:off x="-12700" y="2882900"/>
            <a:ext cx="14605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hdwpics.com/images/0FAAE62E8A28/Programmer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731" b="40705" l="47800" r="57600">
                        <a14:foregroundMark x1="56400" y1="33013" x2="56400" y2="33013"/>
                        <a14:foregroundMark x1="57200" y1="34295" x2="57200" y2="34295"/>
                        <a14:foregroundMark x1="57400" y1="35897" x2="57400" y2="35897"/>
                        <a14:foregroundMark x1="57200" y1="37179" x2="57200" y2="37179"/>
                        <a14:foregroundMark x1="56800" y1="38141" x2="56800" y2="38141"/>
                        <a14:foregroundMark x1="56400" y1="39103" x2="56400" y2="39103"/>
                        <a14:foregroundMark x1="55400" y1="39744" x2="55400" y2="39744"/>
                        <a14:foregroundMark x1="52000" y1="35897" x2="52000" y2="35897"/>
                        <a14:foregroundMark x1="51600" y1="34295" x2="51600" y2="34295"/>
                        <a14:foregroundMark x1="49000" y1="34295" x2="49000" y2="34295"/>
                        <a14:foregroundMark x1="47800" y1="34615" x2="47800" y2="346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928" t="30897" r="41178" b="58170"/>
          <a:stretch/>
        </p:blipFill>
        <p:spPr bwMode="auto">
          <a:xfrm>
            <a:off x="4495800" y="1016000"/>
            <a:ext cx="28575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4000" dirty="0" smtClean="0"/>
              <a:t>Sprachelemente</a:t>
            </a:r>
            <a:br>
              <a:rPr lang="de-DE" sz="4000" dirty="0" smtClean="0"/>
            </a:br>
            <a:r>
              <a:rPr lang="de-DE" dirty="0" err="1" smtClean="0"/>
              <a:t>Literale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9335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3600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de-DE" altLang="de-DE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kumimoji="0" lang="de-DE" altLang="de-DE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3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3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altLang="de-DE" sz="3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de-DE" altLang="de-DE" sz="3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DE" altLang="de-DE" sz="3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"Max"</a:t>
            </a:r>
            <a:r>
              <a:rPr lang="de-DE" altLang="de-DE" sz="3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36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"last-name"</a:t>
            </a:r>
            <a:r>
              <a:rPr kumimoji="0" lang="de-DE" altLang="de-DE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de-DE" altLang="de-DE" sz="36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"Mustermann"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3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3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  <a:r>
              <a:rPr lang="de-DE" altLang="de-DE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de-DE" altLang="de-DE" sz="3600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de-DE" altLang="de-DE" sz="36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3600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Literal</a:t>
            </a:r>
            <a:r>
              <a:rPr lang="de-DE" altLang="de-DE" sz="3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altLang="de-DE" sz="3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de-DE" altLang="de-DE" sz="36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3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de-DE" altLang="de-DE" sz="3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ava</a:t>
            </a:r>
            <a:r>
              <a:rPr lang="de-DE" altLang="de-DE" sz="3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de-DE" altLang="de-DE" sz="3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cript </a:t>
            </a:r>
            <a:r>
              <a:rPr lang="de-DE" altLang="de-DE" sz="3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de-DE" altLang="de-DE" sz="3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bject</a:t>
            </a:r>
            <a:r>
              <a:rPr lang="de-DE" altLang="de-DE" sz="3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3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de-DE" altLang="de-DE" sz="3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otation (JSON)</a:t>
            </a:r>
          </a:p>
        </p:txBody>
      </p:sp>
      <p:pic>
        <p:nvPicPr>
          <p:cNvPr id="5" name="Picture 2" descr="http://hdwpics.com/images/0FAAE62E8A28/Programme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000" b="66026" l="27400" r="34200">
                        <a14:foregroundMark x1="30800" y1="50962" x2="30800" y2="56731"/>
                        <a14:foregroundMark x1="30800" y1="56731" x2="30800" y2="56731"/>
                        <a14:foregroundMark x1="33400" y1="61218" x2="33400" y2="61218"/>
                        <a14:foregroundMark x1="30800" y1="65385" x2="30800" y2="65385"/>
                        <a14:foregroundMark x1="27600" y1="64423" x2="27600" y2="64423"/>
                        <a14:foregroundMark x1="27400" y1="56090" x2="27400" y2="560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058" t="48247" r="65863" b="31789"/>
          <a:stretch/>
        </p:blipFill>
        <p:spPr bwMode="auto">
          <a:xfrm>
            <a:off x="-12700" y="2882900"/>
            <a:ext cx="14605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hdwpics.com/images/0FAAE62E8A28/Programmer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731" b="40705" l="47800" r="57600">
                        <a14:foregroundMark x1="56400" y1="33013" x2="56400" y2="33013"/>
                        <a14:foregroundMark x1="57200" y1="34295" x2="57200" y2="34295"/>
                        <a14:foregroundMark x1="57400" y1="35897" x2="57400" y2="35897"/>
                        <a14:foregroundMark x1="57200" y1="37179" x2="57200" y2="37179"/>
                        <a14:foregroundMark x1="56800" y1="38141" x2="56800" y2="38141"/>
                        <a14:foregroundMark x1="56400" y1="39103" x2="56400" y2="39103"/>
                        <a14:foregroundMark x1="55400" y1="39744" x2="55400" y2="39744"/>
                        <a14:foregroundMark x1="52000" y1="35897" x2="52000" y2="35897"/>
                        <a14:foregroundMark x1="51600" y1="34295" x2="51600" y2="34295"/>
                        <a14:foregroundMark x1="49000" y1="34295" x2="49000" y2="34295"/>
                        <a14:foregroundMark x1="47800" y1="34615" x2="47800" y2="346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928" t="30897" r="41178" b="58170"/>
          <a:stretch/>
        </p:blipFill>
        <p:spPr bwMode="auto">
          <a:xfrm>
            <a:off x="4495800" y="1016000"/>
            <a:ext cx="28575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4000" dirty="0" smtClean="0"/>
              <a:t>Sprachelemente</a:t>
            </a:r>
            <a:br>
              <a:rPr lang="de-DE" sz="4000" dirty="0" smtClean="0"/>
            </a:br>
            <a:r>
              <a:rPr lang="de-DE" dirty="0" err="1" smtClean="0"/>
              <a:t>Literale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34205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3100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de-DE" altLang="de-DE" sz="31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3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kumimoji="0" lang="de-DE" altLang="de-DE" sz="3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{};</a:t>
            </a:r>
            <a:br>
              <a:rPr kumimoji="0" lang="de-DE" altLang="de-DE" sz="3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3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obj.</a:t>
            </a:r>
            <a:r>
              <a:rPr lang="de-DE" altLang="de-DE" sz="3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de-DE" altLang="de-DE" sz="3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3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de-DE" altLang="de-DE" sz="3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"Max"</a:t>
            </a:r>
            <a:r>
              <a:rPr lang="de-DE" altLang="de-DE" sz="3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DE" altLang="de-DE" sz="3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3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de-DE" altLang="de-DE" sz="3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de-DE" altLang="de-DE" sz="31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31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kumimoji="0" lang="de-DE" altLang="de-DE" sz="31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3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de-DE" altLang="de-DE" sz="31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"Mustermann"</a:t>
            </a:r>
            <a:r>
              <a:rPr kumimoji="0" lang="de-DE" altLang="de-DE" sz="3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3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altLang="de-DE" sz="3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3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alert(</a:t>
            </a:r>
            <a:r>
              <a:rPr lang="de-DE" altLang="de-DE" sz="3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de-DE" altLang="de-DE" sz="3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DE" altLang="de-DE" sz="3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altLang="de-DE" sz="31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de-DE" altLang="de-DE" sz="3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altLang="de-DE" sz="3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+ </a:t>
            </a:r>
            <a:r>
              <a:rPr lang="de-DE" altLang="de-DE" sz="3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de-DE" altLang="de-DE" sz="3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DE" altLang="de-DE" sz="3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altLang="de-DE" sz="31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de-DE" altLang="de-DE" sz="3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altLang="de-DE" sz="3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3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alert(</a:t>
            </a:r>
            <a:r>
              <a:rPr lang="de-DE" altLang="de-DE" sz="3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obj.firstName</a:t>
            </a:r>
            <a:r>
              <a:rPr lang="de-DE" altLang="de-DE" sz="3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3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de-DE" altLang="de-DE" sz="3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obj.lastName</a:t>
            </a:r>
            <a:r>
              <a:rPr lang="de-DE" altLang="de-DE" sz="3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de-DE" altLang="de-DE" sz="3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3600" b="1" dirty="0" smtClean="0">
                <a:solidFill>
                  <a:srgbClr val="FF0000"/>
                </a:solidFill>
                <a:cs typeface="Courier New" panose="02070309020205020404" pitchFamily="49" charset="0"/>
              </a:rPr>
              <a:t>Objekte sind „</a:t>
            </a:r>
            <a:r>
              <a:rPr lang="de-DE" altLang="de-DE" sz="3600" b="1" dirty="0" err="1" smtClean="0">
                <a:solidFill>
                  <a:srgbClr val="FF0000"/>
                </a:solidFill>
                <a:cs typeface="Courier New" panose="02070309020205020404" pitchFamily="49" charset="0"/>
              </a:rPr>
              <a:t>keyed</a:t>
            </a:r>
            <a:r>
              <a:rPr lang="de-DE" altLang="de-DE" sz="3600" b="1" dirty="0" smtClean="0">
                <a:solidFill>
                  <a:srgbClr val="FF0000"/>
                </a:solidFill>
                <a:cs typeface="Courier New" panose="02070309020205020404" pitchFamily="49" charset="0"/>
              </a:rPr>
              <a:t> </a:t>
            </a:r>
            <a:r>
              <a:rPr lang="de-DE" altLang="de-DE" sz="3600" b="1" dirty="0" err="1" smtClean="0">
                <a:solidFill>
                  <a:srgbClr val="FF0000"/>
                </a:solidFill>
                <a:cs typeface="Courier New" panose="02070309020205020404" pitchFamily="49" charset="0"/>
              </a:rPr>
              <a:t>collections</a:t>
            </a:r>
            <a:r>
              <a:rPr lang="de-DE" altLang="de-DE" sz="3600" b="1" dirty="0" smtClean="0">
                <a:solidFill>
                  <a:srgbClr val="FF0000"/>
                </a:solidFill>
                <a:cs typeface="Courier New" panose="02070309020205020404" pitchFamily="49" charset="0"/>
              </a:rPr>
              <a:t>“</a:t>
            </a:r>
          </a:p>
        </p:txBody>
      </p:sp>
      <p:pic>
        <p:nvPicPr>
          <p:cNvPr id="5" name="Picture 2" descr="http://hdwpics.com/images/0FAAE62E8A28/Programme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000" b="66026" l="27400" r="34200">
                        <a14:foregroundMark x1="30800" y1="50962" x2="30800" y2="56731"/>
                        <a14:foregroundMark x1="30800" y1="56731" x2="30800" y2="56731"/>
                        <a14:foregroundMark x1="33400" y1="61218" x2="33400" y2="61218"/>
                        <a14:foregroundMark x1="30800" y1="65385" x2="30800" y2="65385"/>
                        <a14:foregroundMark x1="27600" y1="64423" x2="27600" y2="64423"/>
                        <a14:foregroundMark x1="27400" y1="56090" x2="27400" y2="560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058" t="48247" r="65863" b="31789"/>
          <a:stretch/>
        </p:blipFill>
        <p:spPr bwMode="auto">
          <a:xfrm>
            <a:off x="-12700" y="2882900"/>
            <a:ext cx="14605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hdwpics.com/images/0FAAE62E8A28/Programmer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731" b="40705" l="47800" r="57600">
                        <a14:foregroundMark x1="56400" y1="33013" x2="56400" y2="33013"/>
                        <a14:foregroundMark x1="57200" y1="34295" x2="57200" y2="34295"/>
                        <a14:foregroundMark x1="57400" y1="35897" x2="57400" y2="35897"/>
                        <a14:foregroundMark x1="57200" y1="37179" x2="57200" y2="37179"/>
                        <a14:foregroundMark x1="56800" y1="38141" x2="56800" y2="38141"/>
                        <a14:foregroundMark x1="56400" y1="39103" x2="56400" y2="39103"/>
                        <a14:foregroundMark x1="55400" y1="39744" x2="55400" y2="39744"/>
                        <a14:foregroundMark x1="52000" y1="35897" x2="52000" y2="35897"/>
                        <a14:foregroundMark x1="51600" y1="34295" x2="51600" y2="34295"/>
                        <a14:foregroundMark x1="49000" y1="34295" x2="49000" y2="34295"/>
                        <a14:foregroundMark x1="47800" y1="34615" x2="47800" y2="346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928" t="30897" r="41178" b="58170"/>
          <a:stretch/>
        </p:blipFill>
        <p:spPr bwMode="auto">
          <a:xfrm>
            <a:off x="4495800" y="1016000"/>
            <a:ext cx="28575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4000" dirty="0" smtClean="0"/>
              <a:t>Sprachelemente</a:t>
            </a:r>
            <a:br>
              <a:rPr lang="de-DE" sz="4000" dirty="0" smtClean="0"/>
            </a:br>
            <a:r>
              <a:rPr lang="de-DE" dirty="0" err="1" smtClean="0"/>
              <a:t>Object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53444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32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3200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de-DE" altLang="de-DE" sz="32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kumimoji="0" lang="de-DE" altLang="de-DE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{};</a:t>
            </a:r>
            <a:br>
              <a:rPr kumimoji="0" lang="de-DE" altLang="de-DE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obj.</a:t>
            </a:r>
            <a:r>
              <a:rPr lang="de-DE" altLang="de-DE" sz="32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de-DE" altLang="de-DE" sz="3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altLang="de-DE" sz="3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"Max"</a:t>
            </a:r>
            <a:r>
              <a:rPr lang="de-DE" altLang="de-DE" sz="3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DE" altLang="de-DE" sz="3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3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32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de-DE" altLang="de-DE" sz="3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de-DE" altLang="de-DE" sz="32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32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kumimoji="0" lang="de-DE" altLang="de-DE" sz="32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de-DE" altLang="de-DE" sz="32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"Mustermann"</a:t>
            </a:r>
            <a:r>
              <a:rPr kumimoji="0" lang="de-DE" altLang="de-DE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3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altLang="de-DE" sz="3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3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31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altLang="de-DE" sz="3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3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</a:t>
            </a:r>
            <a:r>
              <a:rPr lang="de-DE" altLang="de-DE" sz="3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3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3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31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e-DE" altLang="de-DE" sz="3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3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</a:t>
            </a:r>
            <a:r>
              <a:rPr lang="de-DE" altLang="de-DE" sz="3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31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de-DE" altLang="de-DE" sz="3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3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de-DE" altLang="de-DE" sz="3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3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3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console.log(</a:t>
            </a:r>
            <a:r>
              <a:rPr lang="de-DE" altLang="de-DE" sz="3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</a:t>
            </a:r>
            <a:r>
              <a:rPr lang="de-DE" altLang="de-DE" sz="3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3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3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de-DE" altLang="de-DE" sz="31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2" descr="http://hdwpics.com/images/0FAAE62E8A28/Programme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000" b="66026" l="27400" r="34200">
                        <a14:foregroundMark x1="30800" y1="50962" x2="30800" y2="56731"/>
                        <a14:foregroundMark x1="30800" y1="56731" x2="30800" y2="56731"/>
                        <a14:foregroundMark x1="33400" y1="61218" x2="33400" y2="61218"/>
                        <a14:foregroundMark x1="30800" y1="65385" x2="30800" y2="65385"/>
                        <a14:foregroundMark x1="27600" y1="64423" x2="27600" y2="64423"/>
                        <a14:foregroundMark x1="27400" y1="56090" x2="27400" y2="560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058" t="48247" r="65863" b="31789"/>
          <a:stretch/>
        </p:blipFill>
        <p:spPr bwMode="auto">
          <a:xfrm>
            <a:off x="-12700" y="2882900"/>
            <a:ext cx="14605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hdwpics.com/images/0FAAE62E8A28/Programmer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731" b="40705" l="47800" r="57600">
                        <a14:foregroundMark x1="56400" y1="33013" x2="56400" y2="33013"/>
                        <a14:foregroundMark x1="57200" y1="34295" x2="57200" y2="34295"/>
                        <a14:foregroundMark x1="57400" y1="35897" x2="57400" y2="35897"/>
                        <a14:foregroundMark x1="57200" y1="37179" x2="57200" y2="37179"/>
                        <a14:foregroundMark x1="56800" y1="38141" x2="56800" y2="38141"/>
                        <a14:foregroundMark x1="56400" y1="39103" x2="56400" y2="39103"/>
                        <a14:foregroundMark x1="55400" y1="39744" x2="55400" y2="39744"/>
                        <a14:foregroundMark x1="52000" y1="35897" x2="52000" y2="35897"/>
                        <a14:foregroundMark x1="51600" y1="34295" x2="51600" y2="34295"/>
                        <a14:foregroundMark x1="49000" y1="34295" x2="49000" y2="34295"/>
                        <a14:foregroundMark x1="47800" y1="34615" x2="47800" y2="346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928" t="30897" r="41178" b="58170"/>
          <a:stretch/>
        </p:blipFill>
        <p:spPr bwMode="auto">
          <a:xfrm>
            <a:off x="4495800" y="1016000"/>
            <a:ext cx="28575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4000" dirty="0" smtClean="0"/>
              <a:t>Sprachelemente</a:t>
            </a:r>
            <a:br>
              <a:rPr lang="de-DE" sz="4000" dirty="0" smtClean="0"/>
            </a:br>
            <a:r>
              <a:rPr lang="de-DE" dirty="0" err="1" smtClean="0"/>
              <a:t>Object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23311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altLang="de-DE" sz="2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de-DE" altLang="de-D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DE" altLang="de-DE" sz="2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"Max"</a:t>
            </a:r>
            <a:r>
              <a:rPr lang="de-DE" altLang="de-D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altLang="de-DE" sz="2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de-DE" altLang="de-D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DE" altLang="de-DE" sz="2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"Mustermann"</a:t>
            </a:r>
            <a:r>
              <a:rPr lang="de-DE" altLang="de-D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altLang="de-DE" sz="2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de-DE" altLang="de-D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DE" altLang="de-DE" sz="24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e-DE" altLang="de-D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de-DE" altLang="de-DE" sz="24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altLang="de-D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de-DE" altLang="de-D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e-DE" altLang="de-DE" sz="2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de-DE" altLang="de-D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e-DE" altLang="de-DE" sz="2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de-DE" altLang="de-D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altLang="de-DE" sz="24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de-DE" altLang="de-DE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{ </a:t>
            </a:r>
            <a:r>
              <a:rPr lang="de-DE" altLang="de-DE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de-DE" altLang="de-DE" sz="2400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nested</a:t>
            </a:r>
            <a:r>
              <a:rPr lang="de-DE" altLang="de-DE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400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endParaRPr lang="de-DE" altLang="de-DE" sz="24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de-DE" altLang="de-DE" sz="24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street</a:t>
            </a:r>
            <a:r>
              <a:rPr lang="de-DE" altLang="de-DE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DE" altLang="de-DE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altLang="de-DE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Italienerstr</a:t>
            </a:r>
            <a:r>
              <a:rPr lang="de-DE" altLang="de-DE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."</a:t>
            </a:r>
            <a:r>
              <a:rPr lang="de-DE" altLang="de-DE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DE" altLang="de-DE" sz="24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zipCode</a:t>
            </a:r>
            <a:r>
              <a:rPr lang="de-DE" altLang="de-DE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DE" altLang="de-DE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9500</a:t>
            </a:r>
            <a:r>
              <a:rPr lang="de-DE" altLang="de-DE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de-DE" altLang="de-DE" sz="24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city</a:t>
            </a:r>
            <a:r>
              <a:rPr lang="de-DE" altLang="de-DE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DE" altLang="de-DE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"Villach"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de-DE" altLang="de-D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de-DE" altLang="de-DE" sz="3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2" descr="http://hdwpics.com/images/0FAAE62E8A28/Programme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000" b="66026" l="27400" r="34200">
                        <a14:foregroundMark x1="30800" y1="50962" x2="30800" y2="56731"/>
                        <a14:foregroundMark x1="30800" y1="56731" x2="30800" y2="56731"/>
                        <a14:foregroundMark x1="33400" y1="61218" x2="33400" y2="61218"/>
                        <a14:foregroundMark x1="30800" y1="65385" x2="30800" y2="65385"/>
                        <a14:foregroundMark x1="27600" y1="64423" x2="27600" y2="64423"/>
                        <a14:foregroundMark x1="27400" y1="56090" x2="27400" y2="560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058" t="48247" r="65863" b="31789"/>
          <a:stretch/>
        </p:blipFill>
        <p:spPr bwMode="auto">
          <a:xfrm>
            <a:off x="-12700" y="2882900"/>
            <a:ext cx="14605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hdwpics.com/images/0FAAE62E8A28/Programmer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731" b="40705" l="47800" r="57600">
                        <a14:foregroundMark x1="56400" y1="33013" x2="56400" y2="33013"/>
                        <a14:foregroundMark x1="57200" y1="34295" x2="57200" y2="34295"/>
                        <a14:foregroundMark x1="57400" y1="35897" x2="57400" y2="35897"/>
                        <a14:foregroundMark x1="57200" y1="37179" x2="57200" y2="37179"/>
                        <a14:foregroundMark x1="56800" y1="38141" x2="56800" y2="38141"/>
                        <a14:foregroundMark x1="56400" y1="39103" x2="56400" y2="39103"/>
                        <a14:foregroundMark x1="55400" y1="39744" x2="55400" y2="39744"/>
                        <a14:foregroundMark x1="52000" y1="35897" x2="52000" y2="35897"/>
                        <a14:foregroundMark x1="51600" y1="34295" x2="51600" y2="34295"/>
                        <a14:foregroundMark x1="49000" y1="34295" x2="49000" y2="34295"/>
                        <a14:foregroundMark x1="47800" y1="34615" x2="47800" y2="346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928" t="30897" r="41178" b="58170"/>
          <a:stretch/>
        </p:blipFill>
        <p:spPr bwMode="auto">
          <a:xfrm>
            <a:off x="4495800" y="1016000"/>
            <a:ext cx="28575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4000" dirty="0" smtClean="0"/>
              <a:t>Sprachelemente</a:t>
            </a:r>
            <a:br>
              <a:rPr lang="de-DE" sz="4000" dirty="0" smtClean="0"/>
            </a:br>
            <a:r>
              <a:rPr lang="de-DE" dirty="0" err="1" smtClean="0"/>
              <a:t>Object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3482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Geschichte / Entwicklung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00412" y="2083443"/>
            <a:ext cx="7282890" cy="4093519"/>
          </a:xfrm>
        </p:spPr>
        <p:txBody>
          <a:bodyPr>
            <a:normAutofit lnSpcReduction="10000"/>
          </a:bodyPr>
          <a:lstStyle/>
          <a:p>
            <a:pPr marL="450850" indent="-450850"/>
            <a:r>
              <a:rPr lang="de-DE" sz="4800" dirty="0" smtClean="0"/>
              <a:t>Netscape (</a:t>
            </a:r>
            <a:r>
              <a:rPr lang="de-DE" sz="4800" dirty="0" err="1" smtClean="0"/>
              <a:t>LiveScript</a:t>
            </a:r>
            <a:r>
              <a:rPr lang="de-DE" sz="4800" dirty="0" smtClean="0"/>
              <a:t>)</a:t>
            </a:r>
            <a:br>
              <a:rPr lang="de-DE" sz="4800" dirty="0" smtClean="0"/>
            </a:br>
            <a:endParaRPr lang="de-DE" sz="4800" dirty="0"/>
          </a:p>
          <a:p>
            <a:pPr marL="450850" indent="-450850"/>
            <a:r>
              <a:rPr lang="de-DE" sz="4800" dirty="0" smtClean="0"/>
              <a:t>Zur Erweiterung von HTML und CSS</a:t>
            </a:r>
            <a:br>
              <a:rPr lang="de-DE" sz="4800" dirty="0" smtClean="0"/>
            </a:br>
            <a:endParaRPr lang="de-DE" sz="4800" dirty="0" smtClean="0"/>
          </a:p>
          <a:p>
            <a:pPr marL="450850" indent="-450850"/>
            <a:r>
              <a:rPr lang="de-DE" sz="4800" dirty="0" smtClean="0"/>
              <a:t>Mai 1995</a:t>
            </a:r>
            <a:endParaRPr lang="de-DE" sz="4800" dirty="0" smtClean="0">
              <a:solidFill>
                <a:srgbClr val="FFFF00"/>
              </a:solidFill>
            </a:endParaRPr>
          </a:p>
        </p:txBody>
      </p:sp>
      <p:pic>
        <p:nvPicPr>
          <p:cNvPr id="5" name="Picture 2" descr="http://www.independent.co.uk/incoming/article9222490.ece/alternates/w620/Brendan-Eic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948" y="2933478"/>
            <a:ext cx="5421052" cy="4065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8183302" y="2083443"/>
            <a:ext cx="29697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Brendan Eich</a:t>
            </a:r>
            <a:endParaRPr lang="de-DE" sz="4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822493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1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32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de-DE" altLang="de-DE" sz="3200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de-DE" altLang="de-DE" sz="32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de-DE" altLang="de-DE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de-DE" altLang="de-DE" sz="3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3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"item1"</a:t>
            </a:r>
            <a:r>
              <a:rPr lang="de-DE" altLang="de-DE" sz="3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32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"item2" </a:t>
            </a:r>
            <a:r>
              <a:rPr kumimoji="0" lang="de-DE" altLang="de-DE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de-DE" altLang="de-DE" sz="1100" b="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3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de-DE" altLang="de-DE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alert(</a:t>
            </a:r>
            <a:r>
              <a:rPr kumimoji="0" lang="de-DE" altLang="de-DE" sz="32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de-DE" altLang="de-DE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[0]); </a:t>
            </a:r>
            <a:endParaRPr kumimoji="0" lang="de-DE" altLang="de-DE" sz="3200" b="0" i="0" u="none" strike="noStrike" cap="none" normalizeH="0" dirty="0" smtClean="0">
              <a:ln>
                <a:noFill/>
              </a:ln>
              <a:solidFill>
                <a:srgbClr val="00B05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3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alert(</a:t>
            </a:r>
            <a:r>
              <a:rPr lang="de-DE" altLang="de-DE" sz="32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de-DE" altLang="de-DE" sz="3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[1]); </a:t>
            </a:r>
            <a:endParaRPr lang="de-DE" altLang="de-DE" sz="32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3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de-DE" altLang="de-DE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alert(</a:t>
            </a:r>
            <a:r>
              <a:rPr kumimoji="0" lang="de-DE" altLang="de-DE" sz="32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arr.length</a:t>
            </a:r>
            <a:r>
              <a:rPr kumimoji="0" lang="de-DE" altLang="de-DE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3200" b="0" i="0" u="none" strike="noStrike" cap="none" normalizeH="0" dirty="0" smtClean="0">
              <a:ln>
                <a:noFill/>
              </a:ln>
              <a:solidFill>
                <a:srgbClr val="00B05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3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32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e-DE" altLang="de-DE" sz="3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32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altLang="de-DE" sz="3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 = 0; i &lt; </a:t>
            </a:r>
            <a:r>
              <a:rPr lang="de-DE" altLang="de-DE" sz="32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arr.length</a:t>
            </a:r>
            <a:r>
              <a:rPr lang="de-DE" altLang="de-DE" sz="3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3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alert(</a:t>
            </a:r>
            <a:r>
              <a:rPr kumimoji="0" lang="de-DE" altLang="de-DE" sz="32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de-DE" altLang="de-DE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[i]);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pic>
        <p:nvPicPr>
          <p:cNvPr id="5" name="Picture 2" descr="http://hdwpics.com/images/0FAAE62E8A28/Programme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000" b="66026" l="27400" r="34200">
                        <a14:foregroundMark x1="30800" y1="50962" x2="30800" y2="56731"/>
                        <a14:foregroundMark x1="30800" y1="56731" x2="30800" y2="56731"/>
                        <a14:foregroundMark x1="33400" y1="61218" x2="33400" y2="61218"/>
                        <a14:foregroundMark x1="30800" y1="65385" x2="30800" y2="65385"/>
                        <a14:foregroundMark x1="27600" y1="64423" x2="27600" y2="64423"/>
                        <a14:foregroundMark x1="27400" y1="56090" x2="27400" y2="560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058" t="48247" r="65863" b="31789"/>
          <a:stretch/>
        </p:blipFill>
        <p:spPr bwMode="auto">
          <a:xfrm>
            <a:off x="-12700" y="2882900"/>
            <a:ext cx="14605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hdwpics.com/images/0FAAE62E8A28/Programmer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731" b="40705" l="47800" r="57600">
                        <a14:foregroundMark x1="56400" y1="33013" x2="56400" y2="33013"/>
                        <a14:foregroundMark x1="57200" y1="34295" x2="57200" y2="34295"/>
                        <a14:foregroundMark x1="57400" y1="35897" x2="57400" y2="35897"/>
                        <a14:foregroundMark x1="57200" y1="37179" x2="57200" y2="37179"/>
                        <a14:foregroundMark x1="56800" y1="38141" x2="56800" y2="38141"/>
                        <a14:foregroundMark x1="56400" y1="39103" x2="56400" y2="39103"/>
                        <a14:foregroundMark x1="55400" y1="39744" x2="55400" y2="39744"/>
                        <a14:foregroundMark x1="52000" y1="35897" x2="52000" y2="35897"/>
                        <a14:foregroundMark x1="51600" y1="34295" x2="51600" y2="34295"/>
                        <a14:foregroundMark x1="49000" y1="34295" x2="49000" y2="34295"/>
                        <a14:foregroundMark x1="47800" y1="34615" x2="47800" y2="346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928" t="30897" r="41178" b="58170"/>
          <a:stretch/>
        </p:blipFill>
        <p:spPr bwMode="auto">
          <a:xfrm>
            <a:off x="4495800" y="1016000"/>
            <a:ext cx="28575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4000" dirty="0" smtClean="0"/>
              <a:t>Sprachelemente</a:t>
            </a:r>
            <a:br>
              <a:rPr lang="de-DE" sz="4000" dirty="0" smtClean="0"/>
            </a:br>
            <a:r>
              <a:rPr lang="de-DE" dirty="0" smtClean="0"/>
              <a:t>Array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82004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3200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de-DE" altLang="de-DE" sz="32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de-DE" altLang="de-DE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de-DE" altLang="de-DE" sz="3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3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"item1"</a:t>
            </a:r>
            <a:r>
              <a:rPr lang="de-DE" altLang="de-DE" sz="3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32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"item2" </a:t>
            </a:r>
            <a:r>
              <a:rPr kumimoji="0" lang="de-DE" altLang="de-DE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oder: </a:t>
            </a:r>
            <a:r>
              <a:rPr lang="de-DE" altLang="de-DE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altLang="de-DE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de-DE" altLang="de-DE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altLang="de-DE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altLang="de-DE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Array("item1</a:t>
            </a:r>
            <a:r>
              <a:rPr lang="de-DE" alt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de-DE" altLang="de-DE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item2");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de-DE" altLang="de-DE" b="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3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Arrays sind Objekte mit speziellen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3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Methoden: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de-DE" altLang="de-DE" sz="3200" b="1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32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32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alert(</a:t>
            </a:r>
            <a:r>
              <a:rPr kumimoji="0" lang="de-DE" altLang="de-DE" sz="3200" i="0" u="none" strike="noStrike" cap="none" normalizeH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de-DE" altLang="de-DE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32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de-DE" altLang="de-DE" sz="3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de-DE" altLang="de-DE" sz="3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de-DE" altLang="de-DE" sz="32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endParaRPr kumimoji="0" lang="de-DE" altLang="de-DE" sz="3200" i="0" u="none" strike="noStrike" cap="none" normalizeH="0" dirty="0" smtClean="0">
              <a:ln>
                <a:noFill/>
              </a:ln>
              <a:solidFill>
                <a:srgbClr val="00B05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2" descr="http://hdwpics.com/images/0FAAE62E8A28/Programme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000" b="66026" l="27400" r="34200">
                        <a14:foregroundMark x1="30800" y1="50962" x2="30800" y2="56731"/>
                        <a14:foregroundMark x1="30800" y1="56731" x2="30800" y2="56731"/>
                        <a14:foregroundMark x1="33400" y1="61218" x2="33400" y2="61218"/>
                        <a14:foregroundMark x1="30800" y1="65385" x2="30800" y2="65385"/>
                        <a14:foregroundMark x1="27600" y1="64423" x2="27600" y2="64423"/>
                        <a14:foregroundMark x1="27400" y1="56090" x2="27400" y2="560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058" t="48247" r="65863" b="31789"/>
          <a:stretch/>
        </p:blipFill>
        <p:spPr bwMode="auto">
          <a:xfrm>
            <a:off x="-12700" y="2882900"/>
            <a:ext cx="14605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hdwpics.com/images/0FAAE62E8A28/Programmer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731" b="40705" l="47800" r="57600">
                        <a14:foregroundMark x1="56400" y1="33013" x2="56400" y2="33013"/>
                        <a14:foregroundMark x1="57200" y1="34295" x2="57200" y2="34295"/>
                        <a14:foregroundMark x1="57400" y1="35897" x2="57400" y2="35897"/>
                        <a14:foregroundMark x1="57200" y1="37179" x2="57200" y2="37179"/>
                        <a14:foregroundMark x1="56800" y1="38141" x2="56800" y2="38141"/>
                        <a14:foregroundMark x1="56400" y1="39103" x2="56400" y2="39103"/>
                        <a14:foregroundMark x1="55400" y1="39744" x2="55400" y2="39744"/>
                        <a14:foregroundMark x1="52000" y1="35897" x2="52000" y2="35897"/>
                        <a14:foregroundMark x1="51600" y1="34295" x2="51600" y2="34295"/>
                        <a14:foregroundMark x1="49000" y1="34295" x2="49000" y2="34295"/>
                        <a14:foregroundMark x1="47800" y1="34615" x2="47800" y2="346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928" t="30897" r="41178" b="58170"/>
          <a:stretch/>
        </p:blipFill>
        <p:spPr bwMode="auto">
          <a:xfrm>
            <a:off x="4495800" y="1016000"/>
            <a:ext cx="28575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4000" dirty="0" smtClean="0"/>
              <a:t>Sprachelemente</a:t>
            </a:r>
            <a:br>
              <a:rPr lang="de-DE" sz="4000" dirty="0" smtClean="0"/>
            </a:br>
            <a:r>
              <a:rPr lang="de-DE" dirty="0" smtClean="0"/>
              <a:t>Array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5613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3200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de-DE" altLang="de-DE" sz="32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de-DE" altLang="de-DE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3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0: </a:t>
            </a:r>
            <a:r>
              <a:rPr lang="de-DE" altLang="de-DE" sz="3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"item1"</a:t>
            </a:r>
            <a:r>
              <a:rPr lang="de-DE" altLang="de-DE" sz="3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1: </a:t>
            </a:r>
            <a:r>
              <a:rPr kumimoji="0" lang="de-DE" altLang="de-DE" sz="32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"item2"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de-DE" altLang="de-DE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alert(</a:t>
            </a:r>
            <a:r>
              <a:rPr kumimoji="0" lang="de-DE" altLang="de-DE" sz="32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de-DE" altLang="de-DE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[0]); </a:t>
            </a:r>
            <a:r>
              <a:rPr kumimoji="0" lang="de-DE" altLang="de-DE" sz="3200" b="0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item1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3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alert(</a:t>
            </a:r>
            <a:r>
              <a:rPr lang="de-DE" altLang="de-DE" sz="32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de-DE" altLang="de-DE" sz="3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[1]); </a:t>
            </a:r>
            <a:r>
              <a:rPr lang="de-DE" altLang="de-DE" sz="3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item2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alert(</a:t>
            </a:r>
            <a:r>
              <a:rPr kumimoji="0" lang="de-DE" altLang="de-DE" sz="32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arr.length</a:t>
            </a:r>
            <a:r>
              <a:rPr kumimoji="0" lang="de-DE" altLang="de-DE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kumimoji="0" lang="de-DE" altLang="de-DE" sz="3200" b="0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de-DE" altLang="de-DE" sz="3200" b="1" i="0" u="sng" strike="noStrike" cap="none" normalizeH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r>
              <a:rPr kumimoji="0" lang="de-DE" altLang="de-DE" sz="3200" b="1" i="0" u="sng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3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alert(arr.0); </a:t>
            </a:r>
            <a:r>
              <a:rPr lang="de-DE" altLang="de-DE" sz="3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de-DE" altLang="de-DE" sz="32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syntax</a:t>
            </a:r>
            <a:r>
              <a:rPr lang="de-DE" altLang="de-DE" sz="3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32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de-DE" altLang="de-DE" sz="3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endParaRPr kumimoji="0" lang="de-DE" altLang="de-DE" sz="3200" i="0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2" descr="http://hdwpics.com/images/0FAAE62E8A28/Programme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000" b="66026" l="27400" r="34200">
                        <a14:foregroundMark x1="30800" y1="50962" x2="30800" y2="56731"/>
                        <a14:foregroundMark x1="30800" y1="56731" x2="30800" y2="56731"/>
                        <a14:foregroundMark x1="33400" y1="61218" x2="33400" y2="61218"/>
                        <a14:foregroundMark x1="30800" y1="65385" x2="30800" y2="65385"/>
                        <a14:foregroundMark x1="27600" y1="64423" x2="27600" y2="64423"/>
                        <a14:foregroundMark x1="27400" y1="56090" x2="27400" y2="560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058" t="48247" r="65863" b="31789"/>
          <a:stretch/>
        </p:blipFill>
        <p:spPr bwMode="auto">
          <a:xfrm>
            <a:off x="-12700" y="2882900"/>
            <a:ext cx="14605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hdwpics.com/images/0FAAE62E8A28/Programmer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731" b="40705" l="47800" r="57600">
                        <a14:foregroundMark x1="56400" y1="33013" x2="56400" y2="33013"/>
                        <a14:foregroundMark x1="57200" y1="34295" x2="57200" y2="34295"/>
                        <a14:foregroundMark x1="57400" y1="35897" x2="57400" y2="35897"/>
                        <a14:foregroundMark x1="57200" y1="37179" x2="57200" y2="37179"/>
                        <a14:foregroundMark x1="56800" y1="38141" x2="56800" y2="38141"/>
                        <a14:foregroundMark x1="56400" y1="39103" x2="56400" y2="39103"/>
                        <a14:foregroundMark x1="55400" y1="39744" x2="55400" y2="39744"/>
                        <a14:foregroundMark x1="52000" y1="35897" x2="52000" y2="35897"/>
                        <a14:foregroundMark x1="51600" y1="34295" x2="51600" y2="34295"/>
                        <a14:foregroundMark x1="49000" y1="34295" x2="49000" y2="34295"/>
                        <a14:foregroundMark x1="47800" y1="34615" x2="47800" y2="346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928" t="30897" r="41178" b="58170"/>
          <a:stretch/>
        </p:blipFill>
        <p:spPr bwMode="auto">
          <a:xfrm>
            <a:off x="4495800" y="1016000"/>
            <a:ext cx="28575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4000" dirty="0" smtClean="0"/>
              <a:t>Sprachelemente</a:t>
            </a:r>
            <a:br>
              <a:rPr lang="de-DE" sz="4000" dirty="0" smtClean="0"/>
            </a:br>
            <a:r>
              <a:rPr lang="de-DE" dirty="0" smtClean="0"/>
              <a:t>Array vs. </a:t>
            </a:r>
            <a:r>
              <a:rPr lang="de-DE" dirty="0" err="1" smtClean="0"/>
              <a:t>Object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19689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320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de-DE" altLang="de-DE" sz="3200" i="0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de-DE" altLang="de-DE" sz="320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3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kumimoji="0" lang="de-DE" altLang="de-DE" sz="3200" i="0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yProcedure</a:t>
            </a:r>
            <a:r>
              <a:rPr kumimoji="0" lang="de-DE" altLang="de-DE" sz="320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(arg1,</a:t>
            </a:r>
            <a:r>
              <a:rPr kumimoji="0" lang="de-DE" altLang="de-DE" sz="3200" i="0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arg2)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320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320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3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3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32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e-DE" altLang="de-DE" sz="3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32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myFunction</a:t>
            </a:r>
            <a:r>
              <a:rPr lang="de-DE" altLang="de-DE" sz="3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(arg1</a:t>
            </a:r>
            <a:r>
              <a:rPr lang="de-DE" altLang="de-DE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arg2)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3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  <a:br>
              <a:rPr lang="de-DE" altLang="de-DE" sz="3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3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altLang="de-DE" sz="32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altLang="de-DE" sz="3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32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de-DE" altLang="de-DE" sz="3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de-DE" altLang="de-DE" sz="3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3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de-DE" altLang="de-DE" sz="3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320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2" descr="http://hdwpics.com/images/0FAAE62E8A28/Programme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000" b="66026" l="27400" r="34200">
                        <a14:foregroundMark x1="30800" y1="50962" x2="30800" y2="56731"/>
                        <a14:foregroundMark x1="30800" y1="56731" x2="30800" y2="56731"/>
                        <a14:foregroundMark x1="33400" y1="61218" x2="33400" y2="61218"/>
                        <a14:foregroundMark x1="30800" y1="65385" x2="30800" y2="65385"/>
                        <a14:foregroundMark x1="27600" y1="64423" x2="27600" y2="64423"/>
                        <a14:foregroundMark x1="27400" y1="56090" x2="27400" y2="560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058" t="48247" r="65863" b="31789"/>
          <a:stretch/>
        </p:blipFill>
        <p:spPr bwMode="auto">
          <a:xfrm>
            <a:off x="-12700" y="2882900"/>
            <a:ext cx="14605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hdwpics.com/images/0FAAE62E8A28/Programmer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731" b="40705" l="47800" r="57600">
                        <a14:foregroundMark x1="56400" y1="33013" x2="56400" y2="33013"/>
                        <a14:foregroundMark x1="57200" y1="34295" x2="57200" y2="34295"/>
                        <a14:foregroundMark x1="57400" y1="35897" x2="57400" y2="35897"/>
                        <a14:foregroundMark x1="57200" y1="37179" x2="57200" y2="37179"/>
                        <a14:foregroundMark x1="56800" y1="38141" x2="56800" y2="38141"/>
                        <a14:foregroundMark x1="56400" y1="39103" x2="56400" y2="39103"/>
                        <a14:foregroundMark x1="55400" y1="39744" x2="55400" y2="39744"/>
                        <a14:foregroundMark x1="52000" y1="35897" x2="52000" y2="35897"/>
                        <a14:foregroundMark x1="51600" y1="34295" x2="51600" y2="34295"/>
                        <a14:foregroundMark x1="49000" y1="34295" x2="49000" y2="34295"/>
                        <a14:foregroundMark x1="47800" y1="34615" x2="47800" y2="346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928" t="30897" r="41178" b="58170"/>
          <a:stretch/>
        </p:blipFill>
        <p:spPr bwMode="auto">
          <a:xfrm>
            <a:off x="4495800" y="1016000"/>
            <a:ext cx="28575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4000" dirty="0" smtClean="0"/>
              <a:t>Sprachelemente</a:t>
            </a:r>
            <a:br>
              <a:rPr lang="de-DE" sz="4000" dirty="0" smtClean="0"/>
            </a:br>
            <a:r>
              <a:rPr lang="de-DE" dirty="0" smtClean="0"/>
              <a:t>Funktionen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49985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320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de-DE" altLang="de-DE" sz="3200" i="0" u="sng" strike="noStrike" cap="none" normalizeH="0" dirty="0" err="1" smtClean="0">
                <a:ln>
                  <a:noFill/>
                </a:ln>
                <a:solidFill>
                  <a:srgbClr val="0070C0"/>
                </a:solidFill>
                <a:effectLst/>
                <a:uFill>
                  <a:solidFill>
                    <a:srgbClr val="FF0000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de-DE" altLang="de-DE" sz="3200" i="0" u="sng" strike="noStrike" cap="none" normalizeH="0" dirty="0" smtClean="0">
                <a:ln>
                  <a:noFill/>
                </a:ln>
                <a:solidFill>
                  <a:srgbClr val="0070C0"/>
                </a:solidFill>
                <a:effectLst/>
                <a:uFill>
                  <a:solidFill>
                    <a:srgbClr val="FF0000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3200" i="0" u="sng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0000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de-DE" altLang="de-DE" sz="320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0000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3200" i="0" u="sng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uFill>
                  <a:solidFill>
                    <a:srgbClr val="FF0000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de-DE" altLang="de-DE" sz="320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0000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3200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0000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de-DE" altLang="de-DE" sz="320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0000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320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3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console.log(</a:t>
            </a:r>
            <a:r>
              <a:rPr lang="de-DE" altLang="de-DE" sz="32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de-DE" altLang="de-DE" sz="3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de-DE" altLang="de-DE" sz="320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3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320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log(</a:t>
            </a:r>
            <a:r>
              <a:rPr kumimoji="0" lang="de-DE" altLang="de-DE" sz="3200" i="0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3200" i="0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de-DE" altLang="de-DE" sz="3200" i="0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World</a:t>
            </a:r>
            <a:r>
              <a:rPr kumimoji="0" lang="de-DE" altLang="de-DE" sz="3200" i="0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320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kumimoji="0" lang="de-DE" altLang="de-DE" sz="320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320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log();</a:t>
            </a:r>
            <a:r>
              <a:rPr kumimoji="0" lang="de-DE" altLang="de-DE" sz="3200" i="0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3200" b="1" i="0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ist ebenfall</a:t>
            </a:r>
            <a:r>
              <a:rPr lang="de-DE" altLang="de-DE" sz="32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erlaubt!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3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de-DE" altLang="de-DE" sz="3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3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de-DE" altLang="de-DE" sz="3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1, 2); </a:t>
            </a:r>
            <a:r>
              <a:rPr lang="de-DE" altLang="de-DE" sz="3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ist ebenfalls </a:t>
            </a:r>
            <a:r>
              <a:rPr lang="de-DE" altLang="de-DE" sz="32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erlaubt</a:t>
            </a:r>
            <a:endParaRPr kumimoji="0" lang="de-DE" altLang="de-DE" sz="3200" b="1" i="0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3200" dirty="0">
                <a:solidFill>
                  <a:srgbClr val="FF0000"/>
                </a:solidFill>
                <a:cs typeface="Courier New" panose="02070309020205020404" pitchFamily="49" charset="0"/>
              </a:rPr>
              <a:t> </a:t>
            </a:r>
            <a:r>
              <a:rPr lang="de-DE" altLang="de-DE" sz="3200" dirty="0" smtClean="0">
                <a:solidFill>
                  <a:srgbClr val="FF0000"/>
                </a:solidFill>
                <a:cs typeface="Courier New" panose="02070309020205020404" pitchFamily="49" charset="0"/>
              </a:rPr>
              <a:t> Funktion ist Objekt:</a:t>
            </a:r>
            <a:r>
              <a:rPr kumimoji="0" lang="de-DE" altLang="de-DE" sz="3200" i="0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cs typeface="Courier New" panose="02070309020205020404" pitchFamily="49" charset="0"/>
              </a:rPr>
              <a:t/>
            </a:r>
            <a:br>
              <a:rPr kumimoji="0" lang="de-DE" altLang="de-DE" sz="3200" i="0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cs typeface="Courier New" panose="02070309020205020404" pitchFamily="49" charset="0"/>
              </a:rPr>
            </a:br>
            <a:r>
              <a:rPr kumimoji="0" lang="de-DE" altLang="de-DE" sz="320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alert(</a:t>
            </a:r>
            <a:r>
              <a:rPr kumimoji="0" lang="de-DE" altLang="de-DE" sz="3200" i="0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log.toString</a:t>
            </a:r>
            <a:r>
              <a:rPr kumimoji="0" lang="de-DE" altLang="de-DE" sz="320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</p:txBody>
      </p:sp>
      <p:pic>
        <p:nvPicPr>
          <p:cNvPr id="5" name="Picture 2" descr="http://hdwpics.com/images/0FAAE62E8A28/Programme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000" b="66026" l="27400" r="34200">
                        <a14:foregroundMark x1="30800" y1="50962" x2="30800" y2="56731"/>
                        <a14:foregroundMark x1="30800" y1="56731" x2="30800" y2="56731"/>
                        <a14:foregroundMark x1="33400" y1="61218" x2="33400" y2="61218"/>
                        <a14:foregroundMark x1="30800" y1="65385" x2="30800" y2="65385"/>
                        <a14:foregroundMark x1="27600" y1="64423" x2="27600" y2="64423"/>
                        <a14:foregroundMark x1="27400" y1="56090" x2="27400" y2="560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058" t="48247" r="65863" b="31789"/>
          <a:stretch/>
        </p:blipFill>
        <p:spPr bwMode="auto">
          <a:xfrm>
            <a:off x="-12700" y="2882900"/>
            <a:ext cx="14605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hdwpics.com/images/0FAAE62E8A28/Programmer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731" b="40705" l="47800" r="57600">
                        <a14:foregroundMark x1="56400" y1="33013" x2="56400" y2="33013"/>
                        <a14:foregroundMark x1="57200" y1="34295" x2="57200" y2="34295"/>
                        <a14:foregroundMark x1="57400" y1="35897" x2="57400" y2="35897"/>
                        <a14:foregroundMark x1="57200" y1="37179" x2="57200" y2="37179"/>
                        <a14:foregroundMark x1="56800" y1="38141" x2="56800" y2="38141"/>
                        <a14:foregroundMark x1="56400" y1="39103" x2="56400" y2="39103"/>
                        <a14:foregroundMark x1="55400" y1="39744" x2="55400" y2="39744"/>
                        <a14:foregroundMark x1="52000" y1="35897" x2="52000" y2="35897"/>
                        <a14:foregroundMark x1="51600" y1="34295" x2="51600" y2="34295"/>
                        <a14:foregroundMark x1="49000" y1="34295" x2="49000" y2="34295"/>
                        <a14:foregroundMark x1="47800" y1="34615" x2="47800" y2="346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928" t="30897" r="41178" b="58170"/>
          <a:stretch/>
        </p:blipFill>
        <p:spPr bwMode="auto">
          <a:xfrm>
            <a:off x="4495800" y="1016000"/>
            <a:ext cx="28575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4000" dirty="0" smtClean="0"/>
              <a:t>Sprachelemente</a:t>
            </a:r>
            <a:br>
              <a:rPr lang="de-DE" sz="4000" dirty="0" smtClean="0"/>
            </a:br>
            <a:r>
              <a:rPr lang="de-DE" dirty="0" smtClean="0"/>
              <a:t>Funktionen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74928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500" i="0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3200" i="0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cs typeface="Courier New" panose="02070309020205020404" pitchFamily="49" charset="0"/>
              </a:rPr>
              <a:t>Funktionen definieren Variablen-Bereich (</a:t>
            </a:r>
            <a:r>
              <a:rPr lang="de-DE" altLang="de-DE" sz="3200" dirty="0" err="1">
                <a:solidFill>
                  <a:srgbClr val="FF0000"/>
                </a:solidFill>
                <a:cs typeface="Courier New" panose="02070309020205020404" pitchFamily="49" charset="0"/>
              </a:rPr>
              <a:t>s</a:t>
            </a:r>
            <a:r>
              <a:rPr kumimoji="0" lang="de-DE" altLang="de-DE" sz="3200" i="0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cs typeface="Courier New" panose="02070309020205020404" pitchFamily="49" charset="0"/>
              </a:rPr>
              <a:t>cope</a:t>
            </a:r>
            <a:r>
              <a:rPr kumimoji="0" lang="de-DE" altLang="de-DE" sz="3200" i="0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cs typeface="Courier New" panose="02070309020205020404" pitchFamily="49" charset="0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i="0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altLang="de-DE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</a:t>
            </a:r>
            <a:r>
              <a:rPr lang="de-DE" altLang="de-DE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"globale Variable"</a:t>
            </a:r>
            <a:r>
              <a:rPr lang="de-DE" altLang="de-DE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de-DE" altLang="de-DE" b="1" i="0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de-DE" altLang="de-DE" b="1" i="0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b="1" i="0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globalFunction</a:t>
            </a:r>
            <a:r>
              <a:rPr kumimoji="0" lang="de-DE" altLang="de-DE" b="1" i="0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b="1" i="0" strike="noStrike" cap="none" normalizeH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de-DE" altLang="de-DE" b="1" i="0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altLang="de-DE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altLang="de-DE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 = </a:t>
            </a:r>
            <a:r>
              <a:rPr lang="de-DE" altLang="de-DE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"lokale Variable"</a:t>
            </a:r>
            <a:r>
              <a:rPr lang="de-DE" altLang="de-DE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alert(g); </a:t>
            </a:r>
            <a:r>
              <a:rPr lang="de-DE" altLang="de-DE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alert(l);</a:t>
            </a:r>
            <a:r>
              <a:rPr lang="de-DE" altLang="de-DE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OK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b="1" baseline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i="0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alert(g); </a:t>
            </a:r>
            <a:r>
              <a:rPr kumimoji="0" lang="de-DE" altLang="de-DE" i="0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OK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e-DE" altLang="de-DE" b="1" baseline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lert(l);</a:t>
            </a:r>
            <a:r>
              <a:rPr lang="de-DE" altLang="de-DE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 ist </a:t>
            </a:r>
            <a:r>
              <a:rPr lang="de-DE" altLang="de-DE" b="1" u="sng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endParaRPr kumimoji="0" lang="de-DE" altLang="de-DE" sz="3200" b="1" i="0" u="sng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278082" y="3121026"/>
            <a:ext cx="7356762" cy="21783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de-DE" sz="2800" kern="1200" smtClean="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2400" kern="1200" smtClean="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2000" kern="1200" smtClean="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 smtClean="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de-DE" altLang="de-DE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altLang="de-DE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globalFunction</a:t>
            </a:r>
            <a:r>
              <a:rPr lang="de-DE" altLang="de-DE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altLang="de-DE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e-DE" altLang="de-DE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de-DE" altLang="de-DE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altLang="de-DE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 = </a:t>
            </a:r>
            <a:r>
              <a:rPr lang="de-DE" altLang="de-DE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"lokale Variable"</a:t>
            </a:r>
            <a:r>
              <a:rPr lang="de-DE" altLang="de-DE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de-DE" altLang="de-DE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alert(g); </a:t>
            </a:r>
            <a:r>
              <a:rPr lang="de-DE" altLang="de-DE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OK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de-DE" altLang="de-DE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alert(l);</a:t>
            </a:r>
            <a:r>
              <a:rPr lang="de-DE" altLang="de-DE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OK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de-DE" altLang="de-DE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altLang="de-DE" sz="3200" b="1" u="sng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2" descr="http://hdwpics.com/images/0FAAE62E8A28/Programme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000" b="66026" l="27400" r="34200">
                        <a14:foregroundMark x1="30800" y1="50962" x2="30800" y2="56731"/>
                        <a14:foregroundMark x1="30800" y1="56731" x2="30800" y2="56731"/>
                        <a14:foregroundMark x1="33400" y1="61218" x2="33400" y2="61218"/>
                        <a14:foregroundMark x1="30800" y1="65385" x2="30800" y2="65385"/>
                        <a14:foregroundMark x1="27600" y1="64423" x2="27600" y2="64423"/>
                        <a14:foregroundMark x1="27400" y1="56090" x2="27400" y2="560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058" t="48247" r="65863" b="31789"/>
          <a:stretch/>
        </p:blipFill>
        <p:spPr bwMode="auto">
          <a:xfrm>
            <a:off x="-12700" y="2882900"/>
            <a:ext cx="14605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hdwpics.com/images/0FAAE62E8A28/Programmer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731" b="40705" l="47800" r="57600">
                        <a14:foregroundMark x1="56400" y1="33013" x2="56400" y2="33013"/>
                        <a14:foregroundMark x1="57200" y1="34295" x2="57200" y2="34295"/>
                        <a14:foregroundMark x1="57400" y1="35897" x2="57400" y2="35897"/>
                        <a14:foregroundMark x1="57200" y1="37179" x2="57200" y2="37179"/>
                        <a14:foregroundMark x1="56800" y1="38141" x2="56800" y2="38141"/>
                        <a14:foregroundMark x1="56400" y1="39103" x2="56400" y2="39103"/>
                        <a14:foregroundMark x1="55400" y1="39744" x2="55400" y2="39744"/>
                        <a14:foregroundMark x1="52000" y1="35897" x2="52000" y2="35897"/>
                        <a14:foregroundMark x1="51600" y1="34295" x2="51600" y2="34295"/>
                        <a14:foregroundMark x1="49000" y1="34295" x2="49000" y2="34295"/>
                        <a14:foregroundMark x1="47800" y1="34615" x2="47800" y2="346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928" t="30897" r="41178" b="58170"/>
          <a:stretch/>
        </p:blipFill>
        <p:spPr bwMode="auto">
          <a:xfrm>
            <a:off x="4495800" y="1016000"/>
            <a:ext cx="28575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4000" dirty="0" smtClean="0"/>
              <a:t>Sprachelemente</a:t>
            </a:r>
            <a:br>
              <a:rPr lang="de-DE" sz="4000" dirty="0" smtClean="0"/>
            </a:br>
            <a:r>
              <a:rPr lang="de-DE" dirty="0" smtClean="0"/>
              <a:t>Funktionen - </a:t>
            </a:r>
            <a:r>
              <a:rPr lang="de-DE" dirty="0" err="1" smtClean="0"/>
              <a:t>Scope</a:t>
            </a:r>
            <a:endParaRPr lang="de-DE" dirty="0"/>
          </a:p>
        </p:txBody>
      </p:sp>
      <p:sp>
        <p:nvSpPr>
          <p:cNvPr id="2" name="Abgerundetes Rechteck 1"/>
          <p:cNvSpPr/>
          <p:nvPr/>
        </p:nvSpPr>
        <p:spPr>
          <a:xfrm>
            <a:off x="9796895" y="5654386"/>
            <a:ext cx="1705842" cy="62922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global </a:t>
            </a:r>
            <a:r>
              <a:rPr lang="de-DE" b="1" dirty="0" err="1" smtClean="0">
                <a:solidFill>
                  <a:schemeClr val="tx1"/>
                </a:solidFill>
              </a:rPr>
              <a:t>scope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7434695" y="4806015"/>
            <a:ext cx="1267691" cy="62922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sub</a:t>
            </a:r>
            <a:r>
              <a:rPr lang="de-DE" b="1" dirty="0" smtClean="0">
                <a:solidFill>
                  <a:schemeClr val="tx1"/>
                </a:solidFill>
              </a:rPr>
              <a:t> </a:t>
            </a:r>
            <a:r>
              <a:rPr lang="de-DE" b="1" dirty="0" err="1" smtClean="0">
                <a:solidFill>
                  <a:schemeClr val="tx1"/>
                </a:solidFill>
              </a:rPr>
              <a:t>scope</a:t>
            </a:r>
            <a:endParaRPr lang="de-D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8561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500" i="0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i="0" strike="noStrike" cap="none" normalizeH="0" dirty="0" smtClean="0">
                <a:ln>
                  <a:noFill/>
                </a:ln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de-DE" altLang="de-DE" sz="3200" i="0" strike="noStrike" cap="none" normalizeH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de-DE" altLang="de-DE" sz="3200" i="0" strike="noStrike" cap="none" normalizeH="0" dirty="0" smtClean="0">
                <a:ln>
                  <a:noFill/>
                </a:ln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3200" i="0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kumimoji="0" lang="de-DE" altLang="de-DE" sz="3200" i="0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3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altLang="de-DE" sz="32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altLang="de-DE" sz="3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lv1 = </a:t>
            </a:r>
            <a:r>
              <a:rPr lang="de-DE" altLang="de-DE" sz="3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"lokale Variable 1"</a:t>
            </a:r>
            <a:r>
              <a:rPr lang="de-DE" altLang="de-DE" sz="3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3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altLang="de-DE" sz="3200" b="1" u="sng" dirty="0" err="1" smtClean="0">
                <a:solidFill>
                  <a:srgbClr val="0070C0"/>
                </a:solidFill>
                <a:uFill>
                  <a:solidFill>
                    <a:srgbClr val="FF0000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altLang="de-DE" sz="3200" b="1" u="sng" dirty="0" smtClean="0">
                <a:solidFill>
                  <a:schemeClr val="tx1"/>
                </a:solidFill>
                <a:uFill>
                  <a:solidFill>
                    <a:srgbClr val="FF0000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(...)</a:t>
            </a:r>
            <a:r>
              <a:rPr lang="de-DE" altLang="de-DE" sz="3200" b="1" dirty="0" smtClean="0">
                <a:solidFill>
                  <a:schemeClr val="tx1"/>
                </a:solidFill>
                <a:uFill>
                  <a:solidFill>
                    <a:srgbClr val="FF0000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3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de-DE" altLang="de-DE" sz="32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altLang="de-DE" sz="3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lv2 = </a:t>
            </a:r>
            <a:r>
              <a:rPr lang="de-DE" altLang="de-DE" sz="3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"lokale Variable 2"</a:t>
            </a:r>
            <a:r>
              <a:rPr lang="de-DE" altLang="de-DE" sz="3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3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3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alert(lv1); </a:t>
            </a:r>
            <a:r>
              <a:rPr lang="de-DE" altLang="de-DE" sz="3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3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altLang="de-DE" sz="3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alert(lv2); </a:t>
            </a:r>
            <a:r>
              <a:rPr lang="de-DE" altLang="de-DE" sz="32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OK!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3200" baseline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pic>
        <p:nvPicPr>
          <p:cNvPr id="5" name="Picture 2" descr="http://hdwpics.com/images/0FAAE62E8A28/Programme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000" b="66026" l="27400" r="34200">
                        <a14:foregroundMark x1="30800" y1="50962" x2="30800" y2="56731"/>
                        <a14:foregroundMark x1="30800" y1="56731" x2="30800" y2="56731"/>
                        <a14:foregroundMark x1="33400" y1="61218" x2="33400" y2="61218"/>
                        <a14:foregroundMark x1="30800" y1="65385" x2="30800" y2="65385"/>
                        <a14:foregroundMark x1="27600" y1="64423" x2="27600" y2="64423"/>
                        <a14:foregroundMark x1="27400" y1="56090" x2="27400" y2="560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058" t="48247" r="65863" b="31789"/>
          <a:stretch/>
        </p:blipFill>
        <p:spPr bwMode="auto">
          <a:xfrm>
            <a:off x="-12700" y="2882900"/>
            <a:ext cx="14605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hdwpics.com/images/0FAAE62E8A28/Programmer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731" b="40705" l="47800" r="57600">
                        <a14:foregroundMark x1="56400" y1="33013" x2="56400" y2="33013"/>
                        <a14:foregroundMark x1="57200" y1="34295" x2="57200" y2="34295"/>
                        <a14:foregroundMark x1="57400" y1="35897" x2="57400" y2="35897"/>
                        <a14:foregroundMark x1="57200" y1="37179" x2="57200" y2="37179"/>
                        <a14:foregroundMark x1="56800" y1="38141" x2="56800" y2="38141"/>
                        <a14:foregroundMark x1="56400" y1="39103" x2="56400" y2="39103"/>
                        <a14:foregroundMark x1="55400" y1="39744" x2="55400" y2="39744"/>
                        <a14:foregroundMark x1="52000" y1="35897" x2="52000" y2="35897"/>
                        <a14:foregroundMark x1="51600" y1="34295" x2="51600" y2="34295"/>
                        <a14:foregroundMark x1="49000" y1="34295" x2="49000" y2="34295"/>
                        <a14:foregroundMark x1="47800" y1="34615" x2="47800" y2="346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928" t="30897" r="41178" b="58170"/>
          <a:stretch/>
        </p:blipFill>
        <p:spPr bwMode="auto">
          <a:xfrm>
            <a:off x="4495800" y="1016000"/>
            <a:ext cx="28575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4000" dirty="0" smtClean="0"/>
              <a:t>Sprachelemente</a:t>
            </a:r>
            <a:br>
              <a:rPr lang="de-DE" sz="4000" dirty="0" smtClean="0"/>
            </a:br>
            <a:r>
              <a:rPr lang="de-DE" dirty="0" smtClean="0"/>
              <a:t>Funktionen</a:t>
            </a:r>
            <a:r>
              <a:rPr lang="de-DE" dirty="0"/>
              <a:t> - </a:t>
            </a:r>
            <a:r>
              <a:rPr lang="de-DE" dirty="0" err="1" smtClean="0"/>
              <a:t>Scope</a:t>
            </a:r>
            <a:endParaRPr lang="de-DE" dirty="0"/>
          </a:p>
        </p:txBody>
      </p:sp>
      <p:sp>
        <p:nvSpPr>
          <p:cNvPr id="2" name="Rechteck 1"/>
          <p:cNvSpPr/>
          <p:nvPr/>
        </p:nvSpPr>
        <p:spPr>
          <a:xfrm>
            <a:off x="1748118" y="2882900"/>
            <a:ext cx="8113058" cy="1545665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de-DE" b="1" dirty="0" smtClean="0">
                <a:solidFill>
                  <a:schemeClr val="tx1"/>
                </a:solidFill>
              </a:rPr>
              <a:t>Kein neuer </a:t>
            </a:r>
            <a:r>
              <a:rPr lang="de-DE" b="1" dirty="0" err="1" smtClean="0">
                <a:solidFill>
                  <a:schemeClr val="tx1"/>
                </a:solidFill>
              </a:rPr>
              <a:t>Scope</a:t>
            </a:r>
            <a:r>
              <a:rPr lang="de-DE" b="1" dirty="0" smtClean="0">
                <a:solidFill>
                  <a:schemeClr val="tx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6941125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38200" y="1825625"/>
            <a:ext cx="5583381" cy="43513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500" i="0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b="1" dirty="0" err="1">
                <a:solidFill>
                  <a:schemeClr val="tx1"/>
                </a:solidFill>
                <a:cs typeface="Courier New" panose="02070309020205020404" pitchFamily="49" charset="0"/>
              </a:rPr>
              <a:t>t</a:t>
            </a:r>
            <a:r>
              <a:rPr lang="de-DE" altLang="de-DE" b="1" dirty="0" err="1" smtClean="0">
                <a:solidFill>
                  <a:schemeClr val="tx1"/>
                </a:solidFill>
                <a:cs typeface="Courier New" panose="02070309020205020404" pitchFamily="49" charset="0"/>
              </a:rPr>
              <a:t>o</a:t>
            </a:r>
            <a:r>
              <a:rPr lang="de-DE" altLang="de-DE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de-DE" altLang="de-DE" b="1" dirty="0" err="1" smtClean="0">
                <a:solidFill>
                  <a:schemeClr val="tx1"/>
                </a:solidFill>
                <a:cs typeface="Courier New" panose="02070309020205020404" pitchFamily="49" charset="0"/>
              </a:rPr>
              <a:t>hoist</a:t>
            </a:r>
            <a:r>
              <a:rPr lang="de-DE" altLang="de-DE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 =&gt; heben, hochziehen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de-DE" altLang="de-DE" dirty="0" smtClean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e-DE" altLang="de-DE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de-DE" altLang="de-DE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altLang="de-DE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de-DE" altLang="de-DE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5</a:t>
            </a:r>
            <a:r>
              <a:rPr lang="de-DE" altLang="de-DE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altLang="de-DE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altLang="de-DE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(...)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DE" altLang="de-DE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altLang="de-DE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</a:t>
            </a:r>
            <a:r>
              <a:rPr lang="de-DE" altLang="de-DE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5</a:t>
            </a:r>
            <a:r>
              <a:rPr lang="de-DE" altLang="de-DE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de-DE" altLang="de-DE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altLang="de-DE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altLang="de-DE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b="1" baseline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pic>
        <p:nvPicPr>
          <p:cNvPr id="5" name="Picture 2" descr="http://hdwpics.com/images/0FAAE62E8A28/Programme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000" b="66026" l="27400" r="34200">
                        <a14:foregroundMark x1="30800" y1="50962" x2="30800" y2="56731"/>
                        <a14:foregroundMark x1="30800" y1="56731" x2="30800" y2="56731"/>
                        <a14:foregroundMark x1="33400" y1="61218" x2="33400" y2="61218"/>
                        <a14:foregroundMark x1="30800" y1="65385" x2="30800" y2="65385"/>
                        <a14:foregroundMark x1="27600" y1="64423" x2="27600" y2="64423"/>
                        <a14:foregroundMark x1="27400" y1="56090" x2="27400" y2="560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058" t="48247" r="65863" b="31789"/>
          <a:stretch/>
        </p:blipFill>
        <p:spPr bwMode="auto">
          <a:xfrm>
            <a:off x="-12700" y="2882900"/>
            <a:ext cx="14605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421581" y="1822160"/>
            <a:ext cx="4949535" cy="43513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de-DE" sz="2800" kern="1200" smtClean="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2400" kern="1200" smtClean="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2000" kern="1200" smtClean="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 smtClean="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s-ES" altLang="de-DE" sz="5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s-ES" altLang="de-DE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s-ES" altLang="de-DE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s-ES" altLang="de-DE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function fn() {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s-ES" altLang="de-DE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altLang="de-DE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x, y;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s-ES" altLang="de-DE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 </a:t>
            </a:r>
            <a:r>
              <a:rPr lang="es-ES" altLang="de-DE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5;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altLang="de-DE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altLang="de-DE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(...) </a:t>
            </a:r>
            <a:r>
              <a:rPr lang="de-DE" altLang="de-DE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altLang="de-DE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s-ES" altLang="de-DE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5</a:t>
            </a:r>
            <a:r>
              <a:rPr lang="es-ES" altLang="de-DE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altLang="de-DE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altLang="de-DE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altLang="de-DE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s-ES" altLang="de-DE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2" descr="http://hdwpics.com/images/0FAAE62E8A28/Programmer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731" b="40705" l="47800" r="57600">
                        <a14:foregroundMark x1="56400" y1="33013" x2="56400" y2="33013"/>
                        <a14:foregroundMark x1="57200" y1="34295" x2="57200" y2="34295"/>
                        <a14:foregroundMark x1="57400" y1="35897" x2="57400" y2="35897"/>
                        <a14:foregroundMark x1="57200" y1="37179" x2="57200" y2="37179"/>
                        <a14:foregroundMark x1="56800" y1="38141" x2="56800" y2="38141"/>
                        <a14:foregroundMark x1="56400" y1="39103" x2="56400" y2="39103"/>
                        <a14:foregroundMark x1="55400" y1="39744" x2="55400" y2="39744"/>
                        <a14:foregroundMark x1="52000" y1="35897" x2="52000" y2="35897"/>
                        <a14:foregroundMark x1="51600" y1="34295" x2="51600" y2="34295"/>
                        <a14:foregroundMark x1="49000" y1="34295" x2="49000" y2="34295"/>
                        <a14:foregroundMark x1="47800" y1="34615" x2="47800" y2="346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928" t="30897" r="41178" b="58170"/>
          <a:stretch/>
        </p:blipFill>
        <p:spPr bwMode="auto">
          <a:xfrm>
            <a:off x="4495800" y="1016000"/>
            <a:ext cx="28575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4000" dirty="0" smtClean="0"/>
              <a:t>Sprachelemente</a:t>
            </a:r>
            <a:br>
              <a:rPr lang="de-DE" sz="4000" dirty="0" smtClean="0"/>
            </a:br>
            <a:r>
              <a:rPr lang="de-DE" dirty="0" err="1" smtClean="0"/>
              <a:t>Hoisting</a:t>
            </a:r>
            <a:endParaRPr lang="de-DE" dirty="0"/>
          </a:p>
        </p:txBody>
      </p:sp>
      <p:sp>
        <p:nvSpPr>
          <p:cNvPr id="2" name="Pfeil nach rechts 1"/>
          <p:cNvSpPr/>
          <p:nvPr/>
        </p:nvSpPr>
        <p:spPr>
          <a:xfrm>
            <a:off x="4892385" y="3903590"/>
            <a:ext cx="1995055" cy="550718"/>
          </a:xfrm>
          <a:prstGeom prst="rightArrow">
            <a:avLst>
              <a:gd name="adj1" fmla="val 32609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01824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500" i="0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i="0" strike="noStrike" cap="none" normalizeH="0" dirty="0" smtClean="0">
                <a:ln>
                  <a:noFill/>
                </a:ln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de-DE" altLang="de-DE" i="0" strike="noStrike" cap="none" normalizeH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de-DE" altLang="de-DE" i="0" strike="noStrike" cap="none" normalizeH="0" dirty="0" smtClean="0">
                <a:ln>
                  <a:noFill/>
                </a:ln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i="0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scope1()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altLang="de-DE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altLang="de-DE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s1 = </a:t>
            </a:r>
            <a:r>
              <a:rPr lang="de-DE" altLang="de-DE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"scope1"</a:t>
            </a:r>
            <a:r>
              <a:rPr lang="de-DE" altLang="de-DE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altLang="de-DE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e-DE" altLang="de-DE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scope2() {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DE" altLang="de-DE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altLang="de-DE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</a:t>
            </a:r>
            <a:r>
              <a:rPr lang="de-DE" altLang="de-DE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de-DE" altLang="de-DE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de-DE" altLang="de-DE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"scope2"</a:t>
            </a:r>
            <a:r>
              <a:rPr lang="de-DE" altLang="de-DE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alert(s1); </a:t>
            </a:r>
            <a:r>
              <a:rPr lang="de-DE" altLang="de-DE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OK</a:t>
            </a:r>
            <a:endParaRPr lang="de-DE" altLang="de-DE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alert(s1); </a:t>
            </a:r>
            <a:r>
              <a:rPr lang="de-DE" altLang="de-DE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alert(s2); </a:t>
            </a:r>
            <a:r>
              <a:rPr lang="de-DE" altLang="de-DE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de-DE" altLang="de-DE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endParaRPr lang="de-DE" altLang="de-DE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scope2();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baseline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676399" y="2793711"/>
            <a:ext cx="4578927" cy="17315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de-DE" sz="2800" kern="1200" smtClean="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2400" kern="1200" smtClean="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2000" kern="1200" smtClean="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 smtClean="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de-DE" altLang="de-DE" b="1" u="sng" dirty="0" err="1" smtClean="0">
                <a:solidFill>
                  <a:srgbClr val="0070C0"/>
                </a:solidFill>
                <a:uFill>
                  <a:solidFill>
                    <a:srgbClr val="FF0000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e-DE" altLang="de-DE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scope2() {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de-DE" altLang="de-DE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altLang="de-DE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s2 = </a:t>
            </a:r>
            <a:r>
              <a:rPr lang="de-DE" altLang="de-DE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"scope2"</a:t>
            </a:r>
            <a:r>
              <a:rPr lang="de-DE" altLang="de-DE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de-DE" altLang="de-DE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alert(s1); </a:t>
            </a:r>
            <a:r>
              <a:rPr lang="de-DE" altLang="de-DE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OK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de-DE" altLang="de-DE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5" name="Picture 2" descr="http://hdwpics.com/images/0FAAE62E8A28/Programme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000" b="66026" l="27400" r="34200">
                        <a14:foregroundMark x1="30800" y1="50962" x2="30800" y2="56731"/>
                        <a14:foregroundMark x1="30800" y1="56731" x2="30800" y2="56731"/>
                        <a14:foregroundMark x1="33400" y1="61218" x2="33400" y2="61218"/>
                        <a14:foregroundMark x1="30800" y1="65385" x2="30800" y2="65385"/>
                        <a14:foregroundMark x1="27600" y1="64423" x2="27600" y2="64423"/>
                        <a14:foregroundMark x1="27400" y1="56090" x2="27400" y2="560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058" t="48247" r="65863" b="31789"/>
          <a:stretch/>
        </p:blipFill>
        <p:spPr bwMode="auto">
          <a:xfrm>
            <a:off x="-12700" y="2882900"/>
            <a:ext cx="14605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hdwpics.com/images/0FAAE62E8A28/Programmer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731" b="40705" l="47800" r="57600">
                        <a14:foregroundMark x1="56400" y1="33013" x2="56400" y2="33013"/>
                        <a14:foregroundMark x1="57200" y1="34295" x2="57200" y2="34295"/>
                        <a14:foregroundMark x1="57400" y1="35897" x2="57400" y2="35897"/>
                        <a14:foregroundMark x1="57200" y1="37179" x2="57200" y2="37179"/>
                        <a14:foregroundMark x1="56800" y1="38141" x2="56800" y2="38141"/>
                        <a14:foregroundMark x1="56400" y1="39103" x2="56400" y2="39103"/>
                        <a14:foregroundMark x1="55400" y1="39744" x2="55400" y2="39744"/>
                        <a14:foregroundMark x1="52000" y1="35897" x2="52000" y2="35897"/>
                        <a14:foregroundMark x1="51600" y1="34295" x2="51600" y2="34295"/>
                        <a14:foregroundMark x1="49000" y1="34295" x2="49000" y2="34295"/>
                        <a14:foregroundMark x1="47800" y1="34615" x2="47800" y2="346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928" t="30897" r="41178" b="58170"/>
          <a:stretch/>
        </p:blipFill>
        <p:spPr bwMode="auto">
          <a:xfrm>
            <a:off x="4495800" y="1016000"/>
            <a:ext cx="28575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4000" dirty="0" smtClean="0"/>
              <a:t>Sprachelemente</a:t>
            </a:r>
            <a:br>
              <a:rPr lang="de-DE" sz="4000" dirty="0" smtClean="0"/>
            </a:br>
            <a:r>
              <a:rPr lang="de-DE" dirty="0" smtClean="0"/>
              <a:t>Funktionen</a:t>
            </a:r>
            <a:r>
              <a:rPr lang="de-DE" dirty="0"/>
              <a:t> - </a:t>
            </a:r>
            <a:r>
              <a:rPr lang="de-DE" dirty="0" err="1" smtClean="0"/>
              <a:t>Scope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85289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38200" y="1825625"/>
            <a:ext cx="10515600" cy="18423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500" i="0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i="0" strike="noStrike" cap="none" normalizeH="0" dirty="0" smtClean="0">
                <a:ln>
                  <a:noFill/>
                </a:ln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de-DE" altLang="de-DE" i="0" strike="noStrike" cap="none" normalizeH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de-DE" altLang="de-DE" i="0" strike="noStrike" cap="none" normalizeH="0" dirty="0" smtClean="0">
                <a:ln>
                  <a:noFill/>
                </a:ln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i="0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kumimoji="0" lang="de-DE" altLang="de-DE" i="0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altLang="de-DE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altLang="de-DE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vl</a:t>
            </a:r>
            <a:r>
              <a:rPr lang="de-DE" altLang="de-DE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de-DE" altLang="de-DE" i="0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lv = </a:t>
            </a:r>
            <a:r>
              <a:rPr lang="de-DE" altLang="de-DE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"lokale Variable"</a:t>
            </a:r>
            <a:r>
              <a:rPr lang="de-DE" altLang="de-DE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de-DE" altLang="de-DE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neue globale Var.!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baseline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845126" y="3761509"/>
            <a:ext cx="10515600" cy="243277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de-DE" sz="2800" kern="1200" smtClean="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2400" kern="1200" smtClean="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2000" kern="1200" smtClean="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 smtClean="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de-DE" altLang="de-DE" sz="5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de-DE" altLang="de-DE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altLang="de-DE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de-DE" altLang="de-DE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strict</a:t>
            </a:r>
            <a:r>
              <a:rPr lang="de-DE" altLang="de-DE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altLang="de-DE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de-DE" altLang="de-DE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de-DE" altLang="de-DE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enable</a:t>
            </a:r>
            <a:r>
              <a:rPr lang="de-DE" altLang="de-DE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strict</a:t>
            </a:r>
            <a:r>
              <a:rPr lang="de-DE" altLang="de-DE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</a:t>
            </a:r>
            <a:r>
              <a:rPr lang="de-DE" altLang="de-DE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altLang="de-DE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de-DE" altLang="de-DE" sz="14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de-DE" altLang="de-DE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e-DE" altLang="de-DE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de-DE" altLang="de-DE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de-DE" altLang="de-D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altLang="de-DE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altLang="de-DE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vl</a:t>
            </a:r>
            <a:r>
              <a:rPr lang="de-DE" altLang="de-DE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de-DE" altLang="de-DE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lv = </a:t>
            </a:r>
            <a:r>
              <a:rPr lang="de-DE" altLang="de-DE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"lokale Variable"</a:t>
            </a:r>
            <a:r>
              <a:rPr lang="de-DE" altLang="de-DE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de-DE" altLang="de-DE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Error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de-DE" altLang="de-DE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de-DE" altLang="de-DE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2" descr="http://hdwpics.com/images/0FAAE62E8A28/Programme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000" b="66026" l="27400" r="34200">
                        <a14:foregroundMark x1="30800" y1="50962" x2="30800" y2="56731"/>
                        <a14:foregroundMark x1="30800" y1="56731" x2="30800" y2="56731"/>
                        <a14:foregroundMark x1="33400" y1="61218" x2="33400" y2="61218"/>
                        <a14:foregroundMark x1="30800" y1="65385" x2="30800" y2="65385"/>
                        <a14:foregroundMark x1="27600" y1="64423" x2="27600" y2="64423"/>
                        <a14:foregroundMark x1="27400" y1="56090" x2="27400" y2="560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058" t="48247" r="65863" b="31789"/>
          <a:stretch/>
        </p:blipFill>
        <p:spPr bwMode="auto">
          <a:xfrm>
            <a:off x="-12700" y="2882900"/>
            <a:ext cx="14605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hdwpics.com/images/0FAAE62E8A28/Programmer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731" b="40705" l="47800" r="57600">
                        <a14:foregroundMark x1="56400" y1="33013" x2="56400" y2="33013"/>
                        <a14:foregroundMark x1="57200" y1="34295" x2="57200" y2="34295"/>
                        <a14:foregroundMark x1="57400" y1="35897" x2="57400" y2="35897"/>
                        <a14:foregroundMark x1="57200" y1="37179" x2="57200" y2="37179"/>
                        <a14:foregroundMark x1="56800" y1="38141" x2="56800" y2="38141"/>
                        <a14:foregroundMark x1="56400" y1="39103" x2="56400" y2="39103"/>
                        <a14:foregroundMark x1="55400" y1="39744" x2="55400" y2="39744"/>
                        <a14:foregroundMark x1="52000" y1="35897" x2="52000" y2="35897"/>
                        <a14:foregroundMark x1="51600" y1="34295" x2="51600" y2="34295"/>
                        <a14:foregroundMark x1="49000" y1="34295" x2="49000" y2="34295"/>
                        <a14:foregroundMark x1="47800" y1="34615" x2="47800" y2="346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928" t="30897" r="41178" b="58170"/>
          <a:stretch/>
        </p:blipFill>
        <p:spPr bwMode="auto">
          <a:xfrm>
            <a:off x="4495800" y="1016000"/>
            <a:ext cx="28575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4000" dirty="0" smtClean="0"/>
              <a:t>Sprachelemente</a:t>
            </a:r>
            <a:br>
              <a:rPr lang="de-DE" sz="4000" dirty="0" smtClean="0"/>
            </a:br>
            <a:r>
              <a:rPr lang="de-DE" dirty="0" err="1" smtClean="0"/>
              <a:t>Strict</a:t>
            </a:r>
            <a:r>
              <a:rPr lang="de-DE" dirty="0" smtClean="0"/>
              <a:t> Mode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48103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Geschichte / Entwicklung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00413" y="1967695"/>
            <a:ext cx="5986524" cy="42092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8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Designzeit:</a:t>
            </a:r>
            <a:br>
              <a:rPr lang="de-DE" sz="8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de-DE" sz="115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de-DE" sz="8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de-DE" sz="8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de-DE" sz="8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Tage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3062" y="1886101"/>
            <a:ext cx="4220738" cy="4230386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9067943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de-DE" altLang="de-DE" sz="1200" b="1" dirty="0" smtClean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3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Es </a:t>
            </a:r>
            <a:r>
              <a:rPr lang="de-DE" altLang="de-DE" sz="3600" b="1" dirty="0">
                <a:solidFill>
                  <a:schemeClr val="tx1"/>
                </a:solidFill>
                <a:cs typeface="Courier New" panose="02070309020205020404" pitchFamily="49" charset="0"/>
              </a:rPr>
              <a:t>gibt </a:t>
            </a:r>
            <a:r>
              <a:rPr lang="de-DE" altLang="de-DE" sz="3600" b="1" u="sng" dirty="0">
                <a:solidFill>
                  <a:srgbClr val="FF0000"/>
                </a:solidFill>
                <a:cs typeface="Courier New" panose="02070309020205020404" pitchFamily="49" charset="0"/>
              </a:rPr>
              <a:t>KEINE</a:t>
            </a:r>
            <a:r>
              <a:rPr lang="de-DE" altLang="de-DE" sz="3600" b="1" dirty="0">
                <a:solidFill>
                  <a:srgbClr val="FF0000"/>
                </a:solidFill>
                <a:cs typeface="Courier New" panose="02070309020205020404" pitchFamily="49" charset="0"/>
              </a:rPr>
              <a:t> </a:t>
            </a:r>
            <a:r>
              <a:rPr lang="de-DE" altLang="de-DE" sz="3600" b="1" dirty="0">
                <a:solidFill>
                  <a:schemeClr val="tx1"/>
                </a:solidFill>
                <a:cs typeface="Courier New" panose="02070309020205020404" pitchFamily="49" charset="0"/>
              </a:rPr>
              <a:t>Klassen</a:t>
            </a:r>
            <a:r>
              <a:rPr lang="de-DE" altLang="de-DE" sz="3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!</a:t>
            </a:r>
          </a:p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de-DE" altLang="de-DE" sz="1400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altLang="de-DE" sz="2600" b="1" baseline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Fallback-Prinzip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de-DE" altLang="de-DE" sz="2600" b="1" baseline="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altLang="de-DE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Jedes Objekt hat </a:t>
            </a:r>
            <a:r>
              <a:rPr lang="de-DE" altLang="de-DE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Fallback</a:t>
            </a:r>
            <a:r>
              <a:rPr lang="de-DE" altLang="de-DE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de-DE" altLang="de-DE" sz="2600" b="1" u="sng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de-DE" altLang="de-DE" sz="2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altLang="de-DE" sz="2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{}</a:t>
            </a:r>
            <a:r>
              <a:rPr lang="de-DE" altLang="de-DE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und </a:t>
            </a:r>
            <a:r>
              <a:rPr lang="de-DE" altLang="de-DE" sz="2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altLang="de-DE" sz="2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de-DE" altLang="de-DE" sz="2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de-DE" altLang="de-DE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haben </a:t>
            </a:r>
            <a:r>
              <a:rPr lang="de-DE" altLang="de-DE" sz="2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Object.prototype</a:t>
            </a:r>
            <a:r>
              <a:rPr lang="de-DE" altLang="de-DE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als </a:t>
            </a:r>
            <a:br>
              <a:rPr lang="de-DE" altLang="de-DE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Basis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de-DE" altLang="de-DE" sz="26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altLang="de-DE" sz="2600" b="1" baseline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Eigene Objekte benutzen Konstruktor-Funktion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de-DE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endParaRPr lang="de-DE" altLang="de-DE" sz="2600" baseline="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2" descr="http://hdwpics.com/images/0FAAE62E8A28/Programme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000" b="66026" l="27400" r="34200">
                        <a14:foregroundMark x1="30800" y1="50962" x2="30800" y2="56731"/>
                        <a14:foregroundMark x1="30800" y1="56731" x2="30800" y2="56731"/>
                        <a14:foregroundMark x1="33400" y1="61218" x2="33400" y2="61218"/>
                        <a14:foregroundMark x1="30800" y1="65385" x2="30800" y2="65385"/>
                        <a14:foregroundMark x1="27600" y1="64423" x2="27600" y2="64423"/>
                        <a14:foregroundMark x1="27400" y1="56090" x2="27400" y2="560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058" t="48247" r="65863" b="31789"/>
          <a:stretch/>
        </p:blipFill>
        <p:spPr bwMode="auto">
          <a:xfrm>
            <a:off x="-12700" y="2882900"/>
            <a:ext cx="14605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hdwpics.com/images/0FAAE62E8A28/Programmer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731" b="40705" l="47800" r="57600">
                        <a14:foregroundMark x1="56400" y1="33013" x2="56400" y2="33013"/>
                        <a14:foregroundMark x1="57200" y1="34295" x2="57200" y2="34295"/>
                        <a14:foregroundMark x1="57400" y1="35897" x2="57400" y2="35897"/>
                        <a14:foregroundMark x1="57200" y1="37179" x2="57200" y2="37179"/>
                        <a14:foregroundMark x1="56800" y1="38141" x2="56800" y2="38141"/>
                        <a14:foregroundMark x1="56400" y1="39103" x2="56400" y2="39103"/>
                        <a14:foregroundMark x1="55400" y1="39744" x2="55400" y2="39744"/>
                        <a14:foregroundMark x1="52000" y1="35897" x2="52000" y2="35897"/>
                        <a14:foregroundMark x1="51600" y1="34295" x2="51600" y2="34295"/>
                        <a14:foregroundMark x1="49000" y1="34295" x2="49000" y2="34295"/>
                        <a14:foregroundMark x1="47800" y1="34615" x2="47800" y2="346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928" t="30897" r="41178" b="58170"/>
          <a:stretch/>
        </p:blipFill>
        <p:spPr bwMode="auto">
          <a:xfrm>
            <a:off x="4495800" y="1016000"/>
            <a:ext cx="28575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4000" dirty="0" smtClean="0"/>
              <a:t>Sprachelemente</a:t>
            </a:r>
            <a:br>
              <a:rPr lang="de-DE" sz="4000" dirty="0" smtClean="0"/>
            </a:br>
            <a:r>
              <a:rPr lang="de-DE" dirty="0" smtClean="0"/>
              <a:t>Vererbung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66477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de-DE" sz="2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function</a:t>
            </a:r>
            <a:r>
              <a:rPr lang="en-US" altLang="de-D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Person(first</a:t>
            </a:r>
            <a:r>
              <a:rPr lang="en-US" altLang="de-D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last, </a:t>
            </a:r>
            <a:r>
              <a:rPr lang="en-US" altLang="de-D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age) </a:t>
            </a:r>
            <a:r>
              <a:rPr lang="en-US" altLang="de-D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de-D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de-D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e-DE" sz="2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de-DE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.firstName</a:t>
            </a:r>
            <a:r>
              <a:rPr lang="en-US" altLang="de-D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first;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de-D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de-D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e-DE" sz="24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de-DE" sz="2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.lastName</a:t>
            </a:r>
            <a:r>
              <a:rPr lang="en-US" altLang="de-D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e-D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last;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de-D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e-D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de-DE" sz="24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de-DE" sz="2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.age</a:t>
            </a:r>
            <a:r>
              <a:rPr lang="en-US" altLang="de-D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e-D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age;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de-D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de-DE" sz="2400" baseline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e-DE" sz="2400" baseline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e-DE" sz="2400" baseline="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de-DE" sz="2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e-D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 = </a:t>
            </a:r>
            <a:r>
              <a:rPr lang="en-US" altLang="de-DE" sz="2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de-D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Person(</a:t>
            </a:r>
            <a:r>
              <a:rPr lang="en-US" altLang="de-DE" sz="2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"Max"</a:t>
            </a:r>
            <a:r>
              <a:rPr lang="en-US" altLang="de-D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de-DE" sz="2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de-DE" sz="24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Mustermann</a:t>
            </a:r>
            <a:r>
              <a:rPr lang="en-US" altLang="de-DE" sz="2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de-D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35);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de-D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de-DE" sz="2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de-DE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e-D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p2 </a:t>
            </a:r>
            <a:r>
              <a:rPr lang="en-US" altLang="de-D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de-DE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de-D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Person</a:t>
            </a:r>
            <a:r>
              <a:rPr lang="en-US" altLang="de-D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e-DE" sz="2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"John"</a:t>
            </a:r>
            <a:r>
              <a:rPr lang="en-US" altLang="de-D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de-DE" sz="2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"Doe"</a:t>
            </a:r>
            <a:r>
              <a:rPr lang="en-US" altLang="de-D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37);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de-DE" sz="2400" baseline="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2" descr="http://hdwpics.com/images/0FAAE62E8A28/Programme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000" b="66026" l="27400" r="34200">
                        <a14:foregroundMark x1="30800" y1="50962" x2="30800" y2="56731"/>
                        <a14:foregroundMark x1="30800" y1="56731" x2="30800" y2="56731"/>
                        <a14:foregroundMark x1="33400" y1="61218" x2="33400" y2="61218"/>
                        <a14:foregroundMark x1="30800" y1="65385" x2="30800" y2="65385"/>
                        <a14:foregroundMark x1="27600" y1="64423" x2="27600" y2="64423"/>
                        <a14:foregroundMark x1="27400" y1="56090" x2="27400" y2="560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058" t="48247" r="65863" b="31789"/>
          <a:stretch/>
        </p:blipFill>
        <p:spPr bwMode="auto">
          <a:xfrm>
            <a:off x="-12700" y="2882900"/>
            <a:ext cx="14605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hdwpics.com/images/0FAAE62E8A28/Programmer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731" b="40705" l="47800" r="57600">
                        <a14:foregroundMark x1="56400" y1="33013" x2="56400" y2="33013"/>
                        <a14:foregroundMark x1="57200" y1="34295" x2="57200" y2="34295"/>
                        <a14:foregroundMark x1="57400" y1="35897" x2="57400" y2="35897"/>
                        <a14:foregroundMark x1="57200" y1="37179" x2="57200" y2="37179"/>
                        <a14:foregroundMark x1="56800" y1="38141" x2="56800" y2="38141"/>
                        <a14:foregroundMark x1="56400" y1="39103" x2="56400" y2="39103"/>
                        <a14:foregroundMark x1="55400" y1="39744" x2="55400" y2="39744"/>
                        <a14:foregroundMark x1="52000" y1="35897" x2="52000" y2="35897"/>
                        <a14:foregroundMark x1="51600" y1="34295" x2="51600" y2="34295"/>
                        <a14:foregroundMark x1="49000" y1="34295" x2="49000" y2="34295"/>
                        <a14:foregroundMark x1="47800" y1="34615" x2="47800" y2="346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928" t="30897" r="41178" b="58170"/>
          <a:stretch/>
        </p:blipFill>
        <p:spPr bwMode="auto">
          <a:xfrm>
            <a:off x="4495800" y="1016000"/>
            <a:ext cx="28575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4000" dirty="0" smtClean="0"/>
              <a:t>Sprachelemente</a:t>
            </a:r>
            <a:br>
              <a:rPr lang="de-DE" sz="4000" dirty="0" smtClean="0"/>
            </a:br>
            <a:r>
              <a:rPr lang="de-DE" dirty="0" smtClean="0"/>
              <a:t>Vererbung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24147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de-DE" sz="2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function</a:t>
            </a:r>
            <a:r>
              <a:rPr lang="en-US" altLang="de-D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Person(first</a:t>
            </a:r>
            <a:r>
              <a:rPr lang="en-US" altLang="de-D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last, </a:t>
            </a:r>
            <a:r>
              <a:rPr lang="en-US" altLang="de-D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age) </a:t>
            </a:r>
            <a:r>
              <a:rPr lang="en-US" altLang="de-D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de-D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de-D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e-DE" sz="2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de-DE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.firstName</a:t>
            </a:r>
            <a:r>
              <a:rPr lang="en-US" altLang="de-D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first;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de-D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de-D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e-DE" sz="24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de-DE" sz="2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.lastName</a:t>
            </a:r>
            <a:r>
              <a:rPr lang="en-US" altLang="de-D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e-D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last;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de-D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e-D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de-DE" sz="24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de-DE" sz="2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.age</a:t>
            </a:r>
            <a:r>
              <a:rPr lang="en-US" altLang="de-D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e-D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age;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de-D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de-DE" sz="2400" baseline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e-DE" sz="2400" baseline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e-DE" sz="2400" baseline="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de-DE" sz="2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e-D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 = </a:t>
            </a:r>
            <a:r>
              <a:rPr lang="en-US" altLang="de-DE" sz="2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de-D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Person(</a:t>
            </a:r>
            <a:r>
              <a:rPr lang="en-US" altLang="de-DE" sz="2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"Max"</a:t>
            </a:r>
            <a:r>
              <a:rPr lang="en-US" altLang="de-D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de-DE" sz="2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de-DE" sz="24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Mustermann</a:t>
            </a:r>
            <a:r>
              <a:rPr lang="en-US" altLang="de-DE" sz="2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de-D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35);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de-D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de-DE" sz="2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de-DE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e-D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p2 </a:t>
            </a:r>
            <a:r>
              <a:rPr lang="en-US" altLang="de-D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de-DE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de-D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Person</a:t>
            </a:r>
            <a:r>
              <a:rPr lang="en-US" altLang="de-D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e-DE" sz="2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"John"</a:t>
            </a:r>
            <a:r>
              <a:rPr lang="en-US" altLang="de-D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de-DE" sz="2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"Doe"</a:t>
            </a:r>
            <a:r>
              <a:rPr lang="en-US" altLang="de-D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37);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de-DE" sz="2400" baseline="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de-DE" sz="2400" baseline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de-DE" sz="2400" b="1" baseline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p1.eyeColor = </a:t>
            </a:r>
            <a:r>
              <a:rPr lang="en-US" altLang="de-DE" sz="2400" b="1" baseline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de-DE" sz="2400" b="1" baseline="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blau</a:t>
            </a:r>
            <a:r>
              <a:rPr lang="en-US" altLang="de-DE" sz="2400" b="1" baseline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de-DE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de-DE" sz="2400" baseline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e-DE" sz="2400" baseline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alert(p1.eyeColor);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de-D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e-D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e-DE" sz="2400" baseline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alert(p2.eyeColor);</a:t>
            </a:r>
            <a:endParaRPr lang="de-DE" altLang="de-DE" sz="2400" baseline="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2" descr="http://hdwpics.com/images/0FAAE62E8A28/Programme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000" b="66026" l="27400" r="34200">
                        <a14:foregroundMark x1="30800" y1="50962" x2="30800" y2="56731"/>
                        <a14:foregroundMark x1="30800" y1="56731" x2="30800" y2="56731"/>
                        <a14:foregroundMark x1="33400" y1="61218" x2="33400" y2="61218"/>
                        <a14:foregroundMark x1="30800" y1="65385" x2="30800" y2="65385"/>
                        <a14:foregroundMark x1="27600" y1="64423" x2="27600" y2="64423"/>
                        <a14:foregroundMark x1="27400" y1="56090" x2="27400" y2="560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058" t="48247" r="65863" b="31789"/>
          <a:stretch/>
        </p:blipFill>
        <p:spPr bwMode="auto">
          <a:xfrm>
            <a:off x="-12700" y="2882900"/>
            <a:ext cx="14605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hdwpics.com/images/0FAAE62E8A28/Programmer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731" b="40705" l="47800" r="57600">
                        <a14:foregroundMark x1="56400" y1="33013" x2="56400" y2="33013"/>
                        <a14:foregroundMark x1="57200" y1="34295" x2="57200" y2="34295"/>
                        <a14:foregroundMark x1="57400" y1="35897" x2="57400" y2="35897"/>
                        <a14:foregroundMark x1="57200" y1="37179" x2="57200" y2="37179"/>
                        <a14:foregroundMark x1="56800" y1="38141" x2="56800" y2="38141"/>
                        <a14:foregroundMark x1="56400" y1="39103" x2="56400" y2="39103"/>
                        <a14:foregroundMark x1="55400" y1="39744" x2="55400" y2="39744"/>
                        <a14:foregroundMark x1="52000" y1="35897" x2="52000" y2="35897"/>
                        <a14:foregroundMark x1="51600" y1="34295" x2="51600" y2="34295"/>
                        <a14:foregroundMark x1="49000" y1="34295" x2="49000" y2="34295"/>
                        <a14:foregroundMark x1="47800" y1="34615" x2="47800" y2="346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928" t="30897" r="41178" b="58170"/>
          <a:stretch/>
        </p:blipFill>
        <p:spPr bwMode="auto">
          <a:xfrm>
            <a:off x="4495800" y="1016000"/>
            <a:ext cx="28575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4000" dirty="0" smtClean="0"/>
              <a:t>Sprachelemente</a:t>
            </a:r>
            <a:br>
              <a:rPr lang="de-DE" sz="4000" dirty="0" smtClean="0"/>
            </a:br>
            <a:r>
              <a:rPr lang="de-DE" dirty="0" smtClean="0"/>
              <a:t>Vererbung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79914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de-DE" sz="2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function</a:t>
            </a:r>
            <a:r>
              <a:rPr lang="en-US" altLang="de-D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Person(first</a:t>
            </a:r>
            <a:r>
              <a:rPr lang="en-US" altLang="de-D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last, </a:t>
            </a:r>
            <a:r>
              <a:rPr lang="en-US" altLang="de-D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age) </a:t>
            </a:r>
            <a:r>
              <a:rPr lang="en-US" altLang="de-D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de-D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de-D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e-DE" sz="2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de-DE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.firstName</a:t>
            </a:r>
            <a:r>
              <a:rPr lang="en-US" altLang="de-D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first;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de-D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de-D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e-DE" sz="24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de-DE" sz="2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.lastName</a:t>
            </a:r>
            <a:r>
              <a:rPr lang="en-US" altLang="de-D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e-D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last;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de-D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e-D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de-DE" sz="24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de-DE" sz="2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.age</a:t>
            </a:r>
            <a:r>
              <a:rPr lang="en-US" altLang="de-D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e-D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age;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de-D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de-DE" sz="2400" baseline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e-DE" sz="2400" baseline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e-DE" sz="2400" baseline="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de-DE" sz="2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e-D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 = </a:t>
            </a:r>
            <a:r>
              <a:rPr lang="en-US" altLang="de-DE" sz="2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de-D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Person(</a:t>
            </a:r>
            <a:r>
              <a:rPr lang="en-US" altLang="de-DE" sz="2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"Max"</a:t>
            </a:r>
            <a:r>
              <a:rPr lang="en-US" altLang="de-D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de-DE" sz="2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de-DE" sz="24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Mustermann</a:t>
            </a:r>
            <a:r>
              <a:rPr lang="en-US" altLang="de-DE" sz="2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de-D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35);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de-D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de-DE" sz="2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de-DE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e-D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p2 </a:t>
            </a:r>
            <a:r>
              <a:rPr lang="en-US" altLang="de-D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de-DE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de-D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Person</a:t>
            </a:r>
            <a:r>
              <a:rPr lang="en-US" altLang="de-D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e-DE" sz="2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"John"</a:t>
            </a:r>
            <a:r>
              <a:rPr lang="en-US" altLang="de-D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de-DE" sz="2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"Doe"</a:t>
            </a:r>
            <a:r>
              <a:rPr lang="en-US" altLang="de-D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37);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de-DE" sz="2400" baseline="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de-DE" sz="2400" b="1" baseline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de-DE" sz="2400" b="1" baseline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Person.prototype.eyeColor</a:t>
            </a:r>
            <a:r>
              <a:rPr lang="en-US" altLang="de-DE" sz="2400" b="1" baseline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de-DE" sz="2400" b="1" baseline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de-DE" sz="2400" b="1" baseline="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blau</a:t>
            </a:r>
            <a:r>
              <a:rPr lang="en-US" altLang="de-DE" sz="2400" b="1" baseline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de-DE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de-DE" sz="2400" baseline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e-DE" sz="2400" baseline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alert(p1.eyeColor);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de-D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e-D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e-DE" sz="2400" baseline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alert(p2.eyeColor);</a:t>
            </a:r>
            <a:endParaRPr lang="de-DE" altLang="de-DE" sz="2400" baseline="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2" descr="http://hdwpics.com/images/0FAAE62E8A28/Programme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000" b="66026" l="27400" r="34200">
                        <a14:foregroundMark x1="30800" y1="50962" x2="30800" y2="56731"/>
                        <a14:foregroundMark x1="30800" y1="56731" x2="30800" y2="56731"/>
                        <a14:foregroundMark x1="33400" y1="61218" x2="33400" y2="61218"/>
                        <a14:foregroundMark x1="30800" y1="65385" x2="30800" y2="65385"/>
                        <a14:foregroundMark x1="27600" y1="64423" x2="27600" y2="64423"/>
                        <a14:foregroundMark x1="27400" y1="56090" x2="27400" y2="560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058" t="48247" r="65863" b="31789"/>
          <a:stretch/>
        </p:blipFill>
        <p:spPr bwMode="auto">
          <a:xfrm>
            <a:off x="-12700" y="2882900"/>
            <a:ext cx="14605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hdwpics.com/images/0FAAE62E8A28/Programmer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731" b="40705" l="47800" r="57600">
                        <a14:foregroundMark x1="56400" y1="33013" x2="56400" y2="33013"/>
                        <a14:foregroundMark x1="57200" y1="34295" x2="57200" y2="34295"/>
                        <a14:foregroundMark x1="57400" y1="35897" x2="57400" y2="35897"/>
                        <a14:foregroundMark x1="57200" y1="37179" x2="57200" y2="37179"/>
                        <a14:foregroundMark x1="56800" y1="38141" x2="56800" y2="38141"/>
                        <a14:foregroundMark x1="56400" y1="39103" x2="56400" y2="39103"/>
                        <a14:foregroundMark x1="55400" y1="39744" x2="55400" y2="39744"/>
                        <a14:foregroundMark x1="52000" y1="35897" x2="52000" y2="35897"/>
                        <a14:foregroundMark x1="51600" y1="34295" x2="51600" y2="34295"/>
                        <a14:foregroundMark x1="49000" y1="34295" x2="49000" y2="34295"/>
                        <a14:foregroundMark x1="47800" y1="34615" x2="47800" y2="346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928" t="30897" r="41178" b="58170"/>
          <a:stretch/>
        </p:blipFill>
        <p:spPr bwMode="auto">
          <a:xfrm>
            <a:off x="4495800" y="1016000"/>
            <a:ext cx="28575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4000" dirty="0" smtClean="0"/>
              <a:t>Sprachelemente</a:t>
            </a:r>
            <a:br>
              <a:rPr lang="de-DE" sz="4000" dirty="0" smtClean="0"/>
            </a:br>
            <a:r>
              <a:rPr lang="de-DE" dirty="0" smtClean="0"/>
              <a:t>Vererbung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02920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de-DE" sz="2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function</a:t>
            </a:r>
            <a:r>
              <a:rPr lang="en-US" altLang="de-D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Person(first</a:t>
            </a:r>
            <a:r>
              <a:rPr lang="en-US" altLang="de-D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last, </a:t>
            </a:r>
            <a:r>
              <a:rPr lang="en-US" altLang="de-D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age) </a:t>
            </a:r>
            <a:r>
              <a:rPr lang="en-US" altLang="de-D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de-D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de-DE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de-DE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e-DE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privateVariable</a:t>
            </a:r>
            <a:r>
              <a:rPr lang="en-US" altLang="de-DE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de-DE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de-DE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e-DE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de-DE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de-DE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e-DE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privateMethod</a:t>
            </a:r>
            <a:r>
              <a:rPr lang="en-US" altLang="de-DE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function(…) { … };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de-DE" sz="2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de-D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de-DE" sz="24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de-DE" sz="2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.firstName</a:t>
            </a:r>
            <a:r>
              <a:rPr lang="en-US" altLang="de-D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e-D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first;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de-D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de-D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e-DE" sz="24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de-DE" sz="2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.lastName</a:t>
            </a:r>
            <a:r>
              <a:rPr lang="en-US" altLang="de-D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e-D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last;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de-D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e-D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de-DE" sz="24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de-DE" sz="2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.age</a:t>
            </a:r>
            <a:r>
              <a:rPr lang="en-US" altLang="de-D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e-D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age</a:t>
            </a:r>
            <a:r>
              <a:rPr lang="en-US" altLang="de-D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de-D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de-DE" altLang="de-DE" sz="2400" baseline="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2" descr="http://hdwpics.com/images/0FAAE62E8A28/Programme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000" b="66026" l="27400" r="34200">
                        <a14:foregroundMark x1="30800" y1="50962" x2="30800" y2="56731"/>
                        <a14:foregroundMark x1="30800" y1="56731" x2="30800" y2="56731"/>
                        <a14:foregroundMark x1="33400" y1="61218" x2="33400" y2="61218"/>
                        <a14:foregroundMark x1="30800" y1="65385" x2="30800" y2="65385"/>
                        <a14:foregroundMark x1="27600" y1="64423" x2="27600" y2="64423"/>
                        <a14:foregroundMark x1="27400" y1="56090" x2="27400" y2="560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058" t="48247" r="65863" b="31789"/>
          <a:stretch/>
        </p:blipFill>
        <p:spPr bwMode="auto">
          <a:xfrm>
            <a:off x="-12700" y="2882900"/>
            <a:ext cx="14605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hdwpics.com/images/0FAAE62E8A28/Programmer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731" b="40705" l="47800" r="57600">
                        <a14:foregroundMark x1="56400" y1="33013" x2="56400" y2="33013"/>
                        <a14:foregroundMark x1="57200" y1="34295" x2="57200" y2="34295"/>
                        <a14:foregroundMark x1="57400" y1="35897" x2="57400" y2="35897"/>
                        <a14:foregroundMark x1="57200" y1="37179" x2="57200" y2="37179"/>
                        <a14:foregroundMark x1="56800" y1="38141" x2="56800" y2="38141"/>
                        <a14:foregroundMark x1="56400" y1="39103" x2="56400" y2="39103"/>
                        <a14:foregroundMark x1="55400" y1="39744" x2="55400" y2="39744"/>
                        <a14:foregroundMark x1="52000" y1="35897" x2="52000" y2="35897"/>
                        <a14:foregroundMark x1="51600" y1="34295" x2="51600" y2="34295"/>
                        <a14:foregroundMark x1="49000" y1="34295" x2="49000" y2="34295"/>
                        <a14:foregroundMark x1="47800" y1="34615" x2="47800" y2="346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928" t="30897" r="41178" b="58170"/>
          <a:stretch/>
        </p:blipFill>
        <p:spPr bwMode="auto">
          <a:xfrm>
            <a:off x="4495800" y="1016000"/>
            <a:ext cx="28575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4000" dirty="0" smtClean="0"/>
              <a:t>Sprachelemente</a:t>
            </a:r>
            <a:br>
              <a:rPr lang="de-DE" sz="4000" dirty="0" smtClean="0"/>
            </a:br>
            <a:r>
              <a:rPr lang="de-DE" dirty="0" smtClean="0"/>
              <a:t>Vererbung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01409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de-DE" altLang="de-DE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Object.prototype</a:t>
            </a:r>
            <a:r>
              <a:rPr lang="de-DE" altLang="de-D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.</a:t>
            </a:r>
            <a:r>
              <a:rPr lang="de-DE" altLang="de-DE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de-DE" altLang="de-D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de-DE" altLang="de-DE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altLang="de-DE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hasOwnProperty</a:t>
            </a:r>
            <a:r>
              <a:rPr lang="de-DE" altLang="de-DE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de-DE" altLang="de-D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…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de-DE" altLang="de-DE" sz="2400" baseline="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2400" b="1" baseline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Array.prototype</a:t>
            </a:r>
            <a:r>
              <a:rPr lang="de-DE" altLang="de-DE" sz="2400" baseline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.</a:t>
            </a:r>
            <a:r>
              <a:rPr lang="de-DE" altLang="de-DE" sz="2400" baseline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de-DE" altLang="de-D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.slice(), .push(), .</a:t>
            </a:r>
            <a:r>
              <a:rPr lang="de-DE" altLang="de-DE" sz="2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de-DE" altLang="de-D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…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de-DE" altLang="de-DE" sz="2400" baseline="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2400" b="1" baseline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altLang="de-DE" sz="2400" b="1" baseline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Number.prototype</a:t>
            </a:r>
            <a:r>
              <a:rPr lang="de-DE" altLang="de-D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.</a:t>
            </a:r>
            <a:r>
              <a:rPr lang="de-DE" altLang="de-DE" sz="2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toFixed</a:t>
            </a:r>
            <a:r>
              <a:rPr lang="de-DE" altLang="de-D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.</a:t>
            </a:r>
            <a:r>
              <a:rPr lang="de-DE" altLang="de-DE" sz="2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valueOf</a:t>
            </a:r>
            <a:r>
              <a:rPr lang="de-DE" altLang="de-D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…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de-DE" altLang="de-DE" sz="2400" baseline="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2400" b="1" baseline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String.prototype</a:t>
            </a:r>
            <a:r>
              <a:rPr lang="de-DE" altLang="de-DE" sz="2400" baseline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.</a:t>
            </a:r>
            <a:r>
              <a:rPr lang="de-DE" altLang="de-DE" sz="2400" baseline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toLowerCase</a:t>
            </a:r>
            <a:r>
              <a:rPr lang="de-DE" altLang="de-DE" sz="2400" baseline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de-DE" altLang="de-DE" sz="2400" baseline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substring</a:t>
            </a:r>
            <a:r>
              <a:rPr lang="de-DE" altLang="de-DE" sz="2400" baseline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de-DE" altLang="de-D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de-DE" altLang="de-DE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RegExp.prototype</a:t>
            </a:r>
            <a:r>
              <a:rPr lang="de-DE" altLang="de-DE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.</a:t>
            </a:r>
            <a:r>
              <a:rPr lang="de-DE" altLang="de-DE" sz="2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</a:t>
            </a:r>
            <a:r>
              <a:rPr lang="de-DE" altLang="de-D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.</a:t>
            </a:r>
            <a:r>
              <a:rPr lang="de-DE" altLang="de-DE" sz="2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de-DE" altLang="de-D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…</a:t>
            </a:r>
          </a:p>
        </p:txBody>
      </p:sp>
      <p:pic>
        <p:nvPicPr>
          <p:cNvPr id="5" name="Picture 2" descr="http://hdwpics.com/images/0FAAE62E8A28/Programme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000" b="66026" l="27400" r="34200">
                        <a14:foregroundMark x1="30800" y1="50962" x2="30800" y2="56731"/>
                        <a14:foregroundMark x1="30800" y1="56731" x2="30800" y2="56731"/>
                        <a14:foregroundMark x1="33400" y1="61218" x2="33400" y2="61218"/>
                        <a14:foregroundMark x1="30800" y1="65385" x2="30800" y2="65385"/>
                        <a14:foregroundMark x1="27600" y1="64423" x2="27600" y2="64423"/>
                        <a14:foregroundMark x1="27400" y1="56090" x2="27400" y2="560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058" t="48247" r="65863" b="31789"/>
          <a:stretch/>
        </p:blipFill>
        <p:spPr bwMode="auto">
          <a:xfrm>
            <a:off x="-12700" y="2882900"/>
            <a:ext cx="14605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hdwpics.com/images/0FAAE62E8A28/Programmer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731" b="40705" l="47800" r="57600">
                        <a14:foregroundMark x1="56400" y1="33013" x2="56400" y2="33013"/>
                        <a14:foregroundMark x1="57200" y1="34295" x2="57200" y2="34295"/>
                        <a14:foregroundMark x1="57400" y1="35897" x2="57400" y2="35897"/>
                        <a14:foregroundMark x1="57200" y1="37179" x2="57200" y2="37179"/>
                        <a14:foregroundMark x1="56800" y1="38141" x2="56800" y2="38141"/>
                        <a14:foregroundMark x1="56400" y1="39103" x2="56400" y2="39103"/>
                        <a14:foregroundMark x1="55400" y1="39744" x2="55400" y2="39744"/>
                        <a14:foregroundMark x1="52000" y1="35897" x2="52000" y2="35897"/>
                        <a14:foregroundMark x1="51600" y1="34295" x2="51600" y2="34295"/>
                        <a14:foregroundMark x1="49000" y1="34295" x2="49000" y2="34295"/>
                        <a14:foregroundMark x1="47800" y1="34615" x2="47800" y2="346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928" t="30897" r="41178" b="58170"/>
          <a:stretch/>
        </p:blipFill>
        <p:spPr bwMode="auto">
          <a:xfrm>
            <a:off x="4495800" y="1016000"/>
            <a:ext cx="28575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4000" dirty="0" smtClean="0"/>
              <a:t>Sprachelemente</a:t>
            </a:r>
            <a:br>
              <a:rPr lang="de-DE" sz="4000" dirty="0" smtClean="0"/>
            </a:br>
            <a:r>
              <a:rPr lang="de-DE" dirty="0" smtClean="0"/>
              <a:t>Vererbung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33834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1600" b="1" baseline="0" dirty="0" smtClean="0">
              <a:solidFill>
                <a:srgbClr val="FFFF00"/>
              </a:solidFill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b="1" baseline="0" dirty="0" smtClean="0">
              <a:solidFill>
                <a:srgbClr val="FFFF00"/>
              </a:solidFill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b="1" baseline="0" dirty="0" smtClean="0">
                <a:solidFill>
                  <a:srgbClr val="FFFF00"/>
                </a:solidFill>
                <a:cs typeface="Courier New" panose="02070309020205020404" pitchFamily="49" charset="0"/>
              </a:rPr>
              <a:t>Methode</a:t>
            </a:r>
            <a:r>
              <a:rPr lang="de-DE" altLang="de-DE" b="1" baseline="0" dirty="0" smtClean="0">
                <a:solidFill>
                  <a:srgbClr val="FFFF00"/>
                </a:solidFill>
                <a:cs typeface="Courier New" panose="02070309020205020404" pitchFamily="49" charset="0"/>
              </a:rPr>
              <a:t>:</a:t>
            </a:r>
            <a:r>
              <a:rPr lang="de-DE" altLang="de-DE" baseline="0" dirty="0" smtClean="0">
                <a:cs typeface="Courier New" panose="02070309020205020404" pitchFamily="49" charset="0"/>
              </a:rPr>
              <a:t> Funktion als Eigenschaft eines Objekts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b="1" baseline="0" dirty="0" smtClean="0">
                <a:solidFill>
                  <a:srgbClr val="FFFF00"/>
                </a:solidFill>
                <a:cs typeface="Courier New" panose="02070309020205020404" pitchFamily="49" charset="0"/>
              </a:rPr>
              <a:t>   Funktion</a:t>
            </a:r>
            <a:r>
              <a:rPr lang="de-DE" altLang="de-DE" b="1" baseline="0" dirty="0" smtClean="0">
                <a:solidFill>
                  <a:srgbClr val="FFFF00"/>
                </a:solidFill>
                <a:cs typeface="Courier New" panose="02070309020205020404" pitchFamily="49" charset="0"/>
              </a:rPr>
              <a:t>:</a:t>
            </a:r>
            <a:r>
              <a:rPr lang="de-DE" altLang="de-DE" baseline="0" dirty="0" smtClean="0">
                <a:cs typeface="Courier New" panose="02070309020205020404" pitchFamily="49" charset="0"/>
              </a:rPr>
              <a:t> Funktion NICHT als Eigenschaft eines Objekts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b="1" baseline="0" dirty="0" smtClean="0">
                <a:solidFill>
                  <a:srgbClr val="FFFF00"/>
                </a:solidFill>
                <a:cs typeface="Courier New" panose="02070309020205020404" pitchFamily="49" charset="0"/>
              </a:rPr>
              <a:t>       Konstruktor</a:t>
            </a:r>
            <a:r>
              <a:rPr lang="de-DE" altLang="de-DE" b="1" baseline="0" dirty="0" smtClean="0">
                <a:solidFill>
                  <a:srgbClr val="FFFF00"/>
                </a:solidFill>
                <a:cs typeface="Courier New" panose="02070309020205020404" pitchFamily="49" charset="0"/>
              </a:rPr>
              <a:t>:</a:t>
            </a:r>
            <a:r>
              <a:rPr lang="de-DE" altLang="de-DE" baseline="0" dirty="0" smtClean="0">
                <a:cs typeface="Courier New" panose="02070309020205020404" pitchFamily="49" charset="0"/>
              </a:rPr>
              <a:t> Funktion wird mit </a:t>
            </a:r>
            <a:r>
              <a:rPr lang="de-DE" altLang="de-DE" b="1" baseline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altLang="de-DE" baseline="0" dirty="0" smtClean="0">
                <a:cs typeface="Courier New" panose="02070309020205020404" pitchFamily="49" charset="0"/>
              </a:rPr>
              <a:t> </a:t>
            </a:r>
            <a:r>
              <a:rPr lang="de-DE" altLang="de-DE" baseline="0" dirty="0" smtClean="0">
                <a:cs typeface="Courier New" panose="02070309020205020404" pitchFamily="49" charset="0"/>
              </a:rPr>
              <a:t>aufgerufen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baseline="0" dirty="0" smtClean="0">
              <a:cs typeface="Courier New" panose="02070309020205020404" pitchFamily="49" charset="0"/>
            </a:endParaRPr>
          </a:p>
          <a:p>
            <a:pPr marL="269875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de-DE" b="1" dirty="0" smtClean="0">
                <a:solidFill>
                  <a:srgbClr val="FFFF00"/>
                </a:solidFill>
                <a:cs typeface="Courier New" panose="02070309020205020404" pitchFamily="49" charset="0"/>
              </a:rPr>
              <a:t>  Methode</a:t>
            </a:r>
            <a:r>
              <a:rPr lang="de-DE" altLang="de-DE" b="1" dirty="0" smtClean="0">
                <a:solidFill>
                  <a:srgbClr val="FFFF00"/>
                </a:solidFill>
                <a:cs typeface="Courier New" panose="02070309020205020404" pitchFamily="49" charset="0"/>
              </a:rPr>
              <a:t>:</a:t>
            </a:r>
            <a:r>
              <a:rPr lang="de-DE" altLang="de-DE" dirty="0" smtClean="0">
                <a:cs typeface="Courier New" panose="02070309020205020404" pitchFamily="49" charset="0"/>
              </a:rPr>
              <a:t> </a:t>
            </a:r>
            <a:r>
              <a:rPr lang="de-DE" altLang="de-DE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de-DE" altLang="de-DE" dirty="0" smtClean="0">
                <a:cs typeface="Courier New" panose="02070309020205020404" pitchFamily="49" charset="0"/>
              </a:rPr>
              <a:t> ist an das Objekt gebunden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de-DE" b="1" dirty="0" smtClean="0">
                <a:solidFill>
                  <a:srgbClr val="FFFF00"/>
                </a:solidFill>
                <a:cs typeface="Courier New" panose="02070309020205020404" pitchFamily="49" charset="0"/>
              </a:rPr>
              <a:t>  Funktion</a:t>
            </a:r>
            <a:r>
              <a:rPr lang="de-DE" altLang="de-DE" b="1" dirty="0" smtClean="0">
                <a:solidFill>
                  <a:srgbClr val="FFFF00"/>
                </a:solidFill>
                <a:cs typeface="Courier New" panose="02070309020205020404" pitchFamily="49" charset="0"/>
              </a:rPr>
              <a:t>:</a:t>
            </a:r>
            <a:r>
              <a:rPr lang="de-DE" altLang="de-DE" dirty="0" smtClean="0">
                <a:cs typeface="Courier New" panose="02070309020205020404" pitchFamily="49" charset="0"/>
              </a:rPr>
              <a:t> </a:t>
            </a:r>
            <a:r>
              <a:rPr lang="de-DE" altLang="de-DE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de-DE" altLang="de-DE" dirty="0" smtClean="0">
                <a:cs typeface="Courier New" panose="02070309020205020404" pitchFamily="49" charset="0"/>
              </a:rPr>
              <a:t> ist an das globale Objekt gebunden (</a:t>
            </a:r>
            <a:r>
              <a:rPr lang="de-DE" altLang="de-DE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r>
              <a:rPr lang="de-DE" altLang="de-DE" dirty="0" smtClean="0"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de-DE" b="1" dirty="0" smtClean="0">
                <a:solidFill>
                  <a:srgbClr val="FFFF00"/>
                </a:solidFill>
                <a:cs typeface="Courier New" panose="02070309020205020404" pitchFamily="49" charset="0"/>
              </a:rPr>
              <a:t>Konstruktor:</a:t>
            </a:r>
            <a:r>
              <a:rPr lang="de-DE" altLang="de-DE" dirty="0" smtClean="0">
                <a:cs typeface="Courier New" panose="02070309020205020404" pitchFamily="49" charset="0"/>
              </a:rPr>
              <a:t> </a:t>
            </a:r>
            <a:r>
              <a:rPr lang="de-DE" altLang="de-DE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de-DE" altLang="de-DE" dirty="0" smtClean="0">
                <a:cs typeface="Courier New" panose="02070309020205020404" pitchFamily="49" charset="0"/>
              </a:rPr>
              <a:t> ist an das neu erstellte Objekt gebunden</a:t>
            </a:r>
            <a:endParaRPr lang="de-DE" altLang="de-DE" dirty="0">
              <a:cs typeface="Courier New" panose="02070309020205020404" pitchFamily="49" charset="0"/>
            </a:endParaRPr>
          </a:p>
        </p:txBody>
      </p:sp>
      <p:pic>
        <p:nvPicPr>
          <p:cNvPr id="5" name="Picture 2" descr="http://hdwpics.com/images/0FAAE62E8A28/Programme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000" b="66026" l="27400" r="34200">
                        <a14:foregroundMark x1="30800" y1="50962" x2="30800" y2="56731"/>
                        <a14:foregroundMark x1="30800" y1="56731" x2="30800" y2="56731"/>
                        <a14:foregroundMark x1="33400" y1="61218" x2="33400" y2="61218"/>
                        <a14:foregroundMark x1="30800" y1="65385" x2="30800" y2="65385"/>
                        <a14:foregroundMark x1="27600" y1="64423" x2="27600" y2="64423"/>
                        <a14:foregroundMark x1="27400" y1="56090" x2="27400" y2="560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058" t="48247" r="65863" b="31789"/>
          <a:stretch/>
        </p:blipFill>
        <p:spPr bwMode="auto">
          <a:xfrm>
            <a:off x="-12700" y="2882900"/>
            <a:ext cx="14605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hdwpics.com/images/0FAAE62E8A28/Programmer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731" b="40705" l="47800" r="57600">
                        <a14:foregroundMark x1="56400" y1="33013" x2="56400" y2="33013"/>
                        <a14:foregroundMark x1="57200" y1="34295" x2="57200" y2="34295"/>
                        <a14:foregroundMark x1="57400" y1="35897" x2="57400" y2="35897"/>
                        <a14:foregroundMark x1="57200" y1="37179" x2="57200" y2="37179"/>
                        <a14:foregroundMark x1="56800" y1="38141" x2="56800" y2="38141"/>
                        <a14:foregroundMark x1="56400" y1="39103" x2="56400" y2="39103"/>
                        <a14:foregroundMark x1="55400" y1="39744" x2="55400" y2="39744"/>
                        <a14:foregroundMark x1="52000" y1="35897" x2="52000" y2="35897"/>
                        <a14:foregroundMark x1="51600" y1="34295" x2="51600" y2="34295"/>
                        <a14:foregroundMark x1="49000" y1="34295" x2="49000" y2="34295"/>
                        <a14:foregroundMark x1="47800" y1="34615" x2="47800" y2="346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928" t="30897" r="41178" b="58170"/>
          <a:stretch/>
        </p:blipFill>
        <p:spPr bwMode="auto">
          <a:xfrm>
            <a:off x="4495800" y="1016000"/>
            <a:ext cx="28575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4000" dirty="0" smtClean="0"/>
              <a:t>Sprachelemente</a:t>
            </a:r>
            <a:br>
              <a:rPr lang="de-DE" sz="4000" dirty="0" smtClean="0"/>
            </a:br>
            <a:r>
              <a:rPr lang="de-DE" dirty="0" err="1" smtClean="0"/>
              <a:t>this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8257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26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altLang="de-DE" sz="2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de-DE" altLang="de-DE" sz="2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de-DE" altLang="de-DE" sz="2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e-DE" altLang="de-DE" sz="2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de-DE" altLang="de-DE" sz="2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de-DE" altLang="de-DE" sz="2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de-DE" altLang="de-DE" sz="2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.val</a:t>
            </a:r>
            <a:r>
              <a:rPr lang="de-DE" altLang="de-DE" sz="2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};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2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2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altLang="de-DE" sz="2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de-DE" altLang="de-DE" sz="2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de-DE" altLang="de-DE" sz="2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de-DE" altLang="de-DE" sz="2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de-DE" altLang="de-DE" sz="26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2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2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altLang="de-DE" sz="2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de-DE" altLang="de-DE" sz="2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 </a:t>
            </a:r>
            <a:r>
              <a:rPr lang="de-DE" altLang="de-DE" sz="2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de-DE" altLang="de-DE" sz="2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DE" altLang="de-DE" sz="2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"B"</a:t>
            </a:r>
            <a:r>
              <a:rPr lang="de-DE" altLang="de-DE" sz="2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2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2600" baseline="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altLang="de-DE" sz="2600" baseline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600" baseline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de-DE" altLang="de-DE" sz="2600" baseline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600" baseline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altLang="de-DE" sz="2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 </a:t>
            </a:r>
            <a:r>
              <a:rPr lang="de-DE" altLang="de-DE" sz="2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de-DE" altLang="de-DE" sz="2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DE" altLang="de-DE" sz="2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lang="de-DE" altLang="de-DE" sz="2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altLang="de-DE" sz="2600" baseline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de-DE" altLang="de-DE" sz="2600" baseline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de-DE" altLang="de-DE" sz="2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de-DE" altLang="de-DE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600" baseline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de-DE" altLang="de-DE" sz="2600" baseline="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2600" b="1" baseline="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2" descr="http://hdwpics.com/images/0FAAE62E8A28/Programme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000" b="66026" l="27400" r="34200">
                        <a14:foregroundMark x1="30800" y1="50962" x2="30800" y2="56731"/>
                        <a14:foregroundMark x1="30800" y1="56731" x2="30800" y2="56731"/>
                        <a14:foregroundMark x1="33400" y1="61218" x2="33400" y2="61218"/>
                        <a14:foregroundMark x1="30800" y1="65385" x2="30800" y2="65385"/>
                        <a14:foregroundMark x1="27600" y1="64423" x2="27600" y2="64423"/>
                        <a14:foregroundMark x1="27400" y1="56090" x2="27400" y2="560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058" t="48247" r="65863" b="31789"/>
          <a:stretch/>
        </p:blipFill>
        <p:spPr bwMode="auto">
          <a:xfrm>
            <a:off x="-12700" y="2882900"/>
            <a:ext cx="14605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hdwpics.com/images/0FAAE62E8A28/Programmer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731" b="40705" l="47800" r="57600">
                        <a14:foregroundMark x1="56400" y1="33013" x2="56400" y2="33013"/>
                        <a14:foregroundMark x1="57200" y1="34295" x2="57200" y2="34295"/>
                        <a14:foregroundMark x1="57400" y1="35897" x2="57400" y2="35897"/>
                        <a14:foregroundMark x1="57200" y1="37179" x2="57200" y2="37179"/>
                        <a14:foregroundMark x1="56800" y1="38141" x2="56800" y2="38141"/>
                        <a14:foregroundMark x1="56400" y1="39103" x2="56400" y2="39103"/>
                        <a14:foregroundMark x1="55400" y1="39744" x2="55400" y2="39744"/>
                        <a14:foregroundMark x1="52000" y1="35897" x2="52000" y2="35897"/>
                        <a14:foregroundMark x1="51600" y1="34295" x2="51600" y2="34295"/>
                        <a14:foregroundMark x1="49000" y1="34295" x2="49000" y2="34295"/>
                        <a14:foregroundMark x1="47800" y1="34615" x2="47800" y2="346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928" t="30897" r="41178" b="58170"/>
          <a:stretch/>
        </p:blipFill>
        <p:spPr bwMode="auto">
          <a:xfrm>
            <a:off x="4495800" y="1016000"/>
            <a:ext cx="28575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4000" dirty="0" smtClean="0"/>
              <a:t>Sprachelemente</a:t>
            </a:r>
            <a:br>
              <a:rPr lang="de-DE" sz="4000" dirty="0" smtClean="0"/>
            </a:br>
            <a:r>
              <a:rPr lang="de-DE" dirty="0" err="1" smtClean="0"/>
              <a:t>this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95527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26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altLang="de-DE" sz="2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de-DE" altLang="de-DE" sz="2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altLang="de-DE" sz="2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e-DE" altLang="de-DE" sz="2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de-DE" altLang="de-DE" sz="2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de-DE" altLang="de-DE" sz="2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de-DE" altLang="de-DE" sz="2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.val</a:t>
            </a:r>
            <a:r>
              <a:rPr lang="de-DE" altLang="de-DE" sz="2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};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2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2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altLang="de-DE" sz="2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de-DE" altLang="de-DE" sz="2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altLang="de-DE" sz="2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de-DE" altLang="de-DE" sz="2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de-DE" altLang="de-DE" sz="26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2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2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altLang="de-DE" sz="2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de-DE" altLang="de-DE" sz="2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 </a:t>
            </a:r>
            <a:r>
              <a:rPr lang="de-DE" altLang="de-DE" sz="2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de-DE" altLang="de-DE" sz="2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DE" altLang="de-DE" sz="2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"B"</a:t>
            </a:r>
            <a:r>
              <a:rPr lang="de-DE" altLang="de-DE" sz="2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2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2600" baseline="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altLang="de-DE" sz="2600" baseline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600" baseline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de-DE" altLang="de-DE" sz="2600" baseline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600" baseline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de-DE" altLang="de-DE" sz="2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de-DE" altLang="de-DE" sz="2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de-DE" altLang="de-DE" sz="2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DE" altLang="de-DE" sz="2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lang="de-DE" altLang="de-DE" sz="2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altLang="de-DE" sz="2600" baseline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de-DE" altLang="de-DE" sz="2600" baseline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de-DE" altLang="de-DE" sz="2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de-DE" altLang="de-DE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600" baseline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de-DE" altLang="de-DE" sz="2600" baseline="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2600" baseline="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3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3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3600" baseline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de-DE" altLang="de-DE" sz="3600" baseline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de-DE" altLang="de-DE" sz="3600" b="1" baseline="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2" descr="http://hdwpics.com/images/0FAAE62E8A28/Programme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000" b="66026" l="27400" r="34200">
                        <a14:foregroundMark x1="30800" y1="50962" x2="30800" y2="56731"/>
                        <a14:foregroundMark x1="30800" y1="56731" x2="30800" y2="56731"/>
                        <a14:foregroundMark x1="33400" y1="61218" x2="33400" y2="61218"/>
                        <a14:foregroundMark x1="30800" y1="65385" x2="30800" y2="65385"/>
                        <a14:foregroundMark x1="27600" y1="64423" x2="27600" y2="64423"/>
                        <a14:foregroundMark x1="27400" y1="56090" x2="27400" y2="560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058" t="48247" r="65863" b="31789"/>
          <a:stretch/>
        </p:blipFill>
        <p:spPr bwMode="auto">
          <a:xfrm>
            <a:off x="-12700" y="2882900"/>
            <a:ext cx="14605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hdwpics.com/images/0FAAE62E8A28/Programmer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731" b="40705" l="47800" r="57600">
                        <a14:foregroundMark x1="56400" y1="33013" x2="56400" y2="33013"/>
                        <a14:foregroundMark x1="57200" y1="34295" x2="57200" y2="34295"/>
                        <a14:foregroundMark x1="57400" y1="35897" x2="57400" y2="35897"/>
                        <a14:foregroundMark x1="57200" y1="37179" x2="57200" y2="37179"/>
                        <a14:foregroundMark x1="56800" y1="38141" x2="56800" y2="38141"/>
                        <a14:foregroundMark x1="56400" y1="39103" x2="56400" y2="39103"/>
                        <a14:foregroundMark x1="55400" y1="39744" x2="55400" y2="39744"/>
                        <a14:foregroundMark x1="52000" y1="35897" x2="52000" y2="35897"/>
                        <a14:foregroundMark x1="51600" y1="34295" x2="51600" y2="34295"/>
                        <a14:foregroundMark x1="49000" y1="34295" x2="49000" y2="34295"/>
                        <a14:foregroundMark x1="47800" y1="34615" x2="47800" y2="346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928" t="30897" r="41178" b="58170"/>
          <a:stretch/>
        </p:blipFill>
        <p:spPr bwMode="auto">
          <a:xfrm>
            <a:off x="4495800" y="1016000"/>
            <a:ext cx="28575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4000" dirty="0" smtClean="0"/>
              <a:t>Sprachelemente</a:t>
            </a:r>
            <a:br>
              <a:rPr lang="de-DE" sz="4000" dirty="0" smtClean="0"/>
            </a:br>
            <a:r>
              <a:rPr lang="de-DE" dirty="0" err="1" smtClean="0"/>
              <a:t>this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1522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26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altLang="de-DE" sz="2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de-DE" altLang="de-DE" sz="2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altLang="de-DE" sz="2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e-DE" altLang="de-DE" sz="2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de-DE" altLang="de-DE" sz="2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de-DE" altLang="de-DE" sz="2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de-DE" altLang="de-DE" sz="2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.val</a:t>
            </a:r>
            <a:r>
              <a:rPr lang="de-DE" altLang="de-DE" sz="2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};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2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2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altLang="de-DE" sz="2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de-DE" altLang="de-DE" sz="2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altLang="de-DE" sz="2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de-DE" altLang="de-DE" sz="2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de-DE" altLang="de-DE" sz="26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2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2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altLang="de-DE" sz="2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de-DE" altLang="de-DE" sz="2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 </a:t>
            </a:r>
            <a:r>
              <a:rPr lang="de-DE" altLang="de-DE" sz="2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de-DE" altLang="de-DE" sz="2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DE" altLang="de-DE" sz="2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"B"</a:t>
            </a:r>
            <a:r>
              <a:rPr lang="de-DE" altLang="de-DE" sz="2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2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2600" baseline="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altLang="de-DE" sz="2600" baseline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600" baseline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de-DE" altLang="de-DE" sz="2600" baseline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de-DE" altLang="de-DE" sz="2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de-DE" altLang="de-DE" sz="2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de-DE" altLang="de-DE" sz="2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DE" altLang="de-DE" sz="2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lang="de-DE" altLang="de-DE" sz="2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altLang="de-DE" sz="2600" baseline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de-DE" altLang="de-DE" sz="2600" baseline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de-DE" altLang="de-DE" sz="2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de-DE" altLang="de-DE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600" baseline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de-DE" altLang="de-DE" sz="2600" baseline="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26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3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3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obj.print</a:t>
            </a:r>
            <a:r>
              <a:rPr lang="de-DE" altLang="de-DE" sz="3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de-DE" altLang="de-DE" sz="36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2" descr="http://hdwpics.com/images/0FAAE62E8A28/Programme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000" b="66026" l="27400" r="34200">
                        <a14:foregroundMark x1="30800" y1="50962" x2="30800" y2="56731"/>
                        <a14:foregroundMark x1="30800" y1="56731" x2="30800" y2="56731"/>
                        <a14:foregroundMark x1="33400" y1="61218" x2="33400" y2="61218"/>
                        <a14:foregroundMark x1="30800" y1="65385" x2="30800" y2="65385"/>
                        <a14:foregroundMark x1="27600" y1="64423" x2="27600" y2="64423"/>
                        <a14:foregroundMark x1="27400" y1="56090" x2="27400" y2="560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058" t="48247" r="65863" b="31789"/>
          <a:stretch/>
        </p:blipFill>
        <p:spPr bwMode="auto">
          <a:xfrm>
            <a:off x="-12700" y="2882900"/>
            <a:ext cx="14605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hdwpics.com/images/0FAAE62E8A28/Programmer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731" b="40705" l="47800" r="57600">
                        <a14:foregroundMark x1="56400" y1="33013" x2="56400" y2="33013"/>
                        <a14:foregroundMark x1="57200" y1="34295" x2="57200" y2="34295"/>
                        <a14:foregroundMark x1="57400" y1="35897" x2="57400" y2="35897"/>
                        <a14:foregroundMark x1="57200" y1="37179" x2="57200" y2="37179"/>
                        <a14:foregroundMark x1="56800" y1="38141" x2="56800" y2="38141"/>
                        <a14:foregroundMark x1="56400" y1="39103" x2="56400" y2="39103"/>
                        <a14:foregroundMark x1="55400" y1="39744" x2="55400" y2="39744"/>
                        <a14:foregroundMark x1="52000" y1="35897" x2="52000" y2="35897"/>
                        <a14:foregroundMark x1="51600" y1="34295" x2="51600" y2="34295"/>
                        <a14:foregroundMark x1="49000" y1="34295" x2="49000" y2="34295"/>
                        <a14:foregroundMark x1="47800" y1="34615" x2="47800" y2="346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928" t="30897" r="41178" b="58170"/>
          <a:stretch/>
        </p:blipFill>
        <p:spPr bwMode="auto">
          <a:xfrm>
            <a:off x="4495800" y="1016000"/>
            <a:ext cx="28575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4000" dirty="0" smtClean="0"/>
              <a:t>Sprachelemente</a:t>
            </a:r>
            <a:br>
              <a:rPr lang="de-DE" sz="4000" dirty="0" smtClean="0"/>
            </a:br>
            <a:r>
              <a:rPr lang="de-DE" dirty="0" err="1" smtClean="0"/>
              <a:t>this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46884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Geschichte / Entwicklung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52213" y="2013995"/>
            <a:ext cx="4501587" cy="41629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sz="3200" b="1" dirty="0" smtClean="0"/>
              <a:t>Release von JavaScript:</a:t>
            </a:r>
            <a:br>
              <a:rPr lang="de-DE" sz="3200" b="1" dirty="0" smtClean="0"/>
            </a:br>
            <a:r>
              <a:rPr lang="de-DE" sz="3200" dirty="0" smtClean="0"/>
              <a:t>September 1995 (Netscape Navigator)</a:t>
            </a:r>
            <a:br>
              <a:rPr lang="de-DE" sz="3200" dirty="0" smtClean="0"/>
            </a:br>
            <a:r>
              <a:rPr lang="de-DE" sz="3200" dirty="0" smtClean="0"/>
              <a:t/>
            </a:r>
            <a:br>
              <a:rPr lang="de-DE" sz="3200" dirty="0" smtClean="0"/>
            </a:br>
            <a:r>
              <a:rPr lang="de-DE" sz="3200" b="1" dirty="0" smtClean="0"/>
              <a:t>Grafik: </a:t>
            </a:r>
            <a:r>
              <a:rPr lang="de-DE" sz="3200" dirty="0" smtClean="0"/>
              <a:t>Vergleich zu </a:t>
            </a:r>
            <a:r>
              <a:rPr lang="de-DE" sz="3200" dirty="0" err="1" smtClean="0"/>
              <a:t>Clojure</a:t>
            </a:r>
            <a:r>
              <a:rPr lang="de-DE" sz="3200" dirty="0" smtClean="0"/>
              <a:t> (benötigte 2 Jahre)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sz="2000" b="1" dirty="0" smtClean="0"/>
              <a:t>Quelle:</a:t>
            </a:r>
            <a:br>
              <a:rPr lang="de-DE" sz="2000" b="1" dirty="0" smtClean="0"/>
            </a:br>
            <a:r>
              <a:rPr lang="de-DE" sz="2000" dirty="0" smtClean="0"/>
              <a:t>https://www.destroyallsoftware.com/talks/the-birth-and-death-of-javascript</a:t>
            </a:r>
            <a:endParaRPr lang="de-DE" dirty="0" smtClean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46" y="1433651"/>
            <a:ext cx="6502620" cy="538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5226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26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altLang="de-DE" sz="2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de-DE" altLang="de-DE" sz="2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altLang="de-DE" sz="2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e-DE" altLang="de-DE" sz="2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de-DE" altLang="de-DE" sz="2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de-DE" altLang="de-DE" sz="2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de-DE" altLang="de-DE" sz="2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.val</a:t>
            </a:r>
            <a:r>
              <a:rPr lang="de-DE" altLang="de-DE" sz="2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};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2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2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altLang="de-DE" sz="2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de-DE" altLang="de-DE" sz="2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altLang="de-DE" sz="2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de-DE" altLang="de-DE" sz="2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de-DE" altLang="de-DE" sz="26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2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2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altLang="de-DE" sz="2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de-DE" altLang="de-DE" sz="2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 </a:t>
            </a:r>
            <a:r>
              <a:rPr lang="de-DE" altLang="de-DE" sz="2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de-DE" altLang="de-DE" sz="2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DE" altLang="de-DE" sz="2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"B"</a:t>
            </a:r>
            <a:r>
              <a:rPr lang="de-DE" altLang="de-DE" sz="2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2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2600" baseline="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altLang="de-DE" sz="2600" baseline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600" baseline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de-DE" altLang="de-DE" sz="2600" baseline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de-DE" altLang="de-DE" sz="2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de-DE" altLang="de-DE" sz="2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de-DE" altLang="de-DE" sz="2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DE" altLang="de-DE" sz="2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lang="de-DE" altLang="de-DE" sz="2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altLang="de-DE" sz="2600" baseline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de-DE" altLang="de-DE" sz="2600" baseline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de-DE" altLang="de-DE" sz="2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de-DE" altLang="de-DE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600" baseline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de-DE" altLang="de-DE" sz="2600" baseline="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3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fn.apply</a:t>
            </a:r>
            <a:r>
              <a:rPr lang="de-DE" altLang="de-DE" sz="3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3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de-DE" altLang="de-DE" sz="3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de-DE" altLang="de-DE" sz="36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2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de-DE" altLang="de-DE" sz="2600" b="1" baseline="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2" descr="http://hdwpics.com/images/0FAAE62E8A28/Programme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000" b="66026" l="27400" r="34200">
                        <a14:foregroundMark x1="30800" y1="50962" x2="30800" y2="56731"/>
                        <a14:foregroundMark x1="30800" y1="56731" x2="30800" y2="56731"/>
                        <a14:foregroundMark x1="33400" y1="61218" x2="33400" y2="61218"/>
                        <a14:foregroundMark x1="30800" y1="65385" x2="30800" y2="65385"/>
                        <a14:foregroundMark x1="27600" y1="64423" x2="27600" y2="64423"/>
                        <a14:foregroundMark x1="27400" y1="56090" x2="27400" y2="560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058" t="48247" r="65863" b="31789"/>
          <a:stretch/>
        </p:blipFill>
        <p:spPr bwMode="auto">
          <a:xfrm>
            <a:off x="-12700" y="2882900"/>
            <a:ext cx="14605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hdwpics.com/images/0FAAE62E8A28/Programmer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731" b="40705" l="47800" r="57600">
                        <a14:foregroundMark x1="56400" y1="33013" x2="56400" y2="33013"/>
                        <a14:foregroundMark x1="57200" y1="34295" x2="57200" y2="34295"/>
                        <a14:foregroundMark x1="57400" y1="35897" x2="57400" y2="35897"/>
                        <a14:foregroundMark x1="57200" y1="37179" x2="57200" y2="37179"/>
                        <a14:foregroundMark x1="56800" y1="38141" x2="56800" y2="38141"/>
                        <a14:foregroundMark x1="56400" y1="39103" x2="56400" y2="39103"/>
                        <a14:foregroundMark x1="55400" y1="39744" x2="55400" y2="39744"/>
                        <a14:foregroundMark x1="52000" y1="35897" x2="52000" y2="35897"/>
                        <a14:foregroundMark x1="51600" y1="34295" x2="51600" y2="34295"/>
                        <a14:foregroundMark x1="49000" y1="34295" x2="49000" y2="34295"/>
                        <a14:foregroundMark x1="47800" y1="34615" x2="47800" y2="346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928" t="30897" r="41178" b="58170"/>
          <a:stretch/>
        </p:blipFill>
        <p:spPr bwMode="auto">
          <a:xfrm>
            <a:off x="4495800" y="1016000"/>
            <a:ext cx="28575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4000" dirty="0" smtClean="0"/>
              <a:t>Sprachelemente</a:t>
            </a:r>
            <a:br>
              <a:rPr lang="de-DE" sz="4000" dirty="0" smtClean="0"/>
            </a:br>
            <a:r>
              <a:rPr lang="de-DE" dirty="0" err="1" smtClean="0"/>
              <a:t>this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39908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26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altLang="de-DE" sz="2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de-DE" altLang="de-DE" sz="2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altLang="de-DE" sz="2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e-DE" altLang="de-DE" sz="2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de-DE" altLang="de-DE" sz="2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de-DE" altLang="de-DE" sz="2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de-DE" altLang="de-DE" sz="2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.val</a:t>
            </a:r>
            <a:r>
              <a:rPr lang="de-DE" altLang="de-DE" sz="2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};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2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2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altLang="de-DE" sz="2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de-DE" altLang="de-DE" sz="2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altLang="de-DE" sz="2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de-DE" altLang="de-DE" sz="2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de-DE" altLang="de-DE" sz="26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2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2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altLang="de-DE" sz="2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de-DE" altLang="de-DE" sz="2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 </a:t>
            </a:r>
            <a:r>
              <a:rPr lang="de-DE" altLang="de-DE" sz="2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de-DE" altLang="de-DE" sz="2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DE" altLang="de-DE" sz="2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"B"</a:t>
            </a:r>
            <a:r>
              <a:rPr lang="de-DE" altLang="de-DE" sz="2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2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2600" baseline="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altLang="de-DE" sz="2600" baseline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600" baseline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de-DE" altLang="de-DE" sz="2600" baseline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de-DE" altLang="de-DE" sz="2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de-DE" altLang="de-DE" sz="2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de-DE" altLang="de-DE" sz="2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DE" altLang="de-DE" sz="2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lang="de-DE" altLang="de-DE" sz="2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altLang="de-DE" sz="2600" baseline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de-DE" altLang="de-DE" sz="2600" baseline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de-DE" altLang="de-DE" sz="2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de-DE" altLang="de-DE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600" baseline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de-DE" altLang="de-DE" sz="2600" baseline="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26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2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3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fn.apply</a:t>
            </a:r>
            <a:r>
              <a:rPr lang="de-DE" altLang="de-DE" sz="3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3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de-DE" altLang="de-DE" sz="3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de-DE" altLang="de-DE" sz="3600" b="1" baseline="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2" descr="http://hdwpics.com/images/0FAAE62E8A28/Programme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000" b="66026" l="27400" r="34200">
                        <a14:foregroundMark x1="30800" y1="50962" x2="30800" y2="56731"/>
                        <a14:foregroundMark x1="30800" y1="56731" x2="30800" y2="56731"/>
                        <a14:foregroundMark x1="33400" y1="61218" x2="33400" y2="61218"/>
                        <a14:foregroundMark x1="30800" y1="65385" x2="30800" y2="65385"/>
                        <a14:foregroundMark x1="27600" y1="64423" x2="27600" y2="64423"/>
                        <a14:foregroundMark x1="27400" y1="56090" x2="27400" y2="560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058" t="48247" r="65863" b="31789"/>
          <a:stretch/>
        </p:blipFill>
        <p:spPr bwMode="auto">
          <a:xfrm>
            <a:off x="-12700" y="2882900"/>
            <a:ext cx="14605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hdwpics.com/images/0FAAE62E8A28/Programmer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731" b="40705" l="47800" r="57600">
                        <a14:foregroundMark x1="56400" y1="33013" x2="56400" y2="33013"/>
                        <a14:foregroundMark x1="57200" y1="34295" x2="57200" y2="34295"/>
                        <a14:foregroundMark x1="57400" y1="35897" x2="57400" y2="35897"/>
                        <a14:foregroundMark x1="57200" y1="37179" x2="57200" y2="37179"/>
                        <a14:foregroundMark x1="56800" y1="38141" x2="56800" y2="38141"/>
                        <a14:foregroundMark x1="56400" y1="39103" x2="56400" y2="39103"/>
                        <a14:foregroundMark x1="55400" y1="39744" x2="55400" y2="39744"/>
                        <a14:foregroundMark x1="52000" y1="35897" x2="52000" y2="35897"/>
                        <a14:foregroundMark x1="51600" y1="34295" x2="51600" y2="34295"/>
                        <a14:foregroundMark x1="49000" y1="34295" x2="49000" y2="34295"/>
                        <a14:foregroundMark x1="47800" y1="34615" x2="47800" y2="346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928" t="30897" r="41178" b="58170"/>
          <a:stretch/>
        </p:blipFill>
        <p:spPr bwMode="auto">
          <a:xfrm>
            <a:off x="4495800" y="1016000"/>
            <a:ext cx="28575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4000" dirty="0" smtClean="0"/>
              <a:t>Sprachelemente</a:t>
            </a:r>
            <a:br>
              <a:rPr lang="de-DE" sz="4000" dirty="0" smtClean="0"/>
            </a:br>
            <a:r>
              <a:rPr lang="de-DE" dirty="0" err="1" smtClean="0"/>
              <a:t>this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9922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26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altLang="de-DE" sz="2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strict</a:t>
            </a:r>
            <a:r>
              <a:rPr lang="de-DE" altLang="de-DE" sz="2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de-DE" altLang="de-DE" sz="2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e-DE" altLang="de-DE" sz="2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endParaRPr lang="de-DE" altLang="de-DE" sz="26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altLang="de-DE" sz="2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altLang="de-DE" sz="26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de-DE" altLang="de-DE" sz="2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6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strict</a:t>
            </a:r>
            <a:r>
              <a:rPr lang="de-DE" altLang="de-DE" sz="2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altLang="de-DE" sz="2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de-DE" altLang="de-DE" sz="26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altLang="de-DE" sz="2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de-DE" altLang="de-DE" sz="2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de-DE" altLang="de-DE" sz="2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de-DE" altLang="de-DE" sz="2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de-DE" altLang="de-DE" sz="2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endParaRPr lang="de-DE" altLang="de-DE" sz="26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2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de-DE" altLang="de-DE" sz="26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2600" baseline="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3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3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3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strict</a:t>
            </a:r>
            <a:r>
              <a:rPr lang="de-DE" altLang="de-DE" sz="3600" baseline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de-DE" altLang="de-DE" sz="3600" b="1" baseline="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2" descr="http://hdwpics.com/images/0FAAE62E8A28/Programme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000" b="66026" l="27400" r="34200">
                        <a14:foregroundMark x1="30800" y1="50962" x2="30800" y2="56731"/>
                        <a14:foregroundMark x1="30800" y1="56731" x2="30800" y2="56731"/>
                        <a14:foregroundMark x1="33400" y1="61218" x2="33400" y2="61218"/>
                        <a14:foregroundMark x1="30800" y1="65385" x2="30800" y2="65385"/>
                        <a14:foregroundMark x1="27600" y1="64423" x2="27600" y2="64423"/>
                        <a14:foregroundMark x1="27400" y1="56090" x2="27400" y2="560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058" t="48247" r="65863" b="31789"/>
          <a:stretch/>
        </p:blipFill>
        <p:spPr bwMode="auto">
          <a:xfrm>
            <a:off x="-12700" y="2882900"/>
            <a:ext cx="14605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hdwpics.com/images/0FAAE62E8A28/Programmer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731" b="40705" l="47800" r="57600">
                        <a14:foregroundMark x1="56400" y1="33013" x2="56400" y2="33013"/>
                        <a14:foregroundMark x1="57200" y1="34295" x2="57200" y2="34295"/>
                        <a14:foregroundMark x1="57400" y1="35897" x2="57400" y2="35897"/>
                        <a14:foregroundMark x1="57200" y1="37179" x2="57200" y2="37179"/>
                        <a14:foregroundMark x1="56800" y1="38141" x2="56800" y2="38141"/>
                        <a14:foregroundMark x1="56400" y1="39103" x2="56400" y2="39103"/>
                        <a14:foregroundMark x1="55400" y1="39744" x2="55400" y2="39744"/>
                        <a14:foregroundMark x1="52000" y1="35897" x2="52000" y2="35897"/>
                        <a14:foregroundMark x1="51600" y1="34295" x2="51600" y2="34295"/>
                        <a14:foregroundMark x1="49000" y1="34295" x2="49000" y2="34295"/>
                        <a14:foregroundMark x1="47800" y1="34615" x2="47800" y2="346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928" t="30897" r="41178" b="58170"/>
          <a:stretch/>
        </p:blipFill>
        <p:spPr bwMode="auto">
          <a:xfrm>
            <a:off x="4495800" y="1016000"/>
            <a:ext cx="28575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4000" dirty="0" smtClean="0"/>
              <a:t>Sprachelemente</a:t>
            </a:r>
            <a:br>
              <a:rPr lang="de-DE" sz="4000" dirty="0" smtClean="0"/>
            </a:br>
            <a:r>
              <a:rPr lang="de-DE" dirty="0" err="1" smtClean="0"/>
              <a:t>this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54464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3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3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3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36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altLang="de-DE" sz="3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3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de-DE" altLang="de-DE" sz="3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altLang="de-DE" sz="3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3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3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3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de-DE" altLang="de-DE" sz="3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[5</a:t>
            </a:r>
            <a:r>
              <a:rPr lang="de-DE" altLang="de-DE" sz="3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de-DE" altLang="de-DE" sz="3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altLang="de-DE" sz="3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de-DE" altLang="de-DE" sz="3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altLang="de-DE" sz="3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3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3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alert(</a:t>
            </a:r>
            <a:r>
              <a:rPr lang="de-DE" altLang="de-DE" sz="3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arr.length</a:t>
            </a:r>
            <a:r>
              <a:rPr lang="de-DE" altLang="de-DE" sz="3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de-DE" altLang="de-DE" sz="3600" baseline="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2" descr="http://hdwpics.com/images/0FAAE62E8A28/Programme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000" b="66026" l="27400" r="34200">
                        <a14:foregroundMark x1="30800" y1="50962" x2="30800" y2="56731"/>
                        <a14:foregroundMark x1="30800" y1="56731" x2="30800" y2="56731"/>
                        <a14:foregroundMark x1="33400" y1="61218" x2="33400" y2="61218"/>
                        <a14:foregroundMark x1="30800" y1="65385" x2="30800" y2="65385"/>
                        <a14:foregroundMark x1="27600" y1="64423" x2="27600" y2="64423"/>
                        <a14:foregroundMark x1="27400" y1="56090" x2="27400" y2="560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058" t="48247" r="65863" b="31789"/>
          <a:stretch/>
        </p:blipFill>
        <p:spPr bwMode="auto">
          <a:xfrm>
            <a:off x="-12700" y="2882900"/>
            <a:ext cx="14605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hdwpics.com/images/0FAAE62E8A28/Programmer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731" b="40705" l="47800" r="57600">
                        <a14:foregroundMark x1="56400" y1="33013" x2="56400" y2="33013"/>
                        <a14:foregroundMark x1="57200" y1="34295" x2="57200" y2="34295"/>
                        <a14:foregroundMark x1="57400" y1="35897" x2="57400" y2="35897"/>
                        <a14:foregroundMark x1="57200" y1="37179" x2="57200" y2="37179"/>
                        <a14:foregroundMark x1="56800" y1="38141" x2="56800" y2="38141"/>
                        <a14:foregroundMark x1="56400" y1="39103" x2="56400" y2="39103"/>
                        <a14:foregroundMark x1="55400" y1="39744" x2="55400" y2="39744"/>
                        <a14:foregroundMark x1="52000" y1="35897" x2="52000" y2="35897"/>
                        <a14:foregroundMark x1="51600" y1="34295" x2="51600" y2="34295"/>
                        <a14:foregroundMark x1="49000" y1="34295" x2="49000" y2="34295"/>
                        <a14:foregroundMark x1="47800" y1="34615" x2="47800" y2="346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928" t="30897" r="41178" b="58170"/>
          <a:stretch/>
        </p:blipFill>
        <p:spPr bwMode="auto">
          <a:xfrm>
            <a:off x="4495800" y="1016000"/>
            <a:ext cx="28575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4000" dirty="0" smtClean="0"/>
              <a:t>Sprachelemente</a:t>
            </a:r>
            <a:br>
              <a:rPr lang="de-DE" sz="4000" dirty="0" smtClean="0"/>
            </a:br>
            <a:r>
              <a:rPr lang="de-DE" dirty="0" smtClean="0">
                <a:solidFill>
                  <a:srgbClr val="FF0000"/>
                </a:solidFill>
              </a:rPr>
              <a:t>ACHTUNG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5902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3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36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altLang="de-DE" sz="3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3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getDefault</a:t>
            </a:r>
            <a:r>
              <a:rPr lang="de-DE" altLang="de-DE" sz="3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altLang="de-DE" sz="36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e-DE" altLang="de-DE" sz="3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3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3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altLang="de-DE" sz="36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endParaRPr lang="de-DE" altLang="de-DE" sz="3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3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3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3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de-DE" altLang="de-DE" sz="3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de-DE" altLang="de-DE" sz="3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"Max",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3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3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de-DE" altLang="de-DE" sz="3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de-DE" altLang="de-DE" sz="3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"Mustermann"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3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3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3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3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3600" baseline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3600" baseline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alert(</a:t>
            </a:r>
            <a:r>
              <a:rPr lang="de-DE" altLang="de-DE" sz="3600" baseline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getDefault</a:t>
            </a:r>
            <a:r>
              <a:rPr lang="de-DE" altLang="de-DE" sz="3600" baseline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de-DE" altLang="de-DE" sz="3600" baseline="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2" descr="http://hdwpics.com/images/0FAAE62E8A28/Programme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000" b="66026" l="27400" r="34200">
                        <a14:foregroundMark x1="30800" y1="50962" x2="30800" y2="56731"/>
                        <a14:foregroundMark x1="30800" y1="56731" x2="30800" y2="56731"/>
                        <a14:foregroundMark x1="33400" y1="61218" x2="33400" y2="61218"/>
                        <a14:foregroundMark x1="30800" y1="65385" x2="30800" y2="65385"/>
                        <a14:foregroundMark x1="27600" y1="64423" x2="27600" y2="64423"/>
                        <a14:foregroundMark x1="27400" y1="56090" x2="27400" y2="560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058" t="48247" r="65863" b="31789"/>
          <a:stretch/>
        </p:blipFill>
        <p:spPr bwMode="auto">
          <a:xfrm>
            <a:off x="-12700" y="2882900"/>
            <a:ext cx="14605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hdwpics.com/images/0FAAE62E8A28/Programmer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731" b="40705" l="47800" r="57600">
                        <a14:foregroundMark x1="56400" y1="33013" x2="56400" y2="33013"/>
                        <a14:foregroundMark x1="57200" y1="34295" x2="57200" y2="34295"/>
                        <a14:foregroundMark x1="57400" y1="35897" x2="57400" y2="35897"/>
                        <a14:foregroundMark x1="57200" y1="37179" x2="57200" y2="37179"/>
                        <a14:foregroundMark x1="56800" y1="38141" x2="56800" y2="38141"/>
                        <a14:foregroundMark x1="56400" y1="39103" x2="56400" y2="39103"/>
                        <a14:foregroundMark x1="55400" y1="39744" x2="55400" y2="39744"/>
                        <a14:foregroundMark x1="52000" y1="35897" x2="52000" y2="35897"/>
                        <a14:foregroundMark x1="51600" y1="34295" x2="51600" y2="34295"/>
                        <a14:foregroundMark x1="49000" y1="34295" x2="49000" y2="34295"/>
                        <a14:foregroundMark x1="47800" y1="34615" x2="47800" y2="346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928" t="30897" r="41178" b="58170"/>
          <a:stretch/>
        </p:blipFill>
        <p:spPr bwMode="auto">
          <a:xfrm>
            <a:off x="4495800" y="1016000"/>
            <a:ext cx="28575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4000" dirty="0" smtClean="0"/>
              <a:t>Sprachelemente</a:t>
            </a:r>
            <a:br>
              <a:rPr lang="de-DE" sz="4000" dirty="0" smtClean="0"/>
            </a:br>
            <a:r>
              <a:rPr lang="de-DE" dirty="0" smtClean="0">
                <a:solidFill>
                  <a:srgbClr val="FF0000"/>
                </a:solidFill>
              </a:rPr>
              <a:t>ACHTUNG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4848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de-DE" altLang="de-DE" sz="36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3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 x = 1.0000000000000001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3600" baseline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3600" baseline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</a:t>
            </a:r>
            <a:r>
              <a:rPr lang="de-DE" altLang="de-DE" sz="3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3600" baseline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=== 1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3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3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36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de-DE" altLang="de-DE" sz="3600" baseline="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2" descr="http://hdwpics.com/images/0FAAE62E8A28/Programme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000" b="66026" l="27400" r="34200">
                        <a14:foregroundMark x1="30800" y1="50962" x2="30800" y2="56731"/>
                        <a14:foregroundMark x1="30800" y1="56731" x2="30800" y2="56731"/>
                        <a14:foregroundMark x1="33400" y1="61218" x2="33400" y2="61218"/>
                        <a14:foregroundMark x1="30800" y1="65385" x2="30800" y2="65385"/>
                        <a14:foregroundMark x1="27600" y1="64423" x2="27600" y2="64423"/>
                        <a14:foregroundMark x1="27400" y1="56090" x2="27400" y2="560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058" t="48247" r="65863" b="31789"/>
          <a:stretch/>
        </p:blipFill>
        <p:spPr bwMode="auto">
          <a:xfrm>
            <a:off x="-12700" y="2882900"/>
            <a:ext cx="14605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hdwpics.com/images/0FAAE62E8A28/Programmer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731" b="40705" l="47800" r="57600">
                        <a14:foregroundMark x1="56400" y1="33013" x2="56400" y2="33013"/>
                        <a14:foregroundMark x1="57200" y1="34295" x2="57200" y2="34295"/>
                        <a14:foregroundMark x1="57400" y1="35897" x2="57400" y2="35897"/>
                        <a14:foregroundMark x1="57200" y1="37179" x2="57200" y2="37179"/>
                        <a14:foregroundMark x1="56800" y1="38141" x2="56800" y2="38141"/>
                        <a14:foregroundMark x1="56400" y1="39103" x2="56400" y2="39103"/>
                        <a14:foregroundMark x1="55400" y1="39744" x2="55400" y2="39744"/>
                        <a14:foregroundMark x1="52000" y1="35897" x2="52000" y2="35897"/>
                        <a14:foregroundMark x1="51600" y1="34295" x2="51600" y2="34295"/>
                        <a14:foregroundMark x1="49000" y1="34295" x2="49000" y2="34295"/>
                        <a14:foregroundMark x1="47800" y1="34615" x2="47800" y2="346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928" t="30897" r="41178" b="58170"/>
          <a:stretch/>
        </p:blipFill>
        <p:spPr bwMode="auto">
          <a:xfrm>
            <a:off x="4495800" y="1016000"/>
            <a:ext cx="28575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4000" dirty="0" smtClean="0"/>
              <a:t>Sprachelemente</a:t>
            </a:r>
            <a:br>
              <a:rPr lang="de-DE" sz="4000" dirty="0" smtClean="0"/>
            </a:br>
            <a:r>
              <a:rPr lang="de-DE" dirty="0" smtClean="0">
                <a:solidFill>
                  <a:srgbClr val="FF0000"/>
                </a:solidFill>
              </a:rPr>
              <a:t>ACHTUNG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5796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de-DE" altLang="de-DE" sz="36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3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 0.1 + 0.2 === 0.3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3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36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de-DE" altLang="de-DE" sz="36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de-DE" altLang="de-DE" sz="3600" baseline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3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3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0.1 + </a:t>
            </a:r>
            <a:r>
              <a:rPr lang="de-DE" altLang="de-DE" sz="3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3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3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3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0.30000000000000004</a:t>
            </a:r>
            <a:endParaRPr lang="de-DE" altLang="de-DE" sz="3600" baseline="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2" descr="http://hdwpics.com/images/0FAAE62E8A28/Programme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000" b="66026" l="27400" r="34200">
                        <a14:foregroundMark x1="30800" y1="50962" x2="30800" y2="56731"/>
                        <a14:foregroundMark x1="30800" y1="56731" x2="30800" y2="56731"/>
                        <a14:foregroundMark x1="33400" y1="61218" x2="33400" y2="61218"/>
                        <a14:foregroundMark x1="30800" y1="65385" x2="30800" y2="65385"/>
                        <a14:foregroundMark x1="27600" y1="64423" x2="27600" y2="64423"/>
                        <a14:foregroundMark x1="27400" y1="56090" x2="27400" y2="560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058" t="48247" r="65863" b="31789"/>
          <a:stretch/>
        </p:blipFill>
        <p:spPr bwMode="auto">
          <a:xfrm>
            <a:off x="-12700" y="2882900"/>
            <a:ext cx="14605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hdwpics.com/images/0FAAE62E8A28/Programmer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731" b="40705" l="47800" r="57600">
                        <a14:foregroundMark x1="56400" y1="33013" x2="56400" y2="33013"/>
                        <a14:foregroundMark x1="57200" y1="34295" x2="57200" y2="34295"/>
                        <a14:foregroundMark x1="57400" y1="35897" x2="57400" y2="35897"/>
                        <a14:foregroundMark x1="57200" y1="37179" x2="57200" y2="37179"/>
                        <a14:foregroundMark x1="56800" y1="38141" x2="56800" y2="38141"/>
                        <a14:foregroundMark x1="56400" y1="39103" x2="56400" y2="39103"/>
                        <a14:foregroundMark x1="55400" y1="39744" x2="55400" y2="39744"/>
                        <a14:foregroundMark x1="52000" y1="35897" x2="52000" y2="35897"/>
                        <a14:foregroundMark x1="51600" y1="34295" x2="51600" y2="34295"/>
                        <a14:foregroundMark x1="49000" y1="34295" x2="49000" y2="34295"/>
                        <a14:foregroundMark x1="47800" y1="34615" x2="47800" y2="346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928" t="30897" r="41178" b="58170"/>
          <a:stretch/>
        </p:blipFill>
        <p:spPr bwMode="auto">
          <a:xfrm>
            <a:off x="4495800" y="1016000"/>
            <a:ext cx="28575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4000" dirty="0" smtClean="0"/>
              <a:t>Sprachelemente</a:t>
            </a:r>
            <a:br>
              <a:rPr lang="de-DE" sz="4000" dirty="0" smtClean="0"/>
            </a:br>
            <a:r>
              <a:rPr lang="de-DE" dirty="0" smtClean="0">
                <a:solidFill>
                  <a:srgbClr val="FF0000"/>
                </a:solidFill>
              </a:rPr>
              <a:t>ACHTUNG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5746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de-DE" altLang="de-DE" sz="36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3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 y = {}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3600" baseline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3600" baseline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</a:t>
            </a:r>
            <a:r>
              <a:rPr lang="de-DE" altLang="de-DE" sz="3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3600" baseline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y[[]] = 1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3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3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de-DE" altLang="de-DE" sz="3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Object.keys</a:t>
            </a:r>
            <a:r>
              <a:rPr lang="de-DE" altLang="de-DE" sz="3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(y)</a:t>
            </a:r>
            <a:endParaRPr lang="de-DE" altLang="de-DE" sz="3600" baseline="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3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3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de-DE" altLang="de-DE" sz="3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lang="de-DE" altLang="de-DE" sz="3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de-DE" altLang="de-DE" sz="3600" baseline="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2" descr="http://hdwpics.com/images/0FAAE62E8A28/Programme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000" b="66026" l="27400" r="34200">
                        <a14:foregroundMark x1="30800" y1="50962" x2="30800" y2="56731"/>
                        <a14:foregroundMark x1="30800" y1="56731" x2="30800" y2="56731"/>
                        <a14:foregroundMark x1="33400" y1="61218" x2="33400" y2="61218"/>
                        <a14:foregroundMark x1="30800" y1="65385" x2="30800" y2="65385"/>
                        <a14:foregroundMark x1="27600" y1="64423" x2="27600" y2="64423"/>
                        <a14:foregroundMark x1="27400" y1="56090" x2="27400" y2="560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058" t="48247" r="65863" b="31789"/>
          <a:stretch/>
        </p:blipFill>
        <p:spPr bwMode="auto">
          <a:xfrm>
            <a:off x="-12700" y="2882900"/>
            <a:ext cx="14605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hdwpics.com/images/0FAAE62E8A28/Programmer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731" b="40705" l="47800" r="57600">
                        <a14:foregroundMark x1="56400" y1="33013" x2="56400" y2="33013"/>
                        <a14:foregroundMark x1="57200" y1="34295" x2="57200" y2="34295"/>
                        <a14:foregroundMark x1="57400" y1="35897" x2="57400" y2="35897"/>
                        <a14:foregroundMark x1="57200" y1="37179" x2="57200" y2="37179"/>
                        <a14:foregroundMark x1="56800" y1="38141" x2="56800" y2="38141"/>
                        <a14:foregroundMark x1="56400" y1="39103" x2="56400" y2="39103"/>
                        <a14:foregroundMark x1="55400" y1="39744" x2="55400" y2="39744"/>
                        <a14:foregroundMark x1="52000" y1="35897" x2="52000" y2="35897"/>
                        <a14:foregroundMark x1="51600" y1="34295" x2="51600" y2="34295"/>
                        <a14:foregroundMark x1="49000" y1="34295" x2="49000" y2="34295"/>
                        <a14:foregroundMark x1="47800" y1="34615" x2="47800" y2="346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928" t="30897" r="41178" b="58170"/>
          <a:stretch/>
        </p:blipFill>
        <p:spPr bwMode="auto">
          <a:xfrm>
            <a:off x="4495800" y="1016000"/>
            <a:ext cx="28575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4000" dirty="0" smtClean="0"/>
              <a:t>Sprachelemente</a:t>
            </a:r>
            <a:br>
              <a:rPr lang="de-DE" sz="4000" dirty="0" smtClean="0"/>
            </a:br>
            <a:r>
              <a:rPr lang="de-DE" dirty="0" smtClean="0">
                <a:solidFill>
                  <a:srgbClr val="FF0000"/>
                </a:solidFill>
              </a:rPr>
              <a:t>ACHTUNG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8437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de-DE" altLang="de-DE" sz="36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3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36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altLang="de-DE" sz="3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3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de-DE" altLang="de-DE" sz="3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de-DE" altLang="de-DE" sz="3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'10'</a:t>
            </a:r>
            <a:r>
              <a:rPr lang="de-DE" altLang="de-DE" sz="3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altLang="de-DE" sz="3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'10'</a:t>
            </a:r>
            <a:r>
              <a:rPr lang="de-DE" altLang="de-DE" sz="3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altLang="de-DE" sz="3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'10'</a:t>
            </a:r>
            <a:r>
              <a:rPr lang="de-DE" altLang="de-DE" sz="3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3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3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36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altLang="de-DE" sz="3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3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mapFn</a:t>
            </a:r>
            <a:r>
              <a:rPr lang="de-DE" altLang="de-DE" sz="3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altLang="de-DE" sz="36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e-DE" altLang="de-DE" sz="3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(o) {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3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3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de-DE" altLang="de-DE" sz="36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altLang="de-DE" sz="3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3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lang="de-DE" altLang="de-DE" sz="3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(o);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3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3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};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3600" baseline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3600" baseline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3600" baseline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xs.map</a:t>
            </a:r>
            <a:r>
              <a:rPr lang="de-DE" altLang="de-DE" sz="3600" baseline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3600" u="sng" dirty="0" err="1" smtClean="0">
                <a:solidFill>
                  <a:schemeClr val="tx1"/>
                </a:solidFill>
                <a:uFill>
                  <a:solidFill>
                    <a:srgbClr val="FF0000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mapFn</a:t>
            </a:r>
            <a:r>
              <a:rPr lang="de-DE" altLang="de-DE" sz="3600" baseline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3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3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[10, 10, 10]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de-DE" altLang="de-DE" sz="3600" baseline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2" descr="http://hdwpics.com/images/0FAAE62E8A28/Programme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000" b="66026" l="27400" r="34200">
                        <a14:foregroundMark x1="30800" y1="50962" x2="30800" y2="56731"/>
                        <a14:foregroundMark x1="30800" y1="56731" x2="30800" y2="56731"/>
                        <a14:foregroundMark x1="33400" y1="61218" x2="33400" y2="61218"/>
                        <a14:foregroundMark x1="30800" y1="65385" x2="30800" y2="65385"/>
                        <a14:foregroundMark x1="27600" y1="64423" x2="27600" y2="64423"/>
                        <a14:foregroundMark x1="27400" y1="56090" x2="27400" y2="560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058" t="48247" r="65863" b="31789"/>
          <a:stretch/>
        </p:blipFill>
        <p:spPr bwMode="auto">
          <a:xfrm>
            <a:off x="-12700" y="2882900"/>
            <a:ext cx="14605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hdwpics.com/images/0FAAE62E8A28/Programmer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731" b="40705" l="47800" r="57600">
                        <a14:foregroundMark x1="56400" y1="33013" x2="56400" y2="33013"/>
                        <a14:foregroundMark x1="57200" y1="34295" x2="57200" y2="34295"/>
                        <a14:foregroundMark x1="57400" y1="35897" x2="57400" y2="35897"/>
                        <a14:foregroundMark x1="57200" y1="37179" x2="57200" y2="37179"/>
                        <a14:foregroundMark x1="56800" y1="38141" x2="56800" y2="38141"/>
                        <a14:foregroundMark x1="56400" y1="39103" x2="56400" y2="39103"/>
                        <a14:foregroundMark x1="55400" y1="39744" x2="55400" y2="39744"/>
                        <a14:foregroundMark x1="52000" y1="35897" x2="52000" y2="35897"/>
                        <a14:foregroundMark x1="51600" y1="34295" x2="51600" y2="34295"/>
                        <a14:foregroundMark x1="49000" y1="34295" x2="49000" y2="34295"/>
                        <a14:foregroundMark x1="47800" y1="34615" x2="47800" y2="346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928" t="30897" r="41178" b="58170"/>
          <a:stretch/>
        </p:blipFill>
        <p:spPr bwMode="auto">
          <a:xfrm>
            <a:off x="4495800" y="1016000"/>
            <a:ext cx="28575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4000" dirty="0" smtClean="0"/>
              <a:t>Sprachelemente</a:t>
            </a:r>
            <a:br>
              <a:rPr lang="de-DE" sz="4000" dirty="0" smtClean="0"/>
            </a:br>
            <a:r>
              <a:rPr lang="de-DE" dirty="0" smtClean="0">
                <a:solidFill>
                  <a:srgbClr val="FF0000"/>
                </a:solidFill>
              </a:rPr>
              <a:t>ACHTUNG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1344706" y="2994212"/>
            <a:ext cx="9257980" cy="1703294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18834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de-DE" altLang="de-DE" sz="36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3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36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altLang="de-DE" sz="3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3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de-DE" altLang="de-DE" sz="3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de-DE" altLang="de-DE" sz="3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'10'</a:t>
            </a:r>
            <a:r>
              <a:rPr lang="de-DE" altLang="de-DE" sz="3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altLang="de-DE" sz="3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'10'</a:t>
            </a:r>
            <a:r>
              <a:rPr lang="de-DE" altLang="de-DE" sz="3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altLang="de-DE" sz="3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'10'</a:t>
            </a:r>
            <a:r>
              <a:rPr lang="de-DE" altLang="de-DE" sz="3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3600" baseline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3600" baseline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3600" baseline="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altLang="de-DE" sz="3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3600" baseline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xs.map</a:t>
            </a:r>
            <a:r>
              <a:rPr lang="de-DE" altLang="de-DE" sz="3600" baseline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3600" baseline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lang="de-DE" altLang="de-DE" sz="3600" baseline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3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3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[10, </a:t>
            </a:r>
            <a:r>
              <a:rPr lang="de-DE" altLang="de-DE" sz="3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de-DE" altLang="de-DE" sz="3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2]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de-DE" altLang="de-DE" sz="3600" baseline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2" descr="http://hdwpics.com/images/0FAAE62E8A28/Programme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000" b="66026" l="27400" r="34200">
                        <a14:foregroundMark x1="30800" y1="50962" x2="30800" y2="56731"/>
                        <a14:foregroundMark x1="30800" y1="56731" x2="30800" y2="56731"/>
                        <a14:foregroundMark x1="33400" y1="61218" x2="33400" y2="61218"/>
                        <a14:foregroundMark x1="30800" y1="65385" x2="30800" y2="65385"/>
                        <a14:foregroundMark x1="27600" y1="64423" x2="27600" y2="64423"/>
                        <a14:foregroundMark x1="27400" y1="56090" x2="27400" y2="560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058" t="48247" r="65863" b="31789"/>
          <a:stretch/>
        </p:blipFill>
        <p:spPr bwMode="auto">
          <a:xfrm>
            <a:off x="-12700" y="2882900"/>
            <a:ext cx="14605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hdwpics.com/images/0FAAE62E8A28/Programmer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731" b="40705" l="47800" r="57600">
                        <a14:foregroundMark x1="56400" y1="33013" x2="56400" y2="33013"/>
                        <a14:foregroundMark x1="57200" y1="34295" x2="57200" y2="34295"/>
                        <a14:foregroundMark x1="57400" y1="35897" x2="57400" y2="35897"/>
                        <a14:foregroundMark x1="57200" y1="37179" x2="57200" y2="37179"/>
                        <a14:foregroundMark x1="56800" y1="38141" x2="56800" y2="38141"/>
                        <a14:foregroundMark x1="56400" y1="39103" x2="56400" y2="39103"/>
                        <a14:foregroundMark x1="55400" y1="39744" x2="55400" y2="39744"/>
                        <a14:foregroundMark x1="52000" y1="35897" x2="52000" y2="35897"/>
                        <a14:foregroundMark x1="51600" y1="34295" x2="51600" y2="34295"/>
                        <a14:foregroundMark x1="49000" y1="34295" x2="49000" y2="34295"/>
                        <a14:foregroundMark x1="47800" y1="34615" x2="47800" y2="346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928" t="30897" r="41178" b="58170"/>
          <a:stretch/>
        </p:blipFill>
        <p:spPr bwMode="auto">
          <a:xfrm>
            <a:off x="4495800" y="1016000"/>
            <a:ext cx="28575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4000" dirty="0" smtClean="0"/>
              <a:t>Sprachelemente</a:t>
            </a:r>
            <a:br>
              <a:rPr lang="de-DE" sz="4000" dirty="0" smtClean="0"/>
            </a:br>
            <a:r>
              <a:rPr lang="de-DE" dirty="0" smtClean="0">
                <a:solidFill>
                  <a:srgbClr val="FF0000"/>
                </a:solidFill>
              </a:rPr>
              <a:t>ACHTUNG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9322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Geschichte / Entwicklung</a:t>
            </a:r>
            <a:endParaRPr lang="de-DE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38200" y="1886673"/>
            <a:ext cx="6945086" cy="4290290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de-DE" sz="2800" kern="1200" smtClean="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2400" kern="1200" smtClean="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2000" kern="1200" smtClean="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 smtClean="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AT" sz="4400" i="1" dirty="0" smtClean="0">
                <a:ln w="3175"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„JavaScript </a:t>
            </a:r>
            <a:r>
              <a:rPr lang="de-AT" sz="4400" i="1" dirty="0" err="1" smtClean="0">
                <a:ln w="3175"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had</a:t>
            </a:r>
            <a:r>
              <a:rPr lang="de-AT" sz="4400" i="1" dirty="0" smtClean="0">
                <a:ln w="3175"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AT" sz="4400" i="1" dirty="0" err="1" smtClean="0">
                <a:ln w="3175"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never</a:t>
            </a:r>
            <a:r>
              <a:rPr lang="de-AT" sz="4400" i="1" dirty="0" smtClean="0">
                <a:ln w="3175"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AT" sz="4400" i="1" dirty="0" smtClean="0">
                <a:ln w="3175"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</a:t>
            </a:r>
            <a:r>
              <a:rPr lang="de-AT" sz="4400" i="1" dirty="0" err="1" smtClean="0">
                <a:ln w="3175"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interval</a:t>
            </a:r>
            <a:r>
              <a:rPr lang="de-AT" sz="4400" i="1" dirty="0" smtClean="0">
                <a:ln w="3175"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</a:t>
            </a:r>
            <a:r>
              <a:rPr lang="de-AT" sz="4400" i="1" dirty="0" err="1" smtClean="0">
                <a:ln w="3175"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de-AT" sz="4400" i="1" dirty="0" smtClean="0">
                <a:ln w="3175"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lab </a:t>
            </a:r>
            <a:r>
              <a:rPr lang="de-AT" sz="4400" i="1" dirty="0" err="1" smtClean="0">
                <a:ln w="3175"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when</a:t>
            </a:r>
            <a:r>
              <a:rPr lang="de-AT" sz="4400" i="1" dirty="0" smtClean="0">
                <a:ln w="3175"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AT" sz="4400" i="1" dirty="0" err="1" smtClean="0">
                <a:ln w="3175"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</a:t>
            </a:r>
            <a:r>
              <a:rPr lang="de-AT" sz="4400" i="1" dirty="0" smtClean="0">
                <a:ln w="3175"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AT" sz="4400" i="1" dirty="0" err="1" smtClean="0">
                <a:ln w="3175"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could</a:t>
            </a:r>
            <a:r>
              <a:rPr lang="de-AT" sz="4400" i="1" dirty="0" smtClean="0">
                <a:ln w="3175"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AT" sz="4400" i="1" dirty="0" err="1" smtClean="0">
                <a:ln w="3175"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</a:t>
            </a:r>
            <a:r>
              <a:rPr lang="de-AT" sz="4400" i="1" dirty="0" smtClean="0">
                <a:ln w="3175"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AT" sz="4400" i="1" dirty="0" err="1" smtClean="0">
                <a:ln w="3175"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tried</a:t>
            </a:r>
            <a:r>
              <a:rPr lang="de-AT" sz="4400" i="1" dirty="0" smtClean="0">
                <a:ln w="3175"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out </a:t>
            </a:r>
            <a:r>
              <a:rPr lang="de-AT" sz="4400" i="1" dirty="0" err="1" smtClean="0">
                <a:ln w="3175"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</a:t>
            </a:r>
            <a:r>
              <a:rPr lang="de-AT" sz="4400" i="1" dirty="0">
                <a:ln w="3175"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de-AT" sz="4400" i="1" dirty="0">
                <a:ln w="3175"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de-AT" sz="4400" i="1" dirty="0" smtClean="0">
                <a:ln w="3175"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de-AT" sz="4400" i="1" dirty="0" err="1" smtClean="0">
                <a:ln w="3175"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polished</a:t>
            </a:r>
            <a:r>
              <a:rPr lang="de-AT" sz="4400" i="1" dirty="0" smtClean="0">
                <a:ln w="3175"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de-AT" sz="4400" i="1" dirty="0" err="1" smtClean="0">
                <a:ln w="3175"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</a:t>
            </a:r>
            <a:r>
              <a:rPr lang="de-AT" sz="4400" i="1" dirty="0" smtClean="0">
                <a:ln w="3175"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AT" sz="4400" i="1" dirty="0" err="1" smtClean="0">
                <a:ln w="3175"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went</a:t>
            </a:r>
            <a:r>
              <a:rPr lang="de-AT" sz="4400" i="1" dirty="0" smtClean="0">
                <a:ln w="3175"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AT" sz="4400" i="1" dirty="0" err="1" smtClean="0">
                <a:ln w="3175"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straight</a:t>
            </a:r>
            <a:r>
              <a:rPr lang="de-AT" sz="4400" i="1" dirty="0">
                <a:ln w="3175"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de-AT" sz="4400" i="1" dirty="0">
                <a:ln w="3175"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de-AT" sz="4400" i="1" dirty="0" smtClean="0">
                <a:ln w="3175"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de-AT" sz="4400" i="1" dirty="0" err="1" smtClean="0">
                <a:ln w="3175"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into</a:t>
            </a:r>
            <a:r>
              <a:rPr lang="de-AT" sz="4400" i="1" dirty="0" smtClean="0">
                <a:ln w="3175"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Netscape Navigator 2 just </a:t>
            </a:r>
            <a:r>
              <a:rPr lang="de-AT" sz="4400" i="1" dirty="0" err="1" smtClean="0">
                <a:ln w="3175"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</a:t>
            </a:r>
            <a:r>
              <a:rPr lang="de-AT" sz="4400" i="1" dirty="0" smtClean="0">
                <a:ln w="3175"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AT" sz="4400" i="1" dirty="0" err="1" smtClean="0">
                <a:ln w="3175"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</a:t>
            </a:r>
            <a:r>
              <a:rPr lang="de-AT" sz="4400" i="1" dirty="0" smtClean="0">
                <a:ln w="3175"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was, </a:t>
            </a:r>
            <a:r>
              <a:rPr lang="de-AT" sz="4400" i="1" u="sng" dirty="0" err="1" smtClean="0">
                <a:ln w="3175"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</a:t>
            </a:r>
            <a:r>
              <a:rPr lang="de-AT" sz="4400" i="1" u="sng" dirty="0" smtClean="0">
                <a:ln w="3175"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AT" sz="4400" i="1" u="sng" dirty="0" err="1" smtClean="0">
                <a:ln w="3175"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</a:t>
            </a:r>
            <a:r>
              <a:rPr lang="de-AT" sz="4400" i="1" u="sng" dirty="0" smtClean="0">
                <a:ln w="3175"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was </a:t>
            </a:r>
            <a:r>
              <a:rPr lang="de-AT" sz="4400" i="1" u="sng" dirty="0" err="1" smtClean="0">
                <a:ln w="3175"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very</a:t>
            </a:r>
            <a:r>
              <a:rPr lang="de-AT" sz="4400" i="1" u="sng" dirty="0" smtClean="0">
                <a:ln w="3175"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AT" sz="4400" i="1" u="sng" dirty="0" err="1" smtClean="0">
                <a:ln w="3175"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rough</a:t>
            </a:r>
            <a:r>
              <a:rPr lang="de-AT" sz="4400" i="1" dirty="0" smtClean="0">
                <a:ln w="3175"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.“</a:t>
            </a:r>
            <a:endParaRPr lang="de-AT" sz="4400" i="1" dirty="0">
              <a:ln w="3175"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5529" y="2013857"/>
            <a:ext cx="3087900" cy="4034344"/>
          </a:xfrm>
          <a:prstGeom prst="rect">
            <a:avLst/>
          </a:prstGeom>
          <a:ln>
            <a:solidFill>
              <a:schemeClr val="bg1"/>
            </a:solidFill>
          </a:ln>
          <a:effectLst>
            <a:glow rad="482600">
              <a:schemeClr val="bg1">
                <a:alpha val="21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8295949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de-DE" altLang="de-DE" sz="36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3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3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lang="de-DE" altLang="de-DE" sz="3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3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"08"</a:t>
            </a:r>
            <a:r>
              <a:rPr lang="de-DE" altLang="de-DE" sz="3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de-DE" altLang="de-DE" sz="3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früher 0, jetzt 8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3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3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lang="de-DE" altLang="de-DE" sz="3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3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altLang="de-DE" sz="3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09"</a:t>
            </a:r>
            <a:r>
              <a:rPr lang="de-DE" altLang="de-DE" sz="3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de-DE" altLang="de-DE" sz="3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früher </a:t>
            </a:r>
            <a:r>
              <a:rPr lang="de-DE" altLang="de-DE" sz="3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 </a:t>
            </a:r>
            <a:r>
              <a:rPr lang="de-DE" altLang="de-DE" sz="3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jetzt </a:t>
            </a:r>
            <a:r>
              <a:rPr lang="de-DE" altLang="de-DE" sz="3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de-DE" altLang="de-DE" sz="3600" b="1" baseline="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3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3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de-DE" altLang="de-DE" sz="3600" baseline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2" descr="http://hdwpics.com/images/0FAAE62E8A28/Programme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000" b="66026" l="27400" r="34200">
                        <a14:foregroundMark x1="30800" y1="50962" x2="30800" y2="56731"/>
                        <a14:foregroundMark x1="30800" y1="56731" x2="30800" y2="56731"/>
                        <a14:foregroundMark x1="33400" y1="61218" x2="33400" y2="61218"/>
                        <a14:foregroundMark x1="30800" y1="65385" x2="30800" y2="65385"/>
                        <a14:foregroundMark x1="27600" y1="64423" x2="27600" y2="64423"/>
                        <a14:foregroundMark x1="27400" y1="56090" x2="27400" y2="560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058" t="48247" r="65863" b="31789"/>
          <a:stretch/>
        </p:blipFill>
        <p:spPr bwMode="auto">
          <a:xfrm>
            <a:off x="-12700" y="2882900"/>
            <a:ext cx="14605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hdwpics.com/images/0FAAE62E8A28/Programmer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731" b="40705" l="47800" r="57600">
                        <a14:foregroundMark x1="56400" y1="33013" x2="56400" y2="33013"/>
                        <a14:foregroundMark x1="57200" y1="34295" x2="57200" y2="34295"/>
                        <a14:foregroundMark x1="57400" y1="35897" x2="57400" y2="35897"/>
                        <a14:foregroundMark x1="57200" y1="37179" x2="57200" y2="37179"/>
                        <a14:foregroundMark x1="56800" y1="38141" x2="56800" y2="38141"/>
                        <a14:foregroundMark x1="56400" y1="39103" x2="56400" y2="39103"/>
                        <a14:foregroundMark x1="55400" y1="39744" x2="55400" y2="39744"/>
                        <a14:foregroundMark x1="52000" y1="35897" x2="52000" y2="35897"/>
                        <a14:foregroundMark x1="51600" y1="34295" x2="51600" y2="34295"/>
                        <a14:foregroundMark x1="49000" y1="34295" x2="49000" y2="34295"/>
                        <a14:foregroundMark x1="47800" y1="34615" x2="47800" y2="346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928" t="30897" r="41178" b="58170"/>
          <a:stretch/>
        </p:blipFill>
        <p:spPr bwMode="auto">
          <a:xfrm>
            <a:off x="4495800" y="1016000"/>
            <a:ext cx="28575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4000" dirty="0" smtClean="0"/>
              <a:t>Sprachelemente</a:t>
            </a:r>
            <a:br>
              <a:rPr lang="de-DE" sz="4000" dirty="0" smtClean="0"/>
            </a:br>
            <a:r>
              <a:rPr lang="de-DE" dirty="0" smtClean="0">
                <a:solidFill>
                  <a:srgbClr val="FF0000"/>
                </a:solidFill>
              </a:rPr>
              <a:t>ACHTUNG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5426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de-DE" altLang="de-DE" sz="36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3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36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r>
              <a:rPr lang="de-DE" altLang="de-DE" sz="3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altLang="de-DE" sz="3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"Text"</a:t>
            </a:r>
            <a:r>
              <a:rPr lang="de-DE" altLang="de-DE" sz="3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de-DE" altLang="de-DE" sz="3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3600" baseline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alert(</a:t>
            </a:r>
            <a:r>
              <a:rPr lang="de-DE" altLang="de-DE" sz="3600" baseline="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r>
              <a:rPr lang="de-DE" altLang="de-DE" sz="3600" baseline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de-DE" altLang="de-DE" sz="3600" baseline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2" descr="http://hdwpics.com/images/0FAAE62E8A28/Programme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000" b="66026" l="27400" r="34200">
                        <a14:foregroundMark x1="30800" y1="50962" x2="30800" y2="56731"/>
                        <a14:foregroundMark x1="30800" y1="56731" x2="30800" y2="56731"/>
                        <a14:foregroundMark x1="33400" y1="61218" x2="33400" y2="61218"/>
                        <a14:foregroundMark x1="30800" y1="65385" x2="30800" y2="65385"/>
                        <a14:foregroundMark x1="27600" y1="64423" x2="27600" y2="64423"/>
                        <a14:foregroundMark x1="27400" y1="56090" x2="27400" y2="560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058" t="48247" r="65863" b="31789"/>
          <a:stretch/>
        </p:blipFill>
        <p:spPr bwMode="auto">
          <a:xfrm>
            <a:off x="-12700" y="2882900"/>
            <a:ext cx="14605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hdwpics.com/images/0FAAE62E8A28/Programmer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731" b="40705" l="47800" r="57600">
                        <a14:foregroundMark x1="56400" y1="33013" x2="56400" y2="33013"/>
                        <a14:foregroundMark x1="57200" y1="34295" x2="57200" y2="34295"/>
                        <a14:foregroundMark x1="57400" y1="35897" x2="57400" y2="35897"/>
                        <a14:foregroundMark x1="57200" y1="37179" x2="57200" y2="37179"/>
                        <a14:foregroundMark x1="56800" y1="38141" x2="56800" y2="38141"/>
                        <a14:foregroundMark x1="56400" y1="39103" x2="56400" y2="39103"/>
                        <a14:foregroundMark x1="55400" y1="39744" x2="55400" y2="39744"/>
                        <a14:foregroundMark x1="52000" y1="35897" x2="52000" y2="35897"/>
                        <a14:foregroundMark x1="51600" y1="34295" x2="51600" y2="34295"/>
                        <a14:foregroundMark x1="49000" y1="34295" x2="49000" y2="34295"/>
                        <a14:foregroundMark x1="47800" y1="34615" x2="47800" y2="346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928" t="30897" r="41178" b="58170"/>
          <a:stretch/>
        </p:blipFill>
        <p:spPr bwMode="auto">
          <a:xfrm>
            <a:off x="4495800" y="1016000"/>
            <a:ext cx="28575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4000" dirty="0" smtClean="0"/>
              <a:t>Sprachelemente</a:t>
            </a:r>
            <a:br>
              <a:rPr lang="de-DE" sz="4000" dirty="0" smtClean="0"/>
            </a:br>
            <a:r>
              <a:rPr lang="de-DE" dirty="0" smtClean="0">
                <a:solidFill>
                  <a:srgbClr val="FF0000"/>
                </a:solidFill>
              </a:rPr>
              <a:t>ACHTUNG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7678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de-DE" altLang="de-DE" sz="36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3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36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altLang="de-DE" sz="3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3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= [ 4, 8, 15, 16, 23, 42 ];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3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3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3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n.sort</a:t>
            </a:r>
            <a:r>
              <a:rPr lang="de-DE" altLang="de-DE" sz="3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de-DE" altLang="de-DE" sz="36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3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3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3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[ 15, 16, 23, 4, 42, 8 ]</a:t>
            </a:r>
          </a:p>
        </p:txBody>
      </p:sp>
      <p:pic>
        <p:nvPicPr>
          <p:cNvPr id="5" name="Picture 2" descr="http://hdwpics.com/images/0FAAE62E8A28/Programme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000" b="66026" l="27400" r="34200">
                        <a14:foregroundMark x1="30800" y1="50962" x2="30800" y2="56731"/>
                        <a14:foregroundMark x1="30800" y1="56731" x2="30800" y2="56731"/>
                        <a14:foregroundMark x1="33400" y1="61218" x2="33400" y2="61218"/>
                        <a14:foregroundMark x1="30800" y1="65385" x2="30800" y2="65385"/>
                        <a14:foregroundMark x1="27600" y1="64423" x2="27600" y2="64423"/>
                        <a14:foregroundMark x1="27400" y1="56090" x2="27400" y2="560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058" t="48247" r="65863" b="31789"/>
          <a:stretch/>
        </p:blipFill>
        <p:spPr bwMode="auto">
          <a:xfrm>
            <a:off x="-12700" y="2882900"/>
            <a:ext cx="14605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hdwpics.com/images/0FAAE62E8A28/Programmer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731" b="40705" l="47800" r="57600">
                        <a14:foregroundMark x1="56400" y1="33013" x2="56400" y2="33013"/>
                        <a14:foregroundMark x1="57200" y1="34295" x2="57200" y2="34295"/>
                        <a14:foregroundMark x1="57400" y1="35897" x2="57400" y2="35897"/>
                        <a14:foregroundMark x1="57200" y1="37179" x2="57200" y2="37179"/>
                        <a14:foregroundMark x1="56800" y1="38141" x2="56800" y2="38141"/>
                        <a14:foregroundMark x1="56400" y1="39103" x2="56400" y2="39103"/>
                        <a14:foregroundMark x1="55400" y1="39744" x2="55400" y2="39744"/>
                        <a14:foregroundMark x1="52000" y1="35897" x2="52000" y2="35897"/>
                        <a14:foregroundMark x1="51600" y1="34295" x2="51600" y2="34295"/>
                        <a14:foregroundMark x1="49000" y1="34295" x2="49000" y2="34295"/>
                        <a14:foregroundMark x1="47800" y1="34615" x2="47800" y2="346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928" t="30897" r="41178" b="58170"/>
          <a:stretch/>
        </p:blipFill>
        <p:spPr bwMode="auto">
          <a:xfrm>
            <a:off x="4495800" y="1016000"/>
            <a:ext cx="28575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4000" dirty="0" smtClean="0"/>
              <a:t>Sprachelemente</a:t>
            </a:r>
            <a:br>
              <a:rPr lang="de-DE" sz="4000" dirty="0" smtClean="0"/>
            </a:br>
            <a:r>
              <a:rPr lang="de-DE" dirty="0" smtClean="0">
                <a:solidFill>
                  <a:srgbClr val="FF0000"/>
                </a:solidFill>
              </a:rPr>
              <a:t>ACHTUNG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6995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de-DE" altLang="de-DE" sz="36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3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36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altLang="de-DE" sz="3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3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= [ 4, 8, 15, 16, 23, 42 ];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3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3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3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n.sort</a:t>
            </a:r>
            <a:r>
              <a:rPr lang="de-DE" altLang="de-DE" sz="3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36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e-DE" altLang="de-DE" sz="3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 b)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3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3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altLang="de-DE" sz="36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altLang="de-DE" sz="3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– b;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3600" baseline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3600" baseline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});</a:t>
            </a:r>
            <a:endParaRPr lang="de-DE" altLang="de-DE" sz="3600" baseline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2" descr="http://hdwpics.com/images/0FAAE62E8A28/Programme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000" b="66026" l="27400" r="34200">
                        <a14:foregroundMark x1="30800" y1="50962" x2="30800" y2="56731"/>
                        <a14:foregroundMark x1="30800" y1="56731" x2="30800" y2="56731"/>
                        <a14:foregroundMark x1="33400" y1="61218" x2="33400" y2="61218"/>
                        <a14:foregroundMark x1="30800" y1="65385" x2="30800" y2="65385"/>
                        <a14:foregroundMark x1="27600" y1="64423" x2="27600" y2="64423"/>
                        <a14:foregroundMark x1="27400" y1="56090" x2="27400" y2="560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058" t="48247" r="65863" b="31789"/>
          <a:stretch/>
        </p:blipFill>
        <p:spPr bwMode="auto">
          <a:xfrm>
            <a:off x="-12700" y="2882900"/>
            <a:ext cx="14605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hdwpics.com/images/0FAAE62E8A28/Programmer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731" b="40705" l="47800" r="57600">
                        <a14:foregroundMark x1="56400" y1="33013" x2="56400" y2="33013"/>
                        <a14:foregroundMark x1="57200" y1="34295" x2="57200" y2="34295"/>
                        <a14:foregroundMark x1="57400" y1="35897" x2="57400" y2="35897"/>
                        <a14:foregroundMark x1="57200" y1="37179" x2="57200" y2="37179"/>
                        <a14:foregroundMark x1="56800" y1="38141" x2="56800" y2="38141"/>
                        <a14:foregroundMark x1="56400" y1="39103" x2="56400" y2="39103"/>
                        <a14:foregroundMark x1="55400" y1="39744" x2="55400" y2="39744"/>
                        <a14:foregroundMark x1="52000" y1="35897" x2="52000" y2="35897"/>
                        <a14:foregroundMark x1="51600" y1="34295" x2="51600" y2="34295"/>
                        <a14:foregroundMark x1="49000" y1="34295" x2="49000" y2="34295"/>
                        <a14:foregroundMark x1="47800" y1="34615" x2="47800" y2="346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928" t="30897" r="41178" b="58170"/>
          <a:stretch/>
        </p:blipFill>
        <p:spPr bwMode="auto">
          <a:xfrm>
            <a:off x="4495800" y="1016000"/>
            <a:ext cx="28575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4000" dirty="0" smtClean="0"/>
              <a:t>Sprachelemente</a:t>
            </a:r>
            <a:br>
              <a:rPr lang="de-DE" sz="4000" dirty="0" smtClean="0"/>
            </a:br>
            <a:r>
              <a:rPr lang="de-DE" dirty="0" smtClean="0">
                <a:solidFill>
                  <a:srgbClr val="FF0000"/>
                </a:solidFill>
              </a:rPr>
              <a:t>ACHTUNG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6591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de-DE" altLang="de-DE" sz="36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3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36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de-DE" altLang="de-DE" sz="3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null </a:t>
            </a:r>
            <a:r>
              <a:rPr lang="de-DE" altLang="de-DE" sz="3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de-DE" altLang="de-DE" sz="36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endParaRPr lang="de-DE" altLang="de-DE" sz="36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de-DE" altLang="de-DE" sz="3600" baseline="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3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3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de-DE" altLang="de-DE" sz="3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3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/a/</a:t>
            </a:r>
            <a:r>
              <a:rPr lang="de-DE" altLang="de-DE" sz="3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3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3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de-DE" altLang="de-DE" sz="36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de-DE" altLang="de-DE" sz="3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ODER </a:t>
            </a:r>
            <a:r>
              <a:rPr lang="de-DE" altLang="de-DE" sz="36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endParaRPr lang="de-DE" altLang="de-DE" sz="36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de-DE" altLang="de-DE" sz="3600" baseline="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2" descr="http://hdwpics.com/images/0FAAE62E8A28/Programme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000" b="66026" l="27400" r="34200">
                        <a14:foregroundMark x1="30800" y1="50962" x2="30800" y2="56731"/>
                        <a14:foregroundMark x1="30800" y1="56731" x2="30800" y2="56731"/>
                        <a14:foregroundMark x1="33400" y1="61218" x2="33400" y2="61218"/>
                        <a14:foregroundMark x1="30800" y1="65385" x2="30800" y2="65385"/>
                        <a14:foregroundMark x1="27600" y1="64423" x2="27600" y2="64423"/>
                        <a14:foregroundMark x1="27400" y1="56090" x2="27400" y2="560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058" t="48247" r="65863" b="31789"/>
          <a:stretch/>
        </p:blipFill>
        <p:spPr bwMode="auto">
          <a:xfrm>
            <a:off x="-12700" y="2882900"/>
            <a:ext cx="14605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hdwpics.com/images/0FAAE62E8A28/Programmer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731" b="40705" l="47800" r="57600">
                        <a14:foregroundMark x1="56400" y1="33013" x2="56400" y2="33013"/>
                        <a14:foregroundMark x1="57200" y1="34295" x2="57200" y2="34295"/>
                        <a14:foregroundMark x1="57400" y1="35897" x2="57400" y2="35897"/>
                        <a14:foregroundMark x1="57200" y1="37179" x2="57200" y2="37179"/>
                        <a14:foregroundMark x1="56800" y1="38141" x2="56800" y2="38141"/>
                        <a14:foregroundMark x1="56400" y1="39103" x2="56400" y2="39103"/>
                        <a14:foregroundMark x1="55400" y1="39744" x2="55400" y2="39744"/>
                        <a14:foregroundMark x1="52000" y1="35897" x2="52000" y2="35897"/>
                        <a14:foregroundMark x1="51600" y1="34295" x2="51600" y2="34295"/>
                        <a14:foregroundMark x1="49000" y1="34295" x2="49000" y2="34295"/>
                        <a14:foregroundMark x1="47800" y1="34615" x2="47800" y2="346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928" t="30897" r="41178" b="58170"/>
          <a:stretch/>
        </p:blipFill>
        <p:spPr bwMode="auto">
          <a:xfrm>
            <a:off x="4495800" y="1016000"/>
            <a:ext cx="28575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4000" dirty="0" smtClean="0"/>
              <a:t>Sprachelemente</a:t>
            </a:r>
            <a:br>
              <a:rPr lang="de-DE" sz="4000" dirty="0" smtClean="0"/>
            </a:br>
            <a:r>
              <a:rPr lang="de-DE" dirty="0" smtClean="0">
                <a:solidFill>
                  <a:srgbClr val="FF0000"/>
                </a:solidFill>
              </a:rPr>
              <a:t>ACHTUNG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490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3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altLang="de-DE" sz="3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Boolean(</a:t>
            </a:r>
            <a:r>
              <a:rPr lang="de-DE" altLang="de-DE" sz="3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de-DE" altLang="de-DE" sz="3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lang="de-DE" altLang="de-DE" sz="36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de-DE" altLang="de-DE" sz="3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de-DE" altLang="de-DE" sz="36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de-DE" altLang="de-DE" sz="36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36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altLang="de-DE" sz="3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3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Boolean(</a:t>
            </a:r>
            <a:r>
              <a:rPr lang="de-DE" altLang="de-DE" sz="3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de-DE" altLang="de-DE" sz="3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=== </a:t>
            </a:r>
            <a:r>
              <a:rPr lang="de-DE" altLang="de-DE" sz="36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de-DE" altLang="de-DE" sz="3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de-DE" altLang="de-DE" sz="36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de-DE" altLang="de-DE" sz="36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36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altLang="de-DE" sz="3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3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Boolean(</a:t>
            </a:r>
            <a:r>
              <a:rPr lang="de-DE" altLang="de-DE" sz="3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de-DE" altLang="de-DE" sz="3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lang="de-DE" altLang="de-DE" sz="36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de-DE" altLang="de-DE" sz="3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de-DE" altLang="de-DE" sz="36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de-DE" altLang="de-DE" sz="36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3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altLang="de-DE" sz="3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Boolean(</a:t>
            </a:r>
            <a:r>
              <a:rPr lang="de-DE" altLang="de-DE" sz="3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de-DE" altLang="de-DE" sz="3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=== </a:t>
            </a:r>
            <a:r>
              <a:rPr lang="de-DE" altLang="de-DE" sz="3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de-DE" altLang="de-DE" sz="3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de-DE" altLang="de-DE" sz="3600" b="1" u="sng" dirty="0" err="1">
                <a:solidFill>
                  <a:srgbClr val="00B050"/>
                </a:solidFill>
                <a:uFill>
                  <a:solidFill>
                    <a:srgbClr val="FF0000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de-DE" altLang="de-DE" sz="3600" b="1" u="sng" dirty="0">
              <a:solidFill>
                <a:srgbClr val="00B050"/>
              </a:solidFill>
              <a:uFill>
                <a:solidFill>
                  <a:srgbClr val="FF0000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de-DE" altLang="de-DE" sz="36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2" descr="http://hdwpics.com/images/0FAAE62E8A28/Programme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000" b="66026" l="27400" r="34200">
                        <a14:foregroundMark x1="30800" y1="50962" x2="30800" y2="56731"/>
                        <a14:foregroundMark x1="30800" y1="56731" x2="30800" y2="56731"/>
                        <a14:foregroundMark x1="33400" y1="61218" x2="33400" y2="61218"/>
                        <a14:foregroundMark x1="30800" y1="65385" x2="30800" y2="65385"/>
                        <a14:foregroundMark x1="27600" y1="64423" x2="27600" y2="64423"/>
                        <a14:foregroundMark x1="27400" y1="56090" x2="27400" y2="560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058" t="48247" r="65863" b="31789"/>
          <a:stretch/>
        </p:blipFill>
        <p:spPr bwMode="auto">
          <a:xfrm>
            <a:off x="-12700" y="2882900"/>
            <a:ext cx="14605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hdwpics.com/images/0FAAE62E8A28/Programmer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731" b="40705" l="47800" r="57600">
                        <a14:foregroundMark x1="56400" y1="33013" x2="56400" y2="33013"/>
                        <a14:foregroundMark x1="57200" y1="34295" x2="57200" y2="34295"/>
                        <a14:foregroundMark x1="57400" y1="35897" x2="57400" y2="35897"/>
                        <a14:foregroundMark x1="57200" y1="37179" x2="57200" y2="37179"/>
                        <a14:foregroundMark x1="56800" y1="38141" x2="56800" y2="38141"/>
                        <a14:foregroundMark x1="56400" y1="39103" x2="56400" y2="39103"/>
                        <a14:foregroundMark x1="55400" y1="39744" x2="55400" y2="39744"/>
                        <a14:foregroundMark x1="52000" y1="35897" x2="52000" y2="35897"/>
                        <a14:foregroundMark x1="51600" y1="34295" x2="51600" y2="34295"/>
                        <a14:foregroundMark x1="49000" y1="34295" x2="49000" y2="34295"/>
                        <a14:foregroundMark x1="47800" y1="34615" x2="47800" y2="346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928" t="30897" r="41178" b="58170"/>
          <a:stretch/>
        </p:blipFill>
        <p:spPr bwMode="auto">
          <a:xfrm>
            <a:off x="4495800" y="1016000"/>
            <a:ext cx="28575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4000" dirty="0" smtClean="0"/>
              <a:t>Sprachelemente</a:t>
            </a:r>
            <a:br>
              <a:rPr lang="de-DE" sz="4000" dirty="0" smtClean="0"/>
            </a:br>
            <a:r>
              <a:rPr lang="de-DE" dirty="0" smtClean="0">
                <a:solidFill>
                  <a:srgbClr val="FF0000"/>
                </a:solidFill>
              </a:rPr>
              <a:t>ACHTUNG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9900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3600" baseline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de-DE" altLang="de-DE" sz="3600" baseline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"125"</a:t>
            </a:r>
            <a:r>
              <a:rPr lang="de-DE" altLang="de-DE" sz="3600" baseline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3600" baseline="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125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de-DE" altLang="de-DE" sz="3600" baseline="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3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3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36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altLang="de-DE" sz="3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lang="de-DE" altLang="de-DE" sz="3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"43"</a:t>
            </a:r>
            <a:r>
              <a:rPr lang="de-DE" altLang="de-DE" sz="3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3600" baseline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3600" baseline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3600" baseline="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altLang="de-DE" sz="3600" baseline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 = +x; </a:t>
            </a:r>
            <a:r>
              <a:rPr lang="de-DE" altLang="de-DE" sz="3600" baseline="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 ===</a:t>
            </a:r>
            <a:r>
              <a:rPr lang="de-DE" altLang="de-DE" sz="3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43</a:t>
            </a:r>
            <a:endParaRPr lang="de-DE" altLang="de-DE" sz="3600" baseline="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3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3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de-DE" altLang="de-DE" sz="3600" baseline="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2" descr="http://hdwpics.com/images/0FAAE62E8A28/Programme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000" b="66026" l="27400" r="34200">
                        <a14:foregroundMark x1="30800" y1="50962" x2="30800" y2="56731"/>
                        <a14:foregroundMark x1="30800" y1="56731" x2="30800" y2="56731"/>
                        <a14:foregroundMark x1="33400" y1="61218" x2="33400" y2="61218"/>
                        <a14:foregroundMark x1="30800" y1="65385" x2="30800" y2="65385"/>
                        <a14:foregroundMark x1="27600" y1="64423" x2="27600" y2="64423"/>
                        <a14:foregroundMark x1="27400" y1="56090" x2="27400" y2="560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058" t="48247" r="65863" b="31789"/>
          <a:stretch/>
        </p:blipFill>
        <p:spPr bwMode="auto">
          <a:xfrm>
            <a:off x="-12700" y="2882900"/>
            <a:ext cx="14605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hdwpics.com/images/0FAAE62E8A28/Programmer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731" b="40705" l="47800" r="57600">
                        <a14:foregroundMark x1="56400" y1="33013" x2="56400" y2="33013"/>
                        <a14:foregroundMark x1="57200" y1="34295" x2="57200" y2="34295"/>
                        <a14:foregroundMark x1="57400" y1="35897" x2="57400" y2="35897"/>
                        <a14:foregroundMark x1="57200" y1="37179" x2="57200" y2="37179"/>
                        <a14:foregroundMark x1="56800" y1="38141" x2="56800" y2="38141"/>
                        <a14:foregroundMark x1="56400" y1="39103" x2="56400" y2="39103"/>
                        <a14:foregroundMark x1="55400" y1="39744" x2="55400" y2="39744"/>
                        <a14:foregroundMark x1="52000" y1="35897" x2="52000" y2="35897"/>
                        <a14:foregroundMark x1="51600" y1="34295" x2="51600" y2="34295"/>
                        <a14:foregroundMark x1="49000" y1="34295" x2="49000" y2="34295"/>
                        <a14:foregroundMark x1="47800" y1="34615" x2="47800" y2="346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928" t="30897" r="41178" b="58170"/>
          <a:stretch/>
        </p:blipFill>
        <p:spPr bwMode="auto">
          <a:xfrm>
            <a:off x="4495800" y="1016000"/>
            <a:ext cx="28575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4000" dirty="0" smtClean="0"/>
              <a:t>Sprachelemente</a:t>
            </a:r>
            <a:br>
              <a:rPr lang="de-DE" sz="4000" dirty="0" smtClean="0"/>
            </a:br>
            <a:r>
              <a:rPr lang="de-DE" dirty="0" smtClean="0">
                <a:solidFill>
                  <a:srgbClr val="FF0000"/>
                </a:solidFill>
              </a:rPr>
              <a:t>ACHTUNG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201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3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de-DE" altLang="de-DE" sz="3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ew</a:t>
            </a:r>
            <a:r>
              <a:rPr lang="de-DE" altLang="de-DE" sz="3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vs. Funktion: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de-DE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function</a:t>
            </a:r>
            <a:r>
              <a:rPr lang="en-US" altLang="de-DE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e-D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Person(first, last, age) {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de-D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de-DE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de-DE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.firstName</a:t>
            </a:r>
            <a:r>
              <a:rPr lang="en-US" altLang="de-D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first</a:t>
            </a:r>
            <a:r>
              <a:rPr lang="en-US" altLang="de-DE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…</a:t>
            </a:r>
            <a:endParaRPr lang="en-US" altLang="de-DE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de-DE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de-DE" baseline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e-DE" baseline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e-DE" baseline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de-DE" baseline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p1 = Person(…);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de-D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e-DE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e-DE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de-DE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p2 = new Person(…);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de-DE" baseline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à"/>
            </a:pPr>
            <a:r>
              <a:rPr lang="en-US" altLang="de-DE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altLang="de-DE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Konstruktoren</a:t>
            </a:r>
            <a:r>
              <a:rPr lang="en-US" altLang="de-DE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altLang="de-DE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groß</a:t>
            </a:r>
            <a:r>
              <a:rPr lang="en-US" altLang="de-DE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altLang="de-DE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 </a:t>
            </a:r>
            <a:r>
              <a:rPr lang="en-US" altLang="de-DE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Funktionen</a:t>
            </a:r>
            <a:r>
              <a:rPr lang="en-US" altLang="de-DE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altLang="de-DE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klein</a:t>
            </a:r>
            <a:endParaRPr lang="en-US" altLang="de-DE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à"/>
            </a:pPr>
            <a:r>
              <a:rPr lang="en-US" altLang="de-DE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new Person(…)  person(…)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de-DE" altLang="de-DE" baseline="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2" descr="http://hdwpics.com/images/0FAAE62E8A28/Programme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000" b="66026" l="27400" r="34200">
                        <a14:foregroundMark x1="30800" y1="50962" x2="30800" y2="56731"/>
                        <a14:foregroundMark x1="30800" y1="56731" x2="30800" y2="56731"/>
                        <a14:foregroundMark x1="33400" y1="61218" x2="33400" y2="61218"/>
                        <a14:foregroundMark x1="30800" y1="65385" x2="30800" y2="65385"/>
                        <a14:foregroundMark x1="27600" y1="64423" x2="27600" y2="64423"/>
                        <a14:foregroundMark x1="27400" y1="56090" x2="27400" y2="560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058" t="48247" r="65863" b="31789"/>
          <a:stretch/>
        </p:blipFill>
        <p:spPr bwMode="auto">
          <a:xfrm>
            <a:off x="-12700" y="2882900"/>
            <a:ext cx="14605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hdwpics.com/images/0FAAE62E8A28/Programmer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731" b="40705" l="47800" r="57600">
                        <a14:foregroundMark x1="56400" y1="33013" x2="56400" y2="33013"/>
                        <a14:foregroundMark x1="57200" y1="34295" x2="57200" y2="34295"/>
                        <a14:foregroundMark x1="57400" y1="35897" x2="57400" y2="35897"/>
                        <a14:foregroundMark x1="57200" y1="37179" x2="57200" y2="37179"/>
                        <a14:foregroundMark x1="56800" y1="38141" x2="56800" y2="38141"/>
                        <a14:foregroundMark x1="56400" y1="39103" x2="56400" y2="39103"/>
                        <a14:foregroundMark x1="55400" y1="39744" x2="55400" y2="39744"/>
                        <a14:foregroundMark x1="52000" y1="35897" x2="52000" y2="35897"/>
                        <a14:foregroundMark x1="51600" y1="34295" x2="51600" y2="34295"/>
                        <a14:foregroundMark x1="49000" y1="34295" x2="49000" y2="34295"/>
                        <a14:foregroundMark x1="47800" y1="34615" x2="47800" y2="346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928" t="30897" r="41178" b="58170"/>
          <a:stretch/>
        </p:blipFill>
        <p:spPr bwMode="auto">
          <a:xfrm>
            <a:off x="4495800" y="1016000"/>
            <a:ext cx="28575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4000" dirty="0" smtClean="0"/>
              <a:t>Sprachelemente</a:t>
            </a:r>
            <a:br>
              <a:rPr lang="de-DE" sz="4000" dirty="0" smtClean="0"/>
            </a:br>
            <a:r>
              <a:rPr lang="de-DE" dirty="0" smtClean="0">
                <a:solidFill>
                  <a:srgbClr val="FF0000"/>
                </a:solidFill>
              </a:rPr>
              <a:t>ACHTUNG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4159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baseline="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baseline="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altLang="de-DE" baseline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 -&gt; </a:t>
            </a:r>
            <a:r>
              <a:rPr lang="de-DE" altLang="de-DE" baseline="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endParaRPr lang="de-DE" altLang="de-DE" baseline="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altLang="de-DE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altLang="de-DE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de-DE" altLang="de-DE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altLang="de-DE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-&gt; </a:t>
            </a:r>
            <a:r>
              <a:rPr lang="de-DE" altLang="de-DE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endParaRPr lang="de-DE" altLang="de-DE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altLang="de-DE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 + 2) -&gt; </a:t>
            </a:r>
            <a:r>
              <a:rPr lang="de-DE" altLang="de-DE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endParaRPr lang="de-DE" altLang="de-DE" baseline="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2" descr="http://hdwpics.com/images/0FAAE62E8A28/Programme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000" b="66026" l="27400" r="34200">
                        <a14:foregroundMark x1="30800" y1="50962" x2="30800" y2="56731"/>
                        <a14:foregroundMark x1="30800" y1="56731" x2="30800" y2="56731"/>
                        <a14:foregroundMark x1="33400" y1="61218" x2="33400" y2="61218"/>
                        <a14:foregroundMark x1="30800" y1="65385" x2="30800" y2="65385"/>
                        <a14:foregroundMark x1="27600" y1="64423" x2="27600" y2="64423"/>
                        <a14:foregroundMark x1="27400" y1="56090" x2="27400" y2="560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058" t="48247" r="65863" b="31789"/>
          <a:stretch/>
        </p:blipFill>
        <p:spPr bwMode="auto">
          <a:xfrm>
            <a:off x="-12700" y="2882900"/>
            <a:ext cx="14605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hdwpics.com/images/0FAAE62E8A28/Programmer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731" b="40705" l="47800" r="57600">
                        <a14:foregroundMark x1="56400" y1="33013" x2="56400" y2="33013"/>
                        <a14:foregroundMark x1="57200" y1="34295" x2="57200" y2="34295"/>
                        <a14:foregroundMark x1="57400" y1="35897" x2="57400" y2="35897"/>
                        <a14:foregroundMark x1="57200" y1="37179" x2="57200" y2="37179"/>
                        <a14:foregroundMark x1="56800" y1="38141" x2="56800" y2="38141"/>
                        <a14:foregroundMark x1="56400" y1="39103" x2="56400" y2="39103"/>
                        <a14:foregroundMark x1="55400" y1="39744" x2="55400" y2="39744"/>
                        <a14:foregroundMark x1="52000" y1="35897" x2="52000" y2="35897"/>
                        <a14:foregroundMark x1="51600" y1="34295" x2="51600" y2="34295"/>
                        <a14:foregroundMark x1="49000" y1="34295" x2="49000" y2="34295"/>
                        <a14:foregroundMark x1="47800" y1="34615" x2="47800" y2="346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928" t="30897" r="41178" b="58170"/>
          <a:stretch/>
        </p:blipFill>
        <p:spPr bwMode="auto">
          <a:xfrm>
            <a:off x="4495800" y="1016000"/>
            <a:ext cx="28575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4000" dirty="0" smtClean="0"/>
              <a:t>Sprachelemente</a:t>
            </a:r>
            <a:br>
              <a:rPr lang="de-DE" sz="4000" dirty="0" smtClean="0"/>
            </a:br>
            <a:r>
              <a:rPr lang="de-DE" dirty="0" smtClean="0">
                <a:solidFill>
                  <a:srgbClr val="FF0000"/>
                </a:solidFill>
              </a:rPr>
              <a:t>ACHTUNG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1477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de-DE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y </a:t>
            </a:r>
            <a:r>
              <a:rPr lang="en-US" altLang="de-D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5;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de-DE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switch</a:t>
            </a:r>
            <a:r>
              <a:rPr lang="en-US" altLang="de-DE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(y) {</a:t>
            </a:r>
            <a:endParaRPr lang="en-US" altLang="de-DE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de-DE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de-DE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altLang="de-DE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e-D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'5'</a:t>
            </a:r>
            <a:r>
              <a:rPr lang="en-US" altLang="de-D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de-DE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console.log</a:t>
            </a:r>
            <a:r>
              <a:rPr lang="en-US" altLang="de-D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e-D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"y is 5</a:t>
            </a:r>
            <a:r>
              <a:rPr lang="en-US" altLang="de-DE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de-DE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de-DE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de-DE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altLang="de-DE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de-DE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de-DE" baseline="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de-DE" baseline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de-DE" b="1" baseline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altLang="de-DE" b="1" baseline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wir</a:t>
            </a:r>
            <a:r>
              <a:rPr lang="en-US" altLang="de-DE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altLang="de-DE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e-DE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mit</a:t>
            </a:r>
            <a:r>
              <a:rPr lang="en-US" altLang="de-DE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=== </a:t>
            </a:r>
            <a:r>
              <a:rPr lang="en-US" altLang="de-DE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verglichen</a:t>
            </a:r>
            <a:endParaRPr lang="en-US" altLang="de-DE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de-DE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de-DE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Typen</a:t>
            </a:r>
            <a:r>
              <a:rPr lang="en-US" altLang="de-DE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e-DE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müssen</a:t>
            </a:r>
            <a:r>
              <a:rPr lang="en-US" altLang="de-DE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e-DE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zusammenpassen</a:t>
            </a:r>
            <a:endParaRPr lang="de-DE" altLang="de-DE" b="1" baseline="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2" descr="http://hdwpics.com/images/0FAAE62E8A28/Programme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000" b="66026" l="27400" r="34200">
                        <a14:foregroundMark x1="30800" y1="50962" x2="30800" y2="56731"/>
                        <a14:foregroundMark x1="30800" y1="56731" x2="30800" y2="56731"/>
                        <a14:foregroundMark x1="33400" y1="61218" x2="33400" y2="61218"/>
                        <a14:foregroundMark x1="30800" y1="65385" x2="30800" y2="65385"/>
                        <a14:foregroundMark x1="27600" y1="64423" x2="27600" y2="64423"/>
                        <a14:foregroundMark x1="27400" y1="56090" x2="27400" y2="560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058" t="48247" r="65863" b="31789"/>
          <a:stretch/>
        </p:blipFill>
        <p:spPr bwMode="auto">
          <a:xfrm>
            <a:off x="-12700" y="2882900"/>
            <a:ext cx="14605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hdwpics.com/images/0FAAE62E8A28/Programmer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731" b="40705" l="47800" r="57600">
                        <a14:foregroundMark x1="56400" y1="33013" x2="56400" y2="33013"/>
                        <a14:foregroundMark x1="57200" y1="34295" x2="57200" y2="34295"/>
                        <a14:foregroundMark x1="57400" y1="35897" x2="57400" y2="35897"/>
                        <a14:foregroundMark x1="57200" y1="37179" x2="57200" y2="37179"/>
                        <a14:foregroundMark x1="56800" y1="38141" x2="56800" y2="38141"/>
                        <a14:foregroundMark x1="56400" y1="39103" x2="56400" y2="39103"/>
                        <a14:foregroundMark x1="55400" y1="39744" x2="55400" y2="39744"/>
                        <a14:foregroundMark x1="52000" y1="35897" x2="52000" y2="35897"/>
                        <a14:foregroundMark x1="51600" y1="34295" x2="51600" y2="34295"/>
                        <a14:foregroundMark x1="49000" y1="34295" x2="49000" y2="34295"/>
                        <a14:foregroundMark x1="47800" y1="34615" x2="47800" y2="346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928" t="30897" r="41178" b="58170"/>
          <a:stretch/>
        </p:blipFill>
        <p:spPr bwMode="auto">
          <a:xfrm>
            <a:off x="4495800" y="1016000"/>
            <a:ext cx="28575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4000" dirty="0" smtClean="0"/>
              <a:t>Sprachelemente</a:t>
            </a:r>
            <a:br>
              <a:rPr lang="de-DE" sz="4000" dirty="0" smtClean="0"/>
            </a:br>
            <a:r>
              <a:rPr lang="de-DE" dirty="0" smtClean="0">
                <a:solidFill>
                  <a:srgbClr val="FF0000"/>
                </a:solidFill>
              </a:rPr>
              <a:t>ACHTUNG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2615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Geschichte / Entwicklung</a:t>
            </a:r>
            <a:endParaRPr lang="de-DE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38200" y="1886673"/>
            <a:ext cx="6945086" cy="4290290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de-DE" sz="2800" kern="1200" smtClean="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2400" kern="1200" smtClean="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2000" kern="1200" smtClean="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 smtClean="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AT" sz="4400" i="1" dirty="0" smtClean="0">
                <a:ln w="3175"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„JavaScript </a:t>
            </a:r>
            <a:r>
              <a:rPr lang="de-AT" sz="4400" i="1" dirty="0" err="1" smtClean="0">
                <a:ln w="3175"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had</a:t>
            </a:r>
            <a:r>
              <a:rPr lang="de-AT" sz="4400" i="1" dirty="0" smtClean="0">
                <a:ln w="3175"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AT" sz="4400" i="1" dirty="0" err="1" smtClean="0">
                <a:ln w="3175"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never</a:t>
            </a:r>
            <a:r>
              <a:rPr lang="de-AT" sz="4400" i="1" dirty="0" smtClean="0">
                <a:ln w="3175"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AT" sz="4400" i="1" dirty="0" smtClean="0">
                <a:ln w="3175"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</a:t>
            </a:r>
            <a:r>
              <a:rPr lang="de-AT" sz="4400" i="1" dirty="0" err="1" smtClean="0">
                <a:ln w="3175"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interval</a:t>
            </a:r>
            <a:r>
              <a:rPr lang="de-AT" sz="4400" i="1" dirty="0" smtClean="0">
                <a:ln w="3175"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</a:t>
            </a:r>
            <a:r>
              <a:rPr lang="de-AT" sz="4400" i="1" dirty="0" err="1" smtClean="0">
                <a:ln w="3175"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de-AT" sz="4400" i="1" dirty="0" smtClean="0">
                <a:ln w="3175"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lab </a:t>
            </a:r>
            <a:r>
              <a:rPr lang="de-AT" sz="4400" i="1" dirty="0" err="1" smtClean="0">
                <a:ln w="3175"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when</a:t>
            </a:r>
            <a:r>
              <a:rPr lang="de-AT" sz="4400" i="1" dirty="0" smtClean="0">
                <a:ln w="3175"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AT" sz="4400" i="1" dirty="0" err="1" smtClean="0">
                <a:ln w="3175"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</a:t>
            </a:r>
            <a:r>
              <a:rPr lang="de-AT" sz="4400" i="1" dirty="0" smtClean="0">
                <a:ln w="3175"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AT" sz="4400" i="1" dirty="0" err="1" smtClean="0">
                <a:ln w="3175"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could</a:t>
            </a:r>
            <a:r>
              <a:rPr lang="de-AT" sz="4400" i="1" dirty="0" smtClean="0">
                <a:ln w="3175"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AT" sz="4400" i="1" dirty="0" err="1" smtClean="0">
                <a:ln w="3175"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</a:t>
            </a:r>
            <a:r>
              <a:rPr lang="de-AT" sz="4400" i="1" dirty="0" smtClean="0">
                <a:ln w="3175"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AT" sz="4400" i="1" dirty="0" err="1" smtClean="0">
                <a:ln w="3175"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tried</a:t>
            </a:r>
            <a:r>
              <a:rPr lang="de-AT" sz="4400" i="1" dirty="0" smtClean="0">
                <a:ln w="3175"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out </a:t>
            </a:r>
            <a:r>
              <a:rPr lang="de-AT" sz="4400" i="1" dirty="0" err="1" smtClean="0">
                <a:ln w="3175"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</a:t>
            </a:r>
            <a:r>
              <a:rPr lang="de-AT" sz="4400" i="1" dirty="0">
                <a:ln w="3175"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de-AT" sz="4400" i="1" dirty="0">
                <a:ln w="3175"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de-AT" sz="4400" i="1" dirty="0" smtClean="0">
                <a:ln w="3175"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de-AT" sz="4400" i="1" dirty="0" err="1" smtClean="0">
                <a:ln w="3175"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polished</a:t>
            </a:r>
            <a:r>
              <a:rPr lang="de-AT" sz="4400" i="1" dirty="0" smtClean="0">
                <a:ln w="3175"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de-AT" sz="4400" i="1" dirty="0" err="1" smtClean="0">
                <a:ln w="3175"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</a:t>
            </a:r>
            <a:r>
              <a:rPr lang="de-AT" sz="4400" i="1" dirty="0" smtClean="0">
                <a:ln w="3175"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AT" sz="4400" i="1" dirty="0" err="1" smtClean="0">
                <a:ln w="3175"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went</a:t>
            </a:r>
            <a:r>
              <a:rPr lang="de-AT" sz="4400" i="1" dirty="0" smtClean="0">
                <a:ln w="3175"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AT" sz="4400" i="1" dirty="0" err="1" smtClean="0">
                <a:ln w="3175"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straight</a:t>
            </a:r>
            <a:r>
              <a:rPr lang="de-AT" sz="4400" i="1" dirty="0">
                <a:ln w="3175"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de-AT" sz="4400" i="1" dirty="0">
                <a:ln w="3175"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de-AT" sz="4400" i="1" dirty="0" smtClean="0">
                <a:ln w="3175"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de-AT" sz="4400" i="1" dirty="0" err="1" smtClean="0">
                <a:ln w="3175"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into</a:t>
            </a:r>
            <a:r>
              <a:rPr lang="de-AT" sz="4400" i="1" dirty="0" smtClean="0">
                <a:ln w="3175"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Netscape Navigator 2 just </a:t>
            </a:r>
            <a:r>
              <a:rPr lang="de-AT" sz="4400" i="1" dirty="0" err="1" smtClean="0">
                <a:ln w="3175"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</a:t>
            </a:r>
            <a:r>
              <a:rPr lang="de-AT" sz="4400" i="1" dirty="0" smtClean="0">
                <a:ln w="3175"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AT" sz="4400" i="1" dirty="0" err="1" smtClean="0">
                <a:ln w="3175"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</a:t>
            </a:r>
            <a:r>
              <a:rPr lang="de-AT" sz="4400" i="1" dirty="0" smtClean="0">
                <a:ln w="3175"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was, </a:t>
            </a:r>
            <a:r>
              <a:rPr lang="de-AT" sz="4400" i="1" u="sng" dirty="0" err="1" smtClean="0">
                <a:ln w="3175"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</a:t>
            </a:r>
            <a:r>
              <a:rPr lang="de-AT" sz="4400" i="1" u="sng" dirty="0" smtClean="0">
                <a:ln w="3175"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AT" sz="4400" i="1" u="sng" dirty="0" err="1" smtClean="0">
                <a:ln w="3175"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</a:t>
            </a:r>
            <a:r>
              <a:rPr lang="de-AT" sz="4400" i="1" u="sng" dirty="0" smtClean="0">
                <a:ln w="3175"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was </a:t>
            </a:r>
            <a:r>
              <a:rPr lang="de-AT" sz="4400" i="1" u="sng" dirty="0" err="1" smtClean="0">
                <a:ln w="3175"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very</a:t>
            </a:r>
            <a:r>
              <a:rPr lang="de-AT" sz="4400" i="1" u="sng" dirty="0" smtClean="0">
                <a:ln w="3175"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AT" sz="4400" i="1" u="sng" dirty="0" err="1" smtClean="0">
                <a:ln w="3175"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rough</a:t>
            </a:r>
            <a:r>
              <a:rPr lang="de-AT" sz="4400" i="1" dirty="0" smtClean="0">
                <a:ln w="3175"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.“</a:t>
            </a:r>
            <a:endParaRPr lang="de-AT" sz="4400" i="1" dirty="0">
              <a:ln w="3175"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5529" y="2013857"/>
            <a:ext cx="3087900" cy="4034344"/>
          </a:xfrm>
          <a:prstGeom prst="rect">
            <a:avLst/>
          </a:prstGeom>
          <a:ln>
            <a:solidFill>
              <a:schemeClr val="bg1"/>
            </a:solidFill>
          </a:ln>
          <a:effectLst>
            <a:glow rad="482600">
              <a:schemeClr val="bg1">
                <a:alpha val="21000"/>
              </a:schemeClr>
            </a:glow>
          </a:effectLst>
        </p:spPr>
      </p:pic>
      <p:sp>
        <p:nvSpPr>
          <p:cNvPr id="4" name="Rechteck 3"/>
          <p:cNvSpPr/>
          <p:nvPr/>
        </p:nvSpPr>
        <p:spPr>
          <a:xfrm>
            <a:off x="-130629" y="-108857"/>
            <a:ext cx="12485915" cy="7064828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 rot="19446985">
            <a:off x="2433981" y="1743465"/>
            <a:ext cx="667073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6600" b="1" dirty="0" smtClean="0">
                <a:ln>
                  <a:solidFill>
                    <a:schemeClr val="tx1"/>
                  </a:solidFill>
                </a:ln>
                <a:solidFill>
                  <a:srgbClr val="C00000"/>
                </a:solidFill>
              </a:rPr>
              <a:t>Wir haben derzeit </a:t>
            </a:r>
            <a:br>
              <a:rPr lang="de-DE" sz="6600" b="1" dirty="0" smtClean="0">
                <a:ln>
                  <a:solidFill>
                    <a:schemeClr val="tx1"/>
                  </a:solidFill>
                </a:ln>
                <a:solidFill>
                  <a:srgbClr val="C00000"/>
                </a:solidFill>
              </a:rPr>
            </a:br>
            <a:r>
              <a:rPr lang="de-DE" sz="6600" b="1" dirty="0" smtClean="0">
                <a:ln>
                  <a:solidFill>
                    <a:schemeClr val="tx1"/>
                  </a:solidFill>
                </a:ln>
                <a:solidFill>
                  <a:srgbClr val="C00000"/>
                </a:solidFill>
              </a:rPr>
              <a:t>KEINE </a:t>
            </a:r>
            <a:br>
              <a:rPr lang="de-DE" sz="6600" b="1" dirty="0" smtClean="0">
                <a:ln>
                  <a:solidFill>
                    <a:schemeClr val="tx1"/>
                  </a:solidFill>
                </a:ln>
                <a:solidFill>
                  <a:srgbClr val="C00000"/>
                </a:solidFill>
              </a:rPr>
            </a:br>
            <a:r>
              <a:rPr lang="de-DE" sz="6600" b="1" dirty="0" smtClean="0">
                <a:ln>
                  <a:solidFill>
                    <a:schemeClr val="tx1"/>
                  </a:solidFill>
                </a:ln>
                <a:solidFill>
                  <a:srgbClr val="C00000"/>
                </a:solidFill>
              </a:rPr>
              <a:t>andere Wahl !</a:t>
            </a:r>
            <a:endParaRPr lang="de-DE" sz="6600" b="1" dirty="0">
              <a:ln>
                <a:solidFill>
                  <a:schemeClr val="tx1"/>
                </a:solidFill>
              </a:ln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4995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de-DE" altLang="de-DE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baseline="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baseline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baseline="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e-DE" altLang="de-DE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de-DE" altLang="de-DE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baseline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lang="de-DE" altLang="de-DE" u="sng" dirty="0" smtClean="0">
                <a:solidFill>
                  <a:schemeClr val="tx1"/>
                </a:solidFill>
                <a:uFill>
                  <a:solidFill>
                    <a:srgbClr val="FF0000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de-DE" altLang="de-DE" baseline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de-DE" altLang="de-DE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baseline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de-DE" altLang="de-DE" baseline="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2" descr="http://hdwpics.com/images/0FAAE62E8A28/Programme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000" b="66026" l="27400" r="34200">
                        <a14:foregroundMark x1="30800" y1="50962" x2="30800" y2="56731"/>
                        <a14:foregroundMark x1="30800" y1="56731" x2="30800" y2="56731"/>
                        <a14:foregroundMark x1="33400" y1="61218" x2="33400" y2="61218"/>
                        <a14:foregroundMark x1="30800" y1="65385" x2="30800" y2="65385"/>
                        <a14:foregroundMark x1="27600" y1="64423" x2="27600" y2="64423"/>
                        <a14:foregroundMark x1="27400" y1="56090" x2="27400" y2="560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058" t="48247" r="65863" b="31789"/>
          <a:stretch/>
        </p:blipFill>
        <p:spPr bwMode="auto">
          <a:xfrm>
            <a:off x="-12700" y="2882900"/>
            <a:ext cx="14605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hdwpics.com/images/0FAAE62E8A28/Programmer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731" b="40705" l="47800" r="57600">
                        <a14:foregroundMark x1="56400" y1="33013" x2="56400" y2="33013"/>
                        <a14:foregroundMark x1="57200" y1="34295" x2="57200" y2="34295"/>
                        <a14:foregroundMark x1="57400" y1="35897" x2="57400" y2="35897"/>
                        <a14:foregroundMark x1="57200" y1="37179" x2="57200" y2="37179"/>
                        <a14:foregroundMark x1="56800" y1="38141" x2="56800" y2="38141"/>
                        <a14:foregroundMark x1="56400" y1="39103" x2="56400" y2="39103"/>
                        <a14:foregroundMark x1="55400" y1="39744" x2="55400" y2="39744"/>
                        <a14:foregroundMark x1="52000" y1="35897" x2="52000" y2="35897"/>
                        <a14:foregroundMark x1="51600" y1="34295" x2="51600" y2="34295"/>
                        <a14:foregroundMark x1="49000" y1="34295" x2="49000" y2="34295"/>
                        <a14:foregroundMark x1="47800" y1="34615" x2="47800" y2="346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928" t="30897" r="41178" b="58170"/>
          <a:stretch/>
        </p:blipFill>
        <p:spPr bwMode="auto">
          <a:xfrm>
            <a:off x="4495800" y="1016000"/>
            <a:ext cx="28575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4000" dirty="0" smtClean="0"/>
              <a:t>Sprachelemente</a:t>
            </a:r>
            <a:br>
              <a:rPr lang="de-DE" sz="4000" dirty="0" smtClean="0"/>
            </a:br>
            <a:r>
              <a:rPr lang="de-DE" dirty="0" smtClean="0">
                <a:solidFill>
                  <a:srgbClr val="FF0000"/>
                </a:solidFill>
              </a:rPr>
              <a:t>ACHTUNG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24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de-DE" altLang="de-DE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baseline="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baseline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baseline="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e-DE" altLang="de-DE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($) {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baseline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$(</a:t>
            </a:r>
            <a:r>
              <a:rPr lang="de-DE" altLang="de-DE" baseline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e-DE" altLang="de-DE" baseline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de-DE" altLang="de-DE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… </a:t>
            </a:r>
            <a:r>
              <a:rPr lang="de-DE" altLang="de-DE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de-DE" altLang="de-DE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de-DE" altLang="de-DE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baseline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baseline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});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baseline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lang="de-DE" altLang="de-DE" u="sng" dirty="0" smtClean="0">
                <a:solidFill>
                  <a:schemeClr val="tx1"/>
                </a:solidFill>
                <a:uFill>
                  <a:solidFill>
                    <a:srgbClr val="FF0000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u="sng" dirty="0" err="1" smtClean="0">
                <a:solidFill>
                  <a:schemeClr val="tx1"/>
                </a:solidFill>
                <a:uFill>
                  <a:solidFill>
                    <a:srgbClr val="FF0000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jQuery</a:t>
            </a:r>
            <a:r>
              <a:rPr lang="de-DE" altLang="de-DE" u="sng" dirty="0" smtClean="0">
                <a:solidFill>
                  <a:schemeClr val="tx1"/>
                </a:solidFill>
                <a:uFill>
                  <a:solidFill>
                    <a:srgbClr val="FF0000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de-DE" altLang="de-DE" baseline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de-DE" altLang="de-DE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baseline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de-DE" altLang="de-DE" baseline="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2" descr="http://hdwpics.com/images/0FAAE62E8A28/Programme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000" b="66026" l="27400" r="34200">
                        <a14:foregroundMark x1="30800" y1="50962" x2="30800" y2="56731"/>
                        <a14:foregroundMark x1="30800" y1="56731" x2="30800" y2="56731"/>
                        <a14:foregroundMark x1="33400" y1="61218" x2="33400" y2="61218"/>
                        <a14:foregroundMark x1="30800" y1="65385" x2="30800" y2="65385"/>
                        <a14:foregroundMark x1="27600" y1="64423" x2="27600" y2="64423"/>
                        <a14:foregroundMark x1="27400" y1="56090" x2="27400" y2="560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058" t="48247" r="65863" b="31789"/>
          <a:stretch/>
        </p:blipFill>
        <p:spPr bwMode="auto">
          <a:xfrm>
            <a:off x="-12700" y="2882900"/>
            <a:ext cx="14605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hdwpics.com/images/0FAAE62E8A28/Programmer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731" b="40705" l="47800" r="57600">
                        <a14:foregroundMark x1="56400" y1="33013" x2="56400" y2="33013"/>
                        <a14:foregroundMark x1="57200" y1="34295" x2="57200" y2="34295"/>
                        <a14:foregroundMark x1="57400" y1="35897" x2="57400" y2="35897"/>
                        <a14:foregroundMark x1="57200" y1="37179" x2="57200" y2="37179"/>
                        <a14:foregroundMark x1="56800" y1="38141" x2="56800" y2="38141"/>
                        <a14:foregroundMark x1="56400" y1="39103" x2="56400" y2="39103"/>
                        <a14:foregroundMark x1="55400" y1="39744" x2="55400" y2="39744"/>
                        <a14:foregroundMark x1="52000" y1="35897" x2="52000" y2="35897"/>
                        <a14:foregroundMark x1="51600" y1="34295" x2="51600" y2="34295"/>
                        <a14:foregroundMark x1="49000" y1="34295" x2="49000" y2="34295"/>
                        <a14:foregroundMark x1="47800" y1="34615" x2="47800" y2="346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928" t="30897" r="41178" b="58170"/>
          <a:stretch/>
        </p:blipFill>
        <p:spPr bwMode="auto">
          <a:xfrm>
            <a:off x="4495800" y="1016000"/>
            <a:ext cx="28575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4000" dirty="0" smtClean="0"/>
              <a:t>Sprachelemente</a:t>
            </a:r>
            <a:br>
              <a:rPr lang="de-DE" sz="4000" dirty="0" smtClean="0"/>
            </a:br>
            <a:r>
              <a:rPr lang="de-DE" dirty="0" smtClean="0">
                <a:solidFill>
                  <a:srgbClr val="FF0000"/>
                </a:solidFill>
              </a:rPr>
              <a:t>ACHTUNG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4799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baseline="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baseline="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altLang="de-DE" baseline="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baseline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mySingleton</a:t>
            </a:r>
            <a:r>
              <a:rPr lang="de-DE" altLang="de-DE" baseline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de-DE" altLang="de-DE" baseline="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e-DE" altLang="de-DE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private </a:t>
            </a:r>
            <a:r>
              <a:rPr lang="de-DE" altLang="de-DE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methods</a:t>
            </a:r>
            <a:r>
              <a:rPr lang="de-DE" altLang="de-DE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 </a:t>
            </a:r>
            <a:r>
              <a:rPr lang="de-DE" altLang="de-DE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properties</a:t>
            </a:r>
            <a:endParaRPr lang="de-DE" altLang="de-DE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altLang="de-DE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altLang="de-DE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de-DE" altLang="de-DE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altLang="de-DE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e-DE" altLang="de-DE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… };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de-DE" altLang="de-DE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</a:t>
            </a:r>
            <a:r>
              <a:rPr lang="de-DE" altLang="de-DE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altLang="de-DE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methods</a:t>
            </a:r>
            <a:r>
              <a:rPr lang="de-DE" altLang="de-DE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 </a:t>
            </a:r>
            <a:r>
              <a:rPr lang="de-DE" altLang="de-DE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properties</a:t>
            </a:r>
            <a:endParaRPr lang="de-DE" altLang="de-DE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altLang="de-DE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altLang="de-DE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de-DE" altLang="de-DE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initialize</a:t>
            </a:r>
            <a:r>
              <a:rPr lang="de-DE" altLang="de-DE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DE" altLang="de-DE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de-DE" altLang="de-DE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…</a:t>
            </a:r>
            <a:endParaRPr lang="de-DE" altLang="de-DE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};</a:t>
            </a:r>
            <a:endParaRPr lang="de-DE" altLang="de-DE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baseline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lang="de-DE" altLang="de-DE" u="sng" dirty="0" smtClean="0">
                <a:solidFill>
                  <a:schemeClr val="tx1"/>
                </a:solidFill>
                <a:uFill>
                  <a:solidFill>
                    <a:srgbClr val="FF0000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de-DE" altLang="de-DE" baseline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de-DE" altLang="de-DE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baseline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de-DE" altLang="de-DE" baseline="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2" descr="http://hdwpics.com/images/0FAAE62E8A28/Programme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000" b="66026" l="27400" r="34200">
                        <a14:foregroundMark x1="30800" y1="50962" x2="30800" y2="56731"/>
                        <a14:foregroundMark x1="30800" y1="56731" x2="30800" y2="56731"/>
                        <a14:foregroundMark x1="33400" y1="61218" x2="33400" y2="61218"/>
                        <a14:foregroundMark x1="30800" y1="65385" x2="30800" y2="65385"/>
                        <a14:foregroundMark x1="27600" y1="64423" x2="27600" y2="64423"/>
                        <a14:foregroundMark x1="27400" y1="56090" x2="27400" y2="560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058" t="48247" r="65863" b="31789"/>
          <a:stretch/>
        </p:blipFill>
        <p:spPr bwMode="auto">
          <a:xfrm>
            <a:off x="-12700" y="2882900"/>
            <a:ext cx="14605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hdwpics.com/images/0FAAE62E8A28/Programmer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731" b="40705" l="47800" r="57600">
                        <a14:foregroundMark x1="56400" y1="33013" x2="56400" y2="33013"/>
                        <a14:foregroundMark x1="57200" y1="34295" x2="57200" y2="34295"/>
                        <a14:foregroundMark x1="57400" y1="35897" x2="57400" y2="35897"/>
                        <a14:foregroundMark x1="57200" y1="37179" x2="57200" y2="37179"/>
                        <a14:foregroundMark x1="56800" y1="38141" x2="56800" y2="38141"/>
                        <a14:foregroundMark x1="56400" y1="39103" x2="56400" y2="39103"/>
                        <a14:foregroundMark x1="55400" y1="39744" x2="55400" y2="39744"/>
                        <a14:foregroundMark x1="52000" y1="35897" x2="52000" y2="35897"/>
                        <a14:foregroundMark x1="51600" y1="34295" x2="51600" y2="34295"/>
                        <a14:foregroundMark x1="49000" y1="34295" x2="49000" y2="34295"/>
                        <a14:foregroundMark x1="47800" y1="34615" x2="47800" y2="346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928" t="30897" r="41178" b="58170"/>
          <a:stretch/>
        </p:blipFill>
        <p:spPr bwMode="auto">
          <a:xfrm>
            <a:off x="4495800" y="1016000"/>
            <a:ext cx="28575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4000" dirty="0" smtClean="0"/>
              <a:t>Sprachelemente</a:t>
            </a:r>
            <a:br>
              <a:rPr lang="de-DE" sz="4000" dirty="0" smtClean="0"/>
            </a:br>
            <a:r>
              <a:rPr lang="de-DE" dirty="0" smtClean="0">
                <a:solidFill>
                  <a:srgbClr val="FF0000"/>
                </a:solidFill>
              </a:rPr>
              <a:t>ACHTUNG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0824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baseline="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baseline="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altLang="de-DE" baseline="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baseline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mySingleton</a:t>
            </a:r>
            <a:r>
              <a:rPr lang="de-DE" altLang="de-DE" baseline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de-DE" altLang="de-DE" baseline="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e-DE" altLang="de-DE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private </a:t>
            </a:r>
            <a:r>
              <a:rPr lang="de-DE" altLang="de-DE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methods</a:t>
            </a:r>
            <a:r>
              <a:rPr lang="de-DE" altLang="de-DE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 </a:t>
            </a:r>
            <a:r>
              <a:rPr lang="de-DE" altLang="de-DE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properties</a:t>
            </a:r>
            <a:endParaRPr lang="de-DE" altLang="de-DE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altLang="de-DE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altLang="de-DE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de-DE" altLang="de-DE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altLang="de-DE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e-DE" altLang="de-DE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… };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de-DE" altLang="de-DE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</a:t>
            </a:r>
            <a:r>
              <a:rPr lang="de-DE" altLang="de-DE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altLang="de-DE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methods</a:t>
            </a:r>
            <a:r>
              <a:rPr lang="de-DE" altLang="de-DE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 </a:t>
            </a:r>
            <a:r>
              <a:rPr lang="de-DE" altLang="de-DE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properties</a:t>
            </a:r>
            <a:endParaRPr lang="de-DE" altLang="de-DE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altLang="de-DE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altLang="de-DE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de-DE" altLang="de-DE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initialize</a:t>
            </a:r>
            <a:r>
              <a:rPr lang="de-DE" altLang="de-DE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DE" altLang="de-DE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de-DE" altLang="de-DE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…</a:t>
            </a:r>
            <a:endParaRPr lang="de-DE" altLang="de-DE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};</a:t>
            </a:r>
            <a:endParaRPr lang="de-DE" altLang="de-DE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baseline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lang="de-DE" altLang="de-DE" u="sng" dirty="0" smtClean="0">
                <a:solidFill>
                  <a:schemeClr val="tx1"/>
                </a:solidFill>
                <a:uFill>
                  <a:solidFill>
                    <a:srgbClr val="FF0000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de-DE" altLang="de-DE" baseline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de-DE" altLang="de-DE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baseline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de-DE" altLang="de-DE" baseline="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2" descr="http://hdwpics.com/images/0FAAE62E8A28/Programme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000" b="66026" l="27400" r="34200">
                        <a14:foregroundMark x1="30800" y1="50962" x2="30800" y2="56731"/>
                        <a14:foregroundMark x1="30800" y1="56731" x2="30800" y2="56731"/>
                        <a14:foregroundMark x1="33400" y1="61218" x2="33400" y2="61218"/>
                        <a14:foregroundMark x1="30800" y1="65385" x2="30800" y2="65385"/>
                        <a14:foregroundMark x1="27600" y1="64423" x2="27600" y2="64423"/>
                        <a14:foregroundMark x1="27400" y1="56090" x2="27400" y2="560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058" t="48247" r="65863" b="31789"/>
          <a:stretch/>
        </p:blipFill>
        <p:spPr bwMode="auto">
          <a:xfrm>
            <a:off x="-12700" y="2882900"/>
            <a:ext cx="14605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hdwpics.com/images/0FAAE62E8A28/Programmer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731" b="40705" l="47800" r="57600">
                        <a14:foregroundMark x1="56400" y1="33013" x2="56400" y2="33013"/>
                        <a14:foregroundMark x1="57200" y1="34295" x2="57200" y2="34295"/>
                        <a14:foregroundMark x1="57400" y1="35897" x2="57400" y2="35897"/>
                        <a14:foregroundMark x1="57200" y1="37179" x2="57200" y2="37179"/>
                        <a14:foregroundMark x1="56800" y1="38141" x2="56800" y2="38141"/>
                        <a14:foregroundMark x1="56400" y1="39103" x2="56400" y2="39103"/>
                        <a14:foregroundMark x1="55400" y1="39744" x2="55400" y2="39744"/>
                        <a14:foregroundMark x1="52000" y1="35897" x2="52000" y2="35897"/>
                        <a14:foregroundMark x1="51600" y1="34295" x2="51600" y2="34295"/>
                        <a14:foregroundMark x1="49000" y1="34295" x2="49000" y2="34295"/>
                        <a14:foregroundMark x1="47800" y1="34615" x2="47800" y2="346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928" t="30897" r="41178" b="58170"/>
          <a:stretch/>
        </p:blipFill>
        <p:spPr bwMode="auto">
          <a:xfrm>
            <a:off x="4495800" y="1016000"/>
            <a:ext cx="28575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4000" dirty="0" smtClean="0"/>
              <a:t>Sprachelemente</a:t>
            </a:r>
            <a:br>
              <a:rPr lang="de-DE" sz="4000" dirty="0" smtClean="0"/>
            </a:br>
            <a:r>
              <a:rPr lang="de-DE" dirty="0" smtClean="0">
                <a:solidFill>
                  <a:srgbClr val="FF0000"/>
                </a:solidFill>
              </a:rPr>
              <a:t>ACHTUNG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6422385" y="5007431"/>
            <a:ext cx="49314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smtClean="0">
                <a:solidFill>
                  <a:srgbClr val="FF0000"/>
                </a:solidFill>
              </a:rPr>
              <a:t>ACHTUNG:</a:t>
            </a:r>
          </a:p>
          <a:p>
            <a:r>
              <a:rPr lang="de-DE" sz="3200" b="1" dirty="0" smtClean="0">
                <a:solidFill>
                  <a:srgbClr val="FF0000"/>
                </a:solidFill>
              </a:rPr>
              <a:t>Hier kein </a:t>
            </a:r>
            <a:r>
              <a:rPr lang="de-DE" sz="32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de-DE" sz="3200" b="1" dirty="0" smtClean="0">
                <a:solidFill>
                  <a:srgbClr val="FF0000"/>
                </a:solidFill>
              </a:rPr>
              <a:t> verwenden!</a:t>
            </a:r>
            <a:endParaRPr lang="de-DE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1509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baseline="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baseline="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altLang="de-DE" baseline="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baseline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mySingleton</a:t>
            </a:r>
            <a:r>
              <a:rPr lang="de-DE" altLang="de-DE" baseline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de-DE" altLang="de-DE" baseline="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e-DE" altLang="de-DE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altLang="de-DE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altLang="de-DE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de-DE" altLang="de-DE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strict</a:t>
            </a:r>
            <a:r>
              <a:rPr lang="de-DE" altLang="de-DE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altLang="de-DE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de-DE" altLang="de-DE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de-DE" altLang="de-DE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de-DE" altLang="de-DE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de-DE" altLang="de-DE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endParaRPr lang="de-DE" altLang="de-DE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altLang="de-DE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private </a:t>
            </a:r>
            <a:r>
              <a:rPr lang="de-DE" altLang="de-DE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methods</a:t>
            </a:r>
            <a:r>
              <a:rPr lang="de-DE" altLang="de-DE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 </a:t>
            </a:r>
            <a:r>
              <a:rPr lang="de-DE" altLang="de-DE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properties</a:t>
            </a:r>
            <a:endParaRPr lang="de-DE" altLang="de-DE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altLang="de-DE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altLang="de-DE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de-DE" altLang="de-DE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altLang="de-DE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e-DE" altLang="de-DE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… };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de-DE" altLang="de-DE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altLang="de-DE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de-DE" altLang="de-DE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altLang="de-DE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methods</a:t>
            </a:r>
            <a:r>
              <a:rPr lang="de-DE" altLang="de-DE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 </a:t>
            </a:r>
            <a:r>
              <a:rPr lang="de-DE" altLang="de-DE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properties</a:t>
            </a:r>
            <a:endParaRPr lang="de-DE" altLang="de-DE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altLang="de-DE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altLang="de-DE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de-DE" altLang="de-DE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initialize</a:t>
            </a:r>
            <a:r>
              <a:rPr lang="de-DE" altLang="de-DE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DE" altLang="de-DE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de-DE" altLang="de-DE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…</a:t>
            </a:r>
            <a:endParaRPr lang="de-DE" altLang="de-DE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};</a:t>
            </a:r>
            <a:endParaRPr lang="de-DE" altLang="de-DE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baseline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lang="de-DE" altLang="de-DE" u="sng" dirty="0" smtClean="0">
                <a:solidFill>
                  <a:schemeClr val="tx1"/>
                </a:solidFill>
                <a:uFill>
                  <a:solidFill>
                    <a:srgbClr val="FF0000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de-DE" altLang="de-DE" baseline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de-DE" altLang="de-DE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baseline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de-DE" altLang="de-DE" baseline="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2" descr="http://hdwpics.com/images/0FAAE62E8A28/Programme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000" b="66026" l="27400" r="34200">
                        <a14:foregroundMark x1="30800" y1="50962" x2="30800" y2="56731"/>
                        <a14:foregroundMark x1="30800" y1="56731" x2="30800" y2="56731"/>
                        <a14:foregroundMark x1="33400" y1="61218" x2="33400" y2="61218"/>
                        <a14:foregroundMark x1="30800" y1="65385" x2="30800" y2="65385"/>
                        <a14:foregroundMark x1="27600" y1="64423" x2="27600" y2="64423"/>
                        <a14:foregroundMark x1="27400" y1="56090" x2="27400" y2="560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058" t="48247" r="65863" b="31789"/>
          <a:stretch/>
        </p:blipFill>
        <p:spPr bwMode="auto">
          <a:xfrm>
            <a:off x="-12700" y="2882900"/>
            <a:ext cx="14605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hdwpics.com/images/0FAAE62E8A28/Programmer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731" b="40705" l="47800" r="57600">
                        <a14:foregroundMark x1="56400" y1="33013" x2="56400" y2="33013"/>
                        <a14:foregroundMark x1="57200" y1="34295" x2="57200" y2="34295"/>
                        <a14:foregroundMark x1="57400" y1="35897" x2="57400" y2="35897"/>
                        <a14:foregroundMark x1="57200" y1="37179" x2="57200" y2="37179"/>
                        <a14:foregroundMark x1="56800" y1="38141" x2="56800" y2="38141"/>
                        <a14:foregroundMark x1="56400" y1="39103" x2="56400" y2="39103"/>
                        <a14:foregroundMark x1="55400" y1="39744" x2="55400" y2="39744"/>
                        <a14:foregroundMark x1="52000" y1="35897" x2="52000" y2="35897"/>
                        <a14:foregroundMark x1="51600" y1="34295" x2="51600" y2="34295"/>
                        <a14:foregroundMark x1="49000" y1="34295" x2="49000" y2="34295"/>
                        <a14:foregroundMark x1="47800" y1="34615" x2="47800" y2="346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928" t="30897" r="41178" b="58170"/>
          <a:stretch/>
        </p:blipFill>
        <p:spPr bwMode="auto">
          <a:xfrm>
            <a:off x="4495800" y="1016000"/>
            <a:ext cx="28575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4000" dirty="0" smtClean="0"/>
              <a:t>Sprachelemente</a:t>
            </a:r>
            <a:br>
              <a:rPr lang="de-DE" sz="4000" dirty="0" smtClean="0"/>
            </a:br>
            <a:r>
              <a:rPr lang="de-DE" dirty="0" smtClean="0">
                <a:solidFill>
                  <a:srgbClr val="FF0000"/>
                </a:solidFill>
              </a:rPr>
              <a:t>ACHTUNG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7689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altLang="de-DE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(!0) {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de-DE" altLang="de-D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"0 </a:t>
            </a:r>
            <a:r>
              <a:rPr lang="de-DE" altLang="de-DE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de-DE" altLang="de-D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falsy</a:t>
            </a:r>
            <a:r>
              <a:rPr lang="de-DE" altLang="de-D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altLang="de-D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de-DE" altLang="de-DE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altLang="de-DE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lang="de-DE" altLang="de-DE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de-DE" altLang="de-D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console.log(</a:t>
            </a:r>
            <a:r>
              <a:rPr lang="de-DE" altLang="de-D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altLang="de-DE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de-DE" altLang="de-D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de-DE" altLang="de-D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falsy</a:t>
            </a:r>
            <a:r>
              <a:rPr lang="de-DE" altLang="de-D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altLang="de-D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de-DE" altLang="de-DE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altLang="de-DE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lang="de-DE" altLang="de-D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''</a:t>
            </a:r>
            <a:r>
              <a:rPr lang="de-DE" altLang="de-D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console.log(</a:t>
            </a:r>
            <a:r>
              <a:rPr lang="de-DE" altLang="de-D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"'' </a:t>
            </a:r>
            <a:r>
              <a:rPr lang="de-DE" altLang="de-DE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de-DE" altLang="de-D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falsy</a:t>
            </a:r>
            <a:r>
              <a:rPr lang="de-DE" altLang="de-D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altLang="de-D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de-DE" altLang="de-DE" baseline="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2" descr="http://hdwpics.com/images/0FAAE62E8A28/Programme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000" b="66026" l="27400" r="34200">
                        <a14:foregroundMark x1="30800" y1="50962" x2="30800" y2="56731"/>
                        <a14:foregroundMark x1="30800" y1="56731" x2="30800" y2="56731"/>
                        <a14:foregroundMark x1="33400" y1="61218" x2="33400" y2="61218"/>
                        <a14:foregroundMark x1="30800" y1="65385" x2="30800" y2="65385"/>
                        <a14:foregroundMark x1="27600" y1="64423" x2="27600" y2="64423"/>
                        <a14:foregroundMark x1="27400" y1="56090" x2="27400" y2="560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058" t="48247" r="65863" b="31789"/>
          <a:stretch/>
        </p:blipFill>
        <p:spPr bwMode="auto">
          <a:xfrm>
            <a:off x="-12700" y="2882900"/>
            <a:ext cx="14605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hdwpics.com/images/0FAAE62E8A28/Programmer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731" b="40705" l="47800" r="57600">
                        <a14:foregroundMark x1="56400" y1="33013" x2="56400" y2="33013"/>
                        <a14:foregroundMark x1="57200" y1="34295" x2="57200" y2="34295"/>
                        <a14:foregroundMark x1="57400" y1="35897" x2="57400" y2="35897"/>
                        <a14:foregroundMark x1="57200" y1="37179" x2="57200" y2="37179"/>
                        <a14:foregroundMark x1="56800" y1="38141" x2="56800" y2="38141"/>
                        <a14:foregroundMark x1="56400" y1="39103" x2="56400" y2="39103"/>
                        <a14:foregroundMark x1="55400" y1="39744" x2="55400" y2="39744"/>
                        <a14:foregroundMark x1="52000" y1="35897" x2="52000" y2="35897"/>
                        <a14:foregroundMark x1="51600" y1="34295" x2="51600" y2="34295"/>
                        <a14:foregroundMark x1="49000" y1="34295" x2="49000" y2="34295"/>
                        <a14:foregroundMark x1="47800" y1="34615" x2="47800" y2="346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928" t="30897" r="41178" b="58170"/>
          <a:stretch/>
        </p:blipFill>
        <p:spPr bwMode="auto">
          <a:xfrm>
            <a:off x="4495800" y="1016000"/>
            <a:ext cx="28575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4000" dirty="0" smtClean="0"/>
              <a:t>Sprachelemente</a:t>
            </a:r>
            <a:br>
              <a:rPr lang="de-DE" sz="4000" dirty="0" smtClean="0"/>
            </a:br>
            <a:r>
              <a:rPr lang="de-DE" dirty="0" smtClean="0">
                <a:solidFill>
                  <a:srgbClr val="FF0000"/>
                </a:solidFill>
              </a:rPr>
              <a:t>ACHTUNG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1607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altLang="de-DE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r>
              <a:rPr lang="de-DE" altLang="de-D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console.log(</a:t>
            </a:r>
            <a:r>
              <a:rPr lang="de-DE" altLang="de-D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altLang="de-DE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r>
              <a:rPr lang="de-DE" altLang="de-D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de-DE" altLang="de-D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falsy</a:t>
            </a:r>
            <a:r>
              <a:rPr lang="de-DE" altLang="de-D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altLang="de-D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de-DE" altLang="de-DE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altLang="de-DE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lang="de-DE" altLang="de-DE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de-DE" altLang="de-D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console.log(</a:t>
            </a:r>
            <a:r>
              <a:rPr lang="de-DE" altLang="de-D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'null </a:t>
            </a:r>
            <a:r>
              <a:rPr lang="de-DE" altLang="de-DE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de-DE" altLang="de-D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falsy</a:t>
            </a:r>
            <a:r>
              <a:rPr lang="de-DE" altLang="de-D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altLang="de-D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de-DE" altLang="de-DE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altLang="de-DE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(!0/0) {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console.log(</a:t>
            </a:r>
            <a:r>
              <a:rPr lang="de-DE" altLang="de-D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altLang="de-DE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de-DE" altLang="de-D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de-DE" altLang="de-D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falsy</a:t>
            </a:r>
            <a:r>
              <a:rPr lang="de-DE" altLang="de-D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altLang="de-D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de-DE" altLang="de-DE" baseline="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2" descr="http://hdwpics.com/images/0FAAE62E8A28/Programme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000" b="66026" l="27400" r="34200">
                        <a14:foregroundMark x1="30800" y1="50962" x2="30800" y2="56731"/>
                        <a14:foregroundMark x1="30800" y1="56731" x2="30800" y2="56731"/>
                        <a14:foregroundMark x1="33400" y1="61218" x2="33400" y2="61218"/>
                        <a14:foregroundMark x1="30800" y1="65385" x2="30800" y2="65385"/>
                        <a14:foregroundMark x1="27600" y1="64423" x2="27600" y2="64423"/>
                        <a14:foregroundMark x1="27400" y1="56090" x2="27400" y2="560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058" t="48247" r="65863" b="31789"/>
          <a:stretch/>
        </p:blipFill>
        <p:spPr bwMode="auto">
          <a:xfrm>
            <a:off x="-12700" y="2882900"/>
            <a:ext cx="14605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hdwpics.com/images/0FAAE62E8A28/Programmer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731" b="40705" l="47800" r="57600">
                        <a14:foregroundMark x1="56400" y1="33013" x2="56400" y2="33013"/>
                        <a14:foregroundMark x1="57200" y1="34295" x2="57200" y2="34295"/>
                        <a14:foregroundMark x1="57400" y1="35897" x2="57400" y2="35897"/>
                        <a14:foregroundMark x1="57200" y1="37179" x2="57200" y2="37179"/>
                        <a14:foregroundMark x1="56800" y1="38141" x2="56800" y2="38141"/>
                        <a14:foregroundMark x1="56400" y1="39103" x2="56400" y2="39103"/>
                        <a14:foregroundMark x1="55400" y1="39744" x2="55400" y2="39744"/>
                        <a14:foregroundMark x1="52000" y1="35897" x2="52000" y2="35897"/>
                        <a14:foregroundMark x1="51600" y1="34295" x2="51600" y2="34295"/>
                        <a14:foregroundMark x1="49000" y1="34295" x2="49000" y2="34295"/>
                        <a14:foregroundMark x1="47800" y1="34615" x2="47800" y2="346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928" t="30897" r="41178" b="58170"/>
          <a:stretch/>
        </p:blipFill>
        <p:spPr bwMode="auto">
          <a:xfrm>
            <a:off x="4495800" y="1016000"/>
            <a:ext cx="28575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4000" dirty="0" smtClean="0"/>
              <a:t>Sprachelemente</a:t>
            </a:r>
            <a:br>
              <a:rPr lang="de-DE" sz="4000" dirty="0" smtClean="0"/>
            </a:br>
            <a:r>
              <a:rPr lang="de-DE" dirty="0" smtClean="0">
                <a:solidFill>
                  <a:srgbClr val="FF0000"/>
                </a:solidFill>
              </a:rPr>
              <a:t>ACHTUNG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2968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de-DE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e-DE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e-DE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e-D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 / 0) {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de-D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console.log(</a:t>
            </a:r>
            <a:r>
              <a:rPr lang="en-US" altLang="de-D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'Infinity is </a:t>
            </a:r>
            <a:r>
              <a:rPr lang="en-US" altLang="de-DE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truthy</a:t>
            </a:r>
            <a:r>
              <a:rPr lang="en-US" altLang="de-D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de-D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de-DE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e-DE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de-D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de-DE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e-DE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e-DE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e-D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e-D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altLang="de-D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de-D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console.log(</a:t>
            </a:r>
            <a:r>
              <a:rPr lang="en-US" altLang="de-D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"' ' is </a:t>
            </a:r>
            <a:r>
              <a:rPr lang="en-US" altLang="de-DE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truthy</a:t>
            </a:r>
            <a:r>
              <a:rPr lang="en-US" altLang="de-D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de-D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de-DE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de-DE" altLang="de-DE" baseline="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2" descr="http://hdwpics.com/images/0FAAE62E8A28/Programme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000" b="66026" l="27400" r="34200">
                        <a14:foregroundMark x1="30800" y1="50962" x2="30800" y2="56731"/>
                        <a14:foregroundMark x1="30800" y1="56731" x2="30800" y2="56731"/>
                        <a14:foregroundMark x1="33400" y1="61218" x2="33400" y2="61218"/>
                        <a14:foregroundMark x1="30800" y1="65385" x2="30800" y2="65385"/>
                        <a14:foregroundMark x1="27600" y1="64423" x2="27600" y2="64423"/>
                        <a14:foregroundMark x1="27400" y1="56090" x2="27400" y2="560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058" t="48247" r="65863" b="31789"/>
          <a:stretch/>
        </p:blipFill>
        <p:spPr bwMode="auto">
          <a:xfrm>
            <a:off x="-12700" y="2882900"/>
            <a:ext cx="14605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hdwpics.com/images/0FAAE62E8A28/Programmer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731" b="40705" l="47800" r="57600">
                        <a14:foregroundMark x1="56400" y1="33013" x2="56400" y2="33013"/>
                        <a14:foregroundMark x1="57200" y1="34295" x2="57200" y2="34295"/>
                        <a14:foregroundMark x1="57400" y1="35897" x2="57400" y2="35897"/>
                        <a14:foregroundMark x1="57200" y1="37179" x2="57200" y2="37179"/>
                        <a14:foregroundMark x1="56800" y1="38141" x2="56800" y2="38141"/>
                        <a14:foregroundMark x1="56400" y1="39103" x2="56400" y2="39103"/>
                        <a14:foregroundMark x1="55400" y1="39744" x2="55400" y2="39744"/>
                        <a14:foregroundMark x1="52000" y1="35897" x2="52000" y2="35897"/>
                        <a14:foregroundMark x1="51600" y1="34295" x2="51600" y2="34295"/>
                        <a14:foregroundMark x1="49000" y1="34295" x2="49000" y2="34295"/>
                        <a14:foregroundMark x1="47800" y1="34615" x2="47800" y2="346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928" t="30897" r="41178" b="58170"/>
          <a:stretch/>
        </p:blipFill>
        <p:spPr bwMode="auto">
          <a:xfrm>
            <a:off x="4495800" y="1016000"/>
            <a:ext cx="28575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4000" dirty="0" smtClean="0"/>
              <a:t>Sprachelemente</a:t>
            </a:r>
            <a:br>
              <a:rPr lang="de-DE" sz="4000" dirty="0" smtClean="0"/>
            </a:br>
            <a:r>
              <a:rPr lang="de-DE" dirty="0" smtClean="0">
                <a:solidFill>
                  <a:srgbClr val="FF0000"/>
                </a:solidFill>
              </a:rPr>
              <a:t>ACHTUNG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5906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</a:t>
            </a:r>
            <a:r>
              <a:rPr lang="de-DE" dirty="0" smtClean="0">
                <a:hlinkClick r:id="rId2"/>
              </a:rPr>
              <a:t>www.destroyallsoftware.com/talks/</a:t>
            </a:r>
            <a:br>
              <a:rPr lang="de-DE" dirty="0" smtClean="0">
                <a:hlinkClick r:id="rId2"/>
              </a:rPr>
            </a:br>
            <a:r>
              <a:rPr lang="de-DE" dirty="0" err="1" smtClean="0">
                <a:hlinkClick r:id="rId2"/>
              </a:rPr>
              <a:t>the-birth-and-death-of-javascript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r>
              <a:rPr lang="de-DE" dirty="0">
                <a:hlinkClick r:id="rId3"/>
              </a:rPr>
              <a:t>http://javascript.crockford.com</a:t>
            </a:r>
            <a:r>
              <a:rPr lang="de-DE" dirty="0" smtClean="0">
                <a:hlinkClick r:id="rId3"/>
              </a:rPr>
              <a:t>/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Links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5529" y="2013857"/>
            <a:ext cx="3087900" cy="4034344"/>
          </a:xfrm>
          <a:prstGeom prst="rect">
            <a:avLst/>
          </a:prstGeom>
          <a:ln>
            <a:solidFill>
              <a:schemeClr val="bg1"/>
            </a:solidFill>
          </a:ln>
          <a:effectLst>
            <a:glow rad="482600">
              <a:schemeClr val="bg1">
                <a:alpha val="21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56615843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de-DE" sz="3600" dirty="0" smtClean="0">
                <a:solidFill>
                  <a:srgbClr val="A65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de-DE" sz="36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n-US" altLang="de-DE" sz="3600" dirty="0">
                <a:solidFill>
                  <a:srgbClr val="A65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altLang="de-DE" sz="3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de-DE" sz="3600" dirty="0">
                <a:solidFill>
                  <a:srgbClr val="A65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de-DE" sz="36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n-US" altLang="de-DE" sz="3600" dirty="0">
                <a:solidFill>
                  <a:srgbClr val="A65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altLang="de-DE" sz="3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de-DE" sz="3600" dirty="0">
                <a:solidFill>
                  <a:srgbClr val="A65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altLang="de-DE" sz="36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 </a:t>
            </a:r>
            <a:r>
              <a:rPr lang="en-US" altLang="de-DE" sz="3600" dirty="0">
                <a:solidFill>
                  <a:srgbClr val="0747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lang="en-US" altLang="de-DE" sz="36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de-DE" sz="3600" dirty="0">
                <a:solidFill>
                  <a:srgbClr val="0000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text/</a:t>
            </a:r>
            <a:r>
              <a:rPr lang="en-US" altLang="de-DE" sz="3600" dirty="0" err="1">
                <a:solidFill>
                  <a:srgbClr val="0000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r>
              <a:rPr lang="en-US" altLang="de-DE" sz="36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de-DE" sz="3600" dirty="0" smtClean="0">
                <a:solidFill>
                  <a:srgbClr val="A65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altLang="de-DE" sz="3600" dirty="0">
              <a:solidFill>
                <a:srgbClr val="A657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de-DE" sz="3600" dirty="0">
                <a:solidFill>
                  <a:srgbClr val="A65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e-DE" sz="3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window.alert</a:t>
            </a:r>
            <a:r>
              <a:rPr lang="en-US" altLang="de-DE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e-DE" sz="3600" dirty="0">
                <a:solidFill>
                  <a:srgbClr val="00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de-DE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e-DE" sz="36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de-DE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e-DE" sz="3600" dirty="0">
                <a:solidFill>
                  <a:srgbClr val="00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altLang="de-DE" sz="36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e-DE" sz="3600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de-DE" sz="3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de-DE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e-DE" sz="3600" dirty="0">
                <a:solidFill>
                  <a:srgbClr val="A65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altLang="de-DE" sz="36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en-US" altLang="de-DE" sz="3600" dirty="0">
                <a:solidFill>
                  <a:srgbClr val="A65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altLang="de-DE" sz="3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de-DE" sz="3600" dirty="0">
                <a:solidFill>
                  <a:srgbClr val="A65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altLang="de-DE" sz="36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n-US" altLang="de-DE" sz="3600" dirty="0">
                <a:solidFill>
                  <a:srgbClr val="A65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altLang="de-DE" sz="3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de-DE" sz="3600" dirty="0">
                <a:solidFill>
                  <a:srgbClr val="A65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altLang="de-DE" sz="36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n-US" altLang="de-DE" sz="3600" dirty="0" smtClean="0">
                <a:solidFill>
                  <a:srgbClr val="A65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2" descr="http://hdwpics.com/images/0FAAE62E8A28/Programme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000" b="66026" l="27400" r="34200">
                        <a14:foregroundMark x1="30800" y1="50962" x2="30800" y2="56731"/>
                        <a14:foregroundMark x1="30800" y1="56731" x2="30800" y2="56731"/>
                        <a14:foregroundMark x1="33400" y1="61218" x2="33400" y2="61218"/>
                        <a14:foregroundMark x1="30800" y1="65385" x2="30800" y2="65385"/>
                        <a14:foregroundMark x1="27600" y1="64423" x2="27600" y2="64423"/>
                        <a14:foregroundMark x1="27400" y1="56090" x2="27400" y2="560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058" t="48247" r="65863" b="31789"/>
          <a:stretch/>
        </p:blipFill>
        <p:spPr bwMode="auto">
          <a:xfrm>
            <a:off x="-12700" y="2882900"/>
            <a:ext cx="14605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hdwpics.com/images/0FAAE62E8A28/Programmer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731" b="40705" l="47800" r="57600">
                        <a14:foregroundMark x1="56400" y1="33013" x2="56400" y2="33013"/>
                        <a14:foregroundMark x1="57200" y1="34295" x2="57200" y2="34295"/>
                        <a14:foregroundMark x1="57400" y1="35897" x2="57400" y2="35897"/>
                        <a14:foregroundMark x1="57200" y1="37179" x2="57200" y2="37179"/>
                        <a14:foregroundMark x1="56800" y1="38141" x2="56800" y2="38141"/>
                        <a14:foregroundMark x1="56400" y1="39103" x2="56400" y2="39103"/>
                        <a14:foregroundMark x1="55400" y1="39744" x2="55400" y2="39744"/>
                        <a14:foregroundMark x1="52000" y1="35897" x2="52000" y2="35897"/>
                        <a14:foregroundMark x1="51600" y1="34295" x2="51600" y2="34295"/>
                        <a14:foregroundMark x1="49000" y1="34295" x2="49000" y2="34295"/>
                        <a14:foregroundMark x1="47800" y1="34615" x2="47800" y2="346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928" t="30897" r="41178" b="58170"/>
          <a:stretch/>
        </p:blipFill>
        <p:spPr bwMode="auto">
          <a:xfrm>
            <a:off x="4495800" y="1016000"/>
            <a:ext cx="28575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9435" y="3672229"/>
            <a:ext cx="2319565" cy="234144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36089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4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&lt;!DOCTYPE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004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4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A657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de-DE" altLang="de-DE" b="1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A657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de-DE" altLang="de-DE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A657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de-DE" altLang="de-DE" b="1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A657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de-DE" altLang="de-DE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A657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27479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0747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E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0000E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E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A657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A657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A657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de-DE" altLang="de-DE" b="1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A657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altLang="de-DE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de-DE" altLang="de-DE" dirty="0" err="1" smtClean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altLang="de-DE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getElementById</a:t>
            </a:r>
            <a:r>
              <a:rPr lang="de-DE" altLang="de-DE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altLang="de-DE" dirty="0" err="1">
                <a:solidFill>
                  <a:srgbClr val="0000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de-DE" altLang="de-DE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altLang="de-DE" dirty="0" smtClean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dirty="0" smtClean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lang="de-DE" altLang="de-D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r>
              <a:rPr lang="de-DE" altLang="de-D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altLang="de-D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altLang="de-DE" dirty="0" err="1">
                <a:solidFill>
                  <a:srgbClr val="0000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de-DE" altLang="de-DE" dirty="0">
                <a:solidFill>
                  <a:srgbClr val="0000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World!</a:t>
            </a:r>
            <a:r>
              <a:rPr lang="de-DE" altLang="de-DE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altLang="de-DE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de-DE" altLang="de-DE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A657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b="1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A657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A657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b="1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A657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A657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b="1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A657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de-DE" altLang="de-DE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2" descr="http://hdwpics.com/images/0FAAE62E8A28/Programme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000" b="66026" l="27400" r="34200">
                        <a14:foregroundMark x1="30800" y1="50962" x2="30800" y2="56731"/>
                        <a14:foregroundMark x1="30800" y1="56731" x2="30800" y2="56731"/>
                        <a14:foregroundMark x1="33400" y1="61218" x2="33400" y2="61218"/>
                        <a14:foregroundMark x1="30800" y1="65385" x2="30800" y2="65385"/>
                        <a14:foregroundMark x1="27600" y1="64423" x2="27600" y2="64423"/>
                        <a14:foregroundMark x1="27400" y1="56090" x2="27400" y2="560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058" t="48247" r="65863" b="31789"/>
          <a:stretch/>
        </p:blipFill>
        <p:spPr bwMode="auto">
          <a:xfrm>
            <a:off x="-12700" y="2882900"/>
            <a:ext cx="14605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hdwpics.com/images/0FAAE62E8A28/Programmer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731" b="40705" l="47800" r="57600">
                        <a14:foregroundMark x1="56400" y1="33013" x2="56400" y2="33013"/>
                        <a14:foregroundMark x1="57200" y1="34295" x2="57200" y2="34295"/>
                        <a14:foregroundMark x1="57400" y1="35897" x2="57400" y2="35897"/>
                        <a14:foregroundMark x1="57200" y1="37179" x2="57200" y2="37179"/>
                        <a14:foregroundMark x1="56800" y1="38141" x2="56800" y2="38141"/>
                        <a14:foregroundMark x1="56400" y1="39103" x2="56400" y2="39103"/>
                        <a14:foregroundMark x1="55400" y1="39744" x2="55400" y2="39744"/>
                        <a14:foregroundMark x1="52000" y1="35897" x2="52000" y2="35897"/>
                        <a14:foregroundMark x1="51600" y1="34295" x2="51600" y2="34295"/>
                        <a14:foregroundMark x1="49000" y1="34295" x2="49000" y2="34295"/>
                        <a14:foregroundMark x1="47800" y1="34615" x2="47800" y2="346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928" t="30897" r="41178" b="58170"/>
          <a:stretch/>
        </p:blipFill>
        <p:spPr bwMode="auto">
          <a:xfrm>
            <a:off x="4495800" y="1016000"/>
            <a:ext cx="28575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27224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2332</Words>
  <Application>Microsoft Office PowerPoint</Application>
  <PresentationFormat>Breitbild</PresentationFormat>
  <Paragraphs>602</Paragraphs>
  <Slides>78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78</vt:i4>
      </vt:variant>
    </vt:vector>
  </HeadingPairs>
  <TitlesOfParts>
    <vt:vector size="85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JavaScript</vt:lpstr>
      <vt:lpstr>Inhalt</vt:lpstr>
      <vt:lpstr>Geschichte / Entwicklung</vt:lpstr>
      <vt:lpstr>Geschichte / Entwicklung</vt:lpstr>
      <vt:lpstr>Geschichte / Entwicklung</vt:lpstr>
      <vt:lpstr>Geschichte / Entwicklung</vt:lpstr>
      <vt:lpstr>Geschichte / Entwicklung</vt:lpstr>
      <vt:lpstr>Beispiel</vt:lpstr>
      <vt:lpstr>Beispiel</vt:lpstr>
      <vt:lpstr>Beispiel</vt:lpstr>
      <vt:lpstr>Sprachelemente</vt:lpstr>
      <vt:lpstr>Sprachelemente Datentypen</vt:lpstr>
      <vt:lpstr>Sprachelemente Datentypen</vt:lpstr>
      <vt:lpstr>Sprachelemente</vt:lpstr>
      <vt:lpstr>Sprachelemente</vt:lpstr>
      <vt:lpstr>Sprachelemente</vt:lpstr>
      <vt:lpstr>Sprachelemente</vt:lpstr>
      <vt:lpstr>Sprachelemente</vt:lpstr>
      <vt:lpstr>Sprachelemente</vt:lpstr>
      <vt:lpstr>Sprachelemente</vt:lpstr>
      <vt:lpstr>Sprachelemente</vt:lpstr>
      <vt:lpstr>Sprachelemente Literale</vt:lpstr>
      <vt:lpstr>Sprachelemente Literale</vt:lpstr>
      <vt:lpstr>Sprachelemente Literale</vt:lpstr>
      <vt:lpstr>Sprachelemente Literale</vt:lpstr>
      <vt:lpstr>Sprachelemente Literale</vt:lpstr>
      <vt:lpstr>Sprachelemente Object</vt:lpstr>
      <vt:lpstr>Sprachelemente Object</vt:lpstr>
      <vt:lpstr>Sprachelemente Object</vt:lpstr>
      <vt:lpstr>Sprachelemente Array</vt:lpstr>
      <vt:lpstr>Sprachelemente Array</vt:lpstr>
      <vt:lpstr>Sprachelemente Array vs. Object</vt:lpstr>
      <vt:lpstr>Sprachelemente Funktionen</vt:lpstr>
      <vt:lpstr>Sprachelemente Funktionen</vt:lpstr>
      <vt:lpstr>Sprachelemente Funktionen - Scope</vt:lpstr>
      <vt:lpstr>Sprachelemente Funktionen - Scope</vt:lpstr>
      <vt:lpstr>Sprachelemente Hoisting</vt:lpstr>
      <vt:lpstr>Sprachelemente Funktionen - Scope</vt:lpstr>
      <vt:lpstr>Sprachelemente Strict Mode</vt:lpstr>
      <vt:lpstr>Sprachelemente Vererbung</vt:lpstr>
      <vt:lpstr>Sprachelemente Vererbung</vt:lpstr>
      <vt:lpstr>Sprachelemente Vererbung</vt:lpstr>
      <vt:lpstr>Sprachelemente Vererbung</vt:lpstr>
      <vt:lpstr>Sprachelemente Vererbung</vt:lpstr>
      <vt:lpstr>Sprachelemente Vererbung</vt:lpstr>
      <vt:lpstr>Sprachelemente this</vt:lpstr>
      <vt:lpstr>Sprachelemente this</vt:lpstr>
      <vt:lpstr>Sprachelemente this</vt:lpstr>
      <vt:lpstr>Sprachelemente this</vt:lpstr>
      <vt:lpstr>Sprachelemente this</vt:lpstr>
      <vt:lpstr>Sprachelemente this</vt:lpstr>
      <vt:lpstr>Sprachelemente this</vt:lpstr>
      <vt:lpstr>Sprachelemente ACHTUNG</vt:lpstr>
      <vt:lpstr>Sprachelemente ACHTUNG</vt:lpstr>
      <vt:lpstr>Sprachelemente ACHTUNG</vt:lpstr>
      <vt:lpstr>Sprachelemente ACHTUNG</vt:lpstr>
      <vt:lpstr>Sprachelemente ACHTUNG</vt:lpstr>
      <vt:lpstr>Sprachelemente ACHTUNG</vt:lpstr>
      <vt:lpstr>Sprachelemente ACHTUNG</vt:lpstr>
      <vt:lpstr>Sprachelemente ACHTUNG</vt:lpstr>
      <vt:lpstr>Sprachelemente ACHTUNG</vt:lpstr>
      <vt:lpstr>Sprachelemente ACHTUNG</vt:lpstr>
      <vt:lpstr>Sprachelemente ACHTUNG</vt:lpstr>
      <vt:lpstr>Sprachelemente ACHTUNG</vt:lpstr>
      <vt:lpstr>Sprachelemente ACHTUNG</vt:lpstr>
      <vt:lpstr>Sprachelemente ACHTUNG</vt:lpstr>
      <vt:lpstr>Sprachelemente ACHTUNG</vt:lpstr>
      <vt:lpstr>Sprachelemente ACHTUNG</vt:lpstr>
      <vt:lpstr>Sprachelemente ACHTUNG</vt:lpstr>
      <vt:lpstr>Sprachelemente ACHTUNG</vt:lpstr>
      <vt:lpstr>Sprachelemente ACHTUNG</vt:lpstr>
      <vt:lpstr>Sprachelemente ACHTUNG</vt:lpstr>
      <vt:lpstr>Sprachelemente ACHTUNG</vt:lpstr>
      <vt:lpstr>Sprachelemente ACHTUNG</vt:lpstr>
      <vt:lpstr>Sprachelemente ACHTUNG</vt:lpstr>
      <vt:lpstr>Sprachelemente ACHTUNG</vt:lpstr>
      <vt:lpstr>Sprachelemente ACHTUNG</vt:lpstr>
      <vt:lpstr>Links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Ewald Petutschnig</dc:creator>
  <cp:lastModifiedBy>Ewald Petutschnig</cp:lastModifiedBy>
  <cp:revision>230</cp:revision>
  <dcterms:created xsi:type="dcterms:W3CDTF">2015-08-14T20:03:03Z</dcterms:created>
  <dcterms:modified xsi:type="dcterms:W3CDTF">2015-09-14T21:58:34Z</dcterms:modified>
</cp:coreProperties>
</file>