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82"/>
  </p:notesMasterIdLst>
  <p:sldIdLst>
    <p:sldId id="259" r:id="rId2"/>
    <p:sldId id="264" r:id="rId3"/>
    <p:sldId id="266" r:id="rId4"/>
    <p:sldId id="267" r:id="rId5"/>
    <p:sldId id="271" r:id="rId6"/>
    <p:sldId id="272" r:id="rId7"/>
    <p:sldId id="273" r:id="rId8"/>
    <p:sldId id="274" r:id="rId9"/>
    <p:sldId id="276" r:id="rId10"/>
    <p:sldId id="278" r:id="rId11"/>
    <p:sldId id="280" r:id="rId12"/>
    <p:sldId id="281" r:id="rId13"/>
    <p:sldId id="392" r:id="rId14"/>
    <p:sldId id="283" r:id="rId15"/>
    <p:sldId id="288" r:id="rId16"/>
    <p:sldId id="289" r:id="rId17"/>
    <p:sldId id="290" r:id="rId18"/>
    <p:sldId id="291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2" r:id="rId29"/>
    <p:sldId id="313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5" r:id="rId39"/>
    <p:sldId id="326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57" r:id="rId61"/>
    <p:sldId id="358" r:id="rId62"/>
    <p:sldId id="359" r:id="rId63"/>
    <p:sldId id="361" r:id="rId64"/>
    <p:sldId id="362" r:id="rId65"/>
    <p:sldId id="363" r:id="rId66"/>
    <p:sldId id="367" r:id="rId67"/>
    <p:sldId id="366" r:id="rId68"/>
    <p:sldId id="368" r:id="rId69"/>
    <p:sldId id="371" r:id="rId70"/>
    <p:sldId id="372" r:id="rId71"/>
    <p:sldId id="374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47" d="100"/>
          <a:sy n="47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ANALYSIS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5334900" cy="442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we’re interested in studying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not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fluctuations.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Therefore it is important to identify whether we think a change is due to an ongoing trend or seasonal change.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50" y="1460737"/>
            <a:ext cx="6258449" cy="40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0" name="Shape 58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COMMON ANALYSIS FOR TIME SERIES DATA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replaces each data point with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consecutive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k/2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data points prior to and following a given time point, but it could also be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preceding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often referred to as the “rolling” average.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measure of average could be mean or median.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formula for the rolling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100" y="5804625"/>
            <a:ext cx="2012524" cy="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rot="10800000" flipH="1">
            <a:off x="3032675" y="4716425"/>
            <a:ext cx="2846400" cy="11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rolling mean would average all values in the window, but can be skewed by outliers (extremely small or large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may be useful if we are looking to identify atypical periods or we want to evaluate these odd periods.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this would be useful if we are trying to identify particularly successful or unsuccessful sales days.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rolling median would provide the 50 percentile value for the period and would possibly be more representative of a “typical” day.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previous classes, we have been concerned with how two variables are correlated (e.g. height and weight, education and salary).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compute autocorrelation, we fix a “lag”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how many time points earlier we should use to compute the correlation.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lag of 1 computes how correlated a value is with the prior one.  A lag of 10 computes how correlated a value is with one 10 time points earlier.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formula can be used to calculate autocorrelation.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50" y="2664950"/>
            <a:ext cx="7336299" cy="39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656" name="Shape 6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EXPLORING ROSSMANN DRUGSTORE SALES DATA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ANALYSIS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we’ll discuss analyzing data that is changing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most of our previous examples, we didn’t care which data points were collected earlier or later than others.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made assumptions that the data was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changing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class will focus on statistics around data that is changing over time and how to measure that change.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Now let’s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advance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these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techniques to show how to predict or forecast forward from time series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Financial forecasting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0" cy="2902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2" y="3005400"/>
            <a:ext cx="6573374" cy="386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both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moving average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and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autocorrelation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to assess how we plan to model our time series.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35000" y="1320700"/>
            <a:ext cx="12155999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18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7" y="1418449"/>
            <a:ext cx="12590224" cy="5508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time series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is any data where the individual data points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change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fairly common in sales and other business cases where data would likely change according to seasons and trends.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is also useful for studying social phenomena. For instance, there is statistically more crime in the summer, which is a seasonal trend.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7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2855929"/>
            <a:ext cx="11885498" cy="412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AR(2) can add significant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983614030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analysis is useful in many fields:  sales analysis, stock market trends, studying economic phenomena, social science problems,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we are interested in separating the effects of time into two components: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Trends - significant increases or decreases over time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Seasonality - regularly repeating increases or decreases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699"/>
            <a:ext cx="10208874" cy="34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1985433483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4437900" cy="573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of fireworks injury rates has an overall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fewer injuries with no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pattern.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00" y="1352275"/>
            <a:ext cx="7100000" cy="57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statsmodels.tsa.arima_model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astype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ARMA(store1_sales_data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stationary.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fit ARIMA models.  Let’s start by using ARIMA(1, 0, 1) to fit an ARMA(1, 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statsmodels.tsa.arima_model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</a:t>
            </a:r>
            <a:r>
              <a:rPr lang="en-US" sz="2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plot.  Here, we are plotting the last 50 values.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872099"/>
            <a:ext cx="11734800" cy="41531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Meanwhile, the number of searches for the New Hampshire Primary has a clear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component - it peaks every four years and on election years.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plt.subplots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399" cy="436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(50 minutes)</a:t>
            </a: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g.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Similarly, searches for ‘gingerbread houses’ spike every year around the holiday season.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spikes recur on a fixed time-scale, making them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patterns.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721600"/>
            <a:ext cx="11734800" cy="3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aperiodic patterns are called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cycles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identifying aperiodic cycles is important, they are often treated differently than seasonal effects.  Seasonal effects are useful for their consistency, since prior data is useful as a predictor.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4056</Words>
  <Application>Microsoft Macintosh PowerPoint</Application>
  <PresentationFormat>Custom</PresentationFormat>
  <Paragraphs>513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Consolas</vt:lpstr>
      <vt:lpstr>Georgia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19</cp:revision>
  <dcterms:modified xsi:type="dcterms:W3CDTF">2016-04-26T22:21:48Z</dcterms:modified>
</cp:coreProperties>
</file>