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0" r:id="rId6"/>
    <p:sldId id="259" r:id="rId7"/>
    <p:sldId id="262" r:id="rId8"/>
    <p:sldId id="25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A1457B-62C4-43A1-92A5-9D9EA282D5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691AE-52E7-44DB-A5E2-39730C225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7FDFE-0F2D-4C75-BDF3-3F772B9DA84A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C70E1-A1E9-47D3-B372-481622D41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99C59-9A66-4D9A-A3AB-04D5B5830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9D2FD-9CEC-4252-A1A3-65CC85A251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C4E0-F59F-428F-BE85-BE754548675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DD7C2-EF68-4161-8022-76C9F32F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DD7C2-EF68-4161-8022-76C9F32F99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DD7C2-EF68-4161-8022-76C9F32F99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D8B1C3-133E-4D4B-BFA8-B98094A53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50A6EAF1-330A-4C0E-A615-E91CC6307D41}"/>
              </a:ext>
            </a:extLst>
          </p:cNvPr>
          <p:cNvSpPr/>
          <p:nvPr userDrawn="1"/>
        </p:nvSpPr>
        <p:spPr>
          <a:xfrm>
            <a:off x="0" y="1047719"/>
            <a:ext cx="2030963" cy="99946"/>
          </a:xfrm>
          <a:prstGeom prst="rect">
            <a:avLst/>
          </a:prstGeom>
          <a:solidFill>
            <a:srgbClr val="063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54DB373-96D3-4E71-ADCD-7818C133D8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B90DE-9D0D-448F-A12F-1B99D7A8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490" y="2463282"/>
            <a:ext cx="8030547" cy="821094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F3E5-A2CA-4BE4-9FF1-DF8B7DDE5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490" y="1047719"/>
            <a:ext cx="8030547" cy="1163637"/>
          </a:xfrm>
          <a:prstGeom prst="rect">
            <a:avLst/>
          </a:prstGeom>
        </p:spPr>
        <p:txBody>
          <a:bodyPr anchor="t"/>
          <a:lstStyle>
            <a:lvl1pPr algn="l">
              <a:defRPr sz="5400">
                <a:solidFill>
                  <a:srgbClr val="0636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6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98BACF-CDC7-4862-9461-99D6DC25B5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31E07A-C208-49CB-8CD2-61916039C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B898-5C1B-442E-B0D7-6BF718DA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3079102"/>
            <a:ext cx="7249885" cy="3586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669C-5AAF-4748-9D39-CD9835A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2" y="1545756"/>
            <a:ext cx="7249884" cy="1402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36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7AA4A7C-9F0D-455C-9EA9-F9E455C939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404049" cy="68580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2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8E3EA4-DDC3-4B09-B141-6E537D95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3079102"/>
            <a:ext cx="11541967" cy="3586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709AF8-D5B6-460F-9743-15FC38F4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4" y="1545756"/>
            <a:ext cx="11541965" cy="140266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636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2816B4-A29C-48B6-9574-393496CA4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CBF11E-9E3B-495B-B69D-E8E8CDE50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uias" hidden="1">
            <a:extLst>
              <a:ext uri="{FF2B5EF4-FFF2-40B4-BE49-F238E27FC236}">
                <a16:creationId xmlns:a16="http://schemas.microsoft.com/office/drawing/2014/main" id="{498E3078-D811-4355-AB47-82A33A3DF9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7AA4A7C-9F0D-455C-9EA9-F9E455C939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81731" y="1527094"/>
            <a:ext cx="4058816" cy="5119427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B898-5C1B-442E-B0D7-6BF718DA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6" y="1527094"/>
            <a:ext cx="6932644" cy="5138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669C-5AAF-4748-9D39-CD9835A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7" y="352953"/>
            <a:ext cx="9134667" cy="824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364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8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2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129D6F-6940-4ADD-AF53-375FC51280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62D941-A817-47D0-9B6B-C87139A719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4" b="28874"/>
          <a:stretch/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891E6-3FD3-44BF-B429-4A3AE0F3200F}"/>
              </a:ext>
            </a:extLst>
          </p:cNvPr>
          <p:cNvSpPr/>
          <p:nvPr/>
        </p:nvSpPr>
        <p:spPr>
          <a:xfrm>
            <a:off x="0" y="2986056"/>
            <a:ext cx="12192000" cy="2157444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69000">
                <a:schemeClr val="bg1">
                  <a:alpha val="59000"/>
                  <a:lumMod val="9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B59674-E03C-4D28-B87D-59DF8C0AE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25" b="81459"/>
          <a:stretch/>
        </p:blipFill>
        <p:spPr>
          <a:xfrm>
            <a:off x="0" y="0"/>
            <a:ext cx="2130490" cy="1271556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3040DC40-54FA-4C5E-A759-B39F82D45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490" y="2248793"/>
            <a:ext cx="8030547" cy="821094"/>
          </a:xfrm>
        </p:spPr>
        <p:txBody>
          <a:bodyPr/>
          <a:lstStyle/>
          <a:p>
            <a:pPr algn="ctr"/>
            <a:r>
              <a:rPr lang="es-ES" dirty="0"/>
              <a:t>Sebastián Villanueva</a:t>
            </a:r>
            <a:br>
              <a:rPr lang="es-ES" dirty="0"/>
            </a:br>
            <a:r>
              <a:rPr lang="es-ES" dirty="0" err="1"/>
              <a:t>February</a:t>
            </a:r>
            <a:r>
              <a:rPr lang="es-ES" dirty="0"/>
              <a:t> 16th, 2024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BFE618A-0F38-4E2A-9F2B-E4EEF0E2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490" y="833230"/>
            <a:ext cx="8030547" cy="1163637"/>
          </a:xfrm>
        </p:spPr>
        <p:txBody>
          <a:bodyPr/>
          <a:lstStyle/>
          <a:p>
            <a:pPr algn="ctr"/>
            <a:r>
              <a:rPr lang="es-ES" sz="4000" dirty="0" err="1"/>
              <a:t>Introduction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LangChain</a:t>
            </a:r>
            <a:br>
              <a:rPr lang="es-ES" sz="4000" dirty="0"/>
            </a:br>
            <a:r>
              <a:rPr lang="es-ES" sz="4000" dirty="0" err="1"/>
              <a:t>for</a:t>
            </a:r>
            <a:r>
              <a:rPr lang="es-ES" sz="4000" dirty="0"/>
              <a:t> AI-</a:t>
            </a:r>
            <a:r>
              <a:rPr lang="es-ES" sz="4000" dirty="0" err="1"/>
              <a:t>based</a:t>
            </a:r>
            <a:r>
              <a:rPr lang="es-ES" sz="4000" dirty="0"/>
              <a:t> </a:t>
            </a:r>
            <a:r>
              <a:rPr lang="es-ES" sz="4000" dirty="0" err="1"/>
              <a:t>applications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452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3749BF-55E3-4775-9561-E9F67CB175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r="44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FB70-1971-466E-B41B-ECB26185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7" y="1751212"/>
            <a:ext cx="6932644" cy="824220"/>
          </a:xfrm>
        </p:spPr>
        <p:txBody>
          <a:bodyPr/>
          <a:lstStyle/>
          <a:p>
            <a:r>
              <a:rPr lang="es-ES" dirty="0"/>
              <a:t>Neural Network </a:t>
            </a:r>
            <a:r>
              <a:rPr lang="en-US" dirty="0"/>
              <a:t>with</a:t>
            </a:r>
            <a:r>
              <a:rPr lang="es-ES" dirty="0"/>
              <a:t> </a:t>
            </a:r>
            <a:r>
              <a:rPr lang="en-US" dirty="0"/>
              <a:t>billions</a:t>
            </a:r>
            <a:r>
              <a:rPr lang="es-ES" dirty="0"/>
              <a:t> </a:t>
            </a:r>
            <a:r>
              <a:rPr lang="en-US" dirty="0"/>
              <a:t>of</a:t>
            </a:r>
            <a:r>
              <a:rPr lang="es-ES" dirty="0"/>
              <a:t> </a:t>
            </a:r>
            <a:r>
              <a:rPr lang="en-US" dirty="0"/>
              <a:t>parameters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DF240-8C3C-4EBA-A5AB-C3B9BB9D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Understanding</a:t>
            </a:r>
            <a:r>
              <a:rPr lang="es-ES" sz="4000" dirty="0"/>
              <a:t> LLMs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E254E2-D7ED-4ABB-B6EA-B6C30786A8F3}"/>
              </a:ext>
            </a:extLst>
          </p:cNvPr>
          <p:cNvGrpSpPr/>
          <p:nvPr/>
        </p:nvGrpSpPr>
        <p:grpSpPr>
          <a:xfrm>
            <a:off x="1564224" y="3149471"/>
            <a:ext cx="4278897" cy="1524000"/>
            <a:chOff x="1411822" y="2413000"/>
            <a:chExt cx="4278897" cy="152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05670C-9ABA-4B99-AC2A-9DEDD4411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216" y="2413000"/>
              <a:ext cx="2933700" cy="1524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0160C4-8A05-41B0-AF00-F412CE7A2308}"/>
                </a:ext>
              </a:extLst>
            </p:cNvPr>
            <p:cNvSpPr txBox="1"/>
            <p:nvPr/>
          </p:nvSpPr>
          <p:spPr>
            <a:xfrm>
              <a:off x="1607846" y="261857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I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93B99E-57AE-47CB-BFAA-7493DAFB54A8}"/>
                </a:ext>
              </a:extLst>
            </p:cNvPr>
            <p:cNvSpPr txBox="1"/>
            <p:nvPr/>
          </p:nvSpPr>
          <p:spPr>
            <a:xfrm>
              <a:off x="1411822" y="298305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slept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9A973-7ECA-46A7-9BA3-7D2B27BCF715}"/>
                </a:ext>
              </a:extLst>
            </p:cNvPr>
            <p:cNvSpPr txBox="1"/>
            <p:nvPr/>
          </p:nvSpPr>
          <p:spPr>
            <a:xfrm>
              <a:off x="1525066" y="33732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all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D42ACF-D8B6-496E-8C91-306C9EB3CC60}"/>
                </a:ext>
              </a:extLst>
            </p:cNvPr>
            <p:cNvSpPr txBox="1"/>
            <p:nvPr/>
          </p:nvSpPr>
          <p:spPr>
            <a:xfrm>
              <a:off x="5005916" y="300236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night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27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1E76-DE0A-4FF1-BBB1-090A2C5C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5" y="2232213"/>
            <a:ext cx="11541967" cy="2743200"/>
          </a:xfrm>
        </p:spPr>
        <p:txBody>
          <a:bodyPr/>
          <a:lstStyle/>
          <a:p>
            <a:r>
              <a:rPr lang="en-US" dirty="0"/>
              <a:t>Model Inference</a:t>
            </a:r>
          </a:p>
          <a:p>
            <a:pPr lvl="1"/>
            <a:r>
              <a:rPr lang="en-US" dirty="0"/>
              <a:t>e.g. I slept all </a:t>
            </a:r>
            <a:r>
              <a:rPr lang="en-US" dirty="0">
                <a:solidFill>
                  <a:srgbClr val="FFC000"/>
                </a:solidFill>
              </a:rPr>
              <a:t>night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dirty="0">
                <a:solidFill>
                  <a:srgbClr val="00B0F0"/>
                </a:solidFill>
              </a:rPr>
              <a:t>still </a:t>
            </a:r>
            <a:r>
              <a:rPr lang="en-US" dirty="0">
                <a:solidFill>
                  <a:srgbClr val="00B050"/>
                </a:solidFill>
              </a:rPr>
              <a:t>tired</a:t>
            </a:r>
            <a:r>
              <a:rPr lang="en-US" dirty="0"/>
              <a:t>.</a:t>
            </a:r>
          </a:p>
          <a:p>
            <a:r>
              <a:rPr lang="en-US" dirty="0"/>
              <a:t>LLMs “dreams” internet documents.</a:t>
            </a:r>
          </a:p>
          <a:p>
            <a:pPr lvl="1"/>
            <a:r>
              <a:rPr lang="en-US" dirty="0"/>
              <a:t>Code snippets.</a:t>
            </a:r>
          </a:p>
          <a:p>
            <a:pPr lvl="1"/>
            <a:r>
              <a:rPr lang="en-US" dirty="0"/>
              <a:t>Blogs.</a:t>
            </a:r>
          </a:p>
          <a:p>
            <a:pPr lvl="1"/>
            <a:r>
              <a:rPr lang="en-US" dirty="0"/>
              <a:t>Products descriptions.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03172-2BC5-4D1E-81E0-089F9C5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" y="192817"/>
            <a:ext cx="11541965" cy="1402669"/>
          </a:xfrm>
        </p:spPr>
        <p:txBody>
          <a:bodyPr/>
          <a:lstStyle/>
          <a:p>
            <a:r>
              <a:rPr lang="en-US" sz="4400" dirty="0"/>
              <a:t>Understanding</a:t>
            </a:r>
            <a:r>
              <a:rPr lang="es-ES" sz="4400" dirty="0"/>
              <a:t> LLMs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7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03172-2BC5-4D1E-81E0-089F9C5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5" y="202012"/>
            <a:ext cx="11541965" cy="1402669"/>
          </a:xfrm>
        </p:spPr>
        <p:txBody>
          <a:bodyPr/>
          <a:lstStyle/>
          <a:p>
            <a:r>
              <a:rPr lang="en-US" sz="4400" dirty="0"/>
              <a:t>Understanding</a:t>
            </a:r>
            <a:r>
              <a:rPr lang="es-ES" sz="4400" dirty="0"/>
              <a:t> LLMs - </a:t>
            </a:r>
            <a:r>
              <a:rPr lang="en-US" sz="4400" dirty="0"/>
              <a:t>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D7623-0D76-4A7C-918B-559FD59A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24" y="2133295"/>
            <a:ext cx="3176771" cy="4522693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55CA2CC-D4E9-427D-A51B-F45FDBE8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50" y="1541214"/>
            <a:ext cx="11541967" cy="683560"/>
          </a:xfrm>
        </p:spPr>
        <p:txBody>
          <a:bodyPr/>
          <a:lstStyle/>
          <a:p>
            <a:r>
              <a:rPr lang="es-ES_tradnl" dirty="0"/>
              <a:t>T</a:t>
            </a:r>
            <a:r>
              <a:rPr lang="en-US" dirty="0" err="1"/>
              <a:t>ransformer</a:t>
            </a:r>
            <a:r>
              <a:rPr lang="en-US" dirty="0"/>
              <a:t>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9477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37B865-6F26-42D6-99F6-6EF5514F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3271919"/>
            <a:ext cx="7249885" cy="3586081"/>
          </a:xfrm>
        </p:spPr>
        <p:txBody>
          <a:bodyPr/>
          <a:lstStyle/>
          <a:p>
            <a:r>
              <a:rPr lang="es-ES" dirty="0"/>
              <a:t>Framework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developing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r>
              <a:rPr lang="es-ES" dirty="0"/>
              <a:t> </a:t>
            </a:r>
            <a:r>
              <a:rPr lang="es-ES" dirty="0" err="1"/>
              <a:t>powered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Context-aware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Applications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38374C-8179-4D12-AB65-C30CB24B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Overview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LangChain</a:t>
            </a:r>
            <a:endParaRPr lang="es-E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0A36FB3-2749-4937-B008-D77E554C31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r="36864"/>
          <a:stretch/>
        </p:blipFill>
        <p:spPr>
          <a:xfrm>
            <a:off x="-1" y="0"/>
            <a:ext cx="4404049" cy="6858000"/>
          </a:xfrm>
        </p:spPr>
      </p:pic>
    </p:spTree>
    <p:extLst>
      <p:ext uri="{BB962C8B-B14F-4D97-AF65-F5344CB8AC3E}">
        <p14:creationId xmlns:p14="http://schemas.microsoft.com/office/powerpoint/2010/main" val="6470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1E76-DE0A-4FF1-BBB1-090A2C5C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6" y="2021540"/>
            <a:ext cx="11541967" cy="4436410"/>
          </a:xfrm>
        </p:spPr>
        <p:txBody>
          <a:bodyPr/>
          <a:lstStyle/>
          <a:p>
            <a:r>
              <a:rPr lang="en-US" dirty="0"/>
              <a:t>Python packages</a:t>
            </a:r>
          </a:p>
          <a:p>
            <a:pPr lvl="1"/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 err="1"/>
              <a:t>openai</a:t>
            </a:r>
            <a:endParaRPr lang="en-US" dirty="0"/>
          </a:p>
          <a:p>
            <a:pPr lvl="1"/>
            <a:r>
              <a:rPr lang="en-US" dirty="0" err="1"/>
              <a:t>tiktoken</a:t>
            </a:r>
            <a:endParaRPr lang="en-US" dirty="0"/>
          </a:p>
          <a:p>
            <a:pPr lvl="1"/>
            <a:r>
              <a:rPr lang="en-US" dirty="0"/>
              <a:t>python-</a:t>
            </a:r>
            <a:r>
              <a:rPr lang="en-US" dirty="0" err="1"/>
              <a:t>dotenv</a:t>
            </a:r>
            <a:endParaRPr lang="en-US" dirty="0"/>
          </a:p>
          <a:p>
            <a:r>
              <a:rPr lang="en-US" dirty="0" err="1"/>
              <a:t>OpenAI</a:t>
            </a:r>
            <a:r>
              <a:rPr lang="en-US" dirty="0"/>
              <a:t> API key</a:t>
            </a:r>
          </a:p>
          <a:p>
            <a:r>
              <a:rPr lang="en-US" dirty="0"/>
              <a:t>Cost of </a:t>
            </a:r>
            <a:r>
              <a:rPr lang="en-US" dirty="0" err="1"/>
              <a:t>OpenAI</a:t>
            </a:r>
            <a:r>
              <a:rPr lang="en-US" dirty="0"/>
              <a:t> usage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03172-2BC5-4D1E-81E0-089F9C5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5" y="202012"/>
            <a:ext cx="11541965" cy="1402669"/>
          </a:xfrm>
        </p:spPr>
        <p:txBody>
          <a:bodyPr/>
          <a:lstStyle/>
          <a:p>
            <a:r>
              <a:rPr lang="es-ES_tradnl" dirty="0" err="1"/>
              <a:t>L</a:t>
            </a:r>
            <a:r>
              <a:rPr lang="es-ES_tradnl" sz="4400" dirty="0" err="1"/>
              <a:t>ogistics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4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3749BF-55E3-4775-9561-E9F67CB175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r="443"/>
          <a:stretch>
            <a:fillRect/>
          </a:stretch>
        </p:blipFill>
        <p:spPr>
          <a:xfrm>
            <a:off x="6884893" y="1516886"/>
            <a:ext cx="3983165" cy="511942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9DF240-8C3C-4EBA-A5AB-C3B9BB9D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255" y="388812"/>
            <a:ext cx="3281263" cy="824220"/>
          </a:xfrm>
        </p:spPr>
        <p:txBody>
          <a:bodyPr/>
          <a:lstStyle/>
          <a:p>
            <a:r>
              <a:rPr lang="en-US" sz="4000" dirty="0"/>
              <a:t>Code Demo</a:t>
            </a:r>
            <a:endParaRPr lang="es-E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5CD80B-129F-40B2-9492-9DF9E5EC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2" y="1516886"/>
            <a:ext cx="4839090" cy="48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03172-2BC5-4D1E-81E0-089F9C5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47" y="2317452"/>
            <a:ext cx="11541965" cy="1402669"/>
          </a:xfrm>
        </p:spPr>
        <p:txBody>
          <a:bodyPr/>
          <a:lstStyle/>
          <a:p>
            <a:r>
              <a:rPr lang="en-US" sz="4400" dirty="0"/>
              <a:t>THANKS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47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A966690DA9A24582A8B36462ACF6B0" ma:contentTypeVersion="13" ma:contentTypeDescription="Crear nuevo documento." ma:contentTypeScope="" ma:versionID="cecd6e7885c4bdaf110ed5b313a47bbd">
  <xsd:schema xmlns:xsd="http://www.w3.org/2001/XMLSchema" xmlns:xs="http://www.w3.org/2001/XMLSchema" xmlns:p="http://schemas.microsoft.com/office/2006/metadata/properties" xmlns:ns2="15d9dc1e-d451-481e-872e-91ce20a6d6f9" xmlns:ns3="7dee52e5-5d79-4d6d-92e1-8a9ade004d16" targetNamespace="http://schemas.microsoft.com/office/2006/metadata/properties" ma:root="true" ma:fieldsID="a8d471cee6ce1392a153f705f3c44ad0" ns2:_="" ns3:_="">
    <xsd:import namespace="15d9dc1e-d451-481e-872e-91ce20a6d6f9"/>
    <xsd:import namespace="7dee52e5-5d79-4d6d-92e1-8a9ade004d1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9dc1e-d451-481e-872e-91ce20a6d6f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24e9b7f5-f779-4b7a-9b08-285eff0200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e52e5-5d79-4d6d-92e1-8a9ade004d1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75e5204-0d52-44c1-a087-181acad938b2}" ma:internalName="TaxCatchAll" ma:showField="CatchAllData" ma:web="7dee52e5-5d79-4d6d-92e1-8a9ade004d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ee52e5-5d79-4d6d-92e1-8a9ade004d16" xsi:nil="true"/>
    <lcf76f155ced4ddcb4097134ff3c332f xmlns="15d9dc1e-d451-481e-872e-91ce20a6d6f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3D4105-E9E4-487E-B2F6-9D5304152C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d9dc1e-d451-481e-872e-91ce20a6d6f9"/>
    <ds:schemaRef ds:uri="7dee52e5-5d79-4d6d-92e1-8a9ade004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DF0B9D-8881-4BD6-BA66-C2BE115277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E02C09-A1B3-4DA3-89B5-F2F38B836A07}">
  <ds:schemaRefs>
    <ds:schemaRef ds:uri="http://schemas.microsoft.com/office/2006/metadata/properties"/>
    <ds:schemaRef ds:uri="http://schemas.microsoft.com/office/infopath/2007/PartnerControls"/>
    <ds:schemaRef ds:uri="7dee52e5-5d79-4d6d-92e1-8a9ade004d16"/>
    <ds:schemaRef ds:uri="15d9dc1e-d451-481e-872e-91ce20a6d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</TotalTime>
  <Words>107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LangChain for AI-based applications</vt:lpstr>
      <vt:lpstr>Understanding LLMs</vt:lpstr>
      <vt:lpstr>Understanding LLMs</vt:lpstr>
      <vt:lpstr>Understanding LLMs - Architecture</vt:lpstr>
      <vt:lpstr>Overview of LangChain</vt:lpstr>
      <vt:lpstr>Logistics</vt:lpstr>
      <vt:lpstr>Code 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Vargas - Jalasoft</dc:creator>
  <cp:lastModifiedBy>Sebastian Villanueva Bedregal</cp:lastModifiedBy>
  <cp:revision>23</cp:revision>
  <dcterms:created xsi:type="dcterms:W3CDTF">2022-02-01T22:10:40Z</dcterms:created>
  <dcterms:modified xsi:type="dcterms:W3CDTF">2024-02-22T18:26:20Z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0x01010019A966690DA9A24582A8B36462ACF6B0</vt:lpwstr>
  </property>
  <property fmtid="{D5CDD505-2E9C-101B-9397-08002B2CF9AE}" pid="3" name="_dlc_DocIdItemGuid">
    <vt:lpwstr>521ab9ac-908c-4c5c-86fb-93aee057d4b8</vt:lpwstr>
  </property>
  <property fmtid="{D5CDD505-2E9C-101B-9397-08002B2CF9AE}" pid="4" name="MediaServiceImageTags">
    <vt:lpwstr/>
  </property>
</Properties>
</file>