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0EC0A57-3AA7-4C5F-BA20-71B67BEF0A7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9B35275-D912-4FCD-AEB4-3CAC4FBCA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0A57-3AA7-4C5F-BA20-71B67BEF0A7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5275-D912-4FCD-AEB4-3CAC4FBCA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8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0A57-3AA7-4C5F-BA20-71B67BEF0A7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5275-D912-4FCD-AEB4-3CAC4FBCA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70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0A57-3AA7-4C5F-BA20-71B67BEF0A7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5275-D912-4FCD-AEB4-3CAC4FBCA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72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0A57-3AA7-4C5F-BA20-71B67BEF0A7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5275-D912-4FCD-AEB4-3CAC4FBCA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6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0A57-3AA7-4C5F-BA20-71B67BEF0A7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5275-D912-4FCD-AEB4-3CAC4FBCA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59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0A57-3AA7-4C5F-BA20-71B67BEF0A7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5275-D912-4FCD-AEB4-3CAC4FBCA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62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0EC0A57-3AA7-4C5F-BA20-71B67BEF0A7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5275-D912-4FCD-AEB4-3CAC4FBCA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45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0EC0A57-3AA7-4C5F-BA20-71B67BEF0A7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5275-D912-4FCD-AEB4-3CAC4FBCA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9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0A57-3AA7-4C5F-BA20-71B67BEF0A7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5275-D912-4FCD-AEB4-3CAC4FBCA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2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0A57-3AA7-4C5F-BA20-71B67BEF0A7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5275-D912-4FCD-AEB4-3CAC4FBCA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5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0A57-3AA7-4C5F-BA20-71B67BEF0A7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5275-D912-4FCD-AEB4-3CAC4FBCA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6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0A57-3AA7-4C5F-BA20-71B67BEF0A7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5275-D912-4FCD-AEB4-3CAC4FBCA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8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0A57-3AA7-4C5F-BA20-71B67BEF0A7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5275-D912-4FCD-AEB4-3CAC4FBCA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7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0A57-3AA7-4C5F-BA20-71B67BEF0A7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5275-D912-4FCD-AEB4-3CAC4FBCA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0A57-3AA7-4C5F-BA20-71B67BEF0A7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5275-D912-4FCD-AEB4-3CAC4FBCA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1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0A57-3AA7-4C5F-BA20-71B67BEF0A7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5275-D912-4FCD-AEB4-3CAC4FBCA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2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0EC0A57-3AA7-4C5F-BA20-71B67BEF0A7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9B35275-D912-4FCD-AEB4-3CAC4FBCA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0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3D48-1B33-4DB5-A8FF-D7511C3A5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710" y="1220844"/>
            <a:ext cx="8825658" cy="2677648"/>
          </a:xfrm>
        </p:spPr>
        <p:txBody>
          <a:bodyPr/>
          <a:lstStyle/>
          <a:p>
            <a:r>
              <a:rPr lang="en-US" dirty="0"/>
              <a:t>Pi Estimation using MPI and OMP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1525A-CE36-49BE-8BD2-E6908007E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2032" y="4680285"/>
            <a:ext cx="9144000" cy="1636294"/>
          </a:xfrm>
        </p:spPr>
        <p:txBody>
          <a:bodyPr/>
          <a:lstStyle/>
          <a:p>
            <a:r>
              <a:rPr lang="en-US" dirty="0" err="1"/>
              <a:t>Miucin</a:t>
            </a:r>
            <a:r>
              <a:rPr lang="en-US" dirty="0"/>
              <a:t> Sebastian</a:t>
            </a:r>
          </a:p>
        </p:txBody>
      </p:sp>
    </p:spTree>
    <p:extLst>
      <p:ext uri="{BB962C8B-B14F-4D97-AF65-F5344CB8AC3E}">
        <p14:creationId xmlns:p14="http://schemas.microsoft.com/office/powerpoint/2010/main" val="369667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A744-1E0B-4E95-80D9-F3270EDA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448" y="708963"/>
            <a:ext cx="8761413" cy="706964"/>
          </a:xfrm>
        </p:spPr>
        <p:txBody>
          <a:bodyPr/>
          <a:lstStyle/>
          <a:p>
            <a:r>
              <a:rPr lang="en-US" dirty="0"/>
              <a:t>OpenMP 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C563F7-A20F-46F2-8649-5D9BA6AA0D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036492"/>
              </p:ext>
            </p:extLst>
          </p:nvPr>
        </p:nvGraphicFramePr>
        <p:xfrm>
          <a:off x="558553" y="2648668"/>
          <a:ext cx="456386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644">
                  <a:extLst>
                    <a:ext uri="{9D8B030D-6E8A-4147-A177-3AD203B41FA5}">
                      <a16:colId xmlns:a16="http://schemas.microsoft.com/office/drawing/2014/main" val="538404668"/>
                    </a:ext>
                  </a:extLst>
                </a:gridCol>
                <a:gridCol w="760644">
                  <a:extLst>
                    <a:ext uri="{9D8B030D-6E8A-4147-A177-3AD203B41FA5}">
                      <a16:colId xmlns:a16="http://schemas.microsoft.com/office/drawing/2014/main" val="1837432897"/>
                    </a:ext>
                  </a:extLst>
                </a:gridCol>
                <a:gridCol w="760644">
                  <a:extLst>
                    <a:ext uri="{9D8B030D-6E8A-4147-A177-3AD203B41FA5}">
                      <a16:colId xmlns:a16="http://schemas.microsoft.com/office/drawing/2014/main" val="2233021758"/>
                    </a:ext>
                  </a:extLst>
                </a:gridCol>
                <a:gridCol w="760644">
                  <a:extLst>
                    <a:ext uri="{9D8B030D-6E8A-4147-A177-3AD203B41FA5}">
                      <a16:colId xmlns:a16="http://schemas.microsoft.com/office/drawing/2014/main" val="3897328973"/>
                    </a:ext>
                  </a:extLst>
                </a:gridCol>
                <a:gridCol w="760644">
                  <a:extLst>
                    <a:ext uri="{9D8B030D-6E8A-4147-A177-3AD203B41FA5}">
                      <a16:colId xmlns:a16="http://schemas.microsoft.com/office/drawing/2014/main" val="1003566285"/>
                    </a:ext>
                  </a:extLst>
                </a:gridCol>
                <a:gridCol w="760644">
                  <a:extLst>
                    <a:ext uri="{9D8B030D-6E8A-4147-A177-3AD203B41FA5}">
                      <a16:colId xmlns:a16="http://schemas.microsoft.com/office/drawing/2014/main" val="3793901750"/>
                    </a:ext>
                  </a:extLst>
                </a:gridCol>
              </a:tblGrid>
              <a:tr h="5695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61940"/>
                  </a:ext>
                </a:extLst>
              </a:tr>
              <a:tr h="569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6.871101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6.884723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6.882552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8.92639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7.391191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086208"/>
                  </a:ext>
                </a:extLst>
              </a:tr>
              <a:tr h="569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1.716127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1.750541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1.733366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1.718842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1.729719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277607"/>
                  </a:ext>
                </a:extLst>
              </a:tr>
              <a:tr h="569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0.443208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0.431311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0.451809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0.432318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0.439661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625194"/>
                  </a:ext>
                </a:extLst>
              </a:tr>
              <a:tr h="569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0.128536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0.132362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0.129460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0.130434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79970"/>
                  </a:ext>
                </a:extLst>
              </a:tr>
              <a:tr h="569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0.054906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0.064013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0.051165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0.060655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0.057684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54154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B560A6A-0FF9-4C66-98C5-C36358FAC411}"/>
              </a:ext>
            </a:extLst>
          </p:cNvPr>
          <p:cNvSpPr/>
          <p:nvPr/>
        </p:nvSpPr>
        <p:spPr>
          <a:xfrm>
            <a:off x="558553" y="22064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Execution time. (seconds)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A60C0-918C-4F61-82B2-B8AE0A1930E7}"/>
              </a:ext>
            </a:extLst>
          </p:cNvPr>
          <p:cNvSpPr txBox="1">
            <a:spLocks/>
          </p:cNvSpPr>
          <p:nvPr/>
        </p:nvSpPr>
        <p:spPr bwMode="gray">
          <a:xfrm>
            <a:off x="1875091" y="1135372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Strong scaling – 300M Iterations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55ADB3-7D87-4293-ADB6-7AB8CF928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417" y="2268745"/>
            <a:ext cx="6940302" cy="458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A744-1E0B-4E95-80D9-F3270EDA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90" y="708963"/>
            <a:ext cx="8761413" cy="706964"/>
          </a:xfrm>
        </p:spPr>
        <p:txBody>
          <a:bodyPr/>
          <a:lstStyle/>
          <a:p>
            <a:r>
              <a:rPr lang="en-US" dirty="0"/>
              <a:t>OpenMP 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C563F7-A20F-46F2-8649-5D9BA6AA0D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476182"/>
              </p:ext>
            </p:extLst>
          </p:nvPr>
        </p:nvGraphicFramePr>
        <p:xfrm>
          <a:off x="558553" y="2575741"/>
          <a:ext cx="5216603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229">
                  <a:extLst>
                    <a:ext uri="{9D8B030D-6E8A-4147-A177-3AD203B41FA5}">
                      <a16:colId xmlns:a16="http://schemas.microsoft.com/office/drawing/2014/main" val="1568285666"/>
                    </a:ext>
                  </a:extLst>
                </a:gridCol>
                <a:gridCol w="745229">
                  <a:extLst>
                    <a:ext uri="{9D8B030D-6E8A-4147-A177-3AD203B41FA5}">
                      <a16:colId xmlns:a16="http://schemas.microsoft.com/office/drawing/2014/main" val="538404668"/>
                    </a:ext>
                  </a:extLst>
                </a:gridCol>
                <a:gridCol w="745229">
                  <a:extLst>
                    <a:ext uri="{9D8B030D-6E8A-4147-A177-3AD203B41FA5}">
                      <a16:colId xmlns:a16="http://schemas.microsoft.com/office/drawing/2014/main" val="1837432897"/>
                    </a:ext>
                  </a:extLst>
                </a:gridCol>
                <a:gridCol w="745229">
                  <a:extLst>
                    <a:ext uri="{9D8B030D-6E8A-4147-A177-3AD203B41FA5}">
                      <a16:colId xmlns:a16="http://schemas.microsoft.com/office/drawing/2014/main" val="2233021758"/>
                    </a:ext>
                  </a:extLst>
                </a:gridCol>
                <a:gridCol w="745229">
                  <a:extLst>
                    <a:ext uri="{9D8B030D-6E8A-4147-A177-3AD203B41FA5}">
                      <a16:colId xmlns:a16="http://schemas.microsoft.com/office/drawing/2014/main" val="3897328973"/>
                    </a:ext>
                  </a:extLst>
                </a:gridCol>
                <a:gridCol w="745229">
                  <a:extLst>
                    <a:ext uri="{9D8B030D-6E8A-4147-A177-3AD203B41FA5}">
                      <a16:colId xmlns:a16="http://schemas.microsoft.com/office/drawing/2014/main" val="1003566285"/>
                    </a:ext>
                  </a:extLst>
                </a:gridCol>
                <a:gridCol w="745229">
                  <a:extLst>
                    <a:ext uri="{9D8B030D-6E8A-4147-A177-3AD203B41FA5}">
                      <a16:colId xmlns:a16="http://schemas.microsoft.com/office/drawing/2014/main" val="3793901750"/>
                    </a:ext>
                  </a:extLst>
                </a:gridCol>
              </a:tblGrid>
              <a:tr h="569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No.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61940"/>
                  </a:ext>
                </a:extLst>
              </a:tr>
              <a:tr h="569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2.303173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2.284516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2.275096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2.281039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2.285956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086208"/>
                  </a:ext>
                </a:extLst>
              </a:tr>
              <a:tr h="569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1.136306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1.147392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1.146071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1.157620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1.146847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277607"/>
                  </a:ext>
                </a:extLst>
              </a:tr>
              <a:tr h="569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400</a:t>
                      </a:r>
                    </a:p>
                    <a:p>
                      <a:pPr algn="ctr"/>
                      <a:r>
                        <a:rPr lang="en-US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0.575323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0.584449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0.579647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0.589379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0.582199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625194"/>
                  </a:ext>
                </a:extLst>
              </a:tr>
              <a:tr h="569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0.312671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0.320563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0.322325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0.307009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0.315642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79970"/>
                  </a:ext>
                </a:extLst>
              </a:tr>
              <a:tr h="569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1.6</a:t>
                      </a:r>
                    </a:p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0.226865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0.224823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0.230878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0.230136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0.228175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54154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B560A6A-0FF9-4C66-98C5-C36358FAC411}"/>
              </a:ext>
            </a:extLst>
          </p:cNvPr>
          <p:cNvSpPr/>
          <p:nvPr/>
        </p:nvSpPr>
        <p:spPr>
          <a:xfrm>
            <a:off x="558553" y="22064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Execution time.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A60C0-918C-4F61-82B2-B8AE0A1930E7}"/>
              </a:ext>
            </a:extLst>
          </p:cNvPr>
          <p:cNvSpPr txBox="1">
            <a:spLocks/>
          </p:cNvSpPr>
          <p:nvPr/>
        </p:nvSpPr>
        <p:spPr bwMode="gray">
          <a:xfrm>
            <a:off x="1911186" y="1321892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Weak scaling. 100M – 1.6B Iterations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C16EC2-1326-428C-BCD1-FE740F57A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156" y="2461441"/>
            <a:ext cx="61341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0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A744-1E0B-4E95-80D9-F3270EDA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638" y="743060"/>
            <a:ext cx="8761413" cy="706964"/>
          </a:xfrm>
        </p:spPr>
        <p:txBody>
          <a:bodyPr/>
          <a:lstStyle/>
          <a:p>
            <a:r>
              <a:rPr lang="en-US" dirty="0"/>
              <a:t>MPI 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C563F7-A20F-46F2-8649-5D9BA6AA0D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035863"/>
              </p:ext>
            </p:extLst>
          </p:nvPr>
        </p:nvGraphicFramePr>
        <p:xfrm>
          <a:off x="558553" y="2648668"/>
          <a:ext cx="499887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145">
                  <a:extLst>
                    <a:ext uri="{9D8B030D-6E8A-4147-A177-3AD203B41FA5}">
                      <a16:colId xmlns:a16="http://schemas.microsoft.com/office/drawing/2014/main" val="538404668"/>
                    </a:ext>
                  </a:extLst>
                </a:gridCol>
                <a:gridCol w="833145">
                  <a:extLst>
                    <a:ext uri="{9D8B030D-6E8A-4147-A177-3AD203B41FA5}">
                      <a16:colId xmlns:a16="http://schemas.microsoft.com/office/drawing/2014/main" val="1837432897"/>
                    </a:ext>
                  </a:extLst>
                </a:gridCol>
                <a:gridCol w="833145">
                  <a:extLst>
                    <a:ext uri="{9D8B030D-6E8A-4147-A177-3AD203B41FA5}">
                      <a16:colId xmlns:a16="http://schemas.microsoft.com/office/drawing/2014/main" val="2233021758"/>
                    </a:ext>
                  </a:extLst>
                </a:gridCol>
                <a:gridCol w="833145">
                  <a:extLst>
                    <a:ext uri="{9D8B030D-6E8A-4147-A177-3AD203B41FA5}">
                      <a16:colId xmlns:a16="http://schemas.microsoft.com/office/drawing/2014/main" val="3897328973"/>
                    </a:ext>
                  </a:extLst>
                </a:gridCol>
                <a:gridCol w="833145">
                  <a:extLst>
                    <a:ext uri="{9D8B030D-6E8A-4147-A177-3AD203B41FA5}">
                      <a16:colId xmlns:a16="http://schemas.microsoft.com/office/drawing/2014/main" val="1003566285"/>
                    </a:ext>
                  </a:extLst>
                </a:gridCol>
                <a:gridCol w="833145">
                  <a:extLst>
                    <a:ext uri="{9D8B030D-6E8A-4147-A177-3AD203B41FA5}">
                      <a16:colId xmlns:a16="http://schemas.microsoft.com/office/drawing/2014/main" val="3793901750"/>
                    </a:ext>
                  </a:extLst>
                </a:gridCol>
              </a:tblGrid>
              <a:tr h="569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No.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Run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Run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Run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Run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61940"/>
                  </a:ext>
                </a:extLst>
              </a:tr>
              <a:tr h="569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7.635339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7.511885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7.167273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7.357702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7.418049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086208"/>
                  </a:ext>
                </a:extLst>
              </a:tr>
              <a:tr h="569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4.393763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4.240884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3.591342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4.158816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4.096201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277607"/>
                  </a:ext>
                </a:extLst>
              </a:tr>
              <a:tr h="569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1.984181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1.912505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2.595539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2.501353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2.248394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625194"/>
                  </a:ext>
                </a:extLst>
              </a:tr>
              <a:tr h="569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1.373011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1.578638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1.219966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1.504218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1.418958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79970"/>
                  </a:ext>
                </a:extLst>
              </a:tr>
              <a:tr h="569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1.363439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1.307185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0.927906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0.937363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1.133973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54154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B560A6A-0FF9-4C66-98C5-C36358FAC411}"/>
              </a:ext>
            </a:extLst>
          </p:cNvPr>
          <p:cNvSpPr/>
          <p:nvPr/>
        </p:nvSpPr>
        <p:spPr>
          <a:xfrm>
            <a:off x="558553" y="22064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Execution time.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A60C0-918C-4F61-82B2-B8AE0A1930E7}"/>
              </a:ext>
            </a:extLst>
          </p:cNvPr>
          <p:cNvSpPr txBox="1">
            <a:spLocks/>
          </p:cNvSpPr>
          <p:nvPr/>
        </p:nvSpPr>
        <p:spPr bwMode="gray">
          <a:xfrm>
            <a:off x="1715293" y="1259517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Strong scaling – 300M Iterations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867943-FC39-44C4-AF43-B195E6B90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598" y="2648668"/>
            <a:ext cx="6095999" cy="388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6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A744-1E0B-4E95-80D9-F3270EDA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59" y="708963"/>
            <a:ext cx="8761413" cy="706964"/>
          </a:xfrm>
        </p:spPr>
        <p:txBody>
          <a:bodyPr/>
          <a:lstStyle/>
          <a:p>
            <a:r>
              <a:rPr lang="en-US" dirty="0"/>
              <a:t>MPI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560A6A-0FF9-4C66-98C5-C36358FAC411}"/>
              </a:ext>
            </a:extLst>
          </p:cNvPr>
          <p:cNvSpPr/>
          <p:nvPr/>
        </p:nvSpPr>
        <p:spPr>
          <a:xfrm>
            <a:off x="558553" y="22064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Execution time.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A60C0-918C-4F61-82B2-B8AE0A1930E7}"/>
              </a:ext>
            </a:extLst>
          </p:cNvPr>
          <p:cNvSpPr txBox="1">
            <a:spLocks/>
          </p:cNvSpPr>
          <p:nvPr/>
        </p:nvSpPr>
        <p:spPr bwMode="gray">
          <a:xfrm>
            <a:off x="1715293" y="1159454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Weak scaling. 100M – 1.6B Iterations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0EB8BF9-490B-4374-89C7-7DDF406A1F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061286"/>
              </p:ext>
            </p:extLst>
          </p:nvPr>
        </p:nvGraphicFramePr>
        <p:xfrm>
          <a:off x="558553" y="2656900"/>
          <a:ext cx="5499347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621">
                  <a:extLst>
                    <a:ext uri="{9D8B030D-6E8A-4147-A177-3AD203B41FA5}">
                      <a16:colId xmlns:a16="http://schemas.microsoft.com/office/drawing/2014/main" val="1568285666"/>
                    </a:ext>
                  </a:extLst>
                </a:gridCol>
                <a:gridCol w="785621">
                  <a:extLst>
                    <a:ext uri="{9D8B030D-6E8A-4147-A177-3AD203B41FA5}">
                      <a16:colId xmlns:a16="http://schemas.microsoft.com/office/drawing/2014/main" val="538404668"/>
                    </a:ext>
                  </a:extLst>
                </a:gridCol>
                <a:gridCol w="785621">
                  <a:extLst>
                    <a:ext uri="{9D8B030D-6E8A-4147-A177-3AD203B41FA5}">
                      <a16:colId xmlns:a16="http://schemas.microsoft.com/office/drawing/2014/main" val="1837432897"/>
                    </a:ext>
                  </a:extLst>
                </a:gridCol>
                <a:gridCol w="785621">
                  <a:extLst>
                    <a:ext uri="{9D8B030D-6E8A-4147-A177-3AD203B41FA5}">
                      <a16:colId xmlns:a16="http://schemas.microsoft.com/office/drawing/2014/main" val="2233021758"/>
                    </a:ext>
                  </a:extLst>
                </a:gridCol>
                <a:gridCol w="785621">
                  <a:extLst>
                    <a:ext uri="{9D8B030D-6E8A-4147-A177-3AD203B41FA5}">
                      <a16:colId xmlns:a16="http://schemas.microsoft.com/office/drawing/2014/main" val="3897328973"/>
                    </a:ext>
                  </a:extLst>
                </a:gridCol>
                <a:gridCol w="785621">
                  <a:extLst>
                    <a:ext uri="{9D8B030D-6E8A-4147-A177-3AD203B41FA5}">
                      <a16:colId xmlns:a16="http://schemas.microsoft.com/office/drawing/2014/main" val="1003566285"/>
                    </a:ext>
                  </a:extLst>
                </a:gridCol>
                <a:gridCol w="785621">
                  <a:extLst>
                    <a:ext uri="{9D8B030D-6E8A-4147-A177-3AD203B41FA5}">
                      <a16:colId xmlns:a16="http://schemas.microsoft.com/office/drawing/2014/main" val="3793901750"/>
                    </a:ext>
                  </a:extLst>
                </a:gridCol>
              </a:tblGrid>
              <a:tr h="569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No.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61940"/>
                  </a:ext>
                </a:extLst>
              </a:tr>
              <a:tr h="569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2.563144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2.688488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2.722298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3.056297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2.757556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086208"/>
                  </a:ext>
                </a:extLst>
              </a:tr>
              <a:tr h="569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2.549593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2.820149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2.835671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2.968299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2.793428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277607"/>
                  </a:ext>
                </a:extLst>
              </a:tr>
              <a:tr h="569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2.921150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2.554148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2.487732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2.334365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2.574348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625194"/>
                  </a:ext>
                </a:extLst>
              </a:tr>
              <a:tr h="569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800</a:t>
                      </a:r>
                    </a:p>
                    <a:p>
                      <a:pPr algn="ctr"/>
                      <a:r>
                        <a:rPr lang="en-US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3.281390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2.478797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2.763634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2.624309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2.787032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79970"/>
                  </a:ext>
                </a:extLst>
              </a:tr>
              <a:tr h="569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1.6</a:t>
                      </a:r>
                    </a:p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3.602955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3.822519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3.708423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4.264745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3.849660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54154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C4ED345-6630-4726-8577-DF2F26C63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2542600"/>
            <a:ext cx="61341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9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3D48-1B33-4DB5-A8FF-D7511C3A5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710" y="1220844"/>
            <a:ext cx="8825658" cy="2677648"/>
          </a:xfrm>
        </p:spPr>
        <p:txBody>
          <a:bodyPr/>
          <a:lstStyle/>
          <a:p>
            <a:r>
              <a:rPr lang="en-US" dirty="0"/>
              <a:t>Merge Sort using MPI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1525A-CE36-49BE-8BD2-E6908007E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2032" y="4680285"/>
            <a:ext cx="9144000" cy="163629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20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A744-1E0B-4E95-80D9-F3270EDA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638" y="743060"/>
            <a:ext cx="8761413" cy="706964"/>
          </a:xfrm>
        </p:spPr>
        <p:txBody>
          <a:bodyPr/>
          <a:lstStyle/>
          <a:p>
            <a:r>
              <a:rPr lang="en-US" dirty="0"/>
              <a:t>MPI 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C563F7-A20F-46F2-8649-5D9BA6AA0D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9556810"/>
              </p:ext>
            </p:extLst>
          </p:nvPr>
        </p:nvGraphicFramePr>
        <p:xfrm>
          <a:off x="558552" y="2648668"/>
          <a:ext cx="4975974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29">
                  <a:extLst>
                    <a:ext uri="{9D8B030D-6E8A-4147-A177-3AD203B41FA5}">
                      <a16:colId xmlns:a16="http://schemas.microsoft.com/office/drawing/2014/main" val="538404668"/>
                    </a:ext>
                  </a:extLst>
                </a:gridCol>
                <a:gridCol w="829329">
                  <a:extLst>
                    <a:ext uri="{9D8B030D-6E8A-4147-A177-3AD203B41FA5}">
                      <a16:colId xmlns:a16="http://schemas.microsoft.com/office/drawing/2014/main" val="1837432897"/>
                    </a:ext>
                  </a:extLst>
                </a:gridCol>
                <a:gridCol w="829329">
                  <a:extLst>
                    <a:ext uri="{9D8B030D-6E8A-4147-A177-3AD203B41FA5}">
                      <a16:colId xmlns:a16="http://schemas.microsoft.com/office/drawing/2014/main" val="2233021758"/>
                    </a:ext>
                  </a:extLst>
                </a:gridCol>
                <a:gridCol w="829329">
                  <a:extLst>
                    <a:ext uri="{9D8B030D-6E8A-4147-A177-3AD203B41FA5}">
                      <a16:colId xmlns:a16="http://schemas.microsoft.com/office/drawing/2014/main" val="3897328973"/>
                    </a:ext>
                  </a:extLst>
                </a:gridCol>
                <a:gridCol w="829329">
                  <a:extLst>
                    <a:ext uri="{9D8B030D-6E8A-4147-A177-3AD203B41FA5}">
                      <a16:colId xmlns:a16="http://schemas.microsoft.com/office/drawing/2014/main" val="1003566285"/>
                    </a:ext>
                  </a:extLst>
                </a:gridCol>
                <a:gridCol w="829329">
                  <a:extLst>
                    <a:ext uri="{9D8B030D-6E8A-4147-A177-3AD203B41FA5}">
                      <a16:colId xmlns:a16="http://schemas.microsoft.com/office/drawing/2014/main" val="3793901750"/>
                    </a:ext>
                  </a:extLst>
                </a:gridCol>
              </a:tblGrid>
              <a:tr h="569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No.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Run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Run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Run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Run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61940"/>
                  </a:ext>
                </a:extLst>
              </a:tr>
              <a:tr h="569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45.011456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44.926811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44.896311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44.976334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44.952728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086208"/>
                  </a:ext>
                </a:extLst>
              </a:tr>
              <a:tr h="569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24.084008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24.166060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24.208774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24.240735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24.174894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277607"/>
                  </a:ext>
                </a:extLst>
              </a:tr>
              <a:tr h="569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13.981352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13.979200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13.910949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13.991204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13.965676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625194"/>
                  </a:ext>
                </a:extLst>
              </a:tr>
              <a:tr h="569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9.089155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9.085419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9.084286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9.064499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9.080839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79970"/>
                  </a:ext>
                </a:extLst>
              </a:tr>
              <a:tr h="569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8.958868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9.026884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8.677200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9.290476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8.988357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54154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B560A6A-0FF9-4C66-98C5-C36358FAC411}"/>
              </a:ext>
            </a:extLst>
          </p:cNvPr>
          <p:cNvSpPr/>
          <p:nvPr/>
        </p:nvSpPr>
        <p:spPr>
          <a:xfrm>
            <a:off x="558553" y="22064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Execution time.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A60C0-918C-4F61-82B2-B8AE0A1930E7}"/>
              </a:ext>
            </a:extLst>
          </p:cNvPr>
          <p:cNvSpPr txBox="1">
            <a:spLocks/>
          </p:cNvSpPr>
          <p:nvPr/>
        </p:nvSpPr>
        <p:spPr bwMode="gray">
          <a:xfrm>
            <a:off x="1715293" y="1259517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Strong scaling – 100M Elements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F39F44-2F85-40C9-AA7A-AEDF552AE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842" y="2575741"/>
            <a:ext cx="6448926" cy="391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9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A744-1E0B-4E95-80D9-F3270EDA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90" y="724813"/>
            <a:ext cx="8761413" cy="706964"/>
          </a:xfrm>
        </p:spPr>
        <p:txBody>
          <a:bodyPr/>
          <a:lstStyle/>
          <a:p>
            <a:r>
              <a:rPr lang="en-US" dirty="0"/>
              <a:t>MPI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560A6A-0FF9-4C66-98C5-C36358FAC411}"/>
              </a:ext>
            </a:extLst>
          </p:cNvPr>
          <p:cNvSpPr/>
          <p:nvPr/>
        </p:nvSpPr>
        <p:spPr>
          <a:xfrm>
            <a:off x="558553" y="22064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Execution time.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A60C0-918C-4F61-82B2-B8AE0A1930E7}"/>
              </a:ext>
            </a:extLst>
          </p:cNvPr>
          <p:cNvSpPr txBox="1">
            <a:spLocks/>
          </p:cNvSpPr>
          <p:nvPr/>
        </p:nvSpPr>
        <p:spPr bwMode="gray">
          <a:xfrm>
            <a:off x="1715293" y="1159454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Weak scaling. 50M – 800M Elements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0EB8BF9-490B-4374-89C7-7DDF406A1F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1395049"/>
              </p:ext>
            </p:extLst>
          </p:nvPr>
        </p:nvGraphicFramePr>
        <p:xfrm>
          <a:off x="558553" y="2656900"/>
          <a:ext cx="5216603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229">
                  <a:extLst>
                    <a:ext uri="{9D8B030D-6E8A-4147-A177-3AD203B41FA5}">
                      <a16:colId xmlns:a16="http://schemas.microsoft.com/office/drawing/2014/main" val="1568285666"/>
                    </a:ext>
                  </a:extLst>
                </a:gridCol>
                <a:gridCol w="745229">
                  <a:extLst>
                    <a:ext uri="{9D8B030D-6E8A-4147-A177-3AD203B41FA5}">
                      <a16:colId xmlns:a16="http://schemas.microsoft.com/office/drawing/2014/main" val="538404668"/>
                    </a:ext>
                  </a:extLst>
                </a:gridCol>
                <a:gridCol w="745229">
                  <a:extLst>
                    <a:ext uri="{9D8B030D-6E8A-4147-A177-3AD203B41FA5}">
                      <a16:colId xmlns:a16="http://schemas.microsoft.com/office/drawing/2014/main" val="1837432897"/>
                    </a:ext>
                  </a:extLst>
                </a:gridCol>
                <a:gridCol w="745229">
                  <a:extLst>
                    <a:ext uri="{9D8B030D-6E8A-4147-A177-3AD203B41FA5}">
                      <a16:colId xmlns:a16="http://schemas.microsoft.com/office/drawing/2014/main" val="2233021758"/>
                    </a:ext>
                  </a:extLst>
                </a:gridCol>
                <a:gridCol w="745229">
                  <a:extLst>
                    <a:ext uri="{9D8B030D-6E8A-4147-A177-3AD203B41FA5}">
                      <a16:colId xmlns:a16="http://schemas.microsoft.com/office/drawing/2014/main" val="3897328973"/>
                    </a:ext>
                  </a:extLst>
                </a:gridCol>
                <a:gridCol w="745229">
                  <a:extLst>
                    <a:ext uri="{9D8B030D-6E8A-4147-A177-3AD203B41FA5}">
                      <a16:colId xmlns:a16="http://schemas.microsoft.com/office/drawing/2014/main" val="1003566285"/>
                    </a:ext>
                  </a:extLst>
                </a:gridCol>
                <a:gridCol w="745229">
                  <a:extLst>
                    <a:ext uri="{9D8B030D-6E8A-4147-A177-3AD203B41FA5}">
                      <a16:colId xmlns:a16="http://schemas.microsoft.com/office/drawing/2014/main" val="3793901750"/>
                    </a:ext>
                  </a:extLst>
                </a:gridCol>
              </a:tblGrid>
              <a:tr h="569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No.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61940"/>
                  </a:ext>
                </a:extLst>
              </a:tr>
              <a:tr h="569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21.87529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21.80516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21.77101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21.75745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21.80222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086208"/>
                  </a:ext>
                </a:extLst>
              </a:tr>
              <a:tr h="569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24.16861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24.15547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24.18098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24.10410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24.15229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277607"/>
                  </a:ext>
                </a:extLst>
              </a:tr>
              <a:tr h="569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28.46522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28.66622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28.68542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28.63512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28.61299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625194"/>
                  </a:ext>
                </a:extLst>
              </a:tr>
              <a:tr h="569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400</a:t>
                      </a:r>
                    </a:p>
                    <a:p>
                      <a:pPr algn="ctr"/>
                      <a:r>
                        <a:rPr lang="en-US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37.78197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37.69471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37.96220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37.62650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37.76634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79970"/>
                  </a:ext>
                </a:extLst>
              </a:tr>
              <a:tr h="569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50.15228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48.36542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49.15668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49.64452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49.32972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54154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377D7E5-D19C-43AE-B4BF-E8C3D83DD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444" y="2575741"/>
            <a:ext cx="6096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43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438</TotalTime>
  <Words>359</Words>
  <Application>Microsoft Office PowerPoint</Application>
  <PresentationFormat>Widescreen</PresentationFormat>
  <Paragraphs>260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Pi Estimation using MPI and OMP</vt:lpstr>
      <vt:lpstr>OpenMP  </vt:lpstr>
      <vt:lpstr>OpenMP  </vt:lpstr>
      <vt:lpstr>MPI  </vt:lpstr>
      <vt:lpstr>MPI  </vt:lpstr>
      <vt:lpstr>Merge Sort using MPI</vt:lpstr>
      <vt:lpstr>MPI  </vt:lpstr>
      <vt:lpstr>MPI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 Estimation using MPI, OMP and CUDA</dc:title>
  <dc:creator>Sebastian Miucin</dc:creator>
  <cp:lastModifiedBy>SebySZ</cp:lastModifiedBy>
  <cp:revision>38</cp:revision>
  <dcterms:created xsi:type="dcterms:W3CDTF">2019-06-05T12:27:55Z</dcterms:created>
  <dcterms:modified xsi:type="dcterms:W3CDTF">2019-06-07T11:29:37Z</dcterms:modified>
</cp:coreProperties>
</file>