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84" r:id="rId7"/>
    <p:sldId id="285" r:id="rId8"/>
    <p:sldId id="287" r:id="rId9"/>
    <p:sldId id="286" r:id="rId10"/>
    <p:sldId id="288" r:id="rId11"/>
    <p:sldId id="289" r:id="rId12"/>
    <p:sldId id="290" r:id="rId13"/>
    <p:sldId id="261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9"/>
            <p14:sldId id="284"/>
            <p14:sldId id="285"/>
            <p14:sldId id="287"/>
            <p14:sldId id="286"/>
            <p14:sldId id="288"/>
            <p14:sldId id="289"/>
            <p14:sldId id="290"/>
          </p14:sldIdLst>
        </p14:section>
        <p14:section name="En savoir plus" id="{2CC34DB2-6590-42C0-AD4B-A04C6060184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35" autoAdjust="0"/>
  </p:normalViewPr>
  <p:slideViewPr>
    <p:cSldViewPr snapToGrid="0">
      <p:cViewPr varScale="1">
        <p:scale>
          <a:sx n="79" d="100"/>
          <a:sy n="79" d="100"/>
        </p:scale>
        <p:origin x="120" y="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3-02T20:59:38.67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02/03/2020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89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21554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21176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1233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 splitter le unit en 3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vintage (retro comptabilité avec unit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une 2eme dépendance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junit.jupiter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punit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plateform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l’intégration des outils Up- grade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surefie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-plugin</a:t>
            </a:r>
          </a:p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8666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0310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classe Test change de package / On n’a plus besoin de renseigner public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disable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repeted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conditionnal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parametrized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5103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noProof="1"/>
              <a:t>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noProof="1"/>
              <a:t>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noProof="1"/>
              <a:t>Dao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5684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02/03/2020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92D21-1A30-4890-BEE9-0F5F9557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154CE-78EE-4A27-8357-499EF548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72471-5844-4AF3-86F4-E920DD5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86113-12B0-4A6E-A004-4692B3E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FEA23-A905-4CF3-9C2D-6DA9015F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02/03/2020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3948556" y="2357795"/>
            <a:ext cx="5801096" cy="2387600"/>
          </a:xfrm>
        </p:spPr>
        <p:txBody>
          <a:bodyPr rtlCol="0" anchor="ctr" anchorCtr="0">
            <a:normAutofit fontScale="90000"/>
          </a:bodyPr>
          <a:lstStyle/>
          <a:p>
            <a:r>
              <a:rPr lang="fr-FR" sz="4800" dirty="0" err="1">
                <a:solidFill>
                  <a:schemeClr val="bg1"/>
                </a:solidFill>
              </a:rPr>
              <a:t>Junit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Quoi de neuf ?</a:t>
            </a:r>
            <a:br>
              <a:rPr lang="fr-FR" sz="4800" dirty="0">
                <a:solidFill>
                  <a:schemeClr val="bg1"/>
                </a:solidFill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pièce&#10;&#10;Description générée automatiquement">
            <a:extLst>
              <a:ext uri="{FF2B5EF4-FFF2-40B4-BE49-F238E27FC236}">
                <a16:creationId xmlns:a16="http://schemas.microsoft.com/office/drawing/2014/main" id="{DAE3B8D8-AB01-498C-B11C-89028C57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10" y="2092813"/>
            <a:ext cx="1076887" cy="1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AC7DA5-D3BD-4ED8-8298-974FE3D6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034" y="1237352"/>
            <a:ext cx="8703486" cy="562064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06D761-F65B-4907-A8C3-31A0B4C1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4547" y="325406"/>
            <a:ext cx="3972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junit.jupiter.execution.parallel.enabled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br>
              <a:rPr lang="fr-FR" altLang="fr-FR" sz="1000" dirty="0">
                <a:latin typeface="Arial Unicode MS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junit.jupiter.execution.parallel.mode.default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concurrent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junit.jupiter.execution.parallel.mode.classes.default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same_thread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Constat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666244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JUnit 4 date de 2006 (oui java 6 </a:t>
            </a: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)</a:t>
            </a: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!</a:t>
            </a: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31552" y="2717167"/>
            <a:ext cx="558179" cy="40983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56513" y="2757361"/>
            <a:ext cx="9868786" cy="6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grand nombre de projets java sont encore testés avec !</a:t>
            </a: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31552" y="3596718"/>
            <a:ext cx="558179" cy="409838"/>
            <a:chOff x="6953426" y="711274"/>
            <a:chExt cx="558179" cy="409838"/>
          </a:xfrm>
        </p:grpSpPr>
        <p:sp>
          <p:nvSpPr>
            <p:cNvPr id="24" name="Ellipse 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56513" y="3624879"/>
            <a:ext cx="700683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JUnit 5 a déjà 2 ans (</a:t>
            </a:r>
            <a:r>
              <a:rPr lang="fr-FR" sz="2400" dirty="0"/>
              <a:t>Sep, 2017</a:t>
            </a: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!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  <a:hlinkClick r:id="rId3"/>
              </a:rPr>
              <a:t>https://junit.org/junit5/</a:t>
            </a: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Qu’est ce qui change ?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666244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annotations</a:t>
            </a: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31552" y="2717167"/>
            <a:ext cx="558179" cy="40983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56513" y="2757361"/>
            <a:ext cx="9868786" cy="6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dépendances Maven</a:t>
            </a: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31552" y="3596718"/>
            <a:ext cx="558179" cy="409838"/>
            <a:chOff x="6953426" y="711274"/>
            <a:chExt cx="558179" cy="409838"/>
          </a:xfrm>
        </p:grpSpPr>
        <p:sp>
          <p:nvSpPr>
            <p:cNvPr id="24" name="Ellipse 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56513" y="3624879"/>
            <a:ext cx="700683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Beaucoup de nouvelles features 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52BE3C-0E82-43D9-96D0-77831E7E82CD}"/>
              </a:ext>
            </a:extLst>
          </p:cNvPr>
          <p:cNvSpPr/>
          <p:nvPr/>
        </p:nvSpPr>
        <p:spPr>
          <a:xfrm>
            <a:off x="3662416" y="4736758"/>
            <a:ext cx="416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DD462F"/>
                  </a:outerShdw>
                </a:effectLst>
              </a:rPr>
              <a:t>MAIS !!!!!!!!!</a:t>
            </a:r>
          </a:p>
        </p:txBody>
      </p:sp>
    </p:spTree>
    <p:extLst>
      <p:ext uri="{BB962C8B-B14F-4D97-AF65-F5344CB8AC3E}">
        <p14:creationId xmlns:p14="http://schemas.microsoft.com/office/powerpoint/2010/main" val="5159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Est-ce que la migration est difficile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AC8BFC-354F-4ED8-88BA-49C2AF6E6A4C}"/>
              </a:ext>
            </a:extLst>
          </p:cNvPr>
          <p:cNvSpPr txBox="1"/>
          <p:nvPr/>
        </p:nvSpPr>
        <p:spPr>
          <a:xfrm>
            <a:off x="4067672" y="2922216"/>
            <a:ext cx="3570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6">
                    <a:lumMod val="75000"/>
                  </a:schemeClr>
                </a:solidFill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2176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6061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Est-ce que je peux faire du JUnit 5 sur mon projet Junit 4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AC8BFC-354F-4ED8-88BA-49C2AF6E6A4C}"/>
              </a:ext>
            </a:extLst>
          </p:cNvPr>
          <p:cNvSpPr txBox="1"/>
          <p:nvPr/>
        </p:nvSpPr>
        <p:spPr>
          <a:xfrm>
            <a:off x="4067672" y="2922216"/>
            <a:ext cx="3570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6">
                    <a:lumMod val="75000"/>
                  </a:schemeClr>
                </a:solidFill>
              </a:rPr>
              <a:t>OUI :)</a:t>
            </a:r>
          </a:p>
        </p:txBody>
      </p:sp>
    </p:spTree>
    <p:extLst>
      <p:ext uri="{BB962C8B-B14F-4D97-AF65-F5344CB8AC3E}">
        <p14:creationId xmlns:p14="http://schemas.microsoft.com/office/powerpoint/2010/main" val="2361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Mais comment ?</a:t>
            </a:r>
          </a:p>
        </p:txBody>
      </p: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666244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56513" y="2757361"/>
            <a:ext cx="9868786" cy="6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56513" y="3624879"/>
            <a:ext cx="700683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EB757-6C1C-4B1F-A50E-E3D4CCBB5C6B}"/>
              </a:ext>
            </a:extLst>
          </p:cNvPr>
          <p:cNvSpPr/>
          <p:nvPr/>
        </p:nvSpPr>
        <p:spPr>
          <a:xfrm>
            <a:off x="327102" y="133163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org.junit.platform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junit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-platform-launcher&lt;/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&lt;version&gt;1.6.0&lt;/version&gt;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&lt;scope&gt;test&lt;/scope&gt;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org.junit.jupiter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junit-jupiter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&lt;version&gt;5.6.0&lt;/version&gt;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   &lt;scope&gt;test&lt;/scope&gt;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fr-FR" dirty="0">
                <a:solidFill>
                  <a:srgbClr val="FF0000"/>
                </a:solidFill>
              </a:rPr>
              <a:t>&lt;</a:t>
            </a:r>
            <a:r>
              <a:rPr lang="fr-FR" dirty="0" err="1">
                <a:solidFill>
                  <a:srgbClr val="FF0000"/>
                </a:solidFill>
              </a:rPr>
              <a:t>dependency</a:t>
            </a:r>
            <a:r>
              <a:rPr lang="fr-FR" dirty="0">
                <a:solidFill>
                  <a:srgbClr val="FF0000"/>
                </a:solidFill>
              </a:rPr>
              <a:t>&gt;</a:t>
            </a:r>
          </a:p>
          <a:p>
            <a:r>
              <a:rPr lang="fr-FR" dirty="0">
                <a:solidFill>
                  <a:srgbClr val="FF0000"/>
                </a:solidFill>
              </a:rPr>
              <a:t>    &lt;</a:t>
            </a:r>
            <a:r>
              <a:rPr lang="fr-FR" dirty="0" err="1">
                <a:solidFill>
                  <a:srgbClr val="FF0000"/>
                </a:solidFill>
              </a:rPr>
              <a:t>groupId</a:t>
            </a:r>
            <a:r>
              <a:rPr lang="fr-FR" dirty="0">
                <a:solidFill>
                  <a:srgbClr val="FF0000"/>
                </a:solidFill>
              </a:rPr>
              <a:t>&gt;</a:t>
            </a:r>
            <a:r>
              <a:rPr lang="fr-FR" dirty="0" err="1">
                <a:solidFill>
                  <a:srgbClr val="FF0000"/>
                </a:solidFill>
              </a:rPr>
              <a:t>org.junit.vintage</a:t>
            </a:r>
            <a:r>
              <a:rPr lang="fr-FR" dirty="0">
                <a:solidFill>
                  <a:srgbClr val="FF0000"/>
                </a:solidFill>
              </a:rPr>
              <a:t>&lt;/</a:t>
            </a:r>
            <a:r>
              <a:rPr lang="fr-FR" dirty="0" err="1">
                <a:solidFill>
                  <a:srgbClr val="FF0000"/>
                </a:solidFill>
              </a:rPr>
              <a:t>groupId</a:t>
            </a:r>
            <a:r>
              <a:rPr lang="fr-FR" dirty="0">
                <a:solidFill>
                  <a:srgbClr val="FF0000"/>
                </a:solidFill>
              </a:rPr>
              <a:t>&gt;</a:t>
            </a:r>
          </a:p>
          <a:p>
            <a:r>
              <a:rPr lang="fr-FR" dirty="0">
                <a:solidFill>
                  <a:srgbClr val="FF0000"/>
                </a:solidFill>
              </a:rPr>
              <a:t>    &lt;</a:t>
            </a:r>
            <a:r>
              <a:rPr lang="fr-FR" dirty="0" err="1">
                <a:solidFill>
                  <a:srgbClr val="FF0000"/>
                </a:solidFill>
              </a:rPr>
              <a:t>artifactId</a:t>
            </a:r>
            <a:r>
              <a:rPr lang="fr-FR" dirty="0">
                <a:solidFill>
                  <a:srgbClr val="FF0000"/>
                </a:solidFill>
              </a:rPr>
              <a:t>&gt;</a:t>
            </a:r>
            <a:r>
              <a:rPr lang="fr-FR" dirty="0" err="1">
                <a:solidFill>
                  <a:srgbClr val="FF0000"/>
                </a:solidFill>
              </a:rPr>
              <a:t>junit</a:t>
            </a:r>
            <a:r>
              <a:rPr lang="fr-FR" dirty="0">
                <a:solidFill>
                  <a:srgbClr val="FF0000"/>
                </a:solidFill>
              </a:rPr>
              <a:t>-vintage-engine&lt;/</a:t>
            </a:r>
            <a:r>
              <a:rPr lang="fr-FR" dirty="0" err="1">
                <a:solidFill>
                  <a:srgbClr val="FF0000"/>
                </a:solidFill>
              </a:rPr>
              <a:t>artifactId</a:t>
            </a:r>
            <a:r>
              <a:rPr lang="fr-FR" dirty="0">
                <a:solidFill>
                  <a:srgbClr val="FF0000"/>
                </a:solidFill>
              </a:rPr>
              <a:t>&gt;</a:t>
            </a:r>
          </a:p>
          <a:p>
            <a:r>
              <a:rPr lang="fr-FR" dirty="0">
                <a:solidFill>
                  <a:srgbClr val="FF0000"/>
                </a:solidFill>
              </a:rPr>
              <a:t>    &lt;version&gt;5.6.0&lt;/version&gt;</a:t>
            </a:r>
          </a:p>
          <a:p>
            <a:r>
              <a:rPr lang="fr-FR" dirty="0">
                <a:solidFill>
                  <a:srgbClr val="FF0000"/>
                </a:solidFill>
              </a:rPr>
              <a:t>    &lt;scope&gt;test&lt;/scope&gt;</a:t>
            </a:r>
          </a:p>
          <a:p>
            <a:r>
              <a:rPr lang="fr-FR" dirty="0">
                <a:solidFill>
                  <a:srgbClr val="FF0000"/>
                </a:solidFill>
              </a:rPr>
              <a:t>&lt;/</a:t>
            </a:r>
            <a:r>
              <a:rPr lang="fr-FR" dirty="0" err="1">
                <a:solidFill>
                  <a:srgbClr val="FF0000"/>
                </a:solidFill>
              </a:rPr>
              <a:t>dependency</a:t>
            </a:r>
            <a:r>
              <a:rPr lang="fr-FR" dirty="0">
                <a:solidFill>
                  <a:srgbClr val="FF0000"/>
                </a:solidFill>
              </a:rPr>
              <a:t>&gt;</a:t>
            </a:r>
          </a:p>
        </p:txBody>
      </p:sp>
      <p:grpSp>
        <p:nvGrpSpPr>
          <p:cNvPr id="23" name="Groupe 22" descr="Petit cercle contenant le chiffre 1 pour indiquer la première étape">
            <a:extLst>
              <a:ext uri="{FF2B5EF4-FFF2-40B4-BE49-F238E27FC236}">
                <a16:creationId xmlns:a16="http://schemas.microsoft.com/office/drawing/2014/main" id="{0E9A82ED-6B33-4D31-94F1-37129BC75551}"/>
              </a:ext>
            </a:extLst>
          </p:cNvPr>
          <p:cNvGrpSpPr/>
          <p:nvPr/>
        </p:nvGrpSpPr>
        <p:grpSpPr bwMode="blackWhite">
          <a:xfrm>
            <a:off x="2248840" y="6183433"/>
            <a:ext cx="558179" cy="409838"/>
            <a:chOff x="6953426" y="711274"/>
            <a:chExt cx="558179" cy="409838"/>
          </a:xfrm>
        </p:grpSpPr>
        <p:sp>
          <p:nvSpPr>
            <p:cNvPr id="25" name="Ovale 18" descr="Petit cercle">
              <a:extLst>
                <a:ext uri="{FF2B5EF4-FFF2-40B4-BE49-F238E27FC236}">
                  <a16:creationId xmlns:a16="http://schemas.microsoft.com/office/drawing/2014/main" id="{216BBAA5-9F47-4B41-AE4E-1EB3481ACD2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26" name="Zone de texte 19" descr="Chiffre 1">
              <a:extLst>
                <a:ext uri="{FF2B5EF4-FFF2-40B4-BE49-F238E27FC236}">
                  <a16:creationId xmlns:a16="http://schemas.microsoft.com/office/drawing/2014/main" id="{EBF2CA6A-3E70-456A-8ECC-4F013A763CC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D7F53DCD-5DE9-4344-8C08-B304F6B4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766" y="1348524"/>
            <a:ext cx="600679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org.apache.maven.plugins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-compiler-plugin&lt;/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3.8.1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org.apache.maven.plugins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surefire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-plugin&lt;/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2.22.2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argLine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Djunit.jupiter.displayname.generator.default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org.junit.jupiter.api.DisplayNameGenerator$ReplaceUnderscores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argLine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plugin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e 32" descr="Petit cercle contenant le chiffre 2 pour indiquer la deuxième étape">
            <a:extLst>
              <a:ext uri="{FF2B5EF4-FFF2-40B4-BE49-F238E27FC236}">
                <a16:creationId xmlns:a16="http://schemas.microsoft.com/office/drawing/2014/main" id="{0B6AF1F2-8412-4276-A987-C8DF862AB502}"/>
              </a:ext>
            </a:extLst>
          </p:cNvPr>
          <p:cNvGrpSpPr/>
          <p:nvPr/>
        </p:nvGrpSpPr>
        <p:grpSpPr bwMode="blackWhite">
          <a:xfrm>
            <a:off x="8395111" y="6045016"/>
            <a:ext cx="558179" cy="409838"/>
            <a:chOff x="6953426" y="711274"/>
            <a:chExt cx="558179" cy="409838"/>
          </a:xfrm>
        </p:grpSpPr>
        <p:sp>
          <p:nvSpPr>
            <p:cNvPr id="28" name="Ellipse 33" descr="Petit cercle">
              <a:extLst>
                <a:ext uri="{FF2B5EF4-FFF2-40B4-BE49-F238E27FC236}">
                  <a16:creationId xmlns:a16="http://schemas.microsoft.com/office/drawing/2014/main" id="{08D9107D-FBAB-4135-B28C-DE57E8F9496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29" name="Zone de texte 34" descr="Chiffre 2">
              <a:extLst>
                <a:ext uri="{FF2B5EF4-FFF2-40B4-BE49-F238E27FC236}">
                  <a16:creationId xmlns:a16="http://schemas.microsoft.com/office/drawing/2014/main" id="{502A0545-E5EC-417D-BD4B-1ACA11351BF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Et les IDE ?</a:t>
            </a:r>
          </a:p>
        </p:txBody>
      </p:sp>
      <p:grpSp>
        <p:nvGrpSpPr>
          <p:cNvPr id="18" name="Groupe 17" descr="Petit cercle contenant le chiffre 1 pour indiquer la première étap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e 18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20" name="Zone de texte 19" descr="Chiffre 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ce réservé du contenu 17"/>
          <p:cNvSpPr txBox="1">
            <a:spLocks/>
          </p:cNvSpPr>
          <p:nvPr/>
        </p:nvSpPr>
        <p:spPr>
          <a:xfrm>
            <a:off x="1056513" y="1958189"/>
            <a:ext cx="666244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fr-FR" sz="2400" noProof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IntelliJ </a:t>
            </a:r>
            <a:r>
              <a:rPr lang="fr-FR" sz="2400" dirty="0"/>
              <a:t>IDEA 2017.3 </a:t>
            </a: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e 32" descr="Petit cercle contenant le chiffre 2 pour indiquer la deuxième étape"/>
          <p:cNvGrpSpPr/>
          <p:nvPr/>
        </p:nvGrpSpPr>
        <p:grpSpPr bwMode="blackWhite">
          <a:xfrm>
            <a:off x="531552" y="2717167"/>
            <a:ext cx="558179" cy="409838"/>
            <a:chOff x="6953426" y="711274"/>
            <a:chExt cx="558179" cy="409838"/>
          </a:xfrm>
        </p:grpSpPr>
        <p:sp>
          <p:nvSpPr>
            <p:cNvPr id="34" name="Ellipse 3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5" name="Zone de texte 34" descr="Chiffre 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ce réservé du contenu 17"/>
          <p:cNvSpPr txBox="1">
            <a:spLocks/>
          </p:cNvSpPr>
          <p:nvPr/>
        </p:nvSpPr>
        <p:spPr>
          <a:xfrm>
            <a:off x="1056513" y="2757361"/>
            <a:ext cx="9868786" cy="6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2400" dirty="0"/>
              <a:t>Eclipse Oxygen.1a (4.7.1a) release.</a:t>
            </a: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e 21" descr="Petit cercle contenant le chiffre 3 pour indiquer la troisième étape"/>
          <p:cNvGrpSpPr/>
          <p:nvPr/>
        </p:nvGrpSpPr>
        <p:grpSpPr bwMode="blackWhite">
          <a:xfrm>
            <a:off x="531552" y="3596718"/>
            <a:ext cx="558179" cy="409838"/>
            <a:chOff x="6953426" y="711274"/>
            <a:chExt cx="558179" cy="409838"/>
          </a:xfrm>
        </p:grpSpPr>
        <p:sp>
          <p:nvSpPr>
            <p:cNvPr id="24" name="Ellipse 23" descr="Petit ce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30" name="Zone de texte 29" descr="Chiffre 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ce réservé du contenu 17"/>
          <p:cNvSpPr txBox="1">
            <a:spLocks/>
          </p:cNvSpPr>
          <p:nvPr/>
        </p:nvSpPr>
        <p:spPr>
          <a:xfrm>
            <a:off x="1056513" y="3624879"/>
            <a:ext cx="700683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fr-FR" sz="2400" dirty="0"/>
              <a:t>Apache NetBeans 10.0 release</a:t>
            </a: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e 25" descr="Petit cercle contenant le chiffre 3 pour indiquer la troisième étape">
            <a:extLst>
              <a:ext uri="{FF2B5EF4-FFF2-40B4-BE49-F238E27FC236}">
                <a16:creationId xmlns:a16="http://schemas.microsoft.com/office/drawing/2014/main" id="{AC8FFB84-6027-4498-81EE-11FB0A721B7C}"/>
              </a:ext>
            </a:extLst>
          </p:cNvPr>
          <p:cNvGrpSpPr/>
          <p:nvPr/>
        </p:nvGrpSpPr>
        <p:grpSpPr bwMode="blackWhite">
          <a:xfrm>
            <a:off x="527834" y="4418190"/>
            <a:ext cx="558179" cy="409838"/>
            <a:chOff x="6953426" y="711274"/>
            <a:chExt cx="558179" cy="409838"/>
          </a:xfrm>
        </p:grpSpPr>
        <p:sp>
          <p:nvSpPr>
            <p:cNvPr id="27" name="Ellipse 23" descr="Petit cercle">
              <a:extLst>
                <a:ext uri="{FF2B5EF4-FFF2-40B4-BE49-F238E27FC236}">
                  <a16:creationId xmlns:a16="http://schemas.microsoft.com/office/drawing/2014/main" id="{92E93DCE-61CE-402E-8AEE-0A1580928A5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1"/>
            </a:p>
          </p:txBody>
        </p:sp>
        <p:sp>
          <p:nvSpPr>
            <p:cNvPr id="28" name="Zone de texte 29" descr="Chiffre 3">
              <a:extLst>
                <a:ext uri="{FF2B5EF4-FFF2-40B4-BE49-F238E27FC236}">
                  <a16:creationId xmlns:a16="http://schemas.microsoft.com/office/drawing/2014/main" id="{A23E5F5C-AD06-4905-AAA8-076D3FF5551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noProof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9" name="Espace réservé du contenu 17">
            <a:extLst>
              <a:ext uri="{FF2B5EF4-FFF2-40B4-BE49-F238E27FC236}">
                <a16:creationId xmlns:a16="http://schemas.microsoft.com/office/drawing/2014/main" id="{1C420AA2-4932-4248-B457-BDC5E9816FD3}"/>
              </a:ext>
            </a:extLst>
          </p:cNvPr>
          <p:cNvSpPr txBox="1">
            <a:spLocks/>
          </p:cNvSpPr>
          <p:nvPr/>
        </p:nvSpPr>
        <p:spPr>
          <a:xfrm>
            <a:off x="1052795" y="4446351"/>
            <a:ext cx="700683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2400" dirty="0"/>
              <a:t>Visual Studio Code avec le Java Extension Pack</a:t>
            </a:r>
            <a:endParaRPr lang="fr-FR" sz="2400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Démo : les nouvelles features !!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DCC307-6797-4AA2-A4BA-AD471940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07" y="1353014"/>
            <a:ext cx="9051615" cy="50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Les TU Controllers / Services &amp; repositories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DCC307-6797-4AA2-A4BA-AD471940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07" y="1353014"/>
            <a:ext cx="9051615" cy="50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{A11A8289-2BB9-41B2-8D3B-8C60102848CA}tf10001108</Template>
  <TotalTime>0</TotalTime>
  <Words>516</Words>
  <Application>Microsoft Office PowerPoint</Application>
  <PresentationFormat>Grand écran</PresentationFormat>
  <Paragraphs>85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Consolas</vt:lpstr>
      <vt:lpstr>Segoe UI</vt:lpstr>
      <vt:lpstr>Segoe UI Light</vt:lpstr>
      <vt:lpstr>Segoe UI Semibold</vt:lpstr>
      <vt:lpstr>DocBienvenue</vt:lpstr>
      <vt:lpstr>Junit  Quoi de neuf ? </vt:lpstr>
      <vt:lpstr>Constat</vt:lpstr>
      <vt:lpstr>Qu’est ce qui change ?</vt:lpstr>
      <vt:lpstr>Est-ce que la migration est difficile ?</vt:lpstr>
      <vt:lpstr>Est-ce que je peux faire du JUnit 5 sur mon projet Junit 4 ?</vt:lpstr>
      <vt:lpstr>Mais comment ?</vt:lpstr>
      <vt:lpstr>Et les IDE ?</vt:lpstr>
      <vt:lpstr>Démo : les nouvelles features !!</vt:lpstr>
      <vt:lpstr>Les TU Controllers / Services &amp; repositories</vt:lpstr>
      <vt:lpstr>Configuration parameters junit.jupiter.execution.parallel.enabled = true junit.jupiter.execution.parallel.mode.default = concurrent junit.jupiter.execution.parallel.mode.classes.default = same_thread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2020-03-02T20:07:46Z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