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9" r:id="rId6"/>
    <p:sldId id="292" r:id="rId7"/>
    <p:sldId id="281" r:id="rId8"/>
    <p:sldId id="288" r:id="rId9"/>
    <p:sldId id="282" r:id="rId10"/>
    <p:sldId id="293" r:id="rId11"/>
    <p:sldId id="294" r:id="rId12"/>
    <p:sldId id="287" r:id="rId13"/>
    <p:sldId id="286" r:id="rId14"/>
    <p:sldId id="284" r:id="rId15"/>
    <p:sldId id="290" r:id="rId16"/>
    <p:sldId id="291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79"/>
            <p14:sldId id="292"/>
            <p14:sldId id="281"/>
            <p14:sldId id="288"/>
            <p14:sldId id="282"/>
            <p14:sldId id="293"/>
            <p14:sldId id="294"/>
            <p14:sldId id="287"/>
            <p14:sldId id="286"/>
            <p14:sldId id="28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79735" autoAdjust="0"/>
  </p:normalViewPr>
  <p:slideViewPr>
    <p:cSldViewPr snapToGrid="0">
      <p:cViewPr varScale="1">
        <p:scale>
          <a:sx n="129" d="100"/>
          <a:sy n="129" d="100"/>
        </p:scale>
        <p:origin x="86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27/03/2020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27/03/2020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Tests pamamétrés : HelloServiceImplSpyTest / JpaBookmarkRepositoryTest</a:t>
            </a:r>
          </a:p>
          <a:p>
            <a:r>
              <a:rPr lang="fr-FR" noProof="1"/>
              <a:t>Spy : HelloServiceImplSpyTest</a:t>
            </a:r>
          </a:p>
          <a:p>
            <a:r>
              <a:rPr lang="fr-FR" noProof="1"/>
              <a:t>Verify : HelloServiceImplSpyTest</a:t>
            </a:r>
          </a:p>
          <a:p>
            <a:r>
              <a:rPr lang="fr-FR" noProof="1"/>
              <a:t>Débat private / package private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25842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JpaBookmarkRepositoryTest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75504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HelloServiceImplSpyTest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1411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102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Donc au fond, ça sert à vérifier que c’est t</a:t>
            </a:r>
            <a:r>
              <a:rPr lang="fr-FR" noProof="1"/>
              <a:t>oujours le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Junit : quand le test fail on ne sait pas quoi doit être egal à quoi…</a:t>
            </a:r>
          </a:p>
          <a:p>
            <a:r>
              <a:rPr lang="fr-FR" noProof="1"/>
              <a:t>Junit : mots clés différents si on change d’assertion, il faut tous les connait-res</a:t>
            </a:r>
          </a:p>
          <a:p>
            <a:r>
              <a:rPr lang="fr-FR" noProof="1"/>
              <a:t>Hamcrest : écriture trop lourde, trop de parenthèse, oblige à faire de l’import static en masse pour garder la clarté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9085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Ce que l’on doit tester : c’est un accord d’équipe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D24726"/>
                </a:solidFill>
              </a:rPr>
              <a:t>Couverture != testé</a:t>
            </a:r>
            <a:r>
              <a:rPr lang="fr-FR" sz="1200" noProof="1">
                <a:solidFill>
                  <a:srgbClr val="D24726"/>
                </a:solidFill>
              </a:rPr>
              <a:t> </a:t>
            </a:r>
            <a:r>
              <a:rPr lang="fr-FR" sz="1200" noProof="1">
                <a:solidFill>
                  <a:srgbClr val="D24726"/>
                </a:solidFill>
                <a:sym typeface="Wingdings" panose="05000000000000000000" pitchFamily="2" charset="2"/>
              </a:rPr>
              <a:t> ce qui se cache derrière cette notion c’est que le TU ne doit pas servir à couvrir</a:t>
            </a:r>
            <a:endParaRPr lang="fr-FR" sz="1200" dirty="0">
              <a:solidFill>
                <a:srgbClr val="D2472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2353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Vérifier la couverture avec « trace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91543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985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9808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899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ControllerStandAloneTest</a:t>
            </a:r>
          </a:p>
          <a:p>
            <a:r>
              <a:rPr lang="fr-FR" noProof="1"/>
              <a:t>ControllerWebMvcTest</a:t>
            </a:r>
          </a:p>
          <a:p>
            <a:r>
              <a:rPr lang="fr-FR" noProof="1"/>
              <a:t>HelloServiceImplSpyTest</a:t>
            </a:r>
          </a:p>
          <a:p>
            <a:r>
              <a:rPr lang="fr-FR" noProof="1"/>
              <a:t>Parler de @Autowired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861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27/03/2020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27/03/2020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3948556" y="2357795"/>
            <a:ext cx="5801096" cy="2387600"/>
          </a:xfrm>
        </p:spPr>
        <p:txBody>
          <a:bodyPr rtlCol="0" anchor="ctr" anchorCtr="0">
            <a:normAutofit fontScale="90000"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Junit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TU : best practices</a:t>
            </a:r>
            <a:br>
              <a:rPr lang="fr-FR" sz="4800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pièce&#10;&#10;Description générée automatiquement">
            <a:extLst>
              <a:ext uri="{FF2B5EF4-FFF2-40B4-BE49-F238E27FC236}">
                <a16:creationId xmlns:a16="http://schemas.microsoft.com/office/drawing/2014/main" id="{DAE3B8D8-AB01-498C-B11C-89028C57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10" y="2092813"/>
            <a:ext cx="1076887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Rendre les tests plus clairs et robustes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Tests paramétrés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spy</a:t>
            </a:r>
            <a:r>
              <a:rPr lang="fr-FR" sz="2400" dirty="0"/>
              <a:t> » pour détecter un appel interne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verify</a:t>
            </a:r>
            <a:r>
              <a:rPr lang="fr-FR" sz="2400" dirty="0"/>
              <a:t> » pour tester une méthode </a:t>
            </a:r>
            <a:r>
              <a:rPr lang="fr-FR" sz="2400" dirty="0" err="1"/>
              <a:t>void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7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le potentiel des assertions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r>
              <a:rPr lang="fr-FR" sz="2400" dirty="0">
                <a:solidFill>
                  <a:srgbClr val="D24726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683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Tester les cas qui ne doivent pas se produire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384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Approche TTD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Oui pour de l’algo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Quand vous sentez que l’écriture d’une méthode prend du temps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Aucun intérêt si la méthode contient deux lignes !</a:t>
            </a:r>
          </a:p>
        </p:txBody>
      </p:sp>
    </p:spTree>
    <p:extLst>
      <p:ext uri="{BB962C8B-B14F-4D97-AF65-F5344CB8AC3E}">
        <p14:creationId xmlns:p14="http://schemas.microsoft.com/office/powerpoint/2010/main" val="41057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Késako 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(du provençale « </a:t>
            </a:r>
            <a:r>
              <a:rPr lang="fr-FR" sz="1200" i="1" dirty="0"/>
              <a:t>Qu’es </a:t>
            </a:r>
            <a:r>
              <a:rPr lang="fr-FR" sz="1200" i="1" dirty="0" err="1"/>
              <a:t>aquò</a:t>
            </a:r>
            <a:r>
              <a:rPr lang="fr-FR" sz="1200" i="1" dirty="0"/>
              <a:t> ? »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Il a pour objectif d’isoler le comportement de la partie de code à tester de tout facteur extérieur et de vérifier qu’il est conforme à ce qui est attendu »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4DDA9-9745-4D09-B4EB-4E721433D4DD}"/>
              </a:ext>
            </a:extLst>
          </p:cNvPr>
          <p:cNvSpPr/>
          <p:nvPr/>
        </p:nvSpPr>
        <p:spPr>
          <a:xfrm>
            <a:off x="707571" y="2279609"/>
            <a:ext cx="401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 </a:t>
            </a:r>
            <a:r>
              <a:rPr lang="fr-FR" dirty="0">
                <a:solidFill>
                  <a:srgbClr val="FF0000"/>
                </a:solidFill>
              </a:rPr>
              <a:t>régression</a:t>
            </a:r>
            <a:r>
              <a:rPr lang="fr-FR" dirty="0"/>
              <a:t> 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252D3-0199-4096-9692-FDBAF8A3161E}"/>
              </a:ext>
            </a:extLst>
          </p:cNvPr>
          <p:cNvSpPr/>
          <p:nvPr/>
        </p:nvSpPr>
        <p:spPr>
          <a:xfrm>
            <a:off x="707571" y="2279609"/>
            <a:ext cx="295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la…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JUnit</a:t>
            </a:r>
            <a:r>
              <a:rPr lang="fr-FR" dirty="0"/>
              <a:t> 5 + </a:t>
            </a:r>
            <a:r>
              <a:rPr lang="fr-FR" dirty="0" err="1"/>
              <a:t>AssertJ</a:t>
            </a:r>
            <a:r>
              <a:rPr lang="fr-FR" dirty="0"/>
              <a:t> : le couple infernal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assertions de </a:t>
            </a:r>
            <a:r>
              <a:rPr lang="fr-FR" dirty="0" err="1"/>
              <a:t>JUnit</a:t>
            </a:r>
            <a:r>
              <a:rPr lang="fr-FR" dirty="0"/>
              <a:t> ou </a:t>
            </a:r>
            <a:r>
              <a:rPr lang="fr-FR" dirty="0" err="1"/>
              <a:t>Hamcrest</a:t>
            </a:r>
            <a:r>
              <a:rPr lang="fr-FR" dirty="0"/>
              <a:t> =&gt; moins lisibles…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C3D33-9067-4AB0-82FA-4944A97D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52" y="3453814"/>
            <a:ext cx="286312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equalTo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EF6DB7-2174-4EAD-AC8D-C5AE94E7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53" y="3927646"/>
            <a:ext cx="2915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32D17-D50E-48E1-9B12-B030647D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53" y="3003671"/>
            <a:ext cx="2915587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AEECB-CD70-42A3-B083-DD730E4BEBDD}"/>
              </a:ext>
            </a:extLst>
          </p:cNvPr>
          <p:cNvSpPr txBox="1"/>
          <p:nvPr/>
        </p:nvSpPr>
        <p:spPr>
          <a:xfrm>
            <a:off x="857472" y="2942116"/>
            <a:ext cx="88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JUnit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E876A5-370B-4073-A998-108C2A3CFAFF}"/>
              </a:ext>
            </a:extLst>
          </p:cNvPr>
          <p:cNvSpPr txBox="1"/>
          <p:nvPr/>
        </p:nvSpPr>
        <p:spPr>
          <a:xfrm>
            <a:off x="431266" y="3361887"/>
            <a:ext cx="122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Hamcrest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F39E4-73E6-44DB-8DEA-E70D9B3BE99E}"/>
              </a:ext>
            </a:extLst>
          </p:cNvPr>
          <p:cNvSpPr txBox="1"/>
          <p:nvPr/>
        </p:nvSpPr>
        <p:spPr>
          <a:xfrm>
            <a:off x="707571" y="3856019"/>
            <a:ext cx="113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AssertJ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La couverture ça sert à quoi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80% ?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100%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Vous choisissez ce qui ne doit pas être couvert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Le reste est obligatoire =&gt; simple !</a:t>
            </a:r>
          </a:p>
          <a:p>
            <a:pPr lvl="1"/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En résumé : que doit-on tester 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Couverture != testé</a:t>
            </a:r>
          </a:p>
          <a:p>
            <a:pPr lvl="1"/>
            <a:endParaRPr lang="fr-FR" sz="2400" dirty="0"/>
          </a:p>
        </p:txBody>
      </p:sp>
      <p:pic>
        <p:nvPicPr>
          <p:cNvPr id="1026" name="Picture 2" descr="Résultat de recherche d'images pour &quot;sous le tapis&quot;">
            <a:extLst>
              <a:ext uri="{FF2B5EF4-FFF2-40B4-BE49-F238E27FC236}">
                <a16:creationId xmlns:a16="http://schemas.microsoft.com/office/drawing/2014/main" id="{8B59A180-38DD-4BCF-8AF3-1680B5DF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64" y="13389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u ne peux pas te cacher&quot;">
            <a:extLst>
              <a:ext uri="{FF2B5EF4-FFF2-40B4-BE49-F238E27FC236}">
                <a16:creationId xmlns:a16="http://schemas.microsoft.com/office/drawing/2014/main" id="{FB55D8BD-330B-479B-A883-CC290CE7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00" y="403071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 : En vrac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Vérifier la couverture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l’</a:t>
            </a:r>
            <a:r>
              <a:rPr lang="fr-FR" sz="2400" dirty="0" err="1"/>
              <a:t>autogénération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Ne pas ignorer un test, sauf mention spéciale // TODO / FIXME</a:t>
            </a: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1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Le format « AAA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>
                <a:solidFill>
                  <a:srgbClr val="D24726"/>
                </a:solidFill>
              </a:rPr>
              <a:t>Arrange</a:t>
            </a:r>
            <a:r>
              <a:rPr lang="fr-FR" sz="2400" dirty="0"/>
              <a:t> » : initialisation (variables, données, dépendances, bouchons…)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Act</a:t>
            </a:r>
            <a:r>
              <a:rPr lang="fr-FR" sz="2400" dirty="0"/>
              <a:t> » : exécution du code testé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Assert</a:t>
            </a:r>
            <a:r>
              <a:rPr lang="fr-FR" sz="2400" dirty="0">
                <a:solidFill>
                  <a:srgbClr val="D24726"/>
                </a:solidFill>
              </a:rPr>
              <a:t> </a:t>
            </a:r>
            <a:r>
              <a:rPr lang="fr-FR" sz="2400" dirty="0"/>
              <a:t>» : vérification au travers d’une assertion</a:t>
            </a:r>
            <a:endParaRPr lang="fr-FR" sz="2400" dirty="0">
              <a:solidFill>
                <a:srgbClr val="D2472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6C433-E955-4085-8974-620D3813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1" y="4588584"/>
            <a:ext cx="43471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2E7AE9-D756-4D37-8AD2-C217E919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38" y="4742471"/>
            <a:ext cx="464695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4559CBC-40E7-4805-8BA3-581D4F6DB568}"/>
              </a:ext>
            </a:extLst>
          </p:cNvPr>
          <p:cNvSpPr/>
          <p:nvPr/>
        </p:nvSpPr>
        <p:spPr>
          <a:xfrm>
            <a:off x="5427956" y="5044190"/>
            <a:ext cx="846944" cy="40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Nommage clair qui permet de décrire le « use case » testé et par la même occasion de documenter le code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Doit s’exécuter rapidement = suffisamment rapide pour être passé globalement avant chaque 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Un « use case » par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1A4C4-F497-43CC-9A6A-51C58D28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40" y="2187193"/>
            <a:ext cx="543306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find_should_return_reponse_of_repository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d’effet de bord (écriture en BD distante, fichiers…)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de prérequis externes (comme une BD distante, temps courant…)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Donc il faut « </a:t>
            </a:r>
            <a:r>
              <a:rPr lang="fr-FR" sz="2400" dirty="0" err="1"/>
              <a:t>mocker</a:t>
            </a:r>
            <a:r>
              <a:rPr lang="fr-FR" sz="2400" dirty="0"/>
              <a:t> » tout ce qui dépend de la classe à tester !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4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1B588C1-33F7-4EE3-BFBF-476E0AA5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1829659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ésultat de recherche d'images pour &quot;database&quot;">
            <a:extLst>
              <a:ext uri="{FF2B5EF4-FFF2-40B4-BE49-F238E27FC236}">
                <a16:creationId xmlns:a16="http://schemas.microsoft.com/office/drawing/2014/main" id="{3770F35B-5B09-4341-BE91-7FB37F3E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2957623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2E2B48A0-E208-4936-95F4-1FEB28F37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2821986"/>
            <a:ext cx="755237" cy="755237"/>
          </a:xfrm>
          <a:prstGeom prst="rect">
            <a:avLst/>
          </a:prstGeom>
        </p:spPr>
      </p:pic>
      <p:pic>
        <p:nvPicPr>
          <p:cNvPr id="18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E405F56-0544-4CB5-9426-DAF3DCB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4356860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3E9EFF6C-CC15-4CE0-AC19-302843BE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4221223"/>
            <a:ext cx="755237" cy="75523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2BE3366-56DB-4683-BF4B-95B25A7AB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420" y="4371272"/>
            <a:ext cx="510383" cy="4695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FF26540-BD5C-4F65-8BDC-C4F06E636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149" y="4297328"/>
            <a:ext cx="614849" cy="60302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3DEAEE4-768E-4288-BF3D-C8B6E18E6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108" y="1833085"/>
            <a:ext cx="635145" cy="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Dépendre le moins possible du </a:t>
            </a:r>
            <a:r>
              <a:rPr lang="fr-FR" sz="2400" dirty="0" err="1"/>
              <a:t>framework</a:t>
            </a:r>
            <a:r>
              <a:rPr lang="fr-FR" sz="2400" dirty="0"/>
              <a:t> (</a:t>
            </a:r>
            <a:r>
              <a:rPr lang="fr-FR" sz="2400" dirty="0" err="1"/>
              <a:t>spring</a:t>
            </a:r>
            <a:r>
              <a:rPr lang="fr-FR" sz="2400" dirty="0"/>
              <a:t>)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r>
              <a:rPr lang="fr-FR" sz="2400" dirty="0"/>
              <a:t>   (permet aussi de répondre en partie à la problématique de rapidité)</a:t>
            </a:r>
          </a:p>
        </p:txBody>
      </p:sp>
    </p:spTree>
    <p:extLst>
      <p:ext uri="{BB962C8B-B14F-4D97-AF65-F5344CB8AC3E}">
        <p14:creationId xmlns:p14="http://schemas.microsoft.com/office/powerpoint/2010/main" val="9398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{A11A8289-2BB9-41B2-8D3B-8C60102848CA}tf10001108</Template>
  <TotalTime>0</TotalTime>
  <Words>714</Words>
  <Application>Microsoft Office PowerPoint</Application>
  <PresentationFormat>Grand écran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DocBienvenue</vt:lpstr>
      <vt:lpstr>Junit  TU : best practices </vt:lpstr>
      <vt:lpstr>Késako (du provençale « Qu’es aquò ? »)</vt:lpstr>
      <vt:lpstr>Le choix des API : framework test + assertions</vt:lpstr>
      <vt:lpstr>La couverture ça sert à quoi ?</vt:lpstr>
      <vt:lpstr>Quelques bonnes pratiques : En vrac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2020-03-27T16:53:20Z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