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9" r:id="rId6"/>
    <p:sldId id="292" r:id="rId7"/>
    <p:sldId id="281" r:id="rId8"/>
    <p:sldId id="288" r:id="rId9"/>
    <p:sldId id="282" r:id="rId10"/>
    <p:sldId id="293" r:id="rId11"/>
    <p:sldId id="294" r:id="rId12"/>
    <p:sldId id="287" r:id="rId13"/>
    <p:sldId id="286" r:id="rId14"/>
    <p:sldId id="284" r:id="rId15"/>
    <p:sldId id="290" r:id="rId16"/>
    <p:sldId id="2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279"/>
            <p14:sldId id="292"/>
            <p14:sldId id="281"/>
            <p14:sldId id="288"/>
            <p14:sldId id="282"/>
            <p14:sldId id="293"/>
            <p14:sldId id="294"/>
            <p14:sldId id="287"/>
            <p14:sldId id="286"/>
            <p14:sldId id="284"/>
            <p14:sldId id="290"/>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8" autoAdjust="0"/>
    <p:restoredTop sz="79735" autoAdjust="0"/>
  </p:normalViewPr>
  <p:slideViewPr>
    <p:cSldViewPr snapToGrid="0">
      <p:cViewPr varScale="1">
        <p:scale>
          <a:sx n="80" d="100"/>
          <a:sy n="80" d="100"/>
        </p:scale>
        <p:origin x="1549" y="92"/>
      </p:cViewPr>
      <p:guideLst>
        <p:guide orient="horz" pos="2160"/>
        <p:guide pos="3840"/>
      </p:guideLst>
    </p:cSldViewPr>
  </p:slideViewPr>
  <p:outlineViewPr>
    <p:cViewPr>
      <p:scale>
        <a:sx n="33" d="100"/>
        <a:sy n="33" d="100"/>
      </p:scale>
      <p:origin x="0" y="0"/>
    </p:cViewPr>
  </p:outlineViewPr>
  <p:notesTextViewPr>
    <p:cViewPr>
      <p:scale>
        <a:sx n="300" d="100"/>
        <a:sy n="300" d="100"/>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23/05/2020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23/05/2020</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Tests pamamétrés : HelloServiceImplSpyTest / JpaBookmarkRepositoryTest</a:t>
            </a:r>
          </a:p>
          <a:p>
            <a:r>
              <a:rPr lang="fr-FR" noProof="1"/>
              <a:t>Spy : HelloServiceImplSpyTest</a:t>
            </a:r>
          </a:p>
          <a:p>
            <a:r>
              <a:rPr lang="fr-FR" noProof="1"/>
              <a:t>Verify : HelloServiceImplSpyTest</a:t>
            </a:r>
          </a:p>
          <a:p>
            <a:r>
              <a:rPr lang="fr-FR" noProof="1"/>
              <a:t>Débat private / package private</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10</a:t>
            </a:fld>
            <a:endParaRPr lang="fr-FR" noProof="1"/>
          </a:p>
        </p:txBody>
      </p:sp>
    </p:spTree>
    <p:extLst>
      <p:ext uri="{BB962C8B-B14F-4D97-AF65-F5344CB8AC3E}">
        <p14:creationId xmlns:p14="http://schemas.microsoft.com/office/powerpoint/2010/main" val="412584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JpaBookmarkRepositoryTest</a:t>
            </a:r>
            <a:endParaRPr lang="fr-FR"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11</a:t>
            </a:fld>
            <a:endParaRPr lang="fr-FR" noProof="1"/>
          </a:p>
        </p:txBody>
      </p:sp>
    </p:spTree>
    <p:extLst>
      <p:ext uri="{BB962C8B-B14F-4D97-AF65-F5344CB8AC3E}">
        <p14:creationId xmlns:p14="http://schemas.microsoft.com/office/powerpoint/2010/main" val="375504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HelloServiceImplSpyTest</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12</a:t>
            </a:fld>
            <a:endParaRPr lang="fr-FR" noProof="1"/>
          </a:p>
        </p:txBody>
      </p:sp>
    </p:spTree>
    <p:extLst>
      <p:ext uri="{BB962C8B-B14F-4D97-AF65-F5344CB8AC3E}">
        <p14:creationId xmlns:p14="http://schemas.microsoft.com/office/powerpoint/2010/main" val="51411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13</a:t>
            </a:fld>
            <a:endParaRPr lang="fr-FR" noProof="1"/>
          </a:p>
        </p:txBody>
      </p:sp>
    </p:spTree>
    <p:extLst>
      <p:ext uri="{BB962C8B-B14F-4D97-AF65-F5344CB8AC3E}">
        <p14:creationId xmlns:p14="http://schemas.microsoft.com/office/powerpoint/2010/main" val="9102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Donc au fond, ça sert à vérifier que c’est t</a:t>
            </a:r>
            <a:r>
              <a:rPr lang="fr-FR" noProof="1"/>
              <a:t>oujours le cas</a:t>
            </a:r>
            <a:endParaRPr lang="fr-FR"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Junit : quand le test fail on ne sait pas quoi doit être egal à quoi…</a:t>
            </a:r>
          </a:p>
          <a:p>
            <a:r>
              <a:rPr lang="fr-FR" noProof="1"/>
              <a:t>Junit : mots clés différents si on change d’assertion, il faut tous les connait-res</a:t>
            </a:r>
          </a:p>
          <a:p>
            <a:r>
              <a:rPr lang="fr-FR" noProof="1"/>
              <a:t>Hamcrest : écriture trop lourde, trop de parenthèse, oblige à faire de l’import static en masse pour garder la clarté</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309085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Ce que l’on doit tester : c’est un accord d’équipe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D24726"/>
                </a:solidFill>
              </a:rPr>
              <a:t>Couverture != testé</a:t>
            </a:r>
            <a:r>
              <a:rPr lang="fr-FR" sz="1200" noProof="1">
                <a:solidFill>
                  <a:srgbClr val="D24726"/>
                </a:solidFill>
              </a:rPr>
              <a:t> </a:t>
            </a:r>
            <a:r>
              <a:rPr lang="fr-FR" sz="1200" noProof="1">
                <a:solidFill>
                  <a:srgbClr val="D24726"/>
                </a:solidFill>
                <a:sym typeface="Wingdings" panose="05000000000000000000" pitchFamily="2" charset="2"/>
              </a:rPr>
              <a:t> ce qui se cache derrière cette notion c’est que le TU ne doit pas servir à couvrir</a:t>
            </a:r>
            <a:endParaRPr lang="fr-FR" sz="1200" dirty="0">
              <a:solidFill>
                <a:srgbClr val="D24726"/>
              </a:solidFill>
            </a:endParaRP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262353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Vérifier la couverture avec « trace »</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149154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28985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2398080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Base, temps courant, dépendances spring, repositories</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54899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1"/>
              <a:t>ControllerStandAloneTest</a:t>
            </a:r>
          </a:p>
          <a:p>
            <a:r>
              <a:rPr lang="fr-FR" noProof="1"/>
              <a:t>ControllerWebMvcTest</a:t>
            </a:r>
          </a:p>
          <a:p>
            <a:r>
              <a:rPr lang="fr-FR" noProof="1"/>
              <a:t>HelloServiceImplSpyTest</a:t>
            </a:r>
          </a:p>
          <a:p>
            <a:r>
              <a:rPr lang="fr-FR" noProof="1"/>
              <a:t>Parler de @Autowired</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9</a:t>
            </a:fld>
            <a:endParaRPr lang="fr-FR" noProof="1"/>
          </a:p>
        </p:txBody>
      </p:sp>
    </p:spTree>
    <p:extLst>
      <p:ext uri="{BB962C8B-B14F-4D97-AF65-F5344CB8AC3E}">
        <p14:creationId xmlns:p14="http://schemas.microsoft.com/office/powerpoint/2010/main" val="10861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23/05/2020</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23/05/2020</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48556" y="2357795"/>
            <a:ext cx="5801096" cy="2387600"/>
          </a:xfrm>
        </p:spPr>
        <p:txBody>
          <a:bodyPr rtlCol="0" anchor="ctr" anchorCtr="0">
            <a:normAutofit fontScale="90000"/>
          </a:bodyPr>
          <a:lstStyle/>
          <a:p>
            <a:r>
              <a:rPr lang="fr-FR" sz="4800" dirty="0" err="1">
                <a:solidFill>
                  <a:schemeClr val="bg1"/>
                </a:solidFill>
              </a:rPr>
              <a:t>Junit</a:t>
            </a:r>
            <a:br>
              <a:rPr lang="fr-FR" sz="4800" dirty="0">
                <a:solidFill>
                  <a:schemeClr val="bg1"/>
                </a:solidFill>
              </a:rPr>
            </a:br>
            <a:br>
              <a:rPr lang="fr-FR" sz="4800" dirty="0">
                <a:solidFill>
                  <a:schemeClr val="bg1"/>
                </a:solidFill>
              </a:rPr>
            </a:br>
            <a:r>
              <a:rPr lang="fr-FR" sz="4800" dirty="0">
                <a:solidFill>
                  <a:schemeClr val="bg1"/>
                </a:solidFill>
              </a:rPr>
              <a:t>TU : best practices</a:t>
            </a:r>
            <a:br>
              <a:rPr lang="fr-FR" sz="4800" dirty="0">
                <a:solidFill>
                  <a:schemeClr val="bg1"/>
                </a:solidFill>
              </a:rPr>
            </a:br>
            <a:endParaRPr lang="fr-FR" sz="4800" dirty="0">
              <a:solidFill>
                <a:schemeClr val="bg1"/>
              </a:solidFill>
            </a:endParaRPr>
          </a:p>
        </p:txBody>
      </p:sp>
      <p:pic>
        <p:nvPicPr>
          <p:cNvPr id="6" name="Image 5" descr="Une image contenant dessin, pièce&#10;&#10;Description générée automatiquement">
            <a:extLst>
              <a:ext uri="{FF2B5EF4-FFF2-40B4-BE49-F238E27FC236}">
                <a16:creationId xmlns:a16="http://schemas.microsoft.com/office/drawing/2014/main" id="{DAE3B8D8-AB01-498C-B11C-89028C57454B}"/>
              </a:ext>
            </a:extLst>
          </p:cNvPr>
          <p:cNvPicPr>
            <a:picLocks noChangeAspect="1"/>
          </p:cNvPicPr>
          <p:nvPr/>
        </p:nvPicPr>
        <p:blipFill>
          <a:blip r:embed="rId3"/>
          <a:stretch>
            <a:fillRect/>
          </a:stretch>
        </p:blipFill>
        <p:spPr>
          <a:xfrm>
            <a:off x="5391310" y="2092813"/>
            <a:ext cx="1076887" cy="1076887"/>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1938992"/>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Rendre les tests plus clairs et robustes</a:t>
            </a:r>
          </a:p>
          <a:p>
            <a:pPr marL="800100" lvl="1" indent="-342900">
              <a:buFont typeface="Courier New" panose="02070309020205020404" pitchFamily="49" charset="0"/>
              <a:buChar char="o"/>
            </a:pPr>
            <a:r>
              <a:rPr lang="fr-FR" sz="2400" dirty="0"/>
              <a:t>Tests paramétrés : </a:t>
            </a:r>
            <a:r>
              <a:rPr lang="fr-FR" sz="2400" dirty="0">
                <a:solidFill>
                  <a:srgbClr val="FF0000"/>
                </a:solidFill>
              </a:rPr>
              <a:t>démo</a:t>
            </a:r>
          </a:p>
          <a:p>
            <a:pPr marL="800100" lvl="1" indent="-342900">
              <a:buFont typeface="Courier New" panose="02070309020205020404" pitchFamily="49" charset="0"/>
              <a:buChar char="o"/>
            </a:pPr>
            <a:r>
              <a:rPr lang="fr-FR" sz="2400" dirty="0"/>
              <a:t>Utiliser les « </a:t>
            </a:r>
            <a:r>
              <a:rPr lang="fr-FR" sz="2400" dirty="0" err="1"/>
              <a:t>spy</a:t>
            </a:r>
            <a:r>
              <a:rPr lang="fr-FR" sz="2400" dirty="0"/>
              <a:t> » pour détecter un appel interne : </a:t>
            </a:r>
            <a:r>
              <a:rPr lang="fr-FR" sz="2400" dirty="0">
                <a:solidFill>
                  <a:srgbClr val="FF0000"/>
                </a:solidFill>
              </a:rPr>
              <a:t>démo</a:t>
            </a:r>
            <a:endParaRPr lang="fr-FR" sz="2400" dirty="0"/>
          </a:p>
          <a:p>
            <a:pPr marL="800100" lvl="1" indent="-342900">
              <a:buFont typeface="Courier New" panose="02070309020205020404" pitchFamily="49" charset="0"/>
              <a:buChar char="o"/>
            </a:pPr>
            <a:r>
              <a:rPr lang="fr-FR" sz="2400" dirty="0"/>
              <a:t>Utiliser les « </a:t>
            </a:r>
            <a:r>
              <a:rPr lang="fr-FR" sz="2400" dirty="0" err="1"/>
              <a:t>verify</a:t>
            </a:r>
            <a:r>
              <a:rPr lang="fr-FR" sz="2400" dirty="0"/>
              <a:t> » pour tester une méthode </a:t>
            </a:r>
            <a:r>
              <a:rPr lang="fr-FR" sz="2400" dirty="0" err="1"/>
              <a:t>void</a:t>
            </a:r>
            <a:r>
              <a:rPr lang="fr-FR" sz="2400" dirty="0"/>
              <a:t> : </a:t>
            </a:r>
            <a:r>
              <a:rPr lang="fr-FR" sz="2400" dirty="0">
                <a:solidFill>
                  <a:srgbClr val="FF0000"/>
                </a:solidFill>
              </a:rPr>
              <a:t>démo</a:t>
            </a:r>
            <a:endParaRPr lang="fr-FR" sz="2400" dirty="0"/>
          </a:p>
          <a:p>
            <a:pPr marL="800100" lvl="1" indent="-342900">
              <a:buFont typeface="Courier New" panose="02070309020205020404" pitchFamily="49" charset="0"/>
              <a:buChar char="o"/>
            </a:pPr>
            <a:endParaRPr lang="fr-FR" sz="2400" dirty="0"/>
          </a:p>
        </p:txBody>
      </p:sp>
    </p:spTree>
    <p:extLst>
      <p:ext uri="{BB962C8B-B14F-4D97-AF65-F5344CB8AC3E}">
        <p14:creationId xmlns:p14="http://schemas.microsoft.com/office/powerpoint/2010/main" val="374770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Utiliser le potentiel des assertions : </a:t>
            </a:r>
            <a:r>
              <a:rPr lang="fr-FR" sz="2400" dirty="0">
                <a:solidFill>
                  <a:srgbClr val="FF0000"/>
                </a:solidFill>
              </a:rPr>
              <a:t>démo</a:t>
            </a:r>
            <a:r>
              <a:rPr lang="fr-FR" sz="2400" dirty="0">
                <a:solidFill>
                  <a:srgbClr val="D24726"/>
                </a:solidFill>
              </a:rPr>
              <a:t> !</a:t>
            </a:r>
          </a:p>
        </p:txBody>
      </p:sp>
    </p:spTree>
    <p:extLst>
      <p:ext uri="{BB962C8B-B14F-4D97-AF65-F5344CB8AC3E}">
        <p14:creationId xmlns:p14="http://schemas.microsoft.com/office/powerpoint/2010/main" val="668319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sym typeface="Wingdings" panose="05000000000000000000" pitchFamily="2" charset="2"/>
              </a:rPr>
              <a:t>Tester les cas qui ne doivent pas se produire : </a:t>
            </a:r>
            <a:r>
              <a:rPr lang="fr-FR" sz="2400" dirty="0">
                <a:solidFill>
                  <a:srgbClr val="FF0000"/>
                </a:solidFill>
                <a:sym typeface="Wingdings" panose="05000000000000000000" pitchFamily="2" charset="2"/>
              </a:rPr>
              <a:t>démo</a:t>
            </a:r>
          </a:p>
        </p:txBody>
      </p:sp>
    </p:spTree>
    <p:extLst>
      <p:ext uri="{BB962C8B-B14F-4D97-AF65-F5344CB8AC3E}">
        <p14:creationId xmlns:p14="http://schemas.microsoft.com/office/powerpoint/2010/main" val="138416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1569660"/>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sym typeface="Wingdings" panose="05000000000000000000" pitchFamily="2" charset="2"/>
              </a:rPr>
              <a:t>Approche TTD ?</a:t>
            </a:r>
          </a:p>
          <a:p>
            <a:pPr marL="800100" lvl="1" indent="-342900">
              <a:buFont typeface="Courier New" panose="02070309020205020404" pitchFamily="49" charset="0"/>
              <a:buChar char="o"/>
            </a:pPr>
            <a:r>
              <a:rPr lang="fr-FR" sz="2400" dirty="0">
                <a:sym typeface="Wingdings" panose="05000000000000000000" pitchFamily="2" charset="2"/>
              </a:rPr>
              <a:t>Oui pour de l’algo !</a:t>
            </a:r>
          </a:p>
          <a:p>
            <a:pPr marL="800100" lvl="1" indent="-342900">
              <a:buFont typeface="Courier New" panose="02070309020205020404" pitchFamily="49" charset="0"/>
              <a:buChar char="o"/>
            </a:pPr>
            <a:r>
              <a:rPr lang="fr-FR" sz="2400" dirty="0">
                <a:sym typeface="Wingdings" panose="05000000000000000000" pitchFamily="2" charset="2"/>
              </a:rPr>
              <a:t>Quand vous sentez que l’écriture d’une méthode prend du temps !</a:t>
            </a:r>
          </a:p>
          <a:p>
            <a:pPr marL="800100" lvl="1" indent="-342900">
              <a:buFont typeface="Courier New" panose="02070309020205020404" pitchFamily="49" charset="0"/>
              <a:buChar char="o"/>
            </a:pPr>
            <a:r>
              <a:rPr lang="fr-FR" sz="2400" dirty="0">
                <a:sym typeface="Wingdings" panose="05000000000000000000" pitchFamily="2" charset="2"/>
              </a:rPr>
              <a:t>Peu d’intérêt si la méthode contient deux lignes </a:t>
            </a:r>
            <a:r>
              <a:rPr lang="fr-FR" sz="2400" b="1" u="sng" dirty="0">
                <a:sym typeface="Wingdings" panose="05000000000000000000" pitchFamily="2" charset="2"/>
              </a:rPr>
              <a:t>et</a:t>
            </a:r>
            <a:r>
              <a:rPr lang="fr-FR" sz="2400" dirty="0">
                <a:sym typeface="Wingdings" panose="05000000000000000000" pitchFamily="2" charset="2"/>
              </a:rPr>
              <a:t> si peu complexe</a:t>
            </a:r>
          </a:p>
        </p:txBody>
      </p:sp>
    </p:spTree>
    <p:extLst>
      <p:ext uri="{BB962C8B-B14F-4D97-AF65-F5344CB8AC3E}">
        <p14:creationId xmlns:p14="http://schemas.microsoft.com/office/powerpoint/2010/main" val="4105731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21207" y="448056"/>
            <a:ext cx="7783344" cy="640080"/>
          </a:xfrm>
        </p:spPr>
        <p:txBody>
          <a:bodyPr rtlCol="0">
            <a:normAutofit/>
          </a:bodyPr>
          <a:lstStyle/>
          <a:p>
            <a:r>
              <a:rPr lang="fr-FR" noProof="1">
                <a:latin typeface="Segoe UI Light" panose="020B0502040204020203" pitchFamily="34" charset="0"/>
                <a:cs typeface="Segoe UI Light" panose="020B0502040204020203" pitchFamily="34" charset="0"/>
              </a:rPr>
              <a:t>Késako </a:t>
            </a:r>
            <a:r>
              <a:rPr lang="fr-FR" sz="1200" noProof="1">
                <a:latin typeface="Segoe UI Light" panose="020B0502040204020203" pitchFamily="34" charset="0"/>
                <a:cs typeface="Segoe UI Light" panose="020B0502040204020203" pitchFamily="34" charset="0"/>
              </a:rPr>
              <a:t>(du provençale « </a:t>
            </a:r>
            <a:r>
              <a:rPr lang="fr-FR" sz="1200" i="1" dirty="0"/>
              <a:t>Qu’es </a:t>
            </a:r>
            <a:r>
              <a:rPr lang="fr-FR" sz="1200" i="1" dirty="0" err="1"/>
              <a:t>aquò</a:t>
            </a:r>
            <a:r>
              <a:rPr lang="fr-FR" sz="1200" i="1" dirty="0"/>
              <a:t> ? »</a:t>
            </a:r>
            <a:r>
              <a:rPr lang="fr-FR" sz="1200" noProof="1">
                <a:latin typeface="Segoe UI Light" panose="020B0502040204020203" pitchFamily="34" charset="0"/>
                <a:cs typeface="Segoe UI Light" panose="020B0502040204020203" pitchFamily="34" charset="0"/>
              </a:rPr>
              <a:t>)</a:t>
            </a:r>
          </a:p>
        </p:txBody>
      </p:sp>
      <p:sp>
        <p:nvSpPr>
          <p:cNvPr id="2" name="ZoneTexte 1"/>
          <p:cNvSpPr txBox="1"/>
          <p:nvPr/>
        </p:nvSpPr>
        <p:spPr>
          <a:xfrm>
            <a:off x="707571" y="1338943"/>
            <a:ext cx="10961915" cy="923330"/>
          </a:xfrm>
          <a:prstGeom prst="rect">
            <a:avLst/>
          </a:prstGeom>
          <a:noFill/>
        </p:spPr>
        <p:txBody>
          <a:bodyPr wrap="square" rtlCol="0">
            <a:spAutoFit/>
          </a:bodyPr>
          <a:lstStyle/>
          <a:p>
            <a:r>
              <a:rPr lang="fr-FR" dirty="0"/>
              <a:t>« Il a pour objectif d’isoler le comportement de la partie de code à tester de tout facteur extérieur et de vérifier qu’il est conforme à ce qui est attendu »</a:t>
            </a:r>
          </a:p>
          <a:p>
            <a:endParaRPr lang="fr-FR" dirty="0"/>
          </a:p>
        </p:txBody>
      </p:sp>
      <p:sp>
        <p:nvSpPr>
          <p:cNvPr id="3" name="Rectangle 2">
            <a:extLst>
              <a:ext uri="{FF2B5EF4-FFF2-40B4-BE49-F238E27FC236}">
                <a16:creationId xmlns:a16="http://schemas.microsoft.com/office/drawing/2014/main" id="{3044DDA9-9745-4D09-B4EB-4E721433D4DD}"/>
              </a:ext>
            </a:extLst>
          </p:cNvPr>
          <p:cNvSpPr/>
          <p:nvPr/>
        </p:nvSpPr>
        <p:spPr>
          <a:xfrm>
            <a:off x="707571" y="2279609"/>
            <a:ext cx="4019498" cy="369332"/>
          </a:xfrm>
          <a:prstGeom prst="rect">
            <a:avLst/>
          </a:prstGeom>
        </p:spPr>
        <p:txBody>
          <a:bodyPr wrap="none">
            <a:spAutoFit/>
          </a:bodyPr>
          <a:lstStyle/>
          <a:p>
            <a:pPr marL="285750" indent="-285750">
              <a:buFont typeface="Wingdings" panose="05000000000000000000" pitchFamily="2" charset="2"/>
              <a:buChar char="Ø"/>
            </a:pPr>
            <a:r>
              <a:rPr lang="fr-FR" dirty="0"/>
              <a:t>Donc ça sert à éviter la </a:t>
            </a:r>
            <a:r>
              <a:rPr lang="fr-FR" dirty="0">
                <a:solidFill>
                  <a:srgbClr val="FF0000"/>
                </a:solidFill>
              </a:rPr>
              <a:t>régression</a:t>
            </a:r>
            <a:r>
              <a:rPr lang="fr-FR" dirty="0"/>
              <a:t> !</a:t>
            </a:r>
          </a:p>
        </p:txBody>
      </p:sp>
      <p:sp>
        <p:nvSpPr>
          <p:cNvPr id="5" name="Rectangle 4">
            <a:extLst>
              <a:ext uri="{FF2B5EF4-FFF2-40B4-BE49-F238E27FC236}">
                <a16:creationId xmlns:a16="http://schemas.microsoft.com/office/drawing/2014/main" id="{A97252D3-0199-4096-9692-FDBAF8A3161E}"/>
              </a:ext>
            </a:extLst>
          </p:cNvPr>
          <p:cNvSpPr/>
          <p:nvPr/>
        </p:nvSpPr>
        <p:spPr>
          <a:xfrm>
            <a:off x="707571" y="2279609"/>
            <a:ext cx="2951514" cy="369332"/>
          </a:xfrm>
          <a:prstGeom prst="rect">
            <a:avLst/>
          </a:prstGeom>
        </p:spPr>
        <p:txBody>
          <a:bodyPr wrap="none">
            <a:spAutoFit/>
          </a:bodyPr>
          <a:lstStyle/>
          <a:p>
            <a:pPr marL="285750" indent="-285750">
              <a:buFont typeface="Wingdings" panose="05000000000000000000" pitchFamily="2" charset="2"/>
              <a:buChar char="Ø"/>
            </a:pPr>
            <a:r>
              <a:rPr lang="fr-FR" dirty="0"/>
              <a:t>Donc ça sert à éviter la…</a:t>
            </a:r>
          </a:p>
        </p:txBody>
      </p:sp>
      <p:sp>
        <p:nvSpPr>
          <p:cNvPr id="6" name="Rectangle 5">
            <a:extLst>
              <a:ext uri="{FF2B5EF4-FFF2-40B4-BE49-F238E27FC236}">
                <a16:creationId xmlns:a16="http://schemas.microsoft.com/office/drawing/2014/main" id="{1B3A373A-A9D4-4310-A539-A1F53F9CAA87}"/>
              </a:ext>
            </a:extLst>
          </p:cNvPr>
          <p:cNvSpPr/>
          <p:nvPr/>
        </p:nvSpPr>
        <p:spPr>
          <a:xfrm>
            <a:off x="707571" y="3059668"/>
            <a:ext cx="11146972" cy="646331"/>
          </a:xfrm>
          <a:prstGeom prst="rect">
            <a:avLst/>
          </a:prstGeom>
        </p:spPr>
        <p:txBody>
          <a:bodyPr wrap="square">
            <a:spAutoFit/>
          </a:bodyPr>
          <a:lstStyle/>
          <a:p>
            <a:pPr marL="285750" indent="-285750">
              <a:buFont typeface="Wingdings" panose="05000000000000000000" pitchFamily="2" charset="2"/>
              <a:buChar char="Ø"/>
            </a:pPr>
            <a:r>
              <a:rPr lang="fr-FR" dirty="0"/>
              <a:t>Dans une approche TTD, l’écriture de tests reflète exactement l’attendu sans lien avec un besoin de couverture, donc forcement plus efficace que la couverture du code après écriture de celui ci</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21207" y="448056"/>
            <a:ext cx="7783344" cy="640080"/>
          </a:xfrm>
        </p:spPr>
        <p:txBody>
          <a:bodyPr rtlCol="0">
            <a:normAutofit/>
          </a:bodyPr>
          <a:lstStyle/>
          <a:p>
            <a:pPr rtl="0"/>
            <a:r>
              <a:rPr lang="fr-FR" noProof="1">
                <a:latin typeface="Segoe UI Light" panose="020B0502040204020203" pitchFamily="34" charset="0"/>
                <a:cs typeface="Segoe UI Light" panose="020B0502040204020203" pitchFamily="34" charset="0"/>
              </a:rPr>
              <a:t>Le choix des API : framework test + assertions</a:t>
            </a:r>
          </a:p>
        </p:txBody>
      </p:sp>
      <p:sp>
        <p:nvSpPr>
          <p:cNvPr id="2" name="ZoneTexte 1"/>
          <p:cNvSpPr txBox="1"/>
          <p:nvPr/>
        </p:nvSpPr>
        <p:spPr>
          <a:xfrm>
            <a:off x="707571" y="1338943"/>
            <a:ext cx="10961915" cy="923330"/>
          </a:xfrm>
          <a:prstGeom prst="rect">
            <a:avLst/>
          </a:prstGeom>
          <a:noFill/>
        </p:spPr>
        <p:txBody>
          <a:bodyPr wrap="square" rtlCol="0">
            <a:spAutoFit/>
          </a:bodyPr>
          <a:lstStyle/>
          <a:p>
            <a:pPr marL="285750" indent="-285750">
              <a:buFont typeface="Wingdings" panose="05000000000000000000" pitchFamily="2" charset="2"/>
              <a:buChar char="Ø"/>
            </a:pPr>
            <a:r>
              <a:rPr lang="fr-FR" dirty="0" err="1"/>
              <a:t>JUnit</a:t>
            </a:r>
            <a:r>
              <a:rPr lang="fr-FR" dirty="0"/>
              <a:t> 5 + </a:t>
            </a:r>
            <a:r>
              <a:rPr lang="fr-FR" dirty="0" err="1"/>
              <a:t>AssertJ</a:t>
            </a:r>
            <a:r>
              <a:rPr lang="fr-FR" dirty="0"/>
              <a:t> : le couple infernal !</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Les assertions de </a:t>
            </a:r>
            <a:r>
              <a:rPr lang="fr-FR" dirty="0" err="1"/>
              <a:t>JUnit</a:t>
            </a:r>
            <a:r>
              <a:rPr lang="fr-FR" dirty="0"/>
              <a:t> ou </a:t>
            </a:r>
            <a:r>
              <a:rPr lang="fr-FR" dirty="0" err="1"/>
              <a:t>Hamcrest</a:t>
            </a:r>
            <a:r>
              <a:rPr lang="fr-FR" dirty="0"/>
              <a:t> =&gt; moins lisibles…</a:t>
            </a:r>
          </a:p>
        </p:txBody>
      </p:sp>
      <p:sp>
        <p:nvSpPr>
          <p:cNvPr id="3" name="Rectangle 1">
            <a:extLst>
              <a:ext uri="{FF2B5EF4-FFF2-40B4-BE49-F238E27FC236}">
                <a16:creationId xmlns:a16="http://schemas.microsoft.com/office/drawing/2014/main" id="{346C3D33-9067-4AB0-82FA-4944A97DC524}"/>
              </a:ext>
            </a:extLst>
          </p:cNvPr>
          <p:cNvSpPr>
            <a:spLocks noChangeArrowheads="1"/>
          </p:cNvSpPr>
          <p:nvPr/>
        </p:nvSpPr>
        <p:spPr bwMode="auto">
          <a:xfrm>
            <a:off x="1746352" y="3453814"/>
            <a:ext cx="286312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rgbClr val="000000"/>
                </a:solidFill>
                <a:effectLst/>
                <a:latin typeface="Consolas" panose="020B0609020204030204" pitchFamily="49" charset="0"/>
              </a:rPr>
              <a:t>assertThat</a:t>
            </a:r>
            <a:r>
              <a:rPr kumimoji="0" lang="fr-FR" altLang="fr-FR" sz="1000" b="0" i="0" u="none" strike="noStrike" cap="none" normalizeH="0" baseline="0">
                <a:ln>
                  <a:noFill/>
                </a:ln>
                <a:solidFill>
                  <a:srgbClr val="000000"/>
                </a:solidFill>
                <a:effectLst/>
                <a:latin typeface="Consolas" panose="020B0609020204030204" pitchFamily="49" charset="0"/>
              </a:rPr>
              <a:t>(</a:t>
            </a:r>
            <a:r>
              <a:rPr kumimoji="0" lang="fr-FR" altLang="fr-FR" sz="1000" b="0" i="0" u="none" strike="noStrike" cap="none" normalizeH="0" baseline="0">
                <a:ln>
                  <a:noFill/>
                </a:ln>
                <a:solidFill>
                  <a:srgbClr val="0000FF"/>
                </a:solidFill>
                <a:effectLst/>
                <a:latin typeface="Consolas" panose="020B0609020204030204" pitchFamily="49" charset="0"/>
              </a:rPr>
              <a:t>1</a:t>
            </a: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0" i="1" u="none" strike="noStrike" cap="none" normalizeH="0" baseline="0">
                <a:ln>
                  <a:noFill/>
                </a:ln>
                <a:solidFill>
                  <a:srgbClr val="000000"/>
                </a:solidFill>
                <a:effectLst/>
                <a:latin typeface="Consolas" panose="020B0609020204030204" pitchFamily="49" charset="0"/>
              </a:rPr>
              <a:t>equalTo</a:t>
            </a:r>
            <a:r>
              <a:rPr kumimoji="0" lang="fr-FR" altLang="fr-FR" sz="1000" b="0" i="0" u="none" strike="noStrike" cap="none" normalizeH="0" baseline="0">
                <a:ln>
                  <a:noFill/>
                </a:ln>
                <a:solidFill>
                  <a:srgbClr val="000000"/>
                </a:solidFill>
                <a:effectLst/>
                <a:latin typeface="Consolas" panose="020B0609020204030204" pitchFamily="49" charset="0"/>
              </a:rPr>
              <a:t>(</a:t>
            </a:r>
            <a:r>
              <a:rPr kumimoji="0" lang="fr-FR" altLang="fr-FR" sz="1000" b="0" i="0" u="none" strike="noStrike" cap="none" normalizeH="0" baseline="0">
                <a:ln>
                  <a:noFill/>
                </a:ln>
                <a:solidFill>
                  <a:srgbClr val="0000FF"/>
                </a:solidFill>
                <a:effectLst/>
                <a:latin typeface="Consolas" panose="020B0609020204030204" pitchFamily="49" charset="0"/>
              </a:rPr>
              <a:t>1</a:t>
            </a:r>
            <a:r>
              <a:rPr kumimoji="0" lang="fr-FR" altLang="fr-FR" sz="1000" b="0" i="0" u="none" strike="noStrike" cap="none" normalizeH="0" baseline="0">
                <a:ln>
                  <a:noFill/>
                </a:ln>
                <a:solidFill>
                  <a:srgbClr val="000000"/>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2EF6DB7-2174-4EAD-AC8D-C5AE94E7B5C5}"/>
              </a:ext>
            </a:extLst>
          </p:cNvPr>
          <p:cNvSpPr>
            <a:spLocks noChangeArrowheads="1"/>
          </p:cNvSpPr>
          <p:nvPr/>
        </p:nvSpPr>
        <p:spPr bwMode="auto">
          <a:xfrm>
            <a:off x="1746353" y="3927646"/>
            <a:ext cx="291558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1" u="none" strike="noStrike" cap="none" normalizeH="0" baseline="0" dirty="0" err="1">
                <a:ln>
                  <a:noFill/>
                </a:ln>
                <a:solidFill>
                  <a:srgbClr val="000000"/>
                </a:solidFill>
                <a:effectLst/>
                <a:latin typeface="Consolas" panose="020B0609020204030204" pitchFamily="49" charset="0"/>
              </a:rPr>
              <a:t>assertThat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isEqualTo</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a:t>
            </a: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9332D17-D50E-48E1-9B12-B030647D9F2D}"/>
              </a:ext>
            </a:extLst>
          </p:cNvPr>
          <p:cNvSpPr>
            <a:spLocks noChangeArrowheads="1"/>
          </p:cNvSpPr>
          <p:nvPr/>
        </p:nvSpPr>
        <p:spPr bwMode="auto">
          <a:xfrm>
            <a:off x="1746353" y="3003671"/>
            <a:ext cx="291558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rgbClr val="000000"/>
                </a:solidFill>
                <a:effectLst/>
                <a:latin typeface="Consolas" panose="020B0609020204030204" pitchFamily="49" charset="0"/>
              </a:rPr>
              <a:t>assertEquals</a:t>
            </a:r>
            <a:r>
              <a:rPr kumimoji="0" lang="fr-FR" altLang="fr-FR" sz="1000" b="0" i="0" u="none" strike="noStrike" cap="none" normalizeH="0" baseline="0">
                <a:ln>
                  <a:noFill/>
                </a:ln>
                <a:solidFill>
                  <a:srgbClr val="000000"/>
                </a:solidFill>
                <a:effectLst/>
                <a:latin typeface="Consolas" panose="020B0609020204030204" pitchFamily="49" charset="0"/>
              </a:rPr>
              <a:t>(</a:t>
            </a:r>
            <a:r>
              <a:rPr kumimoji="0" lang="fr-FR" altLang="fr-FR" sz="1000" b="0" i="0" u="none" strike="noStrike" cap="none" normalizeH="0" baseline="0">
                <a:ln>
                  <a:noFill/>
                </a:ln>
                <a:solidFill>
                  <a:srgbClr val="0000FF"/>
                </a:solidFill>
                <a:effectLst/>
                <a:latin typeface="Consolas" panose="020B0609020204030204" pitchFamily="49" charset="0"/>
              </a:rPr>
              <a:t>1</a:t>
            </a: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0" i="0" u="none" strike="noStrike" cap="none" normalizeH="0" baseline="0">
                <a:ln>
                  <a:noFill/>
                </a:ln>
                <a:solidFill>
                  <a:srgbClr val="0000FF"/>
                </a:solidFill>
                <a:effectLst/>
                <a:latin typeface="Consolas" panose="020B0609020204030204" pitchFamily="49" charset="0"/>
              </a:rPr>
              <a:t>1</a:t>
            </a:r>
            <a:r>
              <a:rPr kumimoji="0" lang="fr-FR" altLang="fr-FR" sz="1000" b="0" i="0" u="none" strike="noStrike" cap="none" normalizeH="0" baseline="0">
                <a:ln>
                  <a:noFill/>
                </a:ln>
                <a:solidFill>
                  <a:srgbClr val="000000"/>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CF8AEECB-CD70-42A3-B083-DD730E4BEBDD}"/>
              </a:ext>
            </a:extLst>
          </p:cNvPr>
          <p:cNvSpPr txBox="1"/>
          <p:nvPr/>
        </p:nvSpPr>
        <p:spPr>
          <a:xfrm>
            <a:off x="857472" y="2942116"/>
            <a:ext cx="888881" cy="369332"/>
          </a:xfrm>
          <a:prstGeom prst="rect">
            <a:avLst/>
          </a:prstGeom>
          <a:noFill/>
        </p:spPr>
        <p:txBody>
          <a:bodyPr wrap="square" rtlCol="0">
            <a:spAutoFit/>
          </a:bodyPr>
          <a:lstStyle/>
          <a:p>
            <a:r>
              <a:rPr lang="fr-FR" dirty="0"/>
              <a:t>JUnit</a:t>
            </a:r>
          </a:p>
        </p:txBody>
      </p:sp>
      <p:sp>
        <p:nvSpPr>
          <p:cNvPr id="9" name="ZoneTexte 8">
            <a:extLst>
              <a:ext uri="{FF2B5EF4-FFF2-40B4-BE49-F238E27FC236}">
                <a16:creationId xmlns:a16="http://schemas.microsoft.com/office/drawing/2014/main" id="{D4E876A5-370B-4073-A998-108C2A3CFAFF}"/>
              </a:ext>
            </a:extLst>
          </p:cNvPr>
          <p:cNvSpPr txBox="1"/>
          <p:nvPr/>
        </p:nvSpPr>
        <p:spPr>
          <a:xfrm>
            <a:off x="431266" y="3361887"/>
            <a:ext cx="1225145" cy="369332"/>
          </a:xfrm>
          <a:prstGeom prst="rect">
            <a:avLst/>
          </a:prstGeom>
          <a:noFill/>
        </p:spPr>
        <p:txBody>
          <a:bodyPr wrap="square" rtlCol="0">
            <a:spAutoFit/>
          </a:bodyPr>
          <a:lstStyle/>
          <a:p>
            <a:r>
              <a:rPr lang="fr-FR" dirty="0" err="1"/>
              <a:t>Hamcrest</a:t>
            </a:r>
            <a:endParaRPr lang="fr-FR" dirty="0"/>
          </a:p>
        </p:txBody>
      </p:sp>
      <p:sp>
        <p:nvSpPr>
          <p:cNvPr id="10" name="ZoneTexte 9">
            <a:extLst>
              <a:ext uri="{FF2B5EF4-FFF2-40B4-BE49-F238E27FC236}">
                <a16:creationId xmlns:a16="http://schemas.microsoft.com/office/drawing/2014/main" id="{B32F39E4-73E6-44DB-8DEA-E70D9B3BE99E}"/>
              </a:ext>
            </a:extLst>
          </p:cNvPr>
          <p:cNvSpPr txBox="1"/>
          <p:nvPr/>
        </p:nvSpPr>
        <p:spPr>
          <a:xfrm>
            <a:off x="707571" y="3856019"/>
            <a:ext cx="1131755" cy="369332"/>
          </a:xfrm>
          <a:prstGeom prst="rect">
            <a:avLst/>
          </a:prstGeom>
          <a:noFill/>
        </p:spPr>
        <p:txBody>
          <a:bodyPr wrap="square" rtlCol="0">
            <a:spAutoFit/>
          </a:bodyPr>
          <a:lstStyle/>
          <a:p>
            <a:r>
              <a:rPr lang="fr-FR" dirty="0" err="1"/>
              <a:t>AssertJ</a:t>
            </a:r>
            <a:endParaRPr lang="fr-FR" dirty="0"/>
          </a:p>
        </p:txBody>
      </p:sp>
    </p:spTree>
    <p:extLst>
      <p:ext uri="{BB962C8B-B14F-4D97-AF65-F5344CB8AC3E}">
        <p14:creationId xmlns:p14="http://schemas.microsoft.com/office/powerpoint/2010/main" val="3731012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La couverture ça sert à quoi ?</a:t>
            </a:r>
          </a:p>
        </p:txBody>
      </p:sp>
      <p:sp>
        <p:nvSpPr>
          <p:cNvPr id="2" name="ZoneTexte 1"/>
          <p:cNvSpPr txBox="1"/>
          <p:nvPr/>
        </p:nvSpPr>
        <p:spPr>
          <a:xfrm>
            <a:off x="707571" y="1338943"/>
            <a:ext cx="10961915" cy="4893647"/>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La règle du 80% ?</a:t>
            </a:r>
          </a:p>
          <a:p>
            <a:endParaRPr lang="fr-FR" sz="2400" dirty="0"/>
          </a:p>
          <a:p>
            <a:pPr marL="285750" indent="-285750">
              <a:buFont typeface="Wingdings" panose="05000000000000000000" pitchFamily="2" charset="2"/>
              <a:buChar char="Ø"/>
            </a:pPr>
            <a:endParaRPr lang="fr-FR" sz="2400" dirty="0"/>
          </a:p>
          <a:p>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r>
              <a:rPr lang="fr-FR" sz="2400" dirty="0"/>
              <a:t>La règle du 100% ?</a:t>
            </a:r>
          </a:p>
          <a:p>
            <a:pPr marL="800100" lvl="1" indent="-342900">
              <a:buFont typeface="Courier New" panose="02070309020205020404" pitchFamily="49" charset="0"/>
              <a:buChar char="o"/>
            </a:pPr>
            <a:r>
              <a:rPr lang="fr-FR" sz="2400" dirty="0"/>
              <a:t>Vous choisissez ce qui ne doit pas être couvert</a:t>
            </a:r>
          </a:p>
          <a:p>
            <a:pPr marL="800100" lvl="1" indent="-342900">
              <a:buFont typeface="Courier New" panose="02070309020205020404" pitchFamily="49" charset="0"/>
              <a:buChar char="o"/>
            </a:pPr>
            <a:r>
              <a:rPr lang="fr-FR" sz="2400" dirty="0"/>
              <a:t>Le reste est obligatoire =&gt; simple !</a:t>
            </a:r>
          </a:p>
          <a:p>
            <a:pPr lvl="1"/>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r>
              <a:rPr lang="fr-FR" sz="2400" dirty="0">
                <a:solidFill>
                  <a:srgbClr val="D24726"/>
                </a:solidFill>
              </a:rPr>
              <a:t>En résumé : que doit-on tester ??</a:t>
            </a:r>
          </a:p>
          <a:p>
            <a:pPr marL="285750" indent="-285750">
              <a:buFont typeface="Wingdings" panose="05000000000000000000" pitchFamily="2" charset="2"/>
              <a:buChar char="Ø"/>
            </a:pPr>
            <a:r>
              <a:rPr lang="fr-FR" sz="2400" dirty="0">
                <a:solidFill>
                  <a:srgbClr val="D24726"/>
                </a:solidFill>
              </a:rPr>
              <a:t>Couverture != testé</a:t>
            </a:r>
          </a:p>
          <a:p>
            <a:pPr lvl="1"/>
            <a:endParaRPr lang="fr-FR" sz="2400" dirty="0"/>
          </a:p>
        </p:txBody>
      </p:sp>
      <p:pic>
        <p:nvPicPr>
          <p:cNvPr id="1026" name="Picture 2" descr="Résultat de recherche d'images pour &quot;sous le tapis&quot;">
            <a:extLst>
              <a:ext uri="{FF2B5EF4-FFF2-40B4-BE49-F238E27FC236}">
                <a16:creationId xmlns:a16="http://schemas.microsoft.com/office/drawing/2014/main" id="{8B59A180-38DD-4BCF-8AF3-1680B5DF1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64" y="133894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tu ne peux pas te cacher&quot;">
            <a:extLst>
              <a:ext uri="{FF2B5EF4-FFF2-40B4-BE49-F238E27FC236}">
                <a16:creationId xmlns:a16="http://schemas.microsoft.com/office/drawing/2014/main" id="{FB55D8BD-330B-479B-A883-CC290CE7F2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500" y="4030714"/>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42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r>
              <a:rPr lang="fr-FR" noProof="1">
                <a:latin typeface="Segoe UI Light" panose="020B0502040204020203" pitchFamily="34" charset="0"/>
                <a:cs typeface="Segoe UI Light" panose="020B0502040204020203" pitchFamily="34" charset="0"/>
              </a:rPr>
              <a:t>Quelques bonnes pratiques : En vrac</a:t>
            </a:r>
          </a:p>
        </p:txBody>
      </p:sp>
      <p:sp>
        <p:nvSpPr>
          <p:cNvPr id="5" name="ZoneTexte 4"/>
          <p:cNvSpPr txBox="1"/>
          <p:nvPr/>
        </p:nvSpPr>
        <p:spPr>
          <a:xfrm>
            <a:off x="707571" y="1338943"/>
            <a:ext cx="10961915" cy="2308324"/>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sym typeface="Wingdings" panose="05000000000000000000" pitchFamily="2" charset="2"/>
              </a:rPr>
              <a:t>Vérifier la couverture : </a:t>
            </a:r>
            <a:r>
              <a:rPr lang="fr-FR" sz="2400" dirty="0">
                <a:solidFill>
                  <a:srgbClr val="FF0000"/>
                </a:solidFill>
                <a:sym typeface="Wingdings" panose="05000000000000000000" pitchFamily="2" charset="2"/>
              </a:rPr>
              <a:t>démo</a:t>
            </a:r>
          </a:p>
          <a:p>
            <a:endParaRPr lang="fr-FR" sz="2400" dirty="0"/>
          </a:p>
          <a:p>
            <a:pPr marL="285750" indent="-285750">
              <a:buFont typeface="Wingdings" panose="05000000000000000000" pitchFamily="2" charset="2"/>
              <a:buChar char="Ø"/>
            </a:pPr>
            <a:r>
              <a:rPr lang="fr-FR" sz="2400" dirty="0"/>
              <a:t>Utiliser l’</a:t>
            </a:r>
            <a:r>
              <a:rPr lang="fr-FR" sz="2400" dirty="0" err="1"/>
              <a:t>autogénération</a:t>
            </a:r>
            <a:r>
              <a:rPr lang="fr-FR" sz="2400" dirty="0"/>
              <a:t> : </a:t>
            </a:r>
            <a:r>
              <a:rPr lang="fr-FR" sz="2400" dirty="0">
                <a:solidFill>
                  <a:srgbClr val="FF0000"/>
                </a:solidFill>
              </a:rPr>
              <a:t>démo</a:t>
            </a:r>
          </a:p>
          <a:p>
            <a:pPr marL="285750" indent="-285750">
              <a:buFont typeface="Wingdings" panose="05000000000000000000" pitchFamily="2" charset="2"/>
              <a:buChar char="Ø"/>
            </a:pPr>
            <a:endParaRPr lang="fr-FR" sz="2400" dirty="0">
              <a:solidFill>
                <a:srgbClr val="FF0000"/>
              </a:solidFill>
            </a:endParaRPr>
          </a:p>
          <a:p>
            <a:pPr marL="285750" indent="-285750">
              <a:buFont typeface="Wingdings" panose="05000000000000000000" pitchFamily="2" charset="2"/>
              <a:buChar char="Ø"/>
            </a:pPr>
            <a:r>
              <a:rPr lang="fr-FR" sz="2400" dirty="0">
                <a:sym typeface="Wingdings" panose="05000000000000000000" pitchFamily="2" charset="2"/>
              </a:rPr>
              <a:t>Ne pas ignorer un test, sauf mention spéciale // TODO / FIXME</a:t>
            </a:r>
            <a:endParaRPr lang="fr-FR" sz="2400" dirty="0">
              <a:solidFill>
                <a:srgbClr val="FF0000"/>
              </a:solidFill>
            </a:endParaRPr>
          </a:p>
          <a:p>
            <a:pPr marL="285750" indent="-285750">
              <a:buFont typeface="Wingdings" panose="05000000000000000000" pitchFamily="2" charset="2"/>
              <a:buChar char="Ø"/>
            </a:pPr>
            <a:endParaRPr lang="fr-FR" sz="2400" dirty="0">
              <a:solidFill>
                <a:srgbClr val="FF0000"/>
              </a:solidFill>
              <a:sym typeface="Wingdings" panose="05000000000000000000" pitchFamily="2" charset="2"/>
            </a:endParaRPr>
          </a:p>
        </p:txBody>
      </p:sp>
    </p:spTree>
    <p:extLst>
      <p:ext uri="{BB962C8B-B14F-4D97-AF65-F5344CB8AC3E}">
        <p14:creationId xmlns:p14="http://schemas.microsoft.com/office/powerpoint/2010/main" val="315811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2677656"/>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Le format « AAA »</a:t>
            </a:r>
          </a:p>
          <a:p>
            <a:pPr marL="285750" indent="-285750">
              <a:buFont typeface="Wingdings" panose="05000000000000000000" pitchFamily="2" charset="2"/>
              <a:buChar char="Ø"/>
            </a:pPr>
            <a:endParaRPr lang="fr-FR" sz="2400" dirty="0"/>
          </a:p>
          <a:p>
            <a:r>
              <a:rPr lang="fr-FR" sz="2400" dirty="0"/>
              <a:t>« </a:t>
            </a:r>
            <a:r>
              <a:rPr lang="fr-FR" sz="2400" dirty="0">
                <a:solidFill>
                  <a:srgbClr val="D24726"/>
                </a:solidFill>
              </a:rPr>
              <a:t>Arrange</a:t>
            </a:r>
            <a:r>
              <a:rPr lang="fr-FR" sz="2400" dirty="0"/>
              <a:t> » : initialisation (variables, données, dépendances, bouchons…)</a:t>
            </a:r>
          </a:p>
          <a:p>
            <a:endParaRPr lang="fr-FR" sz="2400" dirty="0"/>
          </a:p>
          <a:p>
            <a:r>
              <a:rPr lang="fr-FR" sz="2400" dirty="0"/>
              <a:t>« </a:t>
            </a:r>
            <a:r>
              <a:rPr lang="fr-FR" sz="2400" dirty="0" err="1">
                <a:solidFill>
                  <a:srgbClr val="D24726"/>
                </a:solidFill>
              </a:rPr>
              <a:t>Act</a:t>
            </a:r>
            <a:r>
              <a:rPr lang="fr-FR" sz="2400" dirty="0"/>
              <a:t> » : exécution du code testé</a:t>
            </a:r>
          </a:p>
          <a:p>
            <a:endParaRPr lang="fr-FR" sz="2400" dirty="0"/>
          </a:p>
          <a:p>
            <a:r>
              <a:rPr lang="fr-FR" sz="2400" dirty="0"/>
              <a:t>« </a:t>
            </a:r>
            <a:r>
              <a:rPr lang="fr-FR" sz="2400" dirty="0" err="1">
                <a:solidFill>
                  <a:srgbClr val="D24726"/>
                </a:solidFill>
              </a:rPr>
              <a:t>Assert</a:t>
            </a:r>
            <a:r>
              <a:rPr lang="fr-FR" sz="2400" dirty="0">
                <a:solidFill>
                  <a:srgbClr val="D24726"/>
                </a:solidFill>
              </a:rPr>
              <a:t> </a:t>
            </a:r>
            <a:r>
              <a:rPr lang="fr-FR" sz="2400" dirty="0"/>
              <a:t>» : vérification au travers d’une assertion</a:t>
            </a:r>
            <a:endParaRPr lang="fr-FR" sz="2400" dirty="0">
              <a:solidFill>
                <a:srgbClr val="D24726"/>
              </a:solidFill>
            </a:endParaRPr>
          </a:p>
        </p:txBody>
      </p:sp>
      <p:sp>
        <p:nvSpPr>
          <p:cNvPr id="3" name="Rectangle 2">
            <a:extLst>
              <a:ext uri="{FF2B5EF4-FFF2-40B4-BE49-F238E27FC236}">
                <a16:creationId xmlns:a16="http://schemas.microsoft.com/office/drawing/2014/main" id="{9876C433-E955-4085-8974-620D3813717B}"/>
              </a:ext>
            </a:extLst>
          </p:cNvPr>
          <p:cNvSpPr>
            <a:spLocks noChangeArrowheads="1"/>
          </p:cNvSpPr>
          <p:nvPr/>
        </p:nvSpPr>
        <p:spPr bwMode="auto">
          <a:xfrm>
            <a:off x="707571" y="4588584"/>
            <a:ext cx="434714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test_</a:t>
            </a:r>
            <a:r>
              <a:rPr lang="fr-FR" altLang="fr-FR" sz="1000" dirty="0" err="1">
                <a:solidFill>
                  <a:srgbClr val="000000"/>
                </a:solidFill>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when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helloRepository</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thenReturn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a:t>
            </a:r>
            <a:r>
              <a:rPr kumimoji="0" lang="fr-FR" altLang="fr-FR" sz="1000" b="0" i="0" u="none" strike="noStrike" cap="none" normalizeH="0" baseline="0" dirty="0" err="1">
                <a:ln>
                  <a:noFill/>
                </a:ln>
                <a:solidFill>
                  <a:srgbClr val="000000"/>
                </a:solidFill>
                <a:effectLst/>
                <a:latin typeface="Consolas" panose="020B0609020204030204" pitchFamily="49" charset="0"/>
              </a:rPr>
              <a:t>result</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err="1">
                <a:ln>
                  <a:noFill/>
                </a:ln>
                <a:solidFill>
                  <a:srgbClr val="660E7A"/>
                </a:solidFill>
                <a:effectLst/>
                <a:latin typeface="Consolas" panose="020B0609020204030204" pitchFamily="49" charset="0"/>
              </a:rPr>
              <a:t>helloService</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assertThat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result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isEqualTo</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32E7AE9-D756-4D37-8AD2-C217E919CF86}"/>
              </a:ext>
            </a:extLst>
          </p:cNvPr>
          <p:cNvSpPr>
            <a:spLocks noChangeArrowheads="1"/>
          </p:cNvSpPr>
          <p:nvPr/>
        </p:nvSpPr>
        <p:spPr bwMode="auto">
          <a:xfrm>
            <a:off x="6648138" y="4742471"/>
            <a:ext cx="464695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test_</a:t>
            </a:r>
            <a:r>
              <a:rPr lang="fr-FR" altLang="fr-FR" sz="1000" dirty="0" err="1">
                <a:solidFill>
                  <a:srgbClr val="000000"/>
                </a:solidFill>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when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helloRepository</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thenReturn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assertThat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helloService</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isEqualTo</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Flèche : droite 6">
            <a:extLst>
              <a:ext uri="{FF2B5EF4-FFF2-40B4-BE49-F238E27FC236}">
                <a16:creationId xmlns:a16="http://schemas.microsoft.com/office/drawing/2014/main" id="{14559CBC-40E7-4805-8BA3-581D4F6DB568}"/>
              </a:ext>
            </a:extLst>
          </p:cNvPr>
          <p:cNvSpPr/>
          <p:nvPr/>
        </p:nvSpPr>
        <p:spPr>
          <a:xfrm>
            <a:off x="5427956" y="5044190"/>
            <a:ext cx="846944" cy="404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63491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4154984"/>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Nommage clair qui permet de décrire le « use case » testé et par la même occasion de documenter le code </a:t>
            </a:r>
            <a:r>
              <a:rPr lang="fr-FR" sz="2400" dirty="0">
                <a:sym typeface="Wingdings" panose="05000000000000000000" pitchFamily="2" charset="2"/>
              </a:rPr>
              <a:t></a:t>
            </a: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r>
              <a:rPr lang="fr-FR" sz="2400" dirty="0"/>
              <a:t>Doit s’exécuter rapidement = suffisamment rapide pour être passé globalement avant chaque commit</a:t>
            </a:r>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r>
              <a:rPr lang="fr-FR" sz="2400" dirty="0"/>
              <a:t>Un « use case » par test</a:t>
            </a:r>
          </a:p>
        </p:txBody>
      </p:sp>
      <p:sp>
        <p:nvSpPr>
          <p:cNvPr id="2" name="Rectangle 1">
            <a:extLst>
              <a:ext uri="{FF2B5EF4-FFF2-40B4-BE49-F238E27FC236}">
                <a16:creationId xmlns:a16="http://schemas.microsoft.com/office/drawing/2014/main" id="{D951A4C4-F497-43CC-9A6A-51C58D281DF1}"/>
              </a:ext>
            </a:extLst>
          </p:cNvPr>
          <p:cNvSpPr>
            <a:spLocks noChangeArrowheads="1"/>
          </p:cNvSpPr>
          <p:nvPr/>
        </p:nvSpPr>
        <p:spPr bwMode="auto">
          <a:xfrm>
            <a:off x="1196340" y="2187193"/>
            <a:ext cx="543306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find_should_return_reponse_of_repository</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when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helloRepository</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thenReturn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1" u="none" strike="noStrike" cap="none" normalizeH="0" baseline="0" dirty="0" err="1">
                <a:ln>
                  <a:noFill/>
                </a:ln>
                <a:solidFill>
                  <a:srgbClr val="000000"/>
                </a:solidFill>
                <a:effectLst/>
                <a:latin typeface="Consolas" panose="020B0609020204030204" pitchFamily="49" charset="0"/>
              </a:rPr>
              <a:t>assertThat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helloService</a:t>
            </a:r>
            <a:r>
              <a:rPr kumimoji="0" lang="fr-FR" altLang="fr-FR" sz="1000" b="0" i="0" u="none" strike="noStrike" cap="none" normalizeH="0" baseline="0" dirty="0" err="1">
                <a:ln>
                  <a:noFill/>
                </a:ln>
                <a:solidFill>
                  <a:srgbClr val="000000"/>
                </a:solidFill>
                <a:effectLst/>
                <a:latin typeface="Consolas" panose="020B0609020204030204" pitchFamily="49" charset="0"/>
              </a:rPr>
              <a:t>.find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isEqualTo</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"Hello Seb"</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43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3785652"/>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Pas d’effet de bord (écriture en BD distante, fichiers…)</a:t>
            </a:r>
          </a:p>
          <a:p>
            <a:pPr marL="285750" indent="-285750">
              <a:buFont typeface="Wingdings" panose="05000000000000000000" pitchFamily="2" charset="2"/>
              <a:buChar char="Ø"/>
            </a:pPr>
            <a:endParaRPr lang="fr-FR" sz="2400" dirty="0"/>
          </a:p>
          <a:p>
            <a:endParaRPr lang="fr-FR" sz="2400" dirty="0"/>
          </a:p>
          <a:p>
            <a:pPr marL="285750" indent="-285750">
              <a:buFont typeface="Wingdings" panose="05000000000000000000" pitchFamily="2" charset="2"/>
              <a:buChar char="Ø"/>
            </a:pPr>
            <a:r>
              <a:rPr lang="fr-FR" sz="2400" dirty="0"/>
              <a:t>Pas de prérequis externes (comme une BD distante, temps courant…)</a:t>
            </a:r>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pPr marL="285750" indent="-285750">
              <a:buFont typeface="Wingdings" panose="05000000000000000000" pitchFamily="2" charset="2"/>
              <a:buChar char="Ø"/>
            </a:pPr>
            <a:endParaRPr lang="fr-FR" sz="2400" dirty="0"/>
          </a:p>
          <a:p>
            <a:r>
              <a:rPr lang="fr-FR" sz="2400" dirty="0"/>
              <a:t>Donc il faut « </a:t>
            </a:r>
            <a:r>
              <a:rPr lang="fr-FR" sz="2400" dirty="0" err="1"/>
              <a:t>mocker</a:t>
            </a:r>
            <a:r>
              <a:rPr lang="fr-FR" sz="2400" dirty="0"/>
              <a:t> » tout ce qui dépend de la classe à tester !</a:t>
            </a:r>
          </a:p>
          <a:p>
            <a:endParaRPr lang="fr-FR" sz="2400" dirty="0"/>
          </a:p>
          <a:p>
            <a:endParaRPr lang="fr-FR" sz="2400" dirty="0"/>
          </a:p>
        </p:txBody>
      </p:sp>
      <p:pic>
        <p:nvPicPr>
          <p:cNvPr id="14" name="Picture 2" descr="Résultat de recherche d'images pour &quot;database&quot;">
            <a:extLst>
              <a:ext uri="{FF2B5EF4-FFF2-40B4-BE49-F238E27FC236}">
                <a16:creationId xmlns:a16="http://schemas.microsoft.com/office/drawing/2014/main" id="{F1B588C1-33F7-4EE3-BFBF-476E0AA58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979" y="1829659"/>
            <a:ext cx="483964" cy="4839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ésultat de recherche d'images pour &quot;database&quot;">
            <a:extLst>
              <a:ext uri="{FF2B5EF4-FFF2-40B4-BE49-F238E27FC236}">
                <a16:creationId xmlns:a16="http://schemas.microsoft.com/office/drawing/2014/main" id="{3770F35B-5B09-4341-BE91-7FB37F3E2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979" y="2957623"/>
            <a:ext cx="483964" cy="483964"/>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descr="Une image contenant objet, horloge&#10;&#10;Description générée automatiquement">
            <a:extLst>
              <a:ext uri="{FF2B5EF4-FFF2-40B4-BE49-F238E27FC236}">
                <a16:creationId xmlns:a16="http://schemas.microsoft.com/office/drawing/2014/main" id="{2E2B48A0-E208-4936-95F4-1FEB28F37E82}"/>
              </a:ext>
            </a:extLst>
          </p:cNvPr>
          <p:cNvPicPr>
            <a:picLocks noChangeAspect="1"/>
          </p:cNvPicPr>
          <p:nvPr/>
        </p:nvPicPr>
        <p:blipFill>
          <a:blip r:embed="rId4"/>
          <a:stretch>
            <a:fillRect/>
          </a:stretch>
        </p:blipFill>
        <p:spPr>
          <a:xfrm>
            <a:off x="2026063" y="2821986"/>
            <a:ext cx="755237" cy="755237"/>
          </a:xfrm>
          <a:prstGeom prst="rect">
            <a:avLst/>
          </a:prstGeom>
        </p:spPr>
      </p:pic>
      <p:pic>
        <p:nvPicPr>
          <p:cNvPr id="18" name="Picture 2" descr="Résultat de recherche d'images pour &quot;database&quot;">
            <a:extLst>
              <a:ext uri="{FF2B5EF4-FFF2-40B4-BE49-F238E27FC236}">
                <a16:creationId xmlns:a16="http://schemas.microsoft.com/office/drawing/2014/main" id="{FE405F56-0544-4CB5-9426-DAF3DCB05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979" y="4356860"/>
            <a:ext cx="483964" cy="483964"/>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descr="Une image contenant objet, horloge&#10;&#10;Description générée automatiquement">
            <a:extLst>
              <a:ext uri="{FF2B5EF4-FFF2-40B4-BE49-F238E27FC236}">
                <a16:creationId xmlns:a16="http://schemas.microsoft.com/office/drawing/2014/main" id="{3E9EFF6C-CC15-4CE0-AC19-302843BED96B}"/>
              </a:ext>
            </a:extLst>
          </p:cNvPr>
          <p:cNvPicPr>
            <a:picLocks noChangeAspect="1"/>
          </p:cNvPicPr>
          <p:nvPr/>
        </p:nvPicPr>
        <p:blipFill>
          <a:blip r:embed="rId4"/>
          <a:stretch>
            <a:fillRect/>
          </a:stretch>
        </p:blipFill>
        <p:spPr>
          <a:xfrm>
            <a:off x="2026063" y="4221223"/>
            <a:ext cx="755237" cy="755237"/>
          </a:xfrm>
          <a:prstGeom prst="rect">
            <a:avLst/>
          </a:prstGeom>
        </p:spPr>
      </p:pic>
      <p:pic>
        <p:nvPicPr>
          <p:cNvPr id="20" name="Image 19" descr="Une image contenant dessin&#10;&#10;Description générée automatiquement">
            <a:extLst>
              <a:ext uri="{FF2B5EF4-FFF2-40B4-BE49-F238E27FC236}">
                <a16:creationId xmlns:a16="http://schemas.microsoft.com/office/drawing/2014/main" id="{C2BE3366-56DB-4683-BF4B-95B25A7ABD2D}"/>
              </a:ext>
            </a:extLst>
          </p:cNvPr>
          <p:cNvPicPr>
            <a:picLocks noChangeAspect="1"/>
          </p:cNvPicPr>
          <p:nvPr/>
        </p:nvPicPr>
        <p:blipFill>
          <a:blip r:embed="rId5"/>
          <a:stretch>
            <a:fillRect/>
          </a:stretch>
        </p:blipFill>
        <p:spPr>
          <a:xfrm>
            <a:off x="2979420" y="4371272"/>
            <a:ext cx="510383" cy="469552"/>
          </a:xfrm>
          <a:prstGeom prst="rect">
            <a:avLst/>
          </a:prstGeom>
        </p:spPr>
      </p:pic>
      <p:pic>
        <p:nvPicPr>
          <p:cNvPr id="22" name="Image 21">
            <a:extLst>
              <a:ext uri="{FF2B5EF4-FFF2-40B4-BE49-F238E27FC236}">
                <a16:creationId xmlns:a16="http://schemas.microsoft.com/office/drawing/2014/main" id="{3FF26540-BD5C-4F65-8BDC-C4F06E636EC1}"/>
              </a:ext>
            </a:extLst>
          </p:cNvPr>
          <p:cNvPicPr>
            <a:picLocks noChangeAspect="1"/>
          </p:cNvPicPr>
          <p:nvPr/>
        </p:nvPicPr>
        <p:blipFill>
          <a:blip r:embed="rId6"/>
          <a:stretch>
            <a:fillRect/>
          </a:stretch>
        </p:blipFill>
        <p:spPr>
          <a:xfrm>
            <a:off x="3708149" y="4297328"/>
            <a:ext cx="614849" cy="603026"/>
          </a:xfrm>
          <a:prstGeom prst="rect">
            <a:avLst/>
          </a:prstGeom>
        </p:spPr>
      </p:pic>
      <p:pic>
        <p:nvPicPr>
          <p:cNvPr id="24" name="Image 23">
            <a:extLst>
              <a:ext uri="{FF2B5EF4-FFF2-40B4-BE49-F238E27FC236}">
                <a16:creationId xmlns:a16="http://schemas.microsoft.com/office/drawing/2014/main" id="{53DEAEE4-768E-4288-BF3D-C8B6E18E65CC}"/>
              </a:ext>
            </a:extLst>
          </p:cNvPr>
          <p:cNvPicPr>
            <a:picLocks noChangeAspect="1"/>
          </p:cNvPicPr>
          <p:nvPr/>
        </p:nvPicPr>
        <p:blipFill>
          <a:blip r:embed="rId7"/>
          <a:stretch>
            <a:fillRect/>
          </a:stretch>
        </p:blipFill>
        <p:spPr>
          <a:xfrm>
            <a:off x="2086108" y="1833085"/>
            <a:ext cx="635145" cy="444601"/>
          </a:xfrm>
          <a:prstGeom prst="rect">
            <a:avLst/>
          </a:prstGeom>
        </p:spPr>
      </p:pic>
    </p:spTree>
    <p:extLst>
      <p:ext uri="{BB962C8B-B14F-4D97-AF65-F5344CB8AC3E}">
        <p14:creationId xmlns:p14="http://schemas.microsoft.com/office/powerpoint/2010/main" val="2383698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Quelques bonnes pratiques</a:t>
            </a:r>
          </a:p>
        </p:txBody>
      </p:sp>
      <p:sp>
        <p:nvSpPr>
          <p:cNvPr id="5" name="ZoneTexte 4"/>
          <p:cNvSpPr txBox="1"/>
          <p:nvPr/>
        </p:nvSpPr>
        <p:spPr>
          <a:xfrm>
            <a:off x="707571" y="1338943"/>
            <a:ext cx="10961915" cy="830997"/>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t>Dépendre le moins possible du </a:t>
            </a:r>
            <a:r>
              <a:rPr lang="fr-FR" sz="2400" dirty="0" err="1"/>
              <a:t>framework</a:t>
            </a:r>
            <a:r>
              <a:rPr lang="fr-FR" sz="2400" dirty="0"/>
              <a:t> (</a:t>
            </a:r>
            <a:r>
              <a:rPr lang="fr-FR" sz="2400" dirty="0" err="1"/>
              <a:t>spring</a:t>
            </a:r>
            <a:r>
              <a:rPr lang="fr-FR" sz="2400" dirty="0"/>
              <a:t>) : </a:t>
            </a:r>
            <a:r>
              <a:rPr lang="fr-FR" sz="2400" dirty="0">
                <a:solidFill>
                  <a:srgbClr val="FF0000"/>
                </a:solidFill>
              </a:rPr>
              <a:t>démo</a:t>
            </a:r>
          </a:p>
          <a:p>
            <a:r>
              <a:rPr lang="fr-FR" sz="2400" dirty="0"/>
              <a:t>   (permet aussi de répondre en partie à la problématique de rapidité)</a:t>
            </a:r>
          </a:p>
        </p:txBody>
      </p:sp>
    </p:spTree>
    <p:extLst>
      <p:ext uri="{BB962C8B-B14F-4D97-AF65-F5344CB8AC3E}">
        <p14:creationId xmlns:p14="http://schemas.microsoft.com/office/powerpoint/2010/main" val="93988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{A11A8289-2BB9-41B2-8D3B-8C60102848CA}tf10001108</Template>
  <TotalTime>0</TotalTime>
  <Words>759</Words>
  <Application>Microsoft Office PowerPoint</Application>
  <PresentationFormat>Grand écran</PresentationFormat>
  <Paragraphs>113</Paragraphs>
  <Slides>13</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Calibri</vt:lpstr>
      <vt:lpstr>Consolas</vt:lpstr>
      <vt:lpstr>Courier New</vt:lpstr>
      <vt:lpstr>Segoe UI</vt:lpstr>
      <vt:lpstr>Segoe UI Light</vt:lpstr>
      <vt:lpstr>Wingdings</vt:lpstr>
      <vt:lpstr>DocBienvenue</vt:lpstr>
      <vt:lpstr>Junit  TU : best practices </vt:lpstr>
      <vt:lpstr>Késako (du provençale « Qu’es aquò ? »)</vt:lpstr>
      <vt:lpstr>Le choix des API : framework test + assertions</vt:lpstr>
      <vt:lpstr>La couverture ça sert à quoi ?</vt:lpstr>
      <vt:lpstr>Quelques bonnes pratiques : En vrac</vt:lpstr>
      <vt:lpstr>Quelques bonnes pratiques</vt:lpstr>
      <vt:lpstr>Quelques bonnes pratiques</vt:lpstr>
      <vt:lpstr>Quelques bonnes pratiques</vt:lpstr>
      <vt:lpstr>Quelques bonnes pratiques</vt:lpstr>
      <vt:lpstr>Quelques bonnes pratiques</vt:lpstr>
      <vt:lpstr>Quelques bonnes pratiques</vt:lpstr>
      <vt:lpstr>Quelques bonnes pratiques</vt:lpstr>
      <vt:lpstr>Quelques bonnes pratiques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2020-03-02T19:13:17Z</dcterms:created>
  <dcterms:modified xsi:type="dcterms:W3CDTF">2020-05-23T08:41:35Z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