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5" r:id="rId4"/>
  </p:sldMasterIdLst>
  <p:notesMasterIdLst>
    <p:notesMasterId r:id="rId20"/>
  </p:notesMasterIdLst>
  <p:handoutMasterIdLst>
    <p:handoutMasterId r:id="rId21"/>
  </p:handoutMasterIdLst>
  <p:sldIdLst>
    <p:sldId id="256" r:id="rId5"/>
    <p:sldId id="345" r:id="rId6"/>
    <p:sldId id="356" r:id="rId7"/>
    <p:sldId id="357" r:id="rId8"/>
    <p:sldId id="328" r:id="rId9"/>
    <p:sldId id="348" r:id="rId10"/>
    <p:sldId id="350" r:id="rId11"/>
    <p:sldId id="355" r:id="rId12"/>
    <p:sldId id="349" r:id="rId13"/>
    <p:sldId id="352" r:id="rId14"/>
    <p:sldId id="347" r:id="rId15"/>
    <p:sldId id="353" r:id="rId16"/>
    <p:sldId id="346" r:id="rId17"/>
    <p:sldId id="354" r:id="rId18"/>
    <p:sldId id="32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345"/>
            <p14:sldId id="356"/>
            <p14:sldId id="357"/>
            <p14:sldId id="328"/>
            <p14:sldId id="348"/>
            <p14:sldId id="350"/>
            <p14:sldId id="355"/>
            <p14:sldId id="349"/>
            <p14:sldId id="352"/>
            <p14:sldId id="347"/>
            <p14:sldId id="353"/>
            <p14:sldId id="346"/>
            <p14:sldId id="354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8" autoAdjust="0"/>
    <p:restoredTop sz="66472" autoAdjust="0"/>
  </p:normalViewPr>
  <p:slideViewPr>
    <p:cSldViewPr snapToGrid="0">
      <p:cViewPr varScale="1">
        <p:scale>
          <a:sx n="108" d="100"/>
          <a:sy n="108" d="100"/>
        </p:scale>
        <p:origin x="261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23/07/2023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23/07/2023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29293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9453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3719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9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67632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26682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Aucun parti pris pour cette présentation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6565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18117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3573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069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48829-F505-E5FC-C929-0EB037CB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E1072-4764-F4F9-2DF5-8076D7E1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767EE-3420-C281-21AC-63D49A88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7BB5A-D72B-9797-B19F-969F7CB9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CFC7E-23FD-80EE-63D2-E7D98AF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86048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46B50-7627-6F12-D952-7B71F44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566DFB-6B11-04F5-76AB-33CFA035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E0E3C3-A7C0-7A44-4204-549719F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D8A232-16A3-ECFB-3D62-3E9941E3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1FAA8-E83E-7381-0A44-7BD773AE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4707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B5B32-95B5-6452-0EA2-F5131898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3A1E5E-1DE9-6B45-DF3C-387F754D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F8E2F-194F-F3B2-17C8-658D324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B70BA-4648-6EF9-E057-24F327A4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2627DA-585B-0BF1-9DDE-76A46B9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9714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0808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1435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002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FE41F-E90C-94E5-CF6C-EA58B8D2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B5098-B201-C9E5-7D6A-7C52418D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8F001-90B9-6DD8-6EAF-D2C4C1ED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3CFF2-91A3-44A9-64A3-6E22AC5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B961C-CC6C-47BB-A16C-46A06238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69788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FD4CB-9247-95E7-5673-8FE8D386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128CC-2BEE-A905-B9CA-579BA5FF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5BCA6-CCE7-C4CC-B6B6-6B679488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FE5EC-889C-E4FB-5FA9-C7DFAC1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574576-98D6-C55C-CA4C-226287E9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05679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1B25-6B68-6922-EF43-4C1934A1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DB2C9-9F9F-1582-043D-0FA89D192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329EDB-982E-E892-9025-46807F22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91AF86-9458-8F79-C86A-C9613B95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18DBC-9234-3559-E793-C77B0F9F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66DA3-01FE-0A2E-AE98-3190FC2E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3246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138A7-5833-4BAD-5472-E13ADC37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715FA-B18D-3C26-3248-443700D52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7C36A-DEA1-F3A7-92DC-482F5CDFC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980975-CDB7-5F0E-D93B-83BED3B22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948122-51D9-5354-0D8A-00A2641E4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E22FFC-DB38-46C0-FCD2-ECB69EFD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56F4E5-36A0-8901-EC53-479AF598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114B8F-602F-5B21-281B-B7C800C5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39837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61DD2-C983-F90A-9DBC-DF7E2697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A7DE65-920F-CC54-9A4C-0CA1B09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B6E14A-FE60-2FC5-ECAD-7584EB80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6ACE-6947-1E75-2BBA-64C5EE1D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33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5FD3C6-BCD5-4D9C-ADDA-6E496D47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667E59-2AC3-1DF6-6B80-16512E75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4DB45E-6F93-3AD5-AAFE-DA6A0C85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6407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B9FA8-59A9-20F4-175E-E4D7DEF2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83F7E-6A4A-03EA-DEB8-503FFAD2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EEC74E-A7C5-3631-5167-B5C41B13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F7169-CFE8-AFD4-3195-E04CB138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1B1519-4623-8C21-1248-8D4B9694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167F6-74D4-B221-BC4C-CD40C823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55449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1D869-38BE-A3FE-E2FF-0BF681A8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18CA01-AFD4-E8F9-5425-3EA613422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EDA44-EEEF-BC28-4DCC-67C80B594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D58E3-2727-A8BE-0017-48925F1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272529-15C8-F887-F74B-CAB6FA4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A7EAA0-C40F-32EE-4CD0-2CAA91BB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55702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56FDB4-D035-DF32-4E8D-9417CFAA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E5CF0-8D10-E450-3A3B-1CD907DA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1E97F-38EC-A9CB-1235-43654983F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23/07/2023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6E0FF-37EC-37A4-212C-00BEE1F57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D94DB-B552-80D4-47BB-35C79B0A4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 6">
            <a:extLst>
              <a:ext uri="{FF2B5EF4-FFF2-40B4-BE49-F238E27FC236}">
                <a16:creationId xmlns:a16="http://schemas.microsoft.com/office/drawing/2014/main" id="{EED727C7-EC74-235D-76F0-A25C12A6D83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8" name="Connecteur droit 7">
            <a:extLst>
              <a:ext uri="{FF2B5EF4-FFF2-40B4-BE49-F238E27FC236}">
                <a16:creationId xmlns:a16="http://schemas.microsoft.com/office/drawing/2014/main" id="{D32B82C1-D104-B3DB-85FC-A601B6092F9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zuki/webflux-vs-we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Programmationpour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serveur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 : </a:t>
            </a:r>
            <a:r>
              <a:rPr lang="en-US" sz="4700" dirty="0" err="1">
                <a:solidFill>
                  <a:srgbClr val="C00000"/>
                </a:solidFill>
              </a:rPr>
              <a:t>R</a:t>
            </a:r>
            <a:r>
              <a:rPr lang="en-US" sz="4700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éactive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dirty="0" err="1">
                <a:solidFill>
                  <a:srgbClr val="00B050"/>
                </a:solidFill>
              </a:rPr>
              <a:t>I</a:t>
            </a:r>
            <a:r>
              <a:rPr lang="en-US" sz="4700" kern="1200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mpérative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Appareils électroniques, léger, circuit, nuit">
            <a:extLst>
              <a:ext uri="{FF2B5EF4-FFF2-40B4-BE49-F238E27FC236}">
                <a16:creationId xmlns:a16="http://schemas.microsoft.com/office/drawing/2014/main" id="{C6CC7C4C-95F7-C92B-97FD-CDC25F38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24" y="478512"/>
            <a:ext cx="5760924" cy="57609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C2B09F-79C6-44C3-2F7B-37263F03A27A}"/>
              </a:ext>
            </a:extLst>
          </p:cNvPr>
          <p:cNvSpPr txBox="1"/>
          <p:nvPr/>
        </p:nvSpPr>
        <p:spPr>
          <a:xfrm>
            <a:off x="10632512" y="6195761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DALL.E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372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« stack » logicielles</a:t>
            </a:r>
          </a:p>
        </p:txBody>
      </p:sp>
      <p:pic>
        <p:nvPicPr>
          <p:cNvPr id="4" name="Image 3" descr="Une image contenant livre, pile&#10;&#10;Description générée automatiquement">
            <a:extLst>
              <a:ext uri="{FF2B5EF4-FFF2-40B4-BE49-F238E27FC236}">
                <a16:creationId xmlns:a16="http://schemas.microsoft.com/office/drawing/2014/main" id="{393D76C5-8733-F62C-2406-378FF667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72" y="3093384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916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de performances</a:t>
            </a:r>
          </a:p>
        </p:txBody>
      </p:sp>
      <p:pic>
        <p:nvPicPr>
          <p:cNvPr id="6" name="Image 5" descr="Une image contenant roue, capture d’écran, personne, voiture&#10;&#10;Description générée automatiquement">
            <a:extLst>
              <a:ext uri="{FF2B5EF4-FFF2-40B4-BE49-F238E27FC236}">
                <a16:creationId xmlns:a16="http://schemas.microsoft.com/office/drawing/2014/main" id="{1A8811D5-C361-4BB2-338C-E6D88CCB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02" y="321384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6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078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Questions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F88E4A-B916-7FC5-977C-BB5C79B019D2}"/>
              </a:ext>
            </a:extLst>
          </p:cNvPr>
          <p:cNvSpPr txBox="1"/>
          <p:nvPr/>
        </p:nvSpPr>
        <p:spPr>
          <a:xfrm>
            <a:off x="2360097" y="3458954"/>
            <a:ext cx="8289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hlinkClick r:id="rId3"/>
              </a:rPr>
              <a:t>https://github.com/sebzuki/webflux-vs-web</a:t>
            </a:r>
            <a:r>
              <a:rPr lang="fr-F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5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5" y="1708681"/>
            <a:ext cx="11135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ym typeface="Wingdings" panose="05000000000000000000" pitchFamily="2" charset="2"/>
              </a:rPr>
              <a:t>Définition en 4 mots (osé !)</a:t>
            </a:r>
          </a:p>
          <a:p>
            <a:r>
              <a:rPr lang="fr-FR" sz="3200" dirty="0">
                <a:solidFill>
                  <a:srgbClr val="FF0000"/>
                </a:solidFill>
                <a:sym typeface="Wingdings" panose="05000000000000000000" pitchFamily="2" charset="2"/>
              </a:rPr>
              <a:t>Impératif</a:t>
            </a:r>
            <a:r>
              <a:rPr lang="fr-FR" sz="3200" dirty="0">
                <a:sym typeface="Wingdings" panose="05000000000000000000" pitchFamily="2" charset="2"/>
              </a:rPr>
              <a:t> = </a:t>
            </a:r>
            <a:r>
              <a:rPr lang="fr-FR" sz="3200" dirty="0">
                <a:solidFill>
                  <a:srgbClr val="00B0F0"/>
                </a:solidFill>
                <a:sym typeface="Wingdings" panose="05000000000000000000" pitchFamily="2" charset="2"/>
              </a:rPr>
              <a:t>séquentiel</a:t>
            </a:r>
            <a:r>
              <a:rPr lang="fr-FR" sz="3200" dirty="0">
                <a:sym typeface="Wingdings" panose="05000000000000000000" pitchFamily="2" charset="2"/>
              </a:rPr>
              <a:t>    (Ex : C, Java, Python, etc…)</a:t>
            </a:r>
            <a:endParaRPr lang="fr-FR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3200" dirty="0">
                <a:solidFill>
                  <a:srgbClr val="FF0000"/>
                </a:solidFill>
                <a:sym typeface="Wingdings" panose="05000000000000000000" pitchFamily="2" charset="2"/>
              </a:rPr>
              <a:t>Réactif</a:t>
            </a:r>
            <a:r>
              <a:rPr lang="fr-FR" sz="3200" dirty="0">
                <a:sym typeface="Wingdings" panose="05000000000000000000" pitchFamily="2" charset="2"/>
              </a:rPr>
              <a:t> = </a:t>
            </a:r>
            <a:r>
              <a:rPr lang="fr-FR" sz="3200" dirty="0">
                <a:solidFill>
                  <a:srgbClr val="00B0F0"/>
                </a:solidFill>
                <a:sym typeface="Wingdings" panose="05000000000000000000" pitchFamily="2" charset="2"/>
              </a:rPr>
              <a:t>asynchrone    </a:t>
            </a:r>
            <a:r>
              <a:rPr lang="fr-FR" sz="3200" dirty="0">
                <a:sym typeface="Wingdings" panose="05000000000000000000" pitchFamily="2" charset="2"/>
              </a:rPr>
              <a:t>(Ex : Javascript, Java avec API P. </a:t>
            </a:r>
            <a:r>
              <a:rPr lang="fr-FR" sz="3200" dirty="0" err="1">
                <a:sym typeface="Wingdings" panose="05000000000000000000" pitchFamily="2" charset="2"/>
              </a:rPr>
              <a:t>Reactor</a:t>
            </a:r>
            <a:r>
              <a:rPr lang="fr-FR" sz="3200" dirty="0">
                <a:sym typeface="Wingdings" panose="05000000000000000000" pitchFamily="2" charset="2"/>
              </a:rPr>
              <a:t>…)</a:t>
            </a:r>
            <a:endParaRPr lang="fr-FR" sz="32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73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Programmation impérative dans un serveur Web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C’est celle que vous connaissez tous !</a:t>
            </a:r>
          </a:p>
          <a:p>
            <a:r>
              <a:rPr lang="fr-FR" dirty="0">
                <a:sym typeface="Wingdings" panose="05000000000000000000" pitchFamily="2" charset="2"/>
              </a:rPr>
              <a:t>Une suite d’instructions qui s’exécutent l’une après l’autre. </a:t>
            </a:r>
          </a:p>
        </p:txBody>
      </p:sp>
    </p:spTree>
    <p:extLst>
      <p:ext uri="{BB962C8B-B14F-4D97-AF65-F5344CB8AC3E}">
        <p14:creationId xmlns:p14="http://schemas.microsoft.com/office/powerpoint/2010/main" val="25407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Programmation réactive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Manifeste : </a:t>
            </a:r>
            <a:r>
              <a:rPr lang="fr-FR" dirty="0">
                <a:sym typeface="Wingdings" panose="05000000000000000000" pitchFamily="2" charset="2"/>
                <a:hlinkClick r:id="rId3"/>
              </a:rPr>
              <a:t>https://www.reactivemanifesto.org/fr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Notion de « </a:t>
            </a:r>
            <a:r>
              <a:rPr lang="fr-FR" dirty="0" err="1">
                <a:sym typeface="Wingdings" panose="05000000000000000000" pitchFamily="2" charset="2"/>
              </a:rPr>
              <a:t>publisher</a:t>
            </a:r>
            <a:r>
              <a:rPr lang="fr-FR" dirty="0">
                <a:sym typeface="Wingdings" panose="05000000000000000000" pitchFamily="2" charset="2"/>
              </a:rPr>
              <a:t> » / « </a:t>
            </a:r>
            <a:r>
              <a:rPr lang="fr-FR" dirty="0" err="1">
                <a:sym typeface="Wingdings" panose="05000000000000000000" pitchFamily="2" charset="2"/>
              </a:rPr>
              <a:t>subscriber</a:t>
            </a:r>
            <a:r>
              <a:rPr lang="fr-FR" dirty="0">
                <a:sym typeface="Wingdings" panose="05000000000000000000" pitchFamily="2" charset="2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3063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but de cette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9C144-B174-42C5-8664-9366D10461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0790493" cy="39776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En savoir un peu « plus » sur le fonctionnement des serveurs « web »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7" name="Image 6" descr="Une image contenant livre, texte, intérieur, ordinateur&#10;&#10;Description générée automatiquement">
            <a:extLst>
              <a:ext uri="{FF2B5EF4-FFF2-40B4-BE49-F238E27FC236}">
                <a16:creationId xmlns:a16="http://schemas.microsoft.com/office/drawing/2014/main" id="{3FB78CEE-5C37-8D39-4B12-62BAEAD7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6" y="3532095"/>
            <a:ext cx="2571750" cy="25717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79EB9F-09C7-5A84-CCD3-4872CE34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514" y="3532095"/>
            <a:ext cx="723243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0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1536192"/>
            <a:ext cx="11670793" cy="640080"/>
          </a:xfrm>
        </p:spPr>
        <p:txBody>
          <a:bodyPr>
            <a:normAutofit/>
          </a:bodyPr>
          <a:lstStyle/>
          <a:p>
            <a:r>
              <a:rPr lang="fr-FR" dirty="0"/>
              <a:t>     Accès « bloquant »                           Accès « non bloquant »</a:t>
            </a:r>
          </a:p>
        </p:txBody>
      </p:sp>
      <p:pic>
        <p:nvPicPr>
          <p:cNvPr id="4" name="Image 3" descr="Une image contenant roue, charrette, chariot, wagon&#10;&#10;Description générée automatiquement">
            <a:extLst>
              <a:ext uri="{FF2B5EF4-FFF2-40B4-BE49-F238E27FC236}">
                <a16:creationId xmlns:a16="http://schemas.microsoft.com/office/drawing/2014/main" id="{79729E38-5F8B-62DB-FC0F-3673F4DE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1" y="2459645"/>
            <a:ext cx="3957356" cy="3957356"/>
          </a:xfrm>
          <a:prstGeom prst="rect">
            <a:avLst/>
          </a:prstGeom>
        </p:spPr>
      </p:pic>
      <p:pic>
        <p:nvPicPr>
          <p:cNvPr id="3" name="Image 2" descr="Une image contenant transport, missile, espace, Espace lointain&#10;&#10;Description générée automatiquement">
            <a:extLst>
              <a:ext uri="{FF2B5EF4-FFF2-40B4-BE49-F238E27FC236}">
                <a16:creationId xmlns:a16="http://schemas.microsoft.com/office/drawing/2014/main" id="{7235C30A-8154-E028-B49A-961C21E75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240" y="2459644"/>
            <a:ext cx="3957357" cy="3957357"/>
          </a:xfrm>
          <a:prstGeom prst="rect">
            <a:avLst/>
          </a:prstGeom>
        </p:spPr>
      </p:pic>
      <p:pic>
        <p:nvPicPr>
          <p:cNvPr id="14" name="Image 13" descr="Une image contenant noir, capture d’écran, Graphique&#10;&#10;Description générée automatiquement">
            <a:extLst>
              <a:ext uri="{FF2B5EF4-FFF2-40B4-BE49-F238E27FC236}">
                <a16:creationId xmlns:a16="http://schemas.microsoft.com/office/drawing/2014/main" id="{98CE2367-BDFF-9E90-3E6B-DFC0F5F6C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888" y="3030863"/>
            <a:ext cx="1994223" cy="2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1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10290227" cy="640080"/>
          </a:xfrm>
        </p:spPr>
        <p:txBody>
          <a:bodyPr>
            <a:normAutofit/>
          </a:bodyPr>
          <a:lstStyle/>
          <a:p>
            <a:r>
              <a:rPr lang="fr-FR" dirty="0"/>
              <a:t>Accès « bloquant »</a:t>
            </a:r>
          </a:p>
        </p:txBody>
      </p:sp>
      <p:pic>
        <p:nvPicPr>
          <p:cNvPr id="4" name="Image 3" descr="Une image contenant roue, charrette, chariot, wagon&#10;&#10;Description générée automatiquement">
            <a:extLst>
              <a:ext uri="{FF2B5EF4-FFF2-40B4-BE49-F238E27FC236}">
                <a16:creationId xmlns:a16="http://schemas.microsoft.com/office/drawing/2014/main" id="{79729E38-5F8B-62DB-FC0F-3673F4DE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86" y="2501152"/>
            <a:ext cx="3856414" cy="38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273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10290227" cy="640080"/>
          </a:xfrm>
        </p:spPr>
        <p:txBody>
          <a:bodyPr>
            <a:normAutofit/>
          </a:bodyPr>
          <a:lstStyle/>
          <a:p>
            <a:r>
              <a:rPr lang="fr-FR" dirty="0"/>
              <a:t>Accès « non bloquant » (réactif)</a:t>
            </a:r>
          </a:p>
        </p:txBody>
      </p:sp>
      <p:pic>
        <p:nvPicPr>
          <p:cNvPr id="4" name="Image 3" descr="Une image contenant transport, missile, espace, Espace lointain&#10;&#10;Description générée automatiquement">
            <a:extLst>
              <a:ext uri="{FF2B5EF4-FFF2-40B4-BE49-F238E27FC236}">
                <a16:creationId xmlns:a16="http://schemas.microsoft.com/office/drawing/2014/main" id="{050D4CBF-D9AF-7A6B-4D86-4C1B1CD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076" y="2474818"/>
            <a:ext cx="3957357" cy="39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0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Grand écran</PresentationFormat>
  <Paragraphs>42</Paragraphs>
  <Slides>15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Wingdings</vt:lpstr>
      <vt:lpstr>Thème Office</vt:lpstr>
      <vt:lpstr>Programmationpour serveur Web : Réactive ou Impérative ?</vt:lpstr>
      <vt:lpstr>Définition</vt:lpstr>
      <vt:lpstr>Programmation impérative dans un serveur Web</vt:lpstr>
      <vt:lpstr>Programmation réactive</vt:lpstr>
      <vt:lpstr>Le but de cette présentation</vt:lpstr>
      <vt:lpstr>     Accès « bloquant »                           Accès « non bloquant »</vt:lpstr>
      <vt:lpstr>Accès « bloquant »</vt:lpstr>
      <vt:lpstr>Log</vt:lpstr>
      <vt:lpstr>Accès « non bloquant » (réactif)</vt:lpstr>
      <vt:lpstr>Log</vt:lpstr>
      <vt:lpstr>Les différentes « stack » logicielles</vt:lpstr>
      <vt:lpstr>Log</vt:lpstr>
      <vt:lpstr>Les tests de performances</vt:lpstr>
      <vt:lpstr>Log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2020-03-02T19:13:17Z</dcterms:created>
  <dcterms:modified xsi:type="dcterms:W3CDTF">2023-07-23T11:13:41Z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