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5" r:id="rId4"/>
  </p:sldMasterIdLst>
  <p:notesMasterIdLst>
    <p:notesMasterId r:id="rId27"/>
  </p:notesMasterIdLst>
  <p:handoutMasterIdLst>
    <p:handoutMasterId r:id="rId28"/>
  </p:handoutMasterIdLst>
  <p:sldIdLst>
    <p:sldId id="256" r:id="rId5"/>
    <p:sldId id="345" r:id="rId6"/>
    <p:sldId id="356" r:id="rId7"/>
    <p:sldId id="357" r:id="rId8"/>
    <p:sldId id="328" r:id="rId9"/>
    <p:sldId id="358" r:id="rId10"/>
    <p:sldId id="366" r:id="rId11"/>
    <p:sldId id="359" r:id="rId12"/>
    <p:sldId id="360" r:id="rId13"/>
    <p:sldId id="361" r:id="rId14"/>
    <p:sldId id="362" r:id="rId15"/>
    <p:sldId id="364" r:id="rId16"/>
    <p:sldId id="348" r:id="rId17"/>
    <p:sldId id="350" r:id="rId18"/>
    <p:sldId id="355" r:id="rId19"/>
    <p:sldId id="349" r:id="rId20"/>
    <p:sldId id="352" r:id="rId21"/>
    <p:sldId id="347" r:id="rId22"/>
    <p:sldId id="353" r:id="rId23"/>
    <p:sldId id="346" r:id="rId24"/>
    <p:sldId id="354" r:id="rId25"/>
    <p:sldId id="32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45"/>
            <p14:sldId id="356"/>
            <p14:sldId id="357"/>
            <p14:sldId id="328"/>
            <p14:sldId id="358"/>
            <p14:sldId id="366"/>
            <p14:sldId id="359"/>
            <p14:sldId id="360"/>
            <p14:sldId id="361"/>
            <p14:sldId id="362"/>
            <p14:sldId id="364"/>
            <p14:sldId id="348"/>
            <p14:sldId id="350"/>
            <p14:sldId id="355"/>
            <p14:sldId id="349"/>
            <p14:sldId id="352"/>
            <p14:sldId id="347"/>
            <p14:sldId id="353"/>
            <p14:sldId id="346"/>
            <p14:sldId id="35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89882" autoAdjust="0"/>
  </p:normalViewPr>
  <p:slideViewPr>
    <p:cSldViewPr snapToGrid="0">
      <p:cViewPr varScale="1">
        <p:scale>
          <a:sx n="143" d="100"/>
          <a:sy n="143" d="100"/>
        </p:scale>
        <p:origin x="13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27/11/2023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27/11/2023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42118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1122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1956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parti pris pour cette présentation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6565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18117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3573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069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29293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9453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3719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9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76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Web plus élégant que de parler de </a:t>
            </a:r>
            <a:r>
              <a:rPr lang="fr-FR" dirty="0" err="1"/>
              <a:t>protocol</a:t>
            </a:r>
            <a:r>
              <a:rPr lang="fr-FR" dirty="0"/>
              <a:t> HTTP dans différents types de réseau : internet, intranet, extranet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6682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2705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1250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0382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3638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48829-F505-E5FC-C929-0EB037CB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E1072-4764-F4F9-2DF5-8076D7E1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767EE-3420-C281-21AC-63D49A8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BB5A-D72B-9797-B19F-969F7CB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CFC7E-23FD-80EE-63D2-E7D98AF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86048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6B50-7627-6F12-D952-7B71F44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566DFB-6B11-04F5-76AB-33CFA035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E0E3C3-A7C0-7A44-4204-549719F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8A232-16A3-ECFB-3D62-3E9941E3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1FAA8-E83E-7381-0A44-7BD773A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4707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B5B32-95B5-6452-0EA2-F5131898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A1E5E-1DE9-6B45-DF3C-387F754D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F8E2F-194F-F3B2-17C8-658D324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B70BA-4648-6EF9-E057-24F327A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627DA-585B-0BF1-9DDE-76A46B9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9714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080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143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00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FE41F-E90C-94E5-CF6C-EA58B8D2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B5098-B201-C9E5-7D6A-7C52418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8F001-90B9-6DD8-6EAF-D2C4C1ED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3CFF2-91A3-44A9-64A3-6E22AC5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B961C-CC6C-47BB-A16C-46A0623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978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FD4CB-9247-95E7-5673-8FE8D386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128CC-2BEE-A905-B9CA-579BA5F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5BCA6-CCE7-C4CC-B6B6-6B679488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FE5EC-889C-E4FB-5FA9-C7DFAC1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74576-98D6-C55C-CA4C-226287E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05679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1B25-6B68-6922-EF43-4C1934A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DB2C9-9F9F-1582-043D-0FA89D192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29EDB-982E-E892-9025-46807F22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AF86-9458-8F79-C86A-C9613B9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18DBC-9234-3559-E793-C77B0F9F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66DA3-01FE-0A2E-AE98-3190FC2E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324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138A7-5833-4BAD-5472-E13ADC3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715FA-B18D-3C26-3248-443700D5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7C36A-DEA1-F3A7-92DC-482F5CDF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80975-CDB7-5F0E-D93B-83BED3B22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948122-51D9-5354-0D8A-00A2641E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22FFC-DB38-46C0-FCD2-ECB69EFD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6F4E5-36A0-8901-EC53-479AF59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14B8F-602F-5B21-281B-B7C800C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3983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61DD2-C983-F90A-9DBC-DF7E269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7DE65-920F-CC54-9A4C-0CA1B09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B6E14A-FE60-2FC5-ECAD-7584EB8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6ACE-6947-1E75-2BBA-64C5EE1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3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5FD3C6-BCD5-4D9C-ADDA-6E496D4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667E59-2AC3-1DF6-6B80-16512E7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DB45E-6F93-3AD5-AAFE-DA6A0C85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640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B9FA8-59A9-20F4-175E-E4D7DEF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83F7E-6A4A-03EA-DEB8-503FFAD2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EEC74E-A7C5-3631-5167-B5C41B13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7169-CFE8-AFD4-3195-E04CB13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B1519-4623-8C21-1248-8D4B96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167F6-74D4-B221-BC4C-CD40C823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5544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1D869-38BE-A3FE-E2FF-0BF681A8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8CA01-AFD4-E8F9-5425-3EA61342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EDA44-EEEF-BC28-4DCC-67C80B59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D58E3-2727-A8BE-0017-48925F1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72529-15C8-F887-F74B-CAB6FA4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7EAA0-C40F-32EE-4CD0-2CAA91B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5570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56FDB4-D035-DF32-4E8D-9417CFA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E5CF0-8D10-E450-3A3B-1CD907D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1E97F-38EC-A9CB-1235-43654983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27/11/2023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6E0FF-37EC-37A4-212C-00BEE1F5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D94DB-B552-80D4-47BB-35C79B0A4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 6">
            <a:extLst>
              <a:ext uri="{FF2B5EF4-FFF2-40B4-BE49-F238E27FC236}">
                <a16:creationId xmlns:a16="http://schemas.microsoft.com/office/drawing/2014/main" id="{EED727C7-EC74-235D-76F0-A25C12A6D83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8" name="Connecteur droit 7">
            <a:extLst>
              <a:ext uri="{FF2B5EF4-FFF2-40B4-BE49-F238E27FC236}">
                <a16:creationId xmlns:a16="http://schemas.microsoft.com/office/drawing/2014/main" id="{D32B82C1-D104-B3DB-85FC-A601B6092F9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23/09/19/this-week-in-spring-september-19th-2023-java-21-edi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ostgresql.org/about/news/postgresql-jdbc-4260-released-2613/" TargetMode="External"/><Relationship Id="rId4" Type="http://schemas.openxmlformats.org/officeDocument/2006/relationships/hyperlink" Target="https://www.baeldung.com/spring-6-virtual-thre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zuki/webflux-vs-we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Programmationpour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: </a:t>
            </a:r>
            <a:r>
              <a:rPr lang="en-US" sz="4700" dirty="0" err="1">
                <a:solidFill>
                  <a:srgbClr val="C00000"/>
                </a:solidFill>
              </a:rPr>
              <a:t>R</a:t>
            </a:r>
            <a:r>
              <a:rPr lang="en-US" sz="47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éactive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00B050"/>
                </a:solidFill>
              </a:rPr>
              <a:t>I</a:t>
            </a:r>
            <a:r>
              <a:rPr lang="en-US" sz="4700" kern="120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mpérative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s électroniques, léger, circuit, nuit">
            <a:extLst>
              <a:ext uri="{FF2B5EF4-FFF2-40B4-BE49-F238E27FC236}">
                <a16:creationId xmlns:a16="http://schemas.microsoft.com/office/drawing/2014/main" id="{C6CC7C4C-95F7-C92B-97FD-CDC25F38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24" y="478512"/>
            <a:ext cx="5760924" cy="57609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C2B09F-79C6-44C3-2F7B-37263F03A27A}"/>
              </a:ext>
            </a:extLst>
          </p:cNvPr>
          <p:cNvSpPr txBox="1"/>
          <p:nvPr/>
        </p:nvSpPr>
        <p:spPr>
          <a:xfrm>
            <a:off x="10632512" y="6195761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DALL.E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59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2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6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9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2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Image 4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506861EA-9DBF-1B72-B789-F6F59765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01" y="1961588"/>
            <a:ext cx="3190875" cy="1428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E24724-8122-5F38-4DB6-5C1CB65A0630}"/>
              </a:ext>
            </a:extLst>
          </p:cNvPr>
          <p:cNvSpPr txBox="1"/>
          <p:nvPr/>
        </p:nvSpPr>
        <p:spPr>
          <a:xfrm>
            <a:off x="1446206" y="5128369"/>
            <a:ext cx="906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Ne font rien d’autre que d’attendre que ce soit prêt !</a:t>
            </a:r>
          </a:p>
        </p:txBody>
      </p:sp>
    </p:spTree>
    <p:extLst>
      <p:ext uri="{BB962C8B-B14F-4D97-AF65-F5344CB8AC3E}">
        <p14:creationId xmlns:p14="http://schemas.microsoft.com/office/powerpoint/2010/main" val="398027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2943180"/>
            <a:ext cx="2868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Apportent le repas puis partent servir d’autres clients</a:t>
            </a:r>
          </a:p>
        </p:txBody>
      </p:sp>
    </p:spTree>
    <p:extLst>
      <p:ext uri="{BB962C8B-B14F-4D97-AF65-F5344CB8AC3E}">
        <p14:creationId xmlns:p14="http://schemas.microsoft.com/office/powerpoint/2010/main" val="35979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940605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bloquant 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3512761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4623259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559929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1306607"/>
            <a:ext cx="1428750" cy="1133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584" y="340322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2359397"/>
            <a:ext cx="1428750" cy="1133475"/>
          </a:xfrm>
          <a:prstGeom prst="rect">
            <a:avLst/>
          </a:prstGeom>
        </p:spPr>
      </p:pic>
      <p:pic>
        <p:nvPicPr>
          <p:cNvPr id="7" name="Image 6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DFC3BE01-D19A-7662-4E27-AAADD859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855" y="3365123"/>
            <a:ext cx="3190875" cy="142875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F865E6B-E49A-98C1-BD52-6DF92D8C65E0}"/>
              </a:ext>
            </a:extLst>
          </p:cNvPr>
          <p:cNvCxnSpPr>
            <a:stCxn id="23" idx="3"/>
            <a:endCxn id="7" idx="1"/>
          </p:cNvCxnSpPr>
          <p:nvPr/>
        </p:nvCxnSpPr>
        <p:spPr>
          <a:xfrm>
            <a:off x="5027584" y="4079498"/>
            <a:ext cx="193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3CB719-6AFF-A5D2-9E73-B44A928EFC68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581835" y="1873344"/>
            <a:ext cx="1683749" cy="220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0DD6C4-F52A-330A-33EC-8672A8205B38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2501153" y="2926135"/>
            <a:ext cx="1764431" cy="11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AB531B-98A9-6C22-EFA3-CA5D09A8A0E8}"/>
              </a:ext>
            </a:extLst>
          </p:cNvPr>
          <p:cNvCxnSpPr>
            <a:stCxn id="23" idx="1"/>
            <a:endCxn id="3" idx="3"/>
          </p:cNvCxnSpPr>
          <p:nvPr/>
        </p:nvCxnSpPr>
        <p:spPr>
          <a:xfrm flipH="1">
            <a:off x="2505635" y="4079498"/>
            <a:ext cx="1759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D613D5C-79B3-B94A-7D63-FCC26D5FA7EA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flipH="1">
            <a:off x="2505635" y="4079498"/>
            <a:ext cx="1759949" cy="11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5C5F898-E1F6-F4EE-8BC1-C7F2D6E7C210}"/>
              </a:ext>
            </a:extLst>
          </p:cNvPr>
          <p:cNvCxnSpPr>
            <a:stCxn id="23" idx="1"/>
            <a:endCxn id="13" idx="3"/>
          </p:cNvCxnSpPr>
          <p:nvPr/>
        </p:nvCxnSpPr>
        <p:spPr>
          <a:xfrm flipH="1">
            <a:off x="2501153" y="4079498"/>
            <a:ext cx="1764431" cy="20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FA69AEB-5627-7D3A-B395-53155B95CE23}"/>
              </a:ext>
            </a:extLst>
          </p:cNvPr>
          <p:cNvSpPr txBox="1"/>
          <p:nvPr/>
        </p:nvSpPr>
        <p:spPr>
          <a:xfrm>
            <a:off x="3423709" y="5811558"/>
            <a:ext cx="611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Service classique (efficace)  !</a:t>
            </a:r>
          </a:p>
        </p:txBody>
      </p:sp>
    </p:spTree>
    <p:extLst>
      <p:ext uri="{BB962C8B-B14F-4D97-AF65-F5344CB8AC3E}">
        <p14:creationId xmlns:p14="http://schemas.microsoft.com/office/powerpoint/2010/main" val="41780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1536192"/>
            <a:ext cx="11670793" cy="640080"/>
          </a:xfrm>
        </p:spPr>
        <p:txBody>
          <a:bodyPr>
            <a:normAutofit/>
          </a:bodyPr>
          <a:lstStyle/>
          <a:p>
            <a:r>
              <a:rPr lang="fr-FR" dirty="0"/>
              <a:t>     Accès « bloquant »                           Accès « non 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" y="2459645"/>
            <a:ext cx="3957356" cy="3957356"/>
          </a:xfrm>
          <a:prstGeom prst="rect">
            <a:avLst/>
          </a:prstGeom>
        </p:spPr>
      </p:pic>
      <p:pic>
        <p:nvPicPr>
          <p:cNvPr id="3" name="Image 2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7235C30A-8154-E028-B49A-961C21E7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40" y="2459644"/>
            <a:ext cx="3957357" cy="3957357"/>
          </a:xfrm>
          <a:prstGeom prst="rect">
            <a:avLst/>
          </a:prstGeom>
        </p:spPr>
      </p:pic>
      <p:pic>
        <p:nvPicPr>
          <p:cNvPr id="14" name="Image 13" descr="Une image contenant noir, capture d’écran, Graphique&#10;&#10;Description générée automatiquement">
            <a:extLst>
              <a:ext uri="{FF2B5EF4-FFF2-40B4-BE49-F238E27FC236}">
                <a16:creationId xmlns:a16="http://schemas.microsoft.com/office/drawing/2014/main" id="{98CE2367-BDFF-9E90-3E6B-DFC0F5F6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888" y="3030863"/>
            <a:ext cx="1994223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86" y="2501152"/>
            <a:ext cx="3856414" cy="38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Vue en couche</a:t>
            </a:r>
          </a:p>
        </p:txBody>
      </p:sp>
    </p:spTree>
    <p:extLst>
      <p:ext uri="{BB962C8B-B14F-4D97-AF65-F5344CB8AC3E}">
        <p14:creationId xmlns:p14="http://schemas.microsoft.com/office/powerpoint/2010/main" val="38273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non bloquant » (réactif)</a:t>
            </a:r>
          </a:p>
        </p:txBody>
      </p:sp>
      <p:pic>
        <p:nvPicPr>
          <p:cNvPr id="4" name="Image 3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050D4CBF-D9AF-7A6B-4D86-4C1B1CD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76" y="2474818"/>
            <a:ext cx="3957357" cy="3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37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« stack » logicielles</a:t>
            </a:r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916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5" y="1708681"/>
            <a:ext cx="11135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ym typeface="Wingdings" panose="05000000000000000000" pitchFamily="2" charset="2"/>
              </a:rPr>
              <a:t>Définition en 4 mots  (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osé</a:t>
            </a:r>
            <a:r>
              <a:rPr lang="fr-FR" sz="3200" dirty="0">
                <a:sym typeface="Wingdings" panose="05000000000000000000" pitchFamily="2" charset="2"/>
              </a:rPr>
              <a:t> !)</a:t>
            </a: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Impératif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séquentiel</a:t>
            </a:r>
            <a:r>
              <a:rPr lang="fr-FR" sz="3200" dirty="0">
                <a:sym typeface="Wingdings" panose="05000000000000000000" pitchFamily="2" charset="2"/>
              </a:rPr>
              <a:t>    (Ex : C, Java, Python, etc…)</a:t>
            </a:r>
            <a:endParaRPr lang="fr-FR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Réactif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asynchrone    </a:t>
            </a:r>
            <a:r>
              <a:rPr lang="fr-FR" sz="3200" dirty="0">
                <a:sym typeface="Wingdings" panose="05000000000000000000" pitchFamily="2" charset="2"/>
              </a:rPr>
              <a:t>(Ex : Javascript, Java avec API P. </a:t>
            </a:r>
            <a:r>
              <a:rPr lang="fr-FR" sz="3200" dirty="0" err="1">
                <a:sym typeface="Wingdings" panose="05000000000000000000" pitchFamily="2" charset="2"/>
              </a:rPr>
              <a:t>Reactor</a:t>
            </a:r>
            <a:r>
              <a:rPr lang="fr-FR" sz="3200" dirty="0">
                <a:sym typeface="Wingdings" panose="05000000000000000000" pitchFamily="2" charset="2"/>
              </a:rPr>
              <a:t>…)</a:t>
            </a:r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73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de performances</a:t>
            </a:r>
          </a:p>
        </p:txBody>
      </p:sp>
      <p:pic>
        <p:nvPicPr>
          <p:cNvPr id="6" name="Image 5" descr="Une image contenant roue, capture d’écran, personne, voiture&#10;&#10;Description générée automatiquement">
            <a:extLst>
              <a:ext uri="{FF2B5EF4-FFF2-40B4-BE49-F238E27FC236}">
                <a16:creationId xmlns:a16="http://schemas.microsoft.com/office/drawing/2014/main" id="{1A8811D5-C361-4BB2-338C-E6D88CCB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02" y="321384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  <a:hlinkClick r:id="rId3"/>
              </a:rPr>
              <a:t>https://spring.io/blog/2023/09/19/this-week-in-spring-september-19th-2023-java-21-edition</a:t>
            </a:r>
            <a:endParaRPr lang="fr-FR" dirty="0">
              <a:sym typeface="Wingdings" panose="05000000000000000000" pitchFamily="2" charset="2"/>
              <a:hlinkClick r:id="rId4"/>
            </a:endParaRP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https://spring.io/blog/2022/10/11/embracing-virtual-threads</a:t>
            </a: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https://www.baeldung.com/spring-6-virtual-threads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>
                <a:sym typeface="Wingdings" panose="05000000000000000000" pitchFamily="2" charset="2"/>
                <a:hlinkClick r:id="rId5"/>
              </a:rPr>
              <a:t>https://www.postgresql.org/about/news/postgresql-jdbc-4260-released-2613/</a:t>
            </a:r>
            <a:r>
              <a:rPr lang="fr-FR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8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88E4A-B916-7FC5-977C-BB5C79B019D2}"/>
              </a:ext>
            </a:extLst>
          </p:cNvPr>
          <p:cNvSpPr txBox="1"/>
          <p:nvPr/>
        </p:nvSpPr>
        <p:spPr>
          <a:xfrm>
            <a:off x="2360097" y="3458954"/>
            <a:ext cx="8289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3"/>
              </a:rPr>
              <a:t>https://github.com/sebzuki/webflux-vs-web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5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impérative dans un serveur Web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C’est celle que vous connaissez tous !</a:t>
            </a:r>
          </a:p>
          <a:p>
            <a:r>
              <a:rPr lang="fr-FR" dirty="0">
                <a:sym typeface="Wingdings" panose="05000000000000000000" pitchFamily="2" charset="2"/>
              </a:rPr>
              <a:t>Une suite d’instructions qui s’exécutent l’une après l’autre.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96AD07-69EB-B87E-431C-BD66578B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2715823"/>
            <a:ext cx="974768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public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" panose="020B0809050000020004" pitchFamily="49" charset="0"/>
              </a:rPr>
              <a:t>getByAdministration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ville)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hasText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altLang="fr-FR" sz="1400" dirty="0">
                <a:solidFill>
                  <a:srgbClr val="067D17"/>
                </a:solidFill>
                <a:latin typeface="Fira Code" panose="020B0809050000020004" pitchFamily="49" charset="0"/>
              </a:rPr>
              <a:t>obligatoire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 !"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pas optionnel, ville oui !</a:t>
            </a:r>
            <a:b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b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monumentCache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m.getDepartement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if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StringUtils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hasText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(ville))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m.getCommune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ville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} </a:t>
            </a:r>
            <a:r>
              <a:rPr lang="fr-FR" altLang="fr-FR" sz="1400" i="1" dirty="0">
                <a:solidFill>
                  <a:srgbClr val="8C8C8C"/>
                </a:solidFill>
                <a:latin typeface="Fira Code" panose="020B0809050000020004" pitchFamily="49" charset="0"/>
              </a:rPr>
              <a:t>// oui avec une </a:t>
            </a:r>
            <a:r>
              <a:rPr lang="fr-FR" altLang="fr-FR" sz="1400" i="1" dirty="0" err="1">
                <a:solidFill>
                  <a:srgbClr val="8C8C8C"/>
                </a:solidFill>
                <a:latin typeface="Fira Code" panose="020B0809050000020004" pitchFamily="49" charset="0"/>
              </a:rPr>
              <a:t>HashMap</a:t>
            </a:r>
            <a:r>
              <a:rPr lang="fr-FR" altLang="fr-FR" sz="1400" i="1" dirty="0">
                <a:solidFill>
                  <a:srgbClr val="8C8C8C"/>
                </a:solidFill>
                <a:latin typeface="Fira Code" panose="020B0809050000020004" pitchFamily="49" charset="0"/>
              </a:rPr>
              <a:t> on fait mieux mais c’est moins bien pour expliquer :p </a:t>
            </a:r>
          </a:p>
        </p:txBody>
      </p:sp>
    </p:spTree>
    <p:extLst>
      <p:ext uri="{BB962C8B-B14F-4D97-AF65-F5344CB8AC3E}">
        <p14:creationId xmlns:p14="http://schemas.microsoft.com/office/powerpoint/2010/main" val="25407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réactive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Manifeste :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https://www.reactivemanifesto.org/fr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Notion de « </a:t>
            </a:r>
            <a:r>
              <a:rPr lang="fr-FR" dirty="0" err="1">
                <a:sym typeface="Wingdings" panose="05000000000000000000" pitchFamily="2" charset="2"/>
              </a:rPr>
              <a:t>publisher</a:t>
            </a:r>
            <a:r>
              <a:rPr lang="fr-FR" dirty="0">
                <a:sym typeface="Wingdings" panose="05000000000000000000" pitchFamily="2" charset="2"/>
              </a:rPr>
              <a:t> » / « </a:t>
            </a:r>
            <a:r>
              <a:rPr lang="fr-FR" dirty="0" err="1">
                <a:sym typeface="Wingdings" panose="05000000000000000000" pitchFamily="2" charset="2"/>
              </a:rPr>
              <a:t>subscriber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C0A3D9-A046-638A-DE7B-DADC25270A96}"/>
              </a:ext>
            </a:extLst>
          </p:cNvPr>
          <p:cNvSpPr txBox="1"/>
          <p:nvPr/>
        </p:nvSpPr>
        <p:spPr>
          <a:xfrm>
            <a:off x="299256" y="2685430"/>
            <a:ext cx="645664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795E26"/>
                </a:solidFill>
                <a:effectLst/>
                <a:latin typeface="MonoLisa"/>
              </a:rPr>
              <a:t>setTimeout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MonoLisa"/>
              </a:rPr>
              <a:t>5000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'Message affiché après 5 secondes'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'Suite du script'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endParaRPr lang="fr-FR" b="0" dirty="0" err="1">
              <a:solidFill>
                <a:srgbClr val="56B6C2"/>
              </a:solidFill>
              <a:effectLst/>
              <a:latin typeface="Menl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A067F7-E227-489E-FB60-A3D822952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96" y="4511653"/>
            <a:ext cx="4438650" cy="1428750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4429C90D-BED8-15DE-3355-0E672CC3F4D3}"/>
              </a:ext>
            </a:extLst>
          </p:cNvPr>
          <p:cNvSpPr/>
          <p:nvPr/>
        </p:nvSpPr>
        <p:spPr>
          <a:xfrm>
            <a:off x="3044793" y="3719526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1B3C130-1B27-BE69-4FAD-EF9BFED3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529" y="2685430"/>
            <a:ext cx="407485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just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.map(v -&gt; v +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.map(v -&gt;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"Message␣"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+ v)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::toUpperCase)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.subscribe(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::println);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63D34E64-BA42-DF66-748B-2CF65FA76F1E}"/>
              </a:ext>
            </a:extLst>
          </p:cNvPr>
          <p:cNvSpPr/>
          <p:nvPr/>
        </p:nvSpPr>
        <p:spPr>
          <a:xfrm>
            <a:off x="9207240" y="3722094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B50EA59-79F9-F2B0-7AE7-7DA8ABF4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986" y="4718432"/>
            <a:ext cx="4762435" cy="8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un environnement « web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C144-B174-42C5-8664-9366D1046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En savoir un peu « plus » sur le fonctionnement des serveurs « web 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Image 6" descr="Une image contenant livre, texte, intérieur, ordinateur&#10;&#10;Description générée automatiquement">
            <a:extLst>
              <a:ext uri="{FF2B5EF4-FFF2-40B4-BE49-F238E27FC236}">
                <a16:creationId xmlns:a16="http://schemas.microsoft.com/office/drawing/2014/main" id="{3FB78CEE-5C37-8D39-4B12-62BAEAD7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6" y="3532095"/>
            <a:ext cx="2571750" cy="2571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79EB9F-09C7-5A84-CCD3-4872CE34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14" y="3532095"/>
            <a:ext cx="72324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Dans un contexte « web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73132-E991-C997-1AE7-DF629168DA27}"/>
              </a:ext>
            </a:extLst>
          </p:cNvPr>
          <p:cNvSpPr txBox="1"/>
          <p:nvPr/>
        </p:nvSpPr>
        <p:spPr>
          <a:xfrm>
            <a:off x="292222" y="1820713"/>
            <a:ext cx="53776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BLOQUANT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Client         Serveur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Connexion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|-------------&gt;|  (Thread 1)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  Lecture Bloquante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Requête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|-------------&gt;|  Traitement Bloquant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Réponse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|&lt;-------------|  Envoi Bloquant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DF2D1F-1404-0A6B-B9A9-34BA48E71E68}"/>
              </a:ext>
            </a:extLst>
          </p:cNvPr>
          <p:cNvSpPr txBox="1"/>
          <p:nvPr/>
        </p:nvSpPr>
        <p:spPr>
          <a:xfrm>
            <a:off x="6337177" y="1820713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NON BLOQUANT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Client         Serveur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Connexion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|-------------&gt;|  (Thread 1)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  Lecture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Non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Bloquante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Requête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|-------------&gt;|  Traitement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Asynchrone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Réponse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|&lt;-------------|  Envoi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Asynchrone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8288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Oui mais au niveau applicatif ?</a:t>
            </a:r>
          </a:p>
        </p:txBody>
      </p:sp>
    </p:spTree>
    <p:extLst>
      <p:ext uri="{BB962C8B-B14F-4D97-AF65-F5344CB8AC3E}">
        <p14:creationId xmlns:p14="http://schemas.microsoft.com/office/powerpoint/2010/main" val="3861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pour comprendre les impacts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13" y="2295524"/>
            <a:ext cx="1428750" cy="11334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33" y="2185986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F89B07F6-4E5E-B828-3490-73327EA6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7708"/>
              </p:ext>
            </p:extLst>
          </p:nvPr>
        </p:nvGraphicFramePr>
        <p:xfrm>
          <a:off x="1237127" y="4290896"/>
          <a:ext cx="9583271" cy="178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562">
                  <a:extLst>
                    <a:ext uri="{9D8B030D-6E8A-4147-A177-3AD203B41FA5}">
                      <a16:colId xmlns:a16="http://schemas.microsoft.com/office/drawing/2014/main" val="2255160928"/>
                    </a:ext>
                  </a:extLst>
                </a:gridCol>
                <a:gridCol w="5702709">
                  <a:extLst>
                    <a:ext uri="{9D8B030D-6E8A-4147-A177-3AD203B41FA5}">
                      <a16:colId xmlns:a16="http://schemas.microsoft.com/office/drawing/2014/main" val="2844112877"/>
                    </a:ext>
                  </a:extLst>
                </a:gridCol>
              </a:tblGrid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Dans notre quotidien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01040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Commande auprès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Requête reçue et prise en compte par un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03734"/>
                  </a:ext>
                </a:extLst>
              </a:tr>
              <a:tr h="4740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préparation repas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retour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25703"/>
                  </a:ext>
                </a:extLst>
              </a:tr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 servi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 requête via contrôleur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4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3135686"/>
            <a:ext cx="286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Autant de serveurs que de tables !!</a:t>
            </a:r>
          </a:p>
        </p:txBody>
      </p:sp>
    </p:spTree>
    <p:extLst>
      <p:ext uri="{BB962C8B-B14F-4D97-AF65-F5344CB8AC3E}">
        <p14:creationId xmlns:p14="http://schemas.microsoft.com/office/powerpoint/2010/main" val="39738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676</Words>
  <Application>Microsoft Office PowerPoint</Application>
  <PresentationFormat>Grand écran</PresentationFormat>
  <Paragraphs>106</Paragraphs>
  <Slides>22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Fira Code</vt:lpstr>
      <vt:lpstr>Menlo</vt:lpstr>
      <vt:lpstr>MonoLisa</vt:lpstr>
      <vt:lpstr>Segoe UI Light</vt:lpstr>
      <vt:lpstr>Wingdings</vt:lpstr>
      <vt:lpstr>Thème Office</vt:lpstr>
      <vt:lpstr>Programmationpour serveur Web : Réactive ou Impérative ?</vt:lpstr>
      <vt:lpstr>Définition</vt:lpstr>
      <vt:lpstr>Programmation impérative dans un serveur Web</vt:lpstr>
      <vt:lpstr>Programmation réactive</vt:lpstr>
      <vt:lpstr>Dans un environnement « web »</vt:lpstr>
      <vt:lpstr>Dans un contexte « web »</vt:lpstr>
      <vt:lpstr>Oui mais au niveau applicatif ?</vt:lpstr>
      <vt:lpstr>Un exemple pour comprendre les impacts</vt:lpstr>
      <vt:lpstr>Un exemple de traitement bloquant pour comprendre les impacts</vt:lpstr>
      <vt:lpstr>Un exemple de traitement bloquant pour comprendre les impacts</vt:lpstr>
      <vt:lpstr>Un exemple de traitement bloquant pour comprendre les impacts</vt:lpstr>
      <vt:lpstr>Un exemple de traitement non bloquant pour comprendre les impacts</vt:lpstr>
      <vt:lpstr>     Accès « bloquant »                           Accès « non bloquant »</vt:lpstr>
      <vt:lpstr>Accès « bloquant »</vt:lpstr>
      <vt:lpstr>Vue en couche</vt:lpstr>
      <vt:lpstr>Accès « non bloquant » (réactif)</vt:lpstr>
      <vt:lpstr>Log</vt:lpstr>
      <vt:lpstr>Les différentes « stack » logicielles</vt:lpstr>
      <vt:lpstr>Log</vt:lpstr>
      <vt:lpstr>Les tests de performances</vt:lpstr>
      <vt:lpstr>Log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2023-11-27T20:17:33Z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