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5" r:id="rId4"/>
  </p:sldMasterIdLst>
  <p:notesMasterIdLst>
    <p:notesMasterId r:id="rId54"/>
  </p:notesMasterIdLst>
  <p:handoutMasterIdLst>
    <p:handoutMasterId r:id="rId55"/>
  </p:handoutMasterIdLst>
  <p:sldIdLst>
    <p:sldId id="256" r:id="rId5"/>
    <p:sldId id="345" r:id="rId6"/>
    <p:sldId id="328" r:id="rId7"/>
    <p:sldId id="348" r:id="rId8"/>
    <p:sldId id="350" r:id="rId9"/>
    <p:sldId id="359" r:id="rId10"/>
    <p:sldId id="360" r:id="rId11"/>
    <p:sldId id="361" r:id="rId12"/>
    <p:sldId id="362" r:id="rId13"/>
    <p:sldId id="405" r:id="rId14"/>
    <p:sldId id="407" r:id="rId15"/>
    <p:sldId id="349" r:id="rId16"/>
    <p:sldId id="364" r:id="rId17"/>
    <p:sldId id="406" r:id="rId18"/>
    <p:sldId id="373" r:id="rId19"/>
    <p:sldId id="384" r:id="rId20"/>
    <p:sldId id="379" r:id="rId21"/>
    <p:sldId id="381" r:id="rId22"/>
    <p:sldId id="382" r:id="rId23"/>
    <p:sldId id="378" r:id="rId24"/>
    <p:sldId id="372" r:id="rId25"/>
    <p:sldId id="356" r:id="rId26"/>
    <p:sldId id="357" r:id="rId27"/>
    <p:sldId id="411" r:id="rId28"/>
    <p:sldId id="347" r:id="rId29"/>
    <p:sldId id="375" r:id="rId30"/>
    <p:sldId id="371" r:id="rId31"/>
    <p:sldId id="409" r:id="rId32"/>
    <p:sldId id="410" r:id="rId33"/>
    <p:sldId id="346" r:id="rId34"/>
    <p:sldId id="385" r:id="rId35"/>
    <p:sldId id="408" r:id="rId36"/>
    <p:sldId id="401" r:id="rId37"/>
    <p:sldId id="374" r:id="rId38"/>
    <p:sldId id="389" r:id="rId39"/>
    <p:sldId id="392" r:id="rId40"/>
    <p:sldId id="393" r:id="rId41"/>
    <p:sldId id="394" r:id="rId42"/>
    <p:sldId id="395" r:id="rId43"/>
    <p:sldId id="396" r:id="rId44"/>
    <p:sldId id="399" r:id="rId45"/>
    <p:sldId id="397" r:id="rId46"/>
    <p:sldId id="398" r:id="rId47"/>
    <p:sldId id="402" r:id="rId48"/>
    <p:sldId id="403" r:id="rId49"/>
    <p:sldId id="387" r:id="rId50"/>
    <p:sldId id="400" r:id="rId51"/>
    <p:sldId id="354" r:id="rId52"/>
    <p:sldId id="327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45"/>
            <p14:sldId id="328"/>
            <p14:sldId id="348"/>
            <p14:sldId id="350"/>
            <p14:sldId id="359"/>
            <p14:sldId id="360"/>
            <p14:sldId id="361"/>
            <p14:sldId id="362"/>
            <p14:sldId id="405"/>
            <p14:sldId id="407"/>
            <p14:sldId id="349"/>
            <p14:sldId id="364"/>
            <p14:sldId id="406"/>
            <p14:sldId id="373"/>
            <p14:sldId id="384"/>
            <p14:sldId id="379"/>
            <p14:sldId id="381"/>
            <p14:sldId id="382"/>
            <p14:sldId id="378"/>
            <p14:sldId id="372"/>
            <p14:sldId id="356"/>
            <p14:sldId id="357"/>
            <p14:sldId id="411"/>
            <p14:sldId id="347"/>
            <p14:sldId id="375"/>
            <p14:sldId id="371"/>
            <p14:sldId id="409"/>
            <p14:sldId id="410"/>
            <p14:sldId id="346"/>
            <p14:sldId id="385"/>
            <p14:sldId id="408"/>
            <p14:sldId id="401"/>
            <p14:sldId id="374"/>
            <p14:sldId id="389"/>
            <p14:sldId id="392"/>
            <p14:sldId id="393"/>
            <p14:sldId id="394"/>
            <p14:sldId id="395"/>
            <p14:sldId id="396"/>
            <p14:sldId id="399"/>
            <p14:sldId id="397"/>
            <p14:sldId id="398"/>
            <p14:sldId id="402"/>
            <p14:sldId id="403"/>
            <p14:sldId id="387"/>
            <p14:sldId id="400"/>
            <p14:sldId id="35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2F2EA"/>
    <a:srgbClr val="D24726"/>
    <a:srgbClr val="DD462F"/>
    <a:srgbClr val="404040"/>
    <a:srgbClr val="FF9B45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8" autoAdjust="0"/>
    <p:restoredTop sz="89882" autoAdjust="0"/>
  </p:normalViewPr>
  <p:slideViewPr>
    <p:cSldViewPr snapToGrid="0">
      <p:cViewPr varScale="1">
        <p:scale>
          <a:sx n="143" d="100"/>
          <a:sy n="143" d="100"/>
        </p:scale>
        <p:origin x="72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DB0CC-1DD4-4362-BCCE-5D9A031848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B282CA-B42E-499D-A078-06F01536D358}">
      <dgm:prSet phldrT="[Texte]"/>
      <dgm:spPr/>
      <dgm:t>
        <a:bodyPr/>
        <a:lstStyle/>
        <a:p>
          <a:r>
            <a:rPr lang="fr-FR" dirty="0"/>
            <a:t>Web</a:t>
          </a:r>
        </a:p>
      </dgm:t>
    </dgm:pt>
    <dgm:pt modelId="{A837ED3D-FC64-4C84-AA57-55DB4B7C50E0}" type="parTrans" cxnId="{C41AC016-F85F-4BE0-9CC4-00A7FA27D6E1}">
      <dgm:prSet/>
      <dgm:spPr/>
      <dgm:t>
        <a:bodyPr/>
        <a:lstStyle/>
        <a:p>
          <a:endParaRPr lang="fr-FR"/>
        </a:p>
      </dgm:t>
    </dgm:pt>
    <dgm:pt modelId="{6584CE8C-7B14-45BE-A5D5-6B22169A9E72}" type="sibTrans" cxnId="{C41AC016-F85F-4BE0-9CC4-00A7FA27D6E1}">
      <dgm:prSet/>
      <dgm:spPr/>
      <dgm:t>
        <a:bodyPr/>
        <a:lstStyle/>
        <a:p>
          <a:endParaRPr lang="fr-FR"/>
        </a:p>
      </dgm:t>
    </dgm:pt>
    <dgm:pt modelId="{DD38D2DE-8248-4141-B2BE-2A4736C153C5}">
      <dgm:prSet phldrT="[Texte]" custT="1"/>
      <dgm:spPr/>
      <dgm:t>
        <a:bodyPr/>
        <a:lstStyle/>
        <a:p>
          <a:r>
            <a:rPr lang="fr-FR" sz="2800" dirty="0"/>
            <a:t>Spring web</a:t>
          </a:r>
        </a:p>
        <a:p>
          <a:r>
            <a:rPr lang="fr-FR" sz="28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Boot 2.4.4</a:t>
          </a:r>
          <a:endParaRPr lang="fr-FR" sz="2800" dirty="0"/>
        </a:p>
      </dgm:t>
    </dgm:pt>
    <dgm:pt modelId="{D3BAEE1B-83F8-4F43-8DE3-66828198B16C}" type="parTrans" cxnId="{8DBC5EF8-EB79-4037-9549-83564724265B}">
      <dgm:prSet/>
      <dgm:spPr/>
      <dgm:t>
        <a:bodyPr/>
        <a:lstStyle/>
        <a:p>
          <a:endParaRPr lang="fr-FR"/>
        </a:p>
      </dgm:t>
    </dgm:pt>
    <dgm:pt modelId="{F2A99E84-0561-4839-9B59-BD00EF506E79}" type="sibTrans" cxnId="{8DBC5EF8-EB79-4037-9549-83564724265B}">
      <dgm:prSet/>
      <dgm:spPr/>
      <dgm:t>
        <a:bodyPr/>
        <a:lstStyle/>
        <a:p>
          <a:endParaRPr lang="fr-FR"/>
        </a:p>
      </dgm:t>
    </dgm:pt>
    <dgm:pt modelId="{CD07A288-ED89-490C-A24E-BDD1336574E4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Data JPA</a:t>
          </a:r>
        </a:p>
      </dgm:t>
    </dgm:pt>
    <dgm:pt modelId="{5BA74335-AAD3-4D93-B931-D8F22C81F8FF}" type="parTrans" cxnId="{811B6C5F-C7AC-4134-AF4A-EB16143C56DD}">
      <dgm:prSet/>
      <dgm:spPr/>
      <dgm:t>
        <a:bodyPr/>
        <a:lstStyle/>
        <a:p>
          <a:endParaRPr lang="fr-FR"/>
        </a:p>
      </dgm:t>
    </dgm:pt>
    <dgm:pt modelId="{57EF2CA5-261C-4131-84E3-6B17C0D81FFB}" type="sibTrans" cxnId="{811B6C5F-C7AC-4134-AF4A-EB16143C56DD}">
      <dgm:prSet/>
      <dgm:spPr/>
      <dgm:t>
        <a:bodyPr/>
        <a:lstStyle/>
        <a:p>
          <a:endParaRPr lang="fr-FR"/>
        </a:p>
      </dgm:t>
    </dgm:pt>
    <dgm:pt modelId="{62553B78-A78A-4787-A72D-1B404C4127BD}">
      <dgm:prSet phldrT="[Texte]"/>
      <dgm:spPr/>
      <dgm:t>
        <a:bodyPr/>
        <a:lstStyle/>
        <a:p>
          <a:r>
            <a:rPr lang="fr-FR" dirty="0" err="1"/>
            <a:t>WebFlux</a:t>
          </a:r>
          <a:endParaRPr lang="fr-FR" dirty="0"/>
        </a:p>
      </dgm:t>
    </dgm:pt>
    <dgm:pt modelId="{8CE00FCC-6C84-415F-BBF5-6723EB6523FD}" type="parTrans" cxnId="{9C9F9015-A0F4-4A27-B5D2-2751F0CD09CF}">
      <dgm:prSet/>
      <dgm:spPr/>
      <dgm:t>
        <a:bodyPr/>
        <a:lstStyle/>
        <a:p>
          <a:endParaRPr lang="fr-FR"/>
        </a:p>
      </dgm:t>
    </dgm:pt>
    <dgm:pt modelId="{0B419317-832E-4D55-B773-61A9D0C42FC3}" type="sibTrans" cxnId="{9C9F9015-A0F4-4A27-B5D2-2751F0CD09CF}">
      <dgm:prSet/>
      <dgm:spPr/>
      <dgm:t>
        <a:bodyPr/>
        <a:lstStyle/>
        <a:p>
          <a:endParaRPr lang="fr-FR"/>
        </a:p>
      </dgm:t>
    </dgm:pt>
    <dgm:pt modelId="{E4E29FD0-FA04-48A9-90F0-A78477D28C8E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</a:t>
          </a:r>
          <a:r>
            <a:rPr lang="fr-FR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WebFlux</a:t>
          </a:r>
          <a:endParaRPr lang="fr-FR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8F6F25C-11EA-411A-A65C-F78755A85F4A}" type="parTrans" cxnId="{C4776FF0-5A8B-49D9-9B13-6430AFC8F14B}">
      <dgm:prSet/>
      <dgm:spPr/>
      <dgm:t>
        <a:bodyPr/>
        <a:lstStyle/>
        <a:p>
          <a:endParaRPr lang="fr-FR"/>
        </a:p>
      </dgm:t>
    </dgm:pt>
    <dgm:pt modelId="{22C7DC0B-B339-4842-A6A6-79EA5C6A59EE}" type="sibTrans" cxnId="{C4776FF0-5A8B-49D9-9B13-6430AFC8F14B}">
      <dgm:prSet/>
      <dgm:spPr/>
      <dgm:t>
        <a:bodyPr/>
        <a:lstStyle/>
        <a:p>
          <a:endParaRPr lang="fr-FR"/>
        </a:p>
      </dgm:t>
    </dgm:pt>
    <dgm:pt modelId="{158FE184-D71E-4A06-9153-B095D99375B9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JPA</a:t>
          </a:r>
        </a:p>
      </dgm:t>
    </dgm:pt>
    <dgm:pt modelId="{C476EC61-8755-4163-8E9A-46B19CCC547B}" type="parTrans" cxnId="{49FD4F42-83DF-4D42-82D6-A1BC49CB22CD}">
      <dgm:prSet/>
      <dgm:spPr/>
      <dgm:t>
        <a:bodyPr/>
        <a:lstStyle/>
        <a:p>
          <a:endParaRPr lang="fr-FR"/>
        </a:p>
      </dgm:t>
    </dgm:pt>
    <dgm:pt modelId="{038B4FAF-C5F8-44D7-8673-65EA3D076943}" type="sibTrans" cxnId="{49FD4F42-83DF-4D42-82D6-A1BC49CB22CD}">
      <dgm:prSet/>
      <dgm:spPr/>
      <dgm:t>
        <a:bodyPr/>
        <a:lstStyle/>
        <a:p>
          <a:endParaRPr lang="fr-FR"/>
        </a:p>
      </dgm:t>
    </dgm:pt>
    <dgm:pt modelId="{22D604AB-5442-4F50-83EC-9EC0206BABE6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Virtual Thread</a:t>
          </a:r>
        </a:p>
      </dgm:t>
    </dgm:pt>
    <dgm:pt modelId="{DA58F68C-0B78-4708-BDFD-C27164052F0E}" type="parTrans" cxnId="{CE4638FE-7B22-46F6-BBCB-F76DF1AB3A45}">
      <dgm:prSet/>
      <dgm:spPr/>
      <dgm:t>
        <a:bodyPr/>
        <a:lstStyle/>
        <a:p>
          <a:endParaRPr lang="fr-FR"/>
        </a:p>
      </dgm:t>
    </dgm:pt>
    <dgm:pt modelId="{B05AEB47-CE1E-4E7D-A029-AE81597B5271}" type="sibTrans" cxnId="{CE4638FE-7B22-46F6-BBCB-F76DF1AB3A45}">
      <dgm:prSet/>
      <dgm:spPr/>
      <dgm:t>
        <a:bodyPr/>
        <a:lstStyle/>
        <a:p>
          <a:endParaRPr lang="fr-FR"/>
        </a:p>
      </dgm:t>
    </dgm:pt>
    <dgm:pt modelId="{1E8D1EFF-F49A-46B6-B152-7BBD41297816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web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Boot 3.3.3</a:t>
          </a:r>
        </a:p>
      </dgm:t>
    </dgm:pt>
    <dgm:pt modelId="{95886924-6E92-4813-BA43-E8C76413DF6D}" type="parTrans" cxnId="{B6121CB5-2DDA-468B-B573-143E9707C84F}">
      <dgm:prSet/>
      <dgm:spPr/>
      <dgm:t>
        <a:bodyPr/>
        <a:lstStyle/>
        <a:p>
          <a:endParaRPr lang="fr-FR"/>
        </a:p>
      </dgm:t>
    </dgm:pt>
    <dgm:pt modelId="{E49F64D4-FB98-44B9-B104-77E4850F0816}" type="sibTrans" cxnId="{B6121CB5-2DDA-468B-B573-143E9707C84F}">
      <dgm:prSet/>
      <dgm:spPr/>
      <dgm:t>
        <a:bodyPr/>
        <a:lstStyle/>
        <a:p>
          <a:endParaRPr lang="fr-FR"/>
        </a:p>
      </dgm:t>
    </dgm:pt>
    <dgm:pt modelId="{D6EEC627-C9D5-4245-9656-975599A8A207}">
      <dgm:prSet phldrT="[Texte]" custT="1"/>
      <dgm:spPr/>
      <dgm:t>
        <a:bodyPr/>
        <a:lstStyle/>
        <a:p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Data JPA</a:t>
          </a:r>
        </a:p>
      </dgm:t>
    </dgm:pt>
    <dgm:pt modelId="{1DC62431-4A9A-4C97-8EE3-F516549C8A00}" type="parTrans" cxnId="{2945B48E-7566-468C-B355-0ACE55C86A0C}">
      <dgm:prSet/>
      <dgm:spPr/>
      <dgm:t>
        <a:bodyPr/>
        <a:lstStyle/>
        <a:p>
          <a:endParaRPr lang="fr-FR"/>
        </a:p>
      </dgm:t>
    </dgm:pt>
    <dgm:pt modelId="{A3A82868-AF7C-4DC7-94C2-8EECF3F654D2}" type="sibTrans" cxnId="{2945B48E-7566-468C-B355-0ACE55C86A0C}">
      <dgm:prSet/>
      <dgm:spPr/>
      <dgm:t>
        <a:bodyPr/>
        <a:lstStyle/>
        <a:p>
          <a:endParaRPr lang="fr-FR"/>
        </a:p>
      </dgm:t>
    </dgm:pt>
    <dgm:pt modelId="{B395ED1C-8CC5-477D-804B-042D011DEFB9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Hibernate +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Driver Classique</a:t>
          </a:r>
        </a:p>
      </dgm:t>
    </dgm:pt>
    <dgm:pt modelId="{097FBF7A-DB33-49DE-93BE-776943477A90}" type="parTrans" cxnId="{E18BEB1E-30B8-4EEC-8FD0-1E87568DE416}">
      <dgm:prSet/>
      <dgm:spPr/>
      <dgm:t>
        <a:bodyPr/>
        <a:lstStyle/>
        <a:p>
          <a:endParaRPr lang="fr-FR"/>
        </a:p>
      </dgm:t>
    </dgm:pt>
    <dgm:pt modelId="{7C51292B-9F59-46D5-99BB-8D3D54B49E2D}" type="sibTrans" cxnId="{E18BEB1E-30B8-4EEC-8FD0-1E87568DE416}">
      <dgm:prSet/>
      <dgm:spPr/>
      <dgm:t>
        <a:bodyPr/>
        <a:lstStyle/>
        <a:p>
          <a:endParaRPr lang="fr-FR"/>
        </a:p>
      </dgm:t>
    </dgm:pt>
    <dgm:pt modelId="{46AFA0F6-5276-41C4-85DA-AF1C8D251804}">
      <dgm:prSet phldrT="[Texte]" custT="1"/>
      <dgm:spPr/>
      <dgm:t>
        <a:bodyPr/>
        <a:lstStyle/>
        <a:p>
          <a:r>
            <a:rPr lang="fr-FR" sz="2800" dirty="0"/>
            <a:t>Hibernate</a:t>
          </a:r>
          <a:r>
            <a:rPr lang="fr-FR" sz="2000" dirty="0"/>
            <a:t> </a:t>
          </a:r>
          <a:r>
            <a:rPr lang="fr-FR" sz="2800" dirty="0" err="1"/>
            <a:t>reactive</a:t>
          </a:r>
          <a:r>
            <a:rPr lang="fr-FR" sz="2000" dirty="0"/>
            <a:t> </a:t>
          </a:r>
          <a:r>
            <a:rPr lang="fr-FR" sz="2800" dirty="0"/>
            <a:t>+</a:t>
          </a:r>
          <a:r>
            <a:rPr lang="fr-FR" sz="2000" dirty="0"/>
            <a:t> driver</a:t>
          </a:r>
          <a:br>
            <a:rPr lang="fr-FR" sz="2000" dirty="0"/>
          </a:br>
          <a:r>
            <a:rPr lang="fr-FR" sz="2000" dirty="0" err="1"/>
            <a:t>vertx</a:t>
          </a:r>
          <a:r>
            <a:rPr lang="fr-FR" sz="2000" dirty="0"/>
            <a:t>-</a:t>
          </a:r>
          <a:r>
            <a:rPr lang="fr-FR" sz="2000" dirty="0" err="1"/>
            <a:t>pg</a:t>
          </a:r>
          <a:r>
            <a:rPr lang="fr-FR" sz="2000" dirty="0"/>
            <a:t>-client</a:t>
          </a:r>
        </a:p>
      </dgm:t>
    </dgm:pt>
    <dgm:pt modelId="{3059F815-EDAB-4DE2-B214-EC6D575C0688}" type="parTrans" cxnId="{054D28D4-EAD2-4DB4-A3C6-4059D7E28AC0}">
      <dgm:prSet/>
      <dgm:spPr/>
      <dgm:t>
        <a:bodyPr/>
        <a:lstStyle/>
        <a:p>
          <a:endParaRPr lang="fr-FR"/>
        </a:p>
      </dgm:t>
    </dgm:pt>
    <dgm:pt modelId="{C98506EC-FDB2-4DE5-A363-2A3A783EA9E4}" type="sibTrans" cxnId="{054D28D4-EAD2-4DB4-A3C6-4059D7E28AC0}">
      <dgm:prSet/>
      <dgm:spPr/>
      <dgm:t>
        <a:bodyPr/>
        <a:lstStyle/>
        <a:p>
          <a:endParaRPr lang="fr-FR"/>
        </a:p>
      </dgm:t>
    </dgm:pt>
    <dgm:pt modelId="{1CC54B8A-3466-44A8-B7EF-AFBA27FD08C2}">
      <dgm:prSet phldrT="[Texte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Hibernate +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Driver Classique</a:t>
          </a:r>
        </a:p>
      </dgm:t>
    </dgm:pt>
    <dgm:pt modelId="{27C2F9E2-7982-438E-8BFD-D141D77FCD49}" type="parTrans" cxnId="{467FFC53-997B-40AA-84B8-8C056766F712}">
      <dgm:prSet/>
      <dgm:spPr/>
      <dgm:t>
        <a:bodyPr/>
        <a:lstStyle/>
        <a:p>
          <a:endParaRPr lang="fr-FR"/>
        </a:p>
      </dgm:t>
    </dgm:pt>
    <dgm:pt modelId="{0B26447C-08D6-40B4-98B6-6716846C703F}" type="sibTrans" cxnId="{467FFC53-997B-40AA-84B8-8C056766F712}">
      <dgm:prSet/>
      <dgm:spPr/>
      <dgm:t>
        <a:bodyPr/>
        <a:lstStyle/>
        <a:p>
          <a:endParaRPr lang="fr-FR"/>
        </a:p>
      </dgm:t>
    </dgm:pt>
    <dgm:pt modelId="{9EA1A242-B967-4368-ADA7-3F571FC8FA23}" type="pres">
      <dgm:prSet presAssocID="{C0BDB0CC-1DD4-4362-BCCE-5D9A031848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CE4F33F-0172-4B6D-B9C4-5C99DFEAACBF}" type="pres">
      <dgm:prSet presAssocID="{91B282CA-B42E-499D-A078-06F01536D358}" presName="horFlow" presStyleCnt="0"/>
      <dgm:spPr/>
    </dgm:pt>
    <dgm:pt modelId="{BFC9F399-50AC-4B79-A0EC-12C1DB871D3E}" type="pres">
      <dgm:prSet presAssocID="{91B282CA-B42E-499D-A078-06F01536D358}" presName="bigChev" presStyleLbl="node1" presStyleIdx="0" presStyleCnt="3"/>
      <dgm:spPr/>
    </dgm:pt>
    <dgm:pt modelId="{711E371F-4F3A-434F-BF42-1FAAE8D4DDEC}" type="pres">
      <dgm:prSet presAssocID="{D3BAEE1B-83F8-4F43-8DE3-66828198B16C}" presName="parTrans" presStyleCnt="0"/>
      <dgm:spPr/>
    </dgm:pt>
    <dgm:pt modelId="{6337942E-B398-46AD-9D6F-910EA8D1E79B}" type="pres">
      <dgm:prSet presAssocID="{DD38D2DE-8248-4141-B2BE-2A4736C153C5}" presName="node" presStyleLbl="alignAccFollowNode1" presStyleIdx="0" presStyleCnt="9">
        <dgm:presLayoutVars>
          <dgm:bulletEnabled val="1"/>
        </dgm:presLayoutVars>
      </dgm:prSet>
      <dgm:spPr/>
    </dgm:pt>
    <dgm:pt modelId="{B5973E13-D2D2-4379-B22A-1C7294406D1A}" type="pres">
      <dgm:prSet presAssocID="{F2A99E84-0561-4839-9B59-BD00EF506E79}" presName="sibTrans" presStyleCnt="0"/>
      <dgm:spPr/>
    </dgm:pt>
    <dgm:pt modelId="{AB69735C-E542-488D-B269-3BE6484748E2}" type="pres">
      <dgm:prSet presAssocID="{CD07A288-ED89-490C-A24E-BDD1336574E4}" presName="node" presStyleLbl="alignAccFollowNode1" presStyleIdx="1" presStyleCnt="9">
        <dgm:presLayoutVars>
          <dgm:bulletEnabled val="1"/>
        </dgm:presLayoutVars>
      </dgm:prSet>
      <dgm:spPr/>
    </dgm:pt>
    <dgm:pt modelId="{78C9A6B9-C02A-4129-99B3-2C084277602D}" type="pres">
      <dgm:prSet presAssocID="{57EF2CA5-261C-4131-84E3-6B17C0D81FFB}" presName="sibTrans" presStyleCnt="0"/>
      <dgm:spPr/>
    </dgm:pt>
    <dgm:pt modelId="{A59B6554-1970-4D3D-B1D8-A4EDCD4BB775}" type="pres">
      <dgm:prSet presAssocID="{B395ED1C-8CC5-477D-804B-042D011DEFB9}" presName="node" presStyleLbl="alignAccFollowNode1" presStyleIdx="2" presStyleCnt="9">
        <dgm:presLayoutVars>
          <dgm:bulletEnabled val="1"/>
        </dgm:presLayoutVars>
      </dgm:prSet>
      <dgm:spPr/>
    </dgm:pt>
    <dgm:pt modelId="{A288683D-DB49-44CC-80AB-2806271CF15D}" type="pres">
      <dgm:prSet presAssocID="{91B282CA-B42E-499D-A078-06F01536D358}" presName="vSp" presStyleCnt="0"/>
      <dgm:spPr/>
    </dgm:pt>
    <dgm:pt modelId="{F318C41A-9373-4CC9-8E9F-587FBA589BFB}" type="pres">
      <dgm:prSet presAssocID="{62553B78-A78A-4787-A72D-1B404C4127BD}" presName="horFlow" presStyleCnt="0"/>
      <dgm:spPr/>
    </dgm:pt>
    <dgm:pt modelId="{36AA3CFA-EAEF-43B1-8C86-A77DE01FA6CB}" type="pres">
      <dgm:prSet presAssocID="{62553B78-A78A-4787-A72D-1B404C4127BD}" presName="bigChev" presStyleLbl="node1" presStyleIdx="1" presStyleCnt="3"/>
      <dgm:spPr/>
    </dgm:pt>
    <dgm:pt modelId="{05BE5DB2-8BAC-4753-8053-A7081F704810}" type="pres">
      <dgm:prSet presAssocID="{68F6F25C-11EA-411A-A65C-F78755A85F4A}" presName="parTrans" presStyleCnt="0"/>
      <dgm:spPr/>
    </dgm:pt>
    <dgm:pt modelId="{CF8C24B5-622A-4A97-A455-746EAEEA51F3}" type="pres">
      <dgm:prSet presAssocID="{E4E29FD0-FA04-48A9-90F0-A78477D28C8E}" presName="node" presStyleLbl="alignAccFollowNode1" presStyleIdx="3" presStyleCnt="9">
        <dgm:presLayoutVars>
          <dgm:bulletEnabled val="1"/>
        </dgm:presLayoutVars>
      </dgm:prSet>
      <dgm:spPr/>
    </dgm:pt>
    <dgm:pt modelId="{4D6F6C4D-FFD6-4FC0-9349-598332C7D987}" type="pres">
      <dgm:prSet presAssocID="{22C7DC0B-B339-4842-A6A6-79EA5C6A59EE}" presName="sibTrans" presStyleCnt="0"/>
      <dgm:spPr/>
    </dgm:pt>
    <dgm:pt modelId="{89B573B7-FF31-45BA-9A6D-2421E3CF79F5}" type="pres">
      <dgm:prSet presAssocID="{158FE184-D71E-4A06-9153-B095D99375B9}" presName="node" presStyleLbl="alignAccFollowNode1" presStyleIdx="4" presStyleCnt="9">
        <dgm:presLayoutVars>
          <dgm:bulletEnabled val="1"/>
        </dgm:presLayoutVars>
      </dgm:prSet>
      <dgm:spPr/>
    </dgm:pt>
    <dgm:pt modelId="{12B93875-8AA9-4124-BDE6-307ADE11CA3F}" type="pres">
      <dgm:prSet presAssocID="{038B4FAF-C5F8-44D7-8673-65EA3D076943}" presName="sibTrans" presStyleCnt="0"/>
      <dgm:spPr/>
    </dgm:pt>
    <dgm:pt modelId="{7F106349-F79F-4A70-AB58-9C64920D6750}" type="pres">
      <dgm:prSet presAssocID="{46AFA0F6-5276-41C4-85DA-AF1C8D251804}" presName="node" presStyleLbl="alignAccFollowNode1" presStyleIdx="5" presStyleCnt="9">
        <dgm:presLayoutVars>
          <dgm:bulletEnabled val="1"/>
        </dgm:presLayoutVars>
      </dgm:prSet>
      <dgm:spPr/>
    </dgm:pt>
    <dgm:pt modelId="{2B7A504D-4B72-4EA6-BB0B-F2A08F575DAB}" type="pres">
      <dgm:prSet presAssocID="{62553B78-A78A-4787-A72D-1B404C4127BD}" presName="vSp" presStyleCnt="0"/>
      <dgm:spPr/>
    </dgm:pt>
    <dgm:pt modelId="{315DDF45-E845-49A9-801B-095C45CF04C0}" type="pres">
      <dgm:prSet presAssocID="{22D604AB-5442-4F50-83EC-9EC0206BABE6}" presName="horFlow" presStyleCnt="0"/>
      <dgm:spPr/>
    </dgm:pt>
    <dgm:pt modelId="{5DF7FCB7-F99F-46A8-B20E-51819A872D10}" type="pres">
      <dgm:prSet presAssocID="{22D604AB-5442-4F50-83EC-9EC0206BABE6}" presName="bigChev" presStyleLbl="node1" presStyleIdx="2" presStyleCnt="3"/>
      <dgm:spPr/>
    </dgm:pt>
    <dgm:pt modelId="{4FAA8353-D590-450E-95CC-793F758A1C79}" type="pres">
      <dgm:prSet presAssocID="{95886924-6E92-4813-BA43-E8C76413DF6D}" presName="parTrans" presStyleCnt="0"/>
      <dgm:spPr/>
    </dgm:pt>
    <dgm:pt modelId="{D4B63B1D-ACD9-4037-A60D-F8B5D3FC8559}" type="pres">
      <dgm:prSet presAssocID="{1E8D1EFF-F49A-46B6-B152-7BBD41297816}" presName="node" presStyleLbl="alignAccFollowNode1" presStyleIdx="6" presStyleCnt="9">
        <dgm:presLayoutVars>
          <dgm:bulletEnabled val="1"/>
        </dgm:presLayoutVars>
      </dgm:prSet>
      <dgm:spPr/>
    </dgm:pt>
    <dgm:pt modelId="{7E8BB790-5EE4-4CCB-BC09-C842CF171CAA}" type="pres">
      <dgm:prSet presAssocID="{E49F64D4-FB98-44B9-B104-77E4850F0816}" presName="sibTrans" presStyleCnt="0"/>
      <dgm:spPr/>
    </dgm:pt>
    <dgm:pt modelId="{8CA3531E-0C60-4389-9263-28635036BE23}" type="pres">
      <dgm:prSet presAssocID="{D6EEC627-C9D5-4245-9656-975599A8A207}" presName="node" presStyleLbl="alignAccFollowNode1" presStyleIdx="7" presStyleCnt="9">
        <dgm:presLayoutVars>
          <dgm:bulletEnabled val="1"/>
        </dgm:presLayoutVars>
      </dgm:prSet>
      <dgm:spPr/>
    </dgm:pt>
    <dgm:pt modelId="{A395D4AB-5884-4C3A-A532-FD130C13390C}" type="pres">
      <dgm:prSet presAssocID="{A3A82868-AF7C-4DC7-94C2-8EECF3F654D2}" presName="sibTrans" presStyleCnt="0"/>
      <dgm:spPr/>
    </dgm:pt>
    <dgm:pt modelId="{1B6E54A2-028F-435D-A444-042F09741182}" type="pres">
      <dgm:prSet presAssocID="{1CC54B8A-3466-44A8-B7EF-AFBA27FD08C2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50190106-8C57-4B0A-9188-5D007EAA70BB}" type="presOf" srcId="{158FE184-D71E-4A06-9153-B095D99375B9}" destId="{89B573B7-FF31-45BA-9A6D-2421E3CF79F5}" srcOrd="0" destOrd="0" presId="urn:microsoft.com/office/officeart/2005/8/layout/lProcess3"/>
    <dgm:cxn modelId="{7C505109-615C-4A59-9CB7-BF49717B554D}" type="presOf" srcId="{1E8D1EFF-F49A-46B6-B152-7BBD41297816}" destId="{D4B63B1D-ACD9-4037-A60D-F8B5D3FC8559}" srcOrd="0" destOrd="0" presId="urn:microsoft.com/office/officeart/2005/8/layout/lProcess3"/>
    <dgm:cxn modelId="{9C9F9015-A0F4-4A27-B5D2-2751F0CD09CF}" srcId="{C0BDB0CC-1DD4-4362-BCCE-5D9A0318486D}" destId="{62553B78-A78A-4787-A72D-1B404C4127BD}" srcOrd="1" destOrd="0" parTransId="{8CE00FCC-6C84-415F-BBF5-6723EB6523FD}" sibTransId="{0B419317-832E-4D55-B773-61A9D0C42FC3}"/>
    <dgm:cxn modelId="{C41AC016-F85F-4BE0-9CC4-00A7FA27D6E1}" srcId="{C0BDB0CC-1DD4-4362-BCCE-5D9A0318486D}" destId="{91B282CA-B42E-499D-A078-06F01536D358}" srcOrd="0" destOrd="0" parTransId="{A837ED3D-FC64-4C84-AA57-55DB4B7C50E0}" sibTransId="{6584CE8C-7B14-45BE-A5D5-6B22169A9E72}"/>
    <dgm:cxn modelId="{E18BEB1E-30B8-4EEC-8FD0-1E87568DE416}" srcId="{91B282CA-B42E-499D-A078-06F01536D358}" destId="{B395ED1C-8CC5-477D-804B-042D011DEFB9}" srcOrd="2" destOrd="0" parTransId="{097FBF7A-DB33-49DE-93BE-776943477A90}" sibTransId="{7C51292B-9F59-46D5-99BB-8D3D54B49E2D}"/>
    <dgm:cxn modelId="{C3D5982B-CA9E-4F1C-B9E1-E3C71BE5ABDC}" type="presOf" srcId="{22D604AB-5442-4F50-83EC-9EC0206BABE6}" destId="{5DF7FCB7-F99F-46A8-B20E-51819A872D10}" srcOrd="0" destOrd="0" presId="urn:microsoft.com/office/officeart/2005/8/layout/lProcess3"/>
    <dgm:cxn modelId="{C73AED34-7FDD-4D27-852C-58216BDB57E5}" type="presOf" srcId="{E4E29FD0-FA04-48A9-90F0-A78477D28C8E}" destId="{CF8C24B5-622A-4A97-A455-746EAEEA51F3}" srcOrd="0" destOrd="0" presId="urn:microsoft.com/office/officeart/2005/8/layout/lProcess3"/>
    <dgm:cxn modelId="{811B6C5F-C7AC-4134-AF4A-EB16143C56DD}" srcId="{91B282CA-B42E-499D-A078-06F01536D358}" destId="{CD07A288-ED89-490C-A24E-BDD1336574E4}" srcOrd="1" destOrd="0" parTransId="{5BA74335-AAD3-4D93-B931-D8F22C81F8FF}" sibTransId="{57EF2CA5-261C-4131-84E3-6B17C0D81FFB}"/>
    <dgm:cxn modelId="{49FD4F42-83DF-4D42-82D6-A1BC49CB22CD}" srcId="{62553B78-A78A-4787-A72D-1B404C4127BD}" destId="{158FE184-D71E-4A06-9153-B095D99375B9}" srcOrd="1" destOrd="0" parTransId="{C476EC61-8755-4163-8E9A-46B19CCC547B}" sibTransId="{038B4FAF-C5F8-44D7-8673-65EA3D076943}"/>
    <dgm:cxn modelId="{43651A73-514D-49E7-88DA-381C02BDBA23}" type="presOf" srcId="{1CC54B8A-3466-44A8-B7EF-AFBA27FD08C2}" destId="{1B6E54A2-028F-435D-A444-042F09741182}" srcOrd="0" destOrd="0" presId="urn:microsoft.com/office/officeart/2005/8/layout/lProcess3"/>
    <dgm:cxn modelId="{467FFC53-997B-40AA-84B8-8C056766F712}" srcId="{22D604AB-5442-4F50-83EC-9EC0206BABE6}" destId="{1CC54B8A-3466-44A8-B7EF-AFBA27FD08C2}" srcOrd="2" destOrd="0" parTransId="{27C2F9E2-7982-438E-8BFD-D141D77FCD49}" sibTransId="{0B26447C-08D6-40B4-98B6-6716846C703F}"/>
    <dgm:cxn modelId="{3CFD2955-8EDC-47F1-8414-6DBDE1640545}" type="presOf" srcId="{CD07A288-ED89-490C-A24E-BDD1336574E4}" destId="{AB69735C-E542-488D-B269-3BE6484748E2}" srcOrd="0" destOrd="0" presId="urn:microsoft.com/office/officeart/2005/8/layout/lProcess3"/>
    <dgm:cxn modelId="{74140884-191B-467F-90AE-14B865C922B1}" type="presOf" srcId="{46AFA0F6-5276-41C4-85DA-AF1C8D251804}" destId="{7F106349-F79F-4A70-AB58-9C64920D6750}" srcOrd="0" destOrd="0" presId="urn:microsoft.com/office/officeart/2005/8/layout/lProcess3"/>
    <dgm:cxn modelId="{2945B48E-7566-468C-B355-0ACE55C86A0C}" srcId="{22D604AB-5442-4F50-83EC-9EC0206BABE6}" destId="{D6EEC627-C9D5-4245-9656-975599A8A207}" srcOrd="1" destOrd="0" parTransId="{1DC62431-4A9A-4C97-8EE3-F516549C8A00}" sibTransId="{A3A82868-AF7C-4DC7-94C2-8EECF3F654D2}"/>
    <dgm:cxn modelId="{25FCF8A9-D328-4A80-94F5-06798895FE99}" type="presOf" srcId="{D6EEC627-C9D5-4245-9656-975599A8A207}" destId="{8CA3531E-0C60-4389-9263-28635036BE23}" srcOrd="0" destOrd="0" presId="urn:microsoft.com/office/officeart/2005/8/layout/lProcess3"/>
    <dgm:cxn modelId="{4D4125AE-27F6-4769-B42D-6A7C398275B4}" type="presOf" srcId="{B395ED1C-8CC5-477D-804B-042D011DEFB9}" destId="{A59B6554-1970-4D3D-B1D8-A4EDCD4BB775}" srcOrd="0" destOrd="0" presId="urn:microsoft.com/office/officeart/2005/8/layout/lProcess3"/>
    <dgm:cxn modelId="{BF71F3B4-77B4-44C8-BA81-490A1FDA89B1}" type="presOf" srcId="{62553B78-A78A-4787-A72D-1B404C4127BD}" destId="{36AA3CFA-EAEF-43B1-8C86-A77DE01FA6CB}" srcOrd="0" destOrd="0" presId="urn:microsoft.com/office/officeart/2005/8/layout/lProcess3"/>
    <dgm:cxn modelId="{B6121CB5-2DDA-468B-B573-143E9707C84F}" srcId="{22D604AB-5442-4F50-83EC-9EC0206BABE6}" destId="{1E8D1EFF-F49A-46B6-B152-7BBD41297816}" srcOrd="0" destOrd="0" parTransId="{95886924-6E92-4813-BA43-E8C76413DF6D}" sibTransId="{E49F64D4-FB98-44B9-B104-77E4850F0816}"/>
    <dgm:cxn modelId="{0BA997C5-BF69-4BE2-B032-AD5683D7B619}" type="presOf" srcId="{C0BDB0CC-1DD4-4362-BCCE-5D9A0318486D}" destId="{9EA1A242-B967-4368-ADA7-3F571FC8FA23}" srcOrd="0" destOrd="0" presId="urn:microsoft.com/office/officeart/2005/8/layout/lProcess3"/>
    <dgm:cxn modelId="{0D6A7ECE-60E8-4AAA-9CD5-23282545161B}" type="presOf" srcId="{DD38D2DE-8248-4141-B2BE-2A4736C153C5}" destId="{6337942E-B398-46AD-9D6F-910EA8D1E79B}" srcOrd="0" destOrd="0" presId="urn:microsoft.com/office/officeart/2005/8/layout/lProcess3"/>
    <dgm:cxn modelId="{054D28D4-EAD2-4DB4-A3C6-4059D7E28AC0}" srcId="{62553B78-A78A-4787-A72D-1B404C4127BD}" destId="{46AFA0F6-5276-41C4-85DA-AF1C8D251804}" srcOrd="2" destOrd="0" parTransId="{3059F815-EDAB-4DE2-B214-EC6D575C0688}" sibTransId="{C98506EC-FDB2-4DE5-A363-2A3A783EA9E4}"/>
    <dgm:cxn modelId="{C4776FF0-5A8B-49D9-9B13-6430AFC8F14B}" srcId="{62553B78-A78A-4787-A72D-1B404C4127BD}" destId="{E4E29FD0-FA04-48A9-90F0-A78477D28C8E}" srcOrd="0" destOrd="0" parTransId="{68F6F25C-11EA-411A-A65C-F78755A85F4A}" sibTransId="{22C7DC0B-B339-4842-A6A6-79EA5C6A59EE}"/>
    <dgm:cxn modelId="{8DBC5EF8-EB79-4037-9549-83564724265B}" srcId="{91B282CA-B42E-499D-A078-06F01536D358}" destId="{DD38D2DE-8248-4141-B2BE-2A4736C153C5}" srcOrd="0" destOrd="0" parTransId="{D3BAEE1B-83F8-4F43-8DE3-66828198B16C}" sibTransId="{F2A99E84-0561-4839-9B59-BD00EF506E79}"/>
    <dgm:cxn modelId="{AD0C12FA-BCD3-4210-A8E3-41854E8474C8}" type="presOf" srcId="{91B282CA-B42E-499D-A078-06F01536D358}" destId="{BFC9F399-50AC-4B79-A0EC-12C1DB871D3E}" srcOrd="0" destOrd="0" presId="urn:microsoft.com/office/officeart/2005/8/layout/lProcess3"/>
    <dgm:cxn modelId="{CE4638FE-7B22-46F6-BBCB-F76DF1AB3A45}" srcId="{C0BDB0CC-1DD4-4362-BCCE-5D9A0318486D}" destId="{22D604AB-5442-4F50-83EC-9EC0206BABE6}" srcOrd="2" destOrd="0" parTransId="{DA58F68C-0B78-4708-BDFD-C27164052F0E}" sibTransId="{B05AEB47-CE1E-4E7D-A029-AE81597B5271}"/>
    <dgm:cxn modelId="{7CF0206A-D972-4768-B0EA-DF68ABFC0972}" type="presParOf" srcId="{9EA1A242-B967-4368-ADA7-3F571FC8FA23}" destId="{2CE4F33F-0172-4B6D-B9C4-5C99DFEAACBF}" srcOrd="0" destOrd="0" presId="urn:microsoft.com/office/officeart/2005/8/layout/lProcess3"/>
    <dgm:cxn modelId="{FC515911-C5A8-4321-8DDA-0EDF3C2D22CD}" type="presParOf" srcId="{2CE4F33F-0172-4B6D-B9C4-5C99DFEAACBF}" destId="{BFC9F399-50AC-4B79-A0EC-12C1DB871D3E}" srcOrd="0" destOrd="0" presId="urn:microsoft.com/office/officeart/2005/8/layout/lProcess3"/>
    <dgm:cxn modelId="{DCA21D66-D2B7-4FD7-89B1-A96C66112123}" type="presParOf" srcId="{2CE4F33F-0172-4B6D-B9C4-5C99DFEAACBF}" destId="{711E371F-4F3A-434F-BF42-1FAAE8D4DDEC}" srcOrd="1" destOrd="0" presId="urn:microsoft.com/office/officeart/2005/8/layout/lProcess3"/>
    <dgm:cxn modelId="{E0A9106B-D5A0-4367-98E2-08434768EA8F}" type="presParOf" srcId="{2CE4F33F-0172-4B6D-B9C4-5C99DFEAACBF}" destId="{6337942E-B398-46AD-9D6F-910EA8D1E79B}" srcOrd="2" destOrd="0" presId="urn:microsoft.com/office/officeart/2005/8/layout/lProcess3"/>
    <dgm:cxn modelId="{26CE8AFF-40A7-4C05-8B3F-B79DAF7CE69A}" type="presParOf" srcId="{2CE4F33F-0172-4B6D-B9C4-5C99DFEAACBF}" destId="{B5973E13-D2D2-4379-B22A-1C7294406D1A}" srcOrd="3" destOrd="0" presId="urn:microsoft.com/office/officeart/2005/8/layout/lProcess3"/>
    <dgm:cxn modelId="{EAB821BC-FC56-446F-9435-171A92431FD2}" type="presParOf" srcId="{2CE4F33F-0172-4B6D-B9C4-5C99DFEAACBF}" destId="{AB69735C-E542-488D-B269-3BE6484748E2}" srcOrd="4" destOrd="0" presId="urn:microsoft.com/office/officeart/2005/8/layout/lProcess3"/>
    <dgm:cxn modelId="{01697F16-71CC-4642-8A74-3B51FBAC648E}" type="presParOf" srcId="{2CE4F33F-0172-4B6D-B9C4-5C99DFEAACBF}" destId="{78C9A6B9-C02A-4129-99B3-2C084277602D}" srcOrd="5" destOrd="0" presId="urn:microsoft.com/office/officeart/2005/8/layout/lProcess3"/>
    <dgm:cxn modelId="{B6A1FC86-38C3-4C39-B25F-01DAFD7E0888}" type="presParOf" srcId="{2CE4F33F-0172-4B6D-B9C4-5C99DFEAACBF}" destId="{A59B6554-1970-4D3D-B1D8-A4EDCD4BB775}" srcOrd="6" destOrd="0" presId="urn:microsoft.com/office/officeart/2005/8/layout/lProcess3"/>
    <dgm:cxn modelId="{2F4794AF-64DD-439B-B19D-AB6448A023B5}" type="presParOf" srcId="{9EA1A242-B967-4368-ADA7-3F571FC8FA23}" destId="{A288683D-DB49-44CC-80AB-2806271CF15D}" srcOrd="1" destOrd="0" presId="urn:microsoft.com/office/officeart/2005/8/layout/lProcess3"/>
    <dgm:cxn modelId="{7079C9A3-8798-4403-B3A3-2204B8F95DBF}" type="presParOf" srcId="{9EA1A242-B967-4368-ADA7-3F571FC8FA23}" destId="{F318C41A-9373-4CC9-8E9F-587FBA589BFB}" srcOrd="2" destOrd="0" presId="urn:microsoft.com/office/officeart/2005/8/layout/lProcess3"/>
    <dgm:cxn modelId="{73AC9B99-C53D-48E2-B865-E5183590B01E}" type="presParOf" srcId="{F318C41A-9373-4CC9-8E9F-587FBA589BFB}" destId="{36AA3CFA-EAEF-43B1-8C86-A77DE01FA6CB}" srcOrd="0" destOrd="0" presId="urn:microsoft.com/office/officeart/2005/8/layout/lProcess3"/>
    <dgm:cxn modelId="{267627DB-842A-47C6-9185-63C5BE5BEF5A}" type="presParOf" srcId="{F318C41A-9373-4CC9-8E9F-587FBA589BFB}" destId="{05BE5DB2-8BAC-4753-8053-A7081F704810}" srcOrd="1" destOrd="0" presId="urn:microsoft.com/office/officeart/2005/8/layout/lProcess3"/>
    <dgm:cxn modelId="{C78DEB1D-4280-41A9-AA2C-D8019C8F4654}" type="presParOf" srcId="{F318C41A-9373-4CC9-8E9F-587FBA589BFB}" destId="{CF8C24B5-622A-4A97-A455-746EAEEA51F3}" srcOrd="2" destOrd="0" presId="urn:microsoft.com/office/officeart/2005/8/layout/lProcess3"/>
    <dgm:cxn modelId="{2D83EA18-1664-4958-ABA8-4FF9181FD5BF}" type="presParOf" srcId="{F318C41A-9373-4CC9-8E9F-587FBA589BFB}" destId="{4D6F6C4D-FFD6-4FC0-9349-598332C7D987}" srcOrd="3" destOrd="0" presId="urn:microsoft.com/office/officeart/2005/8/layout/lProcess3"/>
    <dgm:cxn modelId="{98A838C0-0E76-4BD7-B99F-96BA14134DF0}" type="presParOf" srcId="{F318C41A-9373-4CC9-8E9F-587FBA589BFB}" destId="{89B573B7-FF31-45BA-9A6D-2421E3CF79F5}" srcOrd="4" destOrd="0" presId="urn:microsoft.com/office/officeart/2005/8/layout/lProcess3"/>
    <dgm:cxn modelId="{769A412E-B8ED-4852-8669-BE42CB99C4D4}" type="presParOf" srcId="{F318C41A-9373-4CC9-8E9F-587FBA589BFB}" destId="{12B93875-8AA9-4124-BDE6-307ADE11CA3F}" srcOrd="5" destOrd="0" presId="urn:microsoft.com/office/officeart/2005/8/layout/lProcess3"/>
    <dgm:cxn modelId="{DA6C1BB8-3816-4294-A8D7-17836ECE7A04}" type="presParOf" srcId="{F318C41A-9373-4CC9-8E9F-587FBA589BFB}" destId="{7F106349-F79F-4A70-AB58-9C64920D6750}" srcOrd="6" destOrd="0" presId="urn:microsoft.com/office/officeart/2005/8/layout/lProcess3"/>
    <dgm:cxn modelId="{6A0C22F7-EDFC-45F2-A5F3-AE4095473BCA}" type="presParOf" srcId="{9EA1A242-B967-4368-ADA7-3F571FC8FA23}" destId="{2B7A504D-4B72-4EA6-BB0B-F2A08F575DAB}" srcOrd="3" destOrd="0" presId="urn:microsoft.com/office/officeart/2005/8/layout/lProcess3"/>
    <dgm:cxn modelId="{4F20F8C1-FDC8-4034-92A4-DC0FC51CB38C}" type="presParOf" srcId="{9EA1A242-B967-4368-ADA7-3F571FC8FA23}" destId="{315DDF45-E845-49A9-801B-095C45CF04C0}" srcOrd="4" destOrd="0" presId="urn:microsoft.com/office/officeart/2005/8/layout/lProcess3"/>
    <dgm:cxn modelId="{AEAB728A-844C-468C-95DC-93402DC0E1F9}" type="presParOf" srcId="{315DDF45-E845-49A9-801B-095C45CF04C0}" destId="{5DF7FCB7-F99F-46A8-B20E-51819A872D10}" srcOrd="0" destOrd="0" presId="urn:microsoft.com/office/officeart/2005/8/layout/lProcess3"/>
    <dgm:cxn modelId="{9E0F3091-F7B0-4D8A-A358-C09452BD3D17}" type="presParOf" srcId="{315DDF45-E845-49A9-801B-095C45CF04C0}" destId="{4FAA8353-D590-450E-95CC-793F758A1C79}" srcOrd="1" destOrd="0" presId="urn:microsoft.com/office/officeart/2005/8/layout/lProcess3"/>
    <dgm:cxn modelId="{BD51573A-EBA6-4E40-9BD0-52DF6C36F7DE}" type="presParOf" srcId="{315DDF45-E845-49A9-801B-095C45CF04C0}" destId="{D4B63B1D-ACD9-4037-A60D-F8B5D3FC8559}" srcOrd="2" destOrd="0" presId="urn:microsoft.com/office/officeart/2005/8/layout/lProcess3"/>
    <dgm:cxn modelId="{F1475B4D-BFB7-463A-8BDA-64D43BA7C75A}" type="presParOf" srcId="{315DDF45-E845-49A9-801B-095C45CF04C0}" destId="{7E8BB790-5EE4-4CCB-BC09-C842CF171CAA}" srcOrd="3" destOrd="0" presId="urn:microsoft.com/office/officeart/2005/8/layout/lProcess3"/>
    <dgm:cxn modelId="{3200FCB7-54CD-4DC2-87DC-5D51D80B5112}" type="presParOf" srcId="{315DDF45-E845-49A9-801B-095C45CF04C0}" destId="{8CA3531E-0C60-4389-9263-28635036BE23}" srcOrd="4" destOrd="0" presId="urn:microsoft.com/office/officeart/2005/8/layout/lProcess3"/>
    <dgm:cxn modelId="{C4F1BDF1-3B76-4036-B5BE-395AEEFFD3BB}" type="presParOf" srcId="{315DDF45-E845-49A9-801B-095C45CF04C0}" destId="{A395D4AB-5884-4C3A-A532-FD130C13390C}" srcOrd="5" destOrd="0" presId="urn:microsoft.com/office/officeart/2005/8/layout/lProcess3"/>
    <dgm:cxn modelId="{1E001448-3FC7-49DA-B46C-E5DCCC6C4A26}" type="presParOf" srcId="{315DDF45-E845-49A9-801B-095C45CF04C0}" destId="{1B6E54A2-028F-435D-A444-042F0974118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9F399-50AC-4B79-A0EC-12C1DB871D3E}">
      <dsp:nvSpPr>
        <dsp:cNvPr id="0" name=""/>
        <dsp:cNvSpPr/>
      </dsp:nvSpPr>
      <dsp:spPr>
        <a:xfrm>
          <a:off x="6936" y="753160"/>
          <a:ext cx="3558477" cy="1423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Web</a:t>
          </a:r>
        </a:p>
      </dsp:txBody>
      <dsp:txXfrm>
        <a:off x="718632" y="753160"/>
        <a:ext cx="2135086" cy="1423391"/>
      </dsp:txXfrm>
    </dsp:sp>
    <dsp:sp modelId="{6337942E-B398-46AD-9D6F-910EA8D1E79B}">
      <dsp:nvSpPr>
        <dsp:cNvPr id="0" name=""/>
        <dsp:cNvSpPr/>
      </dsp:nvSpPr>
      <dsp:spPr>
        <a:xfrm>
          <a:off x="3102812" y="874148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Spring web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Boot 2.4.4</a:t>
          </a:r>
          <a:endParaRPr lang="fr-FR" sz="2800" kern="1200" dirty="0"/>
        </a:p>
      </dsp:txBody>
      <dsp:txXfrm>
        <a:off x="3693519" y="874148"/>
        <a:ext cx="1772122" cy="1181414"/>
      </dsp:txXfrm>
    </dsp:sp>
    <dsp:sp modelId="{AB69735C-E542-488D-B269-3BE6484748E2}">
      <dsp:nvSpPr>
        <dsp:cNvPr id="0" name=""/>
        <dsp:cNvSpPr/>
      </dsp:nvSpPr>
      <dsp:spPr>
        <a:xfrm>
          <a:off x="5642853" y="874148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Data JPA</a:t>
          </a:r>
        </a:p>
      </dsp:txBody>
      <dsp:txXfrm>
        <a:off x="6233560" y="874148"/>
        <a:ext cx="1772122" cy="1181414"/>
      </dsp:txXfrm>
    </dsp:sp>
    <dsp:sp modelId="{A59B6554-1970-4D3D-B1D8-A4EDCD4BB775}">
      <dsp:nvSpPr>
        <dsp:cNvPr id="0" name=""/>
        <dsp:cNvSpPr/>
      </dsp:nvSpPr>
      <dsp:spPr>
        <a:xfrm>
          <a:off x="8182895" y="874148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Hibernate +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Driver Classique</a:t>
          </a:r>
        </a:p>
      </dsp:txBody>
      <dsp:txXfrm>
        <a:off x="8773602" y="874148"/>
        <a:ext cx="1772122" cy="1181414"/>
      </dsp:txXfrm>
    </dsp:sp>
    <dsp:sp modelId="{36AA3CFA-EAEF-43B1-8C86-A77DE01FA6CB}">
      <dsp:nvSpPr>
        <dsp:cNvPr id="0" name=""/>
        <dsp:cNvSpPr/>
      </dsp:nvSpPr>
      <dsp:spPr>
        <a:xfrm>
          <a:off x="6936" y="2375826"/>
          <a:ext cx="3558477" cy="1423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 err="1"/>
            <a:t>WebFlux</a:t>
          </a:r>
          <a:endParaRPr lang="fr-FR" sz="4600" kern="1200" dirty="0"/>
        </a:p>
      </dsp:txBody>
      <dsp:txXfrm>
        <a:off x="718632" y="2375826"/>
        <a:ext cx="2135086" cy="1423391"/>
      </dsp:txXfrm>
    </dsp:sp>
    <dsp:sp modelId="{CF8C24B5-622A-4A97-A455-746EAEEA51F3}">
      <dsp:nvSpPr>
        <dsp:cNvPr id="0" name=""/>
        <dsp:cNvSpPr/>
      </dsp:nvSpPr>
      <dsp:spPr>
        <a:xfrm>
          <a:off x="3102812" y="2496814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</a:t>
          </a:r>
          <a:r>
            <a:rPr lang="fr-FR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WebFlux</a:t>
          </a:r>
          <a:endParaRPr lang="fr-FR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693519" y="2496814"/>
        <a:ext cx="1772122" cy="1181414"/>
      </dsp:txXfrm>
    </dsp:sp>
    <dsp:sp modelId="{89B573B7-FF31-45BA-9A6D-2421E3CF79F5}">
      <dsp:nvSpPr>
        <dsp:cNvPr id="0" name=""/>
        <dsp:cNvSpPr/>
      </dsp:nvSpPr>
      <dsp:spPr>
        <a:xfrm>
          <a:off x="5642853" y="2496814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JPA</a:t>
          </a:r>
        </a:p>
      </dsp:txBody>
      <dsp:txXfrm>
        <a:off x="6233560" y="2496814"/>
        <a:ext cx="1772122" cy="1181414"/>
      </dsp:txXfrm>
    </dsp:sp>
    <dsp:sp modelId="{7F106349-F79F-4A70-AB58-9C64920D6750}">
      <dsp:nvSpPr>
        <dsp:cNvPr id="0" name=""/>
        <dsp:cNvSpPr/>
      </dsp:nvSpPr>
      <dsp:spPr>
        <a:xfrm>
          <a:off x="8182895" y="2496814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Hibernate</a:t>
          </a:r>
          <a:r>
            <a:rPr lang="fr-FR" sz="2000" kern="1200" dirty="0"/>
            <a:t> </a:t>
          </a:r>
          <a:r>
            <a:rPr lang="fr-FR" sz="2800" kern="1200" dirty="0" err="1"/>
            <a:t>reactive</a:t>
          </a:r>
          <a:r>
            <a:rPr lang="fr-FR" sz="2000" kern="1200" dirty="0"/>
            <a:t> </a:t>
          </a:r>
          <a:r>
            <a:rPr lang="fr-FR" sz="2800" kern="1200" dirty="0"/>
            <a:t>+</a:t>
          </a:r>
          <a:r>
            <a:rPr lang="fr-FR" sz="2000" kern="1200" dirty="0"/>
            <a:t> driver</a:t>
          </a:r>
          <a:br>
            <a:rPr lang="fr-FR" sz="2000" kern="1200" dirty="0"/>
          </a:br>
          <a:r>
            <a:rPr lang="fr-FR" sz="2000" kern="1200" dirty="0" err="1"/>
            <a:t>vertx</a:t>
          </a:r>
          <a:r>
            <a:rPr lang="fr-FR" sz="2000" kern="1200" dirty="0"/>
            <a:t>-</a:t>
          </a:r>
          <a:r>
            <a:rPr lang="fr-FR" sz="2000" kern="1200" dirty="0" err="1"/>
            <a:t>pg</a:t>
          </a:r>
          <a:r>
            <a:rPr lang="fr-FR" sz="2000" kern="1200" dirty="0"/>
            <a:t>-client</a:t>
          </a:r>
        </a:p>
      </dsp:txBody>
      <dsp:txXfrm>
        <a:off x="8773602" y="2496814"/>
        <a:ext cx="1772122" cy="1181414"/>
      </dsp:txXfrm>
    </dsp:sp>
    <dsp:sp modelId="{5DF7FCB7-F99F-46A8-B20E-51819A872D10}">
      <dsp:nvSpPr>
        <dsp:cNvPr id="0" name=""/>
        <dsp:cNvSpPr/>
      </dsp:nvSpPr>
      <dsp:spPr>
        <a:xfrm>
          <a:off x="6936" y="3998492"/>
          <a:ext cx="3558477" cy="1423391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Virtual Thread</a:t>
          </a:r>
        </a:p>
      </dsp:txBody>
      <dsp:txXfrm>
        <a:off x="718632" y="3998492"/>
        <a:ext cx="2135086" cy="1423391"/>
      </dsp:txXfrm>
    </dsp:sp>
    <dsp:sp modelId="{D4B63B1D-ACD9-4037-A60D-F8B5D3FC8559}">
      <dsp:nvSpPr>
        <dsp:cNvPr id="0" name=""/>
        <dsp:cNvSpPr/>
      </dsp:nvSpPr>
      <dsp:spPr>
        <a:xfrm>
          <a:off x="3102812" y="4119480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web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Boot 3.3.3</a:t>
          </a:r>
        </a:p>
      </dsp:txBody>
      <dsp:txXfrm>
        <a:off x="3693519" y="4119480"/>
        <a:ext cx="1772122" cy="1181414"/>
      </dsp:txXfrm>
    </dsp:sp>
    <dsp:sp modelId="{8CA3531E-0C60-4389-9263-28635036BE23}">
      <dsp:nvSpPr>
        <dsp:cNvPr id="0" name=""/>
        <dsp:cNvSpPr/>
      </dsp:nvSpPr>
      <dsp:spPr>
        <a:xfrm>
          <a:off x="5642853" y="4119480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Spring Data JPA</a:t>
          </a:r>
        </a:p>
      </dsp:txBody>
      <dsp:txXfrm>
        <a:off x="6233560" y="4119480"/>
        <a:ext cx="1772122" cy="1181414"/>
      </dsp:txXfrm>
    </dsp:sp>
    <dsp:sp modelId="{1B6E54A2-028F-435D-A444-042F09741182}">
      <dsp:nvSpPr>
        <dsp:cNvPr id="0" name=""/>
        <dsp:cNvSpPr/>
      </dsp:nvSpPr>
      <dsp:spPr>
        <a:xfrm>
          <a:off x="8182895" y="4119480"/>
          <a:ext cx="2953536" cy="118141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Hibernate +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Driver Classique</a:t>
          </a:r>
        </a:p>
      </dsp:txBody>
      <dsp:txXfrm>
        <a:off x="8773602" y="4119480"/>
        <a:ext cx="1772122" cy="1181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29/10/2024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30A8D-884A-93B6-5779-77F99C91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83D2D1-7BB4-4244-D7B6-3BB7A695C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ED018C-5478-46CD-C57E-A0A7C4B7A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Web plus élégant que de parler de </a:t>
            </a:r>
            <a:r>
              <a:rPr lang="fr-FR" dirty="0" err="1"/>
              <a:t>protocol</a:t>
            </a:r>
            <a:r>
              <a:rPr lang="fr-FR" dirty="0"/>
              <a:t> HTTP dans différents types de réseau : internet, intranet, extranet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BDAD65-B52D-F085-57A2-CA3F7FA4C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450102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71956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CB8EF-4CCF-556A-389B-4094E41F7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1F67ED-7C0E-F1B9-3E4A-6F5825D7E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D8A753-2050-C802-A684-0BB16646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C’est un gros raccourci mais en mode asynchrone, le traitement n’est pas terminé lorsque le thread rend la main et que la méthode est terminée !</a:t>
            </a:r>
          </a:p>
          <a:p>
            <a:r>
              <a:rPr lang="fr-FR" noProof="1"/>
              <a:t>On peut faire de l’impératif avec de l’asynchrone mais ça demande une syntaxe particulière et l’intérêt est assez bof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4F6C8-6487-9FDE-E90A-094CBDD2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698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Web plus élégant que de parler de </a:t>
            </a:r>
            <a:r>
              <a:rPr lang="fr-FR" dirty="0" err="1"/>
              <a:t>protocol</a:t>
            </a:r>
            <a:r>
              <a:rPr lang="fr-FR" dirty="0"/>
              <a:t> HTTP dans différents types de réseau : internet, intranet, extranet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59812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5A96-81AC-809A-6044-E5B7B4F29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DB8B36-023C-2F23-A3A3-1AB1EF6B7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08DDF2-7B6B-8088-0248-F7AA2D114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C’est un gros raccourci mais en mode asynchrone, le traitement n’est pas terminé lorsque le thread rend la main et que la méthode est terminée !</a:t>
            </a:r>
          </a:p>
          <a:p>
            <a:r>
              <a:rPr lang="fr-FR" noProof="1"/>
              <a:t>On peut faire de l’impératif avec de l’asynchrone mais ça demande une syntaxe particulière et l’intérêt est assez bof</a:t>
            </a:r>
          </a:p>
          <a:p>
            <a:r>
              <a:rPr lang="fr-FR" noProof="1"/>
              <a:t>On est face à un dilème… mais </a:t>
            </a:r>
            <a:r>
              <a:rPr lang="fr-FR" noProof="1">
                <a:sym typeface="Wingdings" panose="05000000000000000000" pitchFamily="2" charset="2"/>
              </a:rPr>
              <a:t></a:t>
            </a:r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D347D-1305-EB34-4DBC-EF04901BA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00635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C’est un gros raccourci mais en mode asynchrone, le traitement n’est pas terminé lorsque le thread rend la main et que la méthode est terminée !</a:t>
            </a:r>
          </a:p>
          <a:p>
            <a:r>
              <a:rPr lang="fr-FR" noProof="1"/>
              <a:t>On peut faire de l’impératif avec de l’asynchrone mais ça demande une syntaxe particulière et l’intérêt est assez bof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634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94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676323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95B2D-0916-A625-83B5-0C59E8B7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16560E-9BAD-B730-A753-AC16AC07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E6AC38-CDC6-A8E5-EFE8-D9D0E99AC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C’est un gros raccourci mais en mode asynchrone, le traitement n’est pas terminé lorsque le thread rend la main et que la méthode est terminée !</a:t>
            </a:r>
          </a:p>
          <a:p>
            <a:r>
              <a:rPr lang="fr-FR" noProof="1"/>
              <a:t>On peut faire de l’impératif avec de l’asynchrone mais ça demande une syntaxe particulière et l’intérêt est assez bof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A3BFCE-6250-934D-158D-26A831D4B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988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VT vont nous permettre de garder notre mode de programmation impératif tout en gardant les bénéfices d’un fonctionnement réactif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26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4290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37191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OS Thread ou </a:t>
            </a:r>
            <a:r>
              <a:rPr lang="fr-FR" dirty="0" err="1"/>
              <a:t>plateform</a:t>
            </a:r>
            <a:r>
              <a:rPr lang="fr-FR" dirty="0"/>
              <a:t> Thread</a:t>
            </a:r>
          </a:p>
          <a:p>
            <a:r>
              <a:rPr lang="fr-FR" dirty="0"/>
              <a:t>Carrier Thread ou </a:t>
            </a:r>
            <a:r>
              <a:rPr lang="fr-FR" dirty="0" err="1"/>
              <a:t>Worker</a:t>
            </a:r>
            <a:r>
              <a:rPr lang="fr-FR" dirty="0"/>
              <a:t> Thread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27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7455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29293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9453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Web plus élégant que de parler de </a:t>
            </a:r>
            <a:r>
              <a:rPr lang="fr-FR" dirty="0" err="1"/>
              <a:t>protocol</a:t>
            </a:r>
            <a:r>
              <a:rPr lang="fr-FR" dirty="0"/>
              <a:t> HTTP dans différents types de réseau : internet, intranet, extranet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6682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parti pris pour cette présentation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6565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0382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noProof="1"/>
              <a:t>Le serveur c’est notre thread de traitement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3638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4211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1122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1D6CA-7110-F35B-70A8-E25BAAD9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DFDBAB-169D-BBF9-1F98-8DDCF93EE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B9596C-AEA5-3C94-B2A6-CA107990C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C’est un gros raccourci mais en mode asynchrone, le traitement n’est pas terminé lorsque le thread rend la main et que la méthode est terminée !</a:t>
            </a:r>
          </a:p>
          <a:p>
            <a:r>
              <a:rPr lang="fr-FR" noProof="1"/>
              <a:t>On peut faire de l’impératif avec de l’asynchrone mais ça demande une syntaxe particulière et l’intérêt est assez bof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062D5F-101A-556F-AF8C-C51859DFA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8185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48829-F505-E5FC-C929-0EB037CB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E1072-4764-F4F9-2DF5-8076D7E1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767EE-3420-C281-21AC-63D49A88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7BB5A-D72B-9797-B19F-969F7CB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CFC7E-23FD-80EE-63D2-E7D98AF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86048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46B50-7627-6F12-D952-7B71F44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566DFB-6B11-04F5-76AB-33CFA035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E0E3C3-A7C0-7A44-4204-549719F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8A232-16A3-ECFB-3D62-3E9941E3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1FAA8-E83E-7381-0A44-7BD773A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4707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B5B32-95B5-6452-0EA2-F5131898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A1E5E-1DE9-6B45-DF3C-387F754D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F8E2F-194F-F3B2-17C8-658D324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B70BA-4648-6EF9-E057-24F327A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627DA-585B-0BF1-9DDE-76A46B9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9714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080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143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002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FE41F-E90C-94E5-CF6C-EA58B8D2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B5098-B201-C9E5-7D6A-7C52418D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8F001-90B9-6DD8-6EAF-D2C4C1ED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3CFF2-91A3-44A9-64A3-6E22AC5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B961C-CC6C-47BB-A16C-46A0623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978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FD4CB-9247-95E7-5673-8FE8D386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128CC-2BEE-A905-B9CA-579BA5F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5BCA6-CCE7-C4CC-B6B6-6B679488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FE5EC-889C-E4FB-5FA9-C7DFAC1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74576-98D6-C55C-CA4C-226287E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05679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1B25-6B68-6922-EF43-4C1934A1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DB2C9-9F9F-1582-043D-0FA89D192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329EDB-982E-E892-9025-46807F22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AF86-9458-8F79-C86A-C9613B9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18DBC-9234-3559-E793-C77B0F9F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66DA3-01FE-0A2E-AE98-3190FC2E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324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138A7-5833-4BAD-5472-E13ADC37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715FA-B18D-3C26-3248-443700D52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7C36A-DEA1-F3A7-92DC-482F5CDF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80975-CDB7-5F0E-D93B-83BED3B22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948122-51D9-5354-0D8A-00A2641E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22FFC-DB38-46C0-FCD2-ECB69EFD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56F4E5-36A0-8901-EC53-479AF598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14B8F-602F-5B21-281B-B7C800C5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39837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61DD2-C983-F90A-9DBC-DF7E2697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7DE65-920F-CC54-9A4C-0CA1B09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B6E14A-FE60-2FC5-ECAD-7584EB8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6ACE-6947-1E75-2BBA-64C5EE1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33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5FD3C6-BCD5-4D9C-ADDA-6E496D4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667E59-2AC3-1DF6-6B80-16512E75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4DB45E-6F93-3AD5-AAFE-DA6A0C85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640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B9FA8-59A9-20F4-175E-E4D7DEF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83F7E-6A4A-03EA-DEB8-503FFAD2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EEC74E-A7C5-3631-5167-B5C41B13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F7169-CFE8-AFD4-3195-E04CB13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B1519-4623-8C21-1248-8D4B96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167F6-74D4-B221-BC4C-CD40C823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5544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1D869-38BE-A3FE-E2FF-0BF681A8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8CA01-AFD4-E8F9-5425-3EA61342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EDA44-EEEF-BC28-4DCC-67C80B59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D58E3-2727-A8BE-0017-48925F1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72529-15C8-F887-F74B-CAB6FA4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7EAA0-C40F-32EE-4CD0-2CAA91BB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5570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56FDB4-D035-DF32-4E8D-9417CFA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E5CF0-8D10-E450-3A3B-1CD907DA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1E97F-38EC-A9CB-1235-43654983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29/10/2024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6E0FF-37EC-37A4-212C-00BEE1F5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D94DB-B552-80D4-47BB-35C79B0A4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 6">
            <a:extLst>
              <a:ext uri="{FF2B5EF4-FFF2-40B4-BE49-F238E27FC236}">
                <a16:creationId xmlns:a16="http://schemas.microsoft.com/office/drawing/2014/main" id="{EED727C7-EC74-235D-76F0-A25C12A6D83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8" name="Connecteur droit 7">
            <a:extLst>
              <a:ext uri="{FF2B5EF4-FFF2-40B4-BE49-F238E27FC236}">
                <a16:creationId xmlns:a16="http://schemas.microsoft.com/office/drawing/2014/main" id="{D32B82C1-D104-B3DB-85FC-A601B6092F9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f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jeps/44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anslate.google.com/translate?u=https://en.wikipedia.org/wiki/JDK_Enhancement_Proposal&amp;hl=fr&amp;sl=en&amp;tl=fr&amp;client=rq&amp;prev=search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8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about/news/postgresql-jdbc-4260-released-2613/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23/09/19/this-week-in-spring-september-19th-2023-java-21-edition" TargetMode="External"/><Relationship Id="rId7" Type="http://schemas.openxmlformats.org/officeDocument/2006/relationships/hyperlink" Target="https://www.danvega.dev/blog/virtual-threads-spring-boo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THavIYnlwck" TargetMode="External"/><Relationship Id="rId5" Type="http://schemas.openxmlformats.org/officeDocument/2006/relationships/hyperlink" Target="https://www.postgresql.org/about/news/postgresql-jdbc-4260-released-2613/" TargetMode="External"/><Relationship Id="rId4" Type="http://schemas.openxmlformats.org/officeDocument/2006/relationships/hyperlink" Target="https://www.baeldung.com/spring-6-virtual-thread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zuki/webflux-vs-we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7302" y="2321831"/>
            <a:ext cx="4171994" cy="22137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21 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Thread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ppareils électroniques, léger, circuit, nuit">
            <a:extLst>
              <a:ext uri="{FF2B5EF4-FFF2-40B4-BE49-F238E27FC236}">
                <a16:creationId xmlns:a16="http://schemas.microsoft.com/office/drawing/2014/main" id="{C6CC7C4C-95F7-C92B-97FD-CDC25F38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24" y="478512"/>
            <a:ext cx="5760924" cy="57609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C2B09F-79C6-44C3-2F7B-37263F03A27A}"/>
              </a:ext>
            </a:extLst>
          </p:cNvPr>
          <p:cNvSpPr txBox="1"/>
          <p:nvPr/>
        </p:nvSpPr>
        <p:spPr>
          <a:xfrm>
            <a:off x="10632512" y="6195761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DALL.E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46D5-718A-1CFE-9401-DC647E9A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19C623A-D5EF-E195-339E-C325E492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Au niveau de la gestion des threads coté serveur</a:t>
            </a:r>
          </a:p>
        </p:txBody>
      </p:sp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923FAFA9-3128-AC03-BF52-8968200C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76" y="1990841"/>
            <a:ext cx="11651925" cy="38839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9AE9CF6-E51F-501C-3D70-1FF2D55C8183}"/>
              </a:ext>
            </a:extLst>
          </p:cNvPr>
          <p:cNvSpPr txBox="1"/>
          <p:nvPr/>
        </p:nvSpPr>
        <p:spPr>
          <a:xfrm>
            <a:off x="655768" y="5984802"/>
            <a:ext cx="11029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Dans une application </a:t>
            </a:r>
            <a:r>
              <a:rPr lang="fr-FR" sz="3200" dirty="0" err="1">
                <a:solidFill>
                  <a:schemeClr val="accent1">
                    <a:lumMod val="75000"/>
                  </a:schemeClr>
                </a:solidFill>
              </a:rPr>
              <a:t>SpringBoot</a:t>
            </a:r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 classique, nb Threads = 200 </a:t>
            </a:r>
            <a:r>
              <a:rPr lang="fr-FR" sz="3200" dirty="0">
                <a:solidFill>
                  <a:srgbClr val="FF0000"/>
                </a:solidFill>
                <a:highlight>
                  <a:srgbClr val="FFFF00"/>
                </a:highlight>
              </a:rPr>
              <a:t>/!\</a:t>
            </a:r>
          </a:p>
        </p:txBody>
      </p:sp>
    </p:spTree>
    <p:extLst>
      <p:ext uri="{BB962C8B-B14F-4D97-AF65-F5344CB8AC3E}">
        <p14:creationId xmlns:p14="http://schemas.microsoft.com/office/powerpoint/2010/main" val="346051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04024-FF13-9C72-10E6-0CCED4AC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C6CBD-DE02-2181-727A-E0EEC03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problématique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B4729-875E-6226-22B4-60789BE31F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790493" cy="3977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 Qu’est ce qui se passe si nb de requêtes &gt; 200 ou si le traitement est lent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On met les requêtes en attente, ce temps d’attente s’ajoute au temps de traitement !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    (=temps de réponse global)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On perd des requêtes si trop de requêtes en attente…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Comment peut-on gérer les pics de charges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On déploie un archi pour répondre au max du pic de charge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On déploie des instances dynamiquement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5" name="Image 4" descr="Une image contenant texte, Page web, logiciel, Site web&#10;&#10;Description générée automatiquement">
            <a:extLst>
              <a:ext uri="{FF2B5EF4-FFF2-40B4-BE49-F238E27FC236}">
                <a16:creationId xmlns:a16="http://schemas.microsoft.com/office/drawing/2014/main" id="{F5B14538-9798-1844-4EEF-8788B637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93" y="257668"/>
            <a:ext cx="4851174" cy="20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non bloquant » (réactif)</a:t>
            </a:r>
          </a:p>
        </p:txBody>
      </p:sp>
      <p:pic>
        <p:nvPicPr>
          <p:cNvPr id="4" name="Image 3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050D4CBF-D9AF-7A6B-4D86-4C1B1CD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76" y="2474818"/>
            <a:ext cx="3957357" cy="39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940605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bloquant 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5" y="3512761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5" y="4623259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559929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1306607"/>
            <a:ext cx="1428750" cy="11334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584" y="340322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2359397"/>
            <a:ext cx="1428750" cy="1133475"/>
          </a:xfrm>
          <a:prstGeom prst="rect">
            <a:avLst/>
          </a:prstGeom>
        </p:spPr>
      </p:pic>
      <p:pic>
        <p:nvPicPr>
          <p:cNvPr id="7" name="Image 6" descr="Une image contenant texte, conception, intérieur, cuisine&#10;&#10;Description générée automatiquement">
            <a:extLst>
              <a:ext uri="{FF2B5EF4-FFF2-40B4-BE49-F238E27FC236}">
                <a16:creationId xmlns:a16="http://schemas.microsoft.com/office/drawing/2014/main" id="{DFC3BE01-D19A-7662-4E27-AAADD859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855" y="3365123"/>
            <a:ext cx="3190875" cy="142875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F865E6B-E49A-98C1-BD52-6DF92D8C65E0}"/>
              </a:ext>
            </a:extLst>
          </p:cNvPr>
          <p:cNvCxnSpPr>
            <a:stCxn id="23" idx="3"/>
            <a:endCxn id="7" idx="1"/>
          </p:cNvCxnSpPr>
          <p:nvPr/>
        </p:nvCxnSpPr>
        <p:spPr>
          <a:xfrm>
            <a:off x="5027584" y="4079498"/>
            <a:ext cx="193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63CB719-6AFF-A5D2-9E73-B44A928EFC68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581835" y="1873344"/>
            <a:ext cx="1683749" cy="220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0DD6C4-F52A-330A-33EC-8672A8205B38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2501153" y="2926135"/>
            <a:ext cx="1764431" cy="11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AB531B-98A9-6C22-EFA3-CA5D09A8A0E8}"/>
              </a:ext>
            </a:extLst>
          </p:cNvPr>
          <p:cNvCxnSpPr>
            <a:stCxn id="23" idx="1"/>
            <a:endCxn id="3" idx="3"/>
          </p:cNvCxnSpPr>
          <p:nvPr/>
        </p:nvCxnSpPr>
        <p:spPr>
          <a:xfrm flipH="1">
            <a:off x="2505635" y="4079498"/>
            <a:ext cx="1759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D613D5C-79B3-B94A-7D63-FCC26D5FA7EA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flipH="1">
            <a:off x="2505635" y="4079498"/>
            <a:ext cx="1759949" cy="11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5C5F898-E1F6-F4EE-8BC1-C7F2D6E7C210}"/>
              </a:ext>
            </a:extLst>
          </p:cNvPr>
          <p:cNvCxnSpPr>
            <a:stCxn id="23" idx="1"/>
            <a:endCxn id="13" idx="3"/>
          </p:cNvCxnSpPr>
          <p:nvPr/>
        </p:nvCxnSpPr>
        <p:spPr>
          <a:xfrm flipH="1">
            <a:off x="2501153" y="4079498"/>
            <a:ext cx="1764431" cy="20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FA69AEB-5627-7D3A-B395-53155B95CE23}"/>
              </a:ext>
            </a:extLst>
          </p:cNvPr>
          <p:cNvSpPr txBox="1"/>
          <p:nvPr/>
        </p:nvSpPr>
        <p:spPr>
          <a:xfrm>
            <a:off x="3423709" y="5811558"/>
            <a:ext cx="611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Service classique (efficace)  !</a:t>
            </a:r>
          </a:p>
        </p:txBody>
      </p:sp>
    </p:spTree>
    <p:extLst>
      <p:ext uri="{BB962C8B-B14F-4D97-AF65-F5344CB8AC3E}">
        <p14:creationId xmlns:p14="http://schemas.microsoft.com/office/powerpoint/2010/main" val="417809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1313-BE09-2444-1987-2A815BE6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3CDA9-45B8-9BC7-068D-9DC7604D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Au niveau de la gestion des threads coté serveur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1A73FE-BFA5-5B4E-0A89-F1FB3384F0DE}"/>
              </a:ext>
            </a:extLst>
          </p:cNvPr>
          <p:cNvSpPr txBox="1"/>
          <p:nvPr/>
        </p:nvSpPr>
        <p:spPr>
          <a:xfrm>
            <a:off x="405471" y="5918057"/>
            <a:ext cx="1166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1">
                    <a:lumMod val="75000"/>
                  </a:schemeClr>
                </a:solidFill>
              </a:rPr>
              <a:t>Nb de Threads très faible pour gérer beaucoup de requêtes (&lt; 10)  !</a:t>
            </a:r>
          </a:p>
        </p:txBody>
      </p:sp>
      <p:pic>
        <p:nvPicPr>
          <p:cNvPr id="6" name="Image 5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87AA2FDC-568C-BF3A-489F-FAD8AD99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8" y="1478977"/>
            <a:ext cx="11666944" cy="426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1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Non Bloquant, asynchrone…mais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C144-B174-42C5-8664-9366D10461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790493" cy="3977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Pourquoi faire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Utilisation des ressources plus efficace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Scalabilité difficile à prévoir dans les cas où la quantité de trafic est exagérée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Beaucoup moins de risque de perdre des requêtes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« I/O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bound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 » mais pas « CPU </a:t>
            </a:r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bound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Qu’est-ce que ça « impliquait » jusqu’à l’arrivée de java 19 (Virtual Thread)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Développement en mode asynchrone (programmation réactive)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Code plus difficile à lire quand on est habitué à la programmation impérative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06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415A-F302-45A3-D1E7-D089D5AB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F2C380-1E4D-A3B8-73A9-313FEDF0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035EA-008F-DA09-D7ED-2209D156313A}"/>
              </a:ext>
            </a:extLst>
          </p:cNvPr>
          <p:cNvSpPr txBox="1"/>
          <p:nvPr/>
        </p:nvSpPr>
        <p:spPr>
          <a:xfrm>
            <a:off x="521205" y="1708681"/>
            <a:ext cx="111351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ym typeface="Wingdings" panose="05000000000000000000" pitchFamily="2" charset="2"/>
              </a:rPr>
              <a:t>Dès qu’on fait de I/O (IO </a:t>
            </a:r>
            <a:r>
              <a:rPr lang="fr-FR" sz="3200" dirty="0" err="1">
                <a:sym typeface="Wingdings" panose="05000000000000000000" pitchFamily="2" charset="2"/>
              </a:rPr>
              <a:t>bound</a:t>
            </a:r>
            <a:r>
              <a:rPr lang="fr-FR" sz="3200" dirty="0">
                <a:sym typeface="Wingdings" panose="05000000000000000000" pitchFamily="2" charset="2"/>
              </a:rPr>
              <a:t>)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sym typeface="Wingdings" panose="05000000000000000000" pitchFamily="2" charset="2"/>
              </a:rPr>
              <a:t>BDD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sym typeface="Wingdings" panose="05000000000000000000" pitchFamily="2" charset="2"/>
              </a:rPr>
              <a:t>Fichier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sym typeface="Wingdings" panose="05000000000000000000" pitchFamily="2" charset="2"/>
              </a:rPr>
              <a:t>WS / SOAP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fr-FR" sz="3200" dirty="0">
                <a:sym typeface="Wingdings" panose="05000000000000000000" pitchFamily="2" charset="2"/>
              </a:rPr>
              <a:t>Messaging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ym typeface="Wingdings" panose="05000000000000000000" pitchFamily="2" charset="2"/>
            </a:endParaRPr>
          </a:p>
          <a:p>
            <a:r>
              <a:rPr lang="fr-FR" sz="32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/!\</a:t>
            </a:r>
            <a:r>
              <a:rPr lang="fr-FR" sz="3200" dirty="0">
                <a:sym typeface="Wingdings" panose="05000000000000000000" pitchFamily="2" charset="2"/>
              </a:rPr>
              <a:t> Toute la chaine doit être asynchrone sous peine de retomber dans le mode bloquant</a:t>
            </a:r>
          </a:p>
          <a:p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722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9283563" cy="640080"/>
          </a:xfrm>
        </p:spPr>
        <p:txBody>
          <a:bodyPr>
            <a:normAutofit/>
          </a:bodyPr>
          <a:lstStyle/>
          <a:p>
            <a:r>
              <a:rPr lang="fr-FR" dirty="0"/>
              <a:t>Du coté de Spring</a:t>
            </a:r>
          </a:p>
        </p:txBody>
      </p:sp>
      <p:pic>
        <p:nvPicPr>
          <p:cNvPr id="4" name="Image 3" descr="Une image contenant livre, pile&#10;&#10;Description générée automatiquement">
            <a:extLst>
              <a:ext uri="{FF2B5EF4-FFF2-40B4-BE49-F238E27FC236}">
                <a16:creationId xmlns:a16="http://schemas.microsoft.com/office/drawing/2014/main" id="{393D76C5-8733-F62C-2406-378FF66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3093384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2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206FC-B90A-322A-DFEE-40088F6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prérequis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EDA58EC-D3B5-FE5B-9D7D-8ED10AED1527}"/>
              </a:ext>
            </a:extLst>
          </p:cNvPr>
          <p:cNvGrpSpPr/>
          <p:nvPr/>
        </p:nvGrpSpPr>
        <p:grpSpPr>
          <a:xfrm rot="5400000">
            <a:off x="1040952" y="1572704"/>
            <a:ext cx="4711700" cy="4638678"/>
            <a:chOff x="363258" y="1050259"/>
            <a:chExt cx="8121422" cy="2374107"/>
          </a:xfrm>
          <a:solidFill>
            <a:schemeClr val="tx2">
              <a:lumMod val="75000"/>
            </a:schemeClr>
          </a:solidFill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010A6C0C-4567-1EC4-119C-00B1D7B1B42A}"/>
                </a:ext>
              </a:extLst>
            </p:cNvPr>
            <p:cNvSpPr/>
            <p:nvPr/>
          </p:nvSpPr>
          <p:spPr>
            <a:xfrm rot="16200000">
              <a:off x="165415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12AE55C1-014E-C7BB-7406-C1293E1DF7B7}"/>
                </a:ext>
              </a:extLst>
            </p:cNvPr>
            <p:cNvSpPr/>
            <p:nvPr/>
          </p:nvSpPr>
          <p:spPr>
            <a:xfrm rot="16200000">
              <a:off x="2213081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Organigramme : Extraire 6">
              <a:extLst>
                <a:ext uri="{FF2B5EF4-FFF2-40B4-BE49-F238E27FC236}">
                  <a16:creationId xmlns:a16="http://schemas.microsoft.com/office/drawing/2014/main" id="{74D60086-B1EE-5EA5-BE5F-7C51AB72405C}"/>
                </a:ext>
              </a:extLst>
            </p:cNvPr>
            <p:cNvSpPr/>
            <p:nvPr/>
          </p:nvSpPr>
          <p:spPr>
            <a:xfrm rot="5400000">
              <a:off x="2246381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5403D6DD-13D6-AA02-BE18-472DBCFB0B00}"/>
                </a:ext>
              </a:extLst>
            </p:cNvPr>
            <p:cNvSpPr/>
            <p:nvPr/>
          </p:nvSpPr>
          <p:spPr>
            <a:xfrm rot="16200000">
              <a:off x="4260748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Organigramme : Extraire 8">
              <a:extLst>
                <a:ext uri="{FF2B5EF4-FFF2-40B4-BE49-F238E27FC236}">
                  <a16:creationId xmlns:a16="http://schemas.microsoft.com/office/drawing/2014/main" id="{CE74F2F7-59E7-0C28-6B79-BA35AC7087D5}"/>
                </a:ext>
              </a:extLst>
            </p:cNvPr>
            <p:cNvSpPr/>
            <p:nvPr/>
          </p:nvSpPr>
          <p:spPr>
            <a:xfrm rot="5400000">
              <a:off x="4294048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85CB5B19-6D63-80FE-F3FF-3B172A3940F2}"/>
                </a:ext>
              </a:extLst>
            </p:cNvPr>
            <p:cNvSpPr/>
            <p:nvPr/>
          </p:nvSpPr>
          <p:spPr>
            <a:xfrm rot="16200000">
              <a:off x="6308415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427339" tIns="75438" rIns="97790" bIns="1582737" numCol="1" spcCol="1270" anchor="t" anchorCtr="0">
              <a:noAutofit/>
            </a:bodyPr>
            <a:lstStyle/>
            <a:p>
              <a:endParaRPr lang="fr-FR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Organigramme : Extraire 10">
              <a:extLst>
                <a:ext uri="{FF2B5EF4-FFF2-40B4-BE49-F238E27FC236}">
                  <a16:creationId xmlns:a16="http://schemas.microsoft.com/office/drawing/2014/main" id="{171D44D5-4B6E-237B-8E14-4B995369F92F}"/>
                </a:ext>
              </a:extLst>
            </p:cNvPr>
            <p:cNvSpPr/>
            <p:nvPr/>
          </p:nvSpPr>
          <p:spPr>
            <a:xfrm rot="5400000">
              <a:off x="6341715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ZoneTexte 23">
            <a:extLst>
              <a:ext uri="{FF2B5EF4-FFF2-40B4-BE49-F238E27FC236}">
                <a16:creationId xmlns:a16="http://schemas.microsoft.com/office/drawing/2014/main" id="{4F99C562-9124-B100-B688-832CCE9A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198" y="1919578"/>
            <a:ext cx="3552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(Spring Web)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ZoneTexte 24">
            <a:extLst>
              <a:ext uri="{FF2B5EF4-FFF2-40B4-BE49-F238E27FC236}">
                <a16:creationId xmlns:a16="http://schemas.microsoft.com/office/drawing/2014/main" id="{2E9A944B-1007-AA37-1C52-ACB427FBB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327" y="3132043"/>
            <a:ext cx="28507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Tomcat BIO (Blockgin I/O)</a:t>
            </a:r>
            <a:endParaRPr kumimoji="0" lang="sv-SE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26">
            <a:extLst>
              <a:ext uri="{FF2B5EF4-FFF2-40B4-BE49-F238E27FC236}">
                <a16:creationId xmlns:a16="http://schemas.microsoft.com/office/drawing/2014/main" id="{7FA0844F-C776-905A-51BA-864643D7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198" y="4279838"/>
            <a:ext cx="2941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 IO Streams (java.io.*)</a:t>
            </a:r>
            <a:endParaRPr kumimoji="0" lang="it-IT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ZoneTexte 27">
            <a:extLst>
              <a:ext uri="{FF2B5EF4-FFF2-40B4-BE49-F238E27FC236}">
                <a16:creationId xmlns:a16="http://schemas.microsoft.com/office/drawing/2014/main" id="{BCB5D1E6-A0BF-6FFD-29F8-3449DED3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373" y="5488278"/>
            <a:ext cx="45926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Système d'exploitation (Virtual File System)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DDD28D4-E4E8-3650-65EE-22AA25CBB102}"/>
              </a:ext>
            </a:extLst>
          </p:cNvPr>
          <p:cNvGrpSpPr/>
          <p:nvPr/>
        </p:nvGrpSpPr>
        <p:grpSpPr>
          <a:xfrm rot="5400000">
            <a:off x="6409880" y="1572705"/>
            <a:ext cx="4711700" cy="4638675"/>
            <a:chOff x="5731854" y="1050259"/>
            <a:chExt cx="8121422" cy="2374107"/>
          </a:xfrm>
          <a:solidFill>
            <a:schemeClr val="accent1">
              <a:lumMod val="75000"/>
            </a:schemeClr>
          </a:solidFill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A298ABB8-E32C-55C2-CDA5-22E991FC8488}"/>
                </a:ext>
              </a:extLst>
            </p:cNvPr>
            <p:cNvSpPr/>
            <p:nvPr/>
          </p:nvSpPr>
          <p:spPr>
            <a:xfrm rot="16200000">
              <a:off x="5534011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CE87956-4C05-2DFA-F6B6-E7EC3AF04C9D}"/>
                </a:ext>
              </a:extLst>
            </p:cNvPr>
            <p:cNvSpPr/>
            <p:nvPr/>
          </p:nvSpPr>
          <p:spPr>
            <a:xfrm rot="16200000">
              <a:off x="7581677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19" name="Organigramme : Extraire 18">
              <a:extLst>
                <a:ext uri="{FF2B5EF4-FFF2-40B4-BE49-F238E27FC236}">
                  <a16:creationId xmlns:a16="http://schemas.microsoft.com/office/drawing/2014/main" id="{91E28194-F052-AFB9-CEFB-E82538E4376C}"/>
                </a:ext>
              </a:extLst>
            </p:cNvPr>
            <p:cNvSpPr/>
            <p:nvPr/>
          </p:nvSpPr>
          <p:spPr>
            <a:xfrm rot="5400000">
              <a:off x="7614977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C7F8B295-BFD9-84D9-C604-6D4DAFFADD6A}"/>
                </a:ext>
              </a:extLst>
            </p:cNvPr>
            <p:cNvSpPr/>
            <p:nvPr/>
          </p:nvSpPr>
          <p:spPr>
            <a:xfrm rot="16200000">
              <a:off x="9629344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21" name="Organigramme : Extraire 20">
              <a:extLst>
                <a:ext uri="{FF2B5EF4-FFF2-40B4-BE49-F238E27FC236}">
                  <a16:creationId xmlns:a16="http://schemas.microsoft.com/office/drawing/2014/main" id="{3C4C4986-CF22-DCBA-71E8-C7EDE9CC920F}"/>
                </a:ext>
              </a:extLst>
            </p:cNvPr>
            <p:cNvSpPr/>
            <p:nvPr/>
          </p:nvSpPr>
          <p:spPr>
            <a:xfrm rot="5400000">
              <a:off x="9662644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A968030A-A888-78E3-A194-3898CEAB73F2}"/>
                </a:ext>
              </a:extLst>
            </p:cNvPr>
            <p:cNvSpPr/>
            <p:nvPr/>
          </p:nvSpPr>
          <p:spPr>
            <a:xfrm rot="16200000">
              <a:off x="11677011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8" rIns="97790" bIns="1582737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23" name="Organigramme : Extraire 22">
              <a:extLst>
                <a:ext uri="{FF2B5EF4-FFF2-40B4-BE49-F238E27FC236}">
                  <a16:creationId xmlns:a16="http://schemas.microsoft.com/office/drawing/2014/main" id="{613306E4-026C-06E0-2A01-E69815F02193}"/>
                </a:ext>
              </a:extLst>
            </p:cNvPr>
            <p:cNvSpPr/>
            <p:nvPr/>
          </p:nvSpPr>
          <p:spPr>
            <a:xfrm rot="5400000">
              <a:off x="11710311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4" name="ZoneTexte 36">
            <a:extLst>
              <a:ext uri="{FF2B5EF4-FFF2-40B4-BE49-F238E27FC236}">
                <a16:creationId xmlns:a16="http://schemas.microsoft.com/office/drawing/2014/main" id="{14110E18-829D-EA1D-36DD-666215083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052" y="1923446"/>
            <a:ext cx="4705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(API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Spring </a:t>
            </a:r>
            <a:r>
              <a:rPr lang="fr-FR" altLang="fr-FR" dirty="0" err="1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ebflux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ZoneTexte 37">
            <a:extLst>
              <a:ext uri="{FF2B5EF4-FFF2-40B4-BE49-F238E27FC236}">
                <a16:creationId xmlns:a16="http://schemas.microsoft.com/office/drawing/2014/main" id="{4C963CF3-3AC5-D9B3-93B0-A326B330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161" y="2911765"/>
            <a:ext cx="1846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Reactor/Netty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ZoneTexte 38">
            <a:extLst>
              <a:ext uri="{FF2B5EF4-FFF2-40B4-BE49-F238E27FC236}">
                <a16:creationId xmlns:a16="http://schemas.microsoft.com/office/drawing/2014/main" id="{D2EF7B19-C7F5-56D8-3E9B-9ACD8E1EB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787" y="4281602"/>
            <a:ext cx="2905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 NIO (</a:t>
            </a:r>
            <a:r>
              <a:rPr kumimoji="0" lang="it-IT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java.nio.*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Jdk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1.4)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ZoneTexte 39">
            <a:extLst>
              <a:ext uri="{FF2B5EF4-FFF2-40B4-BE49-F238E27FC236}">
                <a16:creationId xmlns:a16="http://schemas.microsoft.com/office/drawing/2014/main" id="{20385A5F-3F4C-C349-3DFF-0508B3B2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392" y="5350828"/>
            <a:ext cx="4592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Système d'exploitation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Linux :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epoll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</a:t>
            </a:r>
            <a:r>
              <a:rPr lang="fr-FR" altLang="fr-FR" dirty="0" err="1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rosoft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IOCP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ZoneTexte 40">
            <a:extLst>
              <a:ext uri="{FF2B5EF4-FFF2-40B4-BE49-F238E27FC236}">
                <a16:creationId xmlns:a16="http://schemas.microsoft.com/office/drawing/2014/main" id="{A4DAB465-94DF-53BA-F21E-0A9800439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75" y="3231924"/>
            <a:ext cx="3421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Tomcat NIO (Non blocking I/O)</a:t>
            </a:r>
            <a:endParaRPr kumimoji="0" lang="sv-SE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CA8CDDF9-6B90-62A4-1E35-C5699FAA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2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4FAF6-58E1-59EB-6A85-8C34CAF2D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3C543-91CD-D960-5A01-797D52F4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 de Spring Boot 3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A29579-6077-280A-9300-7BD44882BDE0}"/>
              </a:ext>
            </a:extLst>
          </p:cNvPr>
          <p:cNvGrpSpPr/>
          <p:nvPr/>
        </p:nvGrpSpPr>
        <p:grpSpPr>
          <a:xfrm rot="5400000">
            <a:off x="3666680" y="1512636"/>
            <a:ext cx="4711700" cy="4638675"/>
            <a:chOff x="5731854" y="1050259"/>
            <a:chExt cx="8121422" cy="2374107"/>
          </a:xfrm>
          <a:solidFill>
            <a:schemeClr val="accent1">
              <a:lumMod val="75000"/>
            </a:schemeClr>
          </a:solidFill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DA8FBA84-D745-5D59-2284-0760A7477395}"/>
                </a:ext>
              </a:extLst>
            </p:cNvPr>
            <p:cNvSpPr/>
            <p:nvPr/>
          </p:nvSpPr>
          <p:spPr>
            <a:xfrm rot="16200000">
              <a:off x="5534011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 dirty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5E0C137E-CE2A-5E75-2F9C-F12523D6FEDE}"/>
                </a:ext>
              </a:extLst>
            </p:cNvPr>
            <p:cNvSpPr/>
            <p:nvPr/>
          </p:nvSpPr>
          <p:spPr>
            <a:xfrm rot="16200000">
              <a:off x="7581677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19" name="Organigramme : Extraire 18">
              <a:extLst>
                <a:ext uri="{FF2B5EF4-FFF2-40B4-BE49-F238E27FC236}">
                  <a16:creationId xmlns:a16="http://schemas.microsoft.com/office/drawing/2014/main" id="{F1002B17-0F70-91F1-2577-EE7A759622B5}"/>
                </a:ext>
              </a:extLst>
            </p:cNvPr>
            <p:cNvSpPr/>
            <p:nvPr/>
          </p:nvSpPr>
          <p:spPr>
            <a:xfrm rot="5400000">
              <a:off x="7614977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DDD28463-E3F0-D765-DA22-1442FBECDC9D}"/>
                </a:ext>
              </a:extLst>
            </p:cNvPr>
            <p:cNvSpPr/>
            <p:nvPr/>
          </p:nvSpPr>
          <p:spPr>
            <a:xfrm rot="16200000">
              <a:off x="9629344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9" rIns="97790" bIns="1582736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21" name="Organigramme : Extraire 20">
              <a:extLst>
                <a:ext uri="{FF2B5EF4-FFF2-40B4-BE49-F238E27FC236}">
                  <a16:creationId xmlns:a16="http://schemas.microsoft.com/office/drawing/2014/main" id="{46AE89A5-6664-7CD0-A5F0-0FCB5F30CC21}"/>
                </a:ext>
              </a:extLst>
            </p:cNvPr>
            <p:cNvSpPr/>
            <p:nvPr/>
          </p:nvSpPr>
          <p:spPr>
            <a:xfrm rot="5400000">
              <a:off x="9662644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8F01E8FE-6537-8918-871E-6BC860884AA0}"/>
                </a:ext>
              </a:extLst>
            </p:cNvPr>
            <p:cNvSpPr/>
            <p:nvPr/>
          </p:nvSpPr>
          <p:spPr>
            <a:xfrm rot="16200000">
              <a:off x="11677011" y="1248102"/>
              <a:ext cx="2374107" cy="1978422"/>
            </a:xfrm>
            <a:custGeom>
              <a:avLst/>
              <a:gdLst>
                <a:gd name="connsiteX0" fmla="*/ 0 w 1978421"/>
                <a:gd name="connsiteY0" fmla="*/ 98921 h 2374106"/>
                <a:gd name="connsiteX1" fmla="*/ 98921 w 1978421"/>
                <a:gd name="connsiteY1" fmla="*/ 0 h 2374106"/>
                <a:gd name="connsiteX2" fmla="*/ 1879500 w 1978421"/>
                <a:gd name="connsiteY2" fmla="*/ 0 h 2374106"/>
                <a:gd name="connsiteX3" fmla="*/ 1978421 w 1978421"/>
                <a:gd name="connsiteY3" fmla="*/ 98921 h 2374106"/>
                <a:gd name="connsiteX4" fmla="*/ 1978421 w 1978421"/>
                <a:gd name="connsiteY4" fmla="*/ 2275185 h 2374106"/>
                <a:gd name="connsiteX5" fmla="*/ 1879500 w 1978421"/>
                <a:gd name="connsiteY5" fmla="*/ 2374106 h 2374106"/>
                <a:gd name="connsiteX6" fmla="*/ 98921 w 1978421"/>
                <a:gd name="connsiteY6" fmla="*/ 2374106 h 2374106"/>
                <a:gd name="connsiteX7" fmla="*/ 0 w 1978421"/>
                <a:gd name="connsiteY7" fmla="*/ 2275185 h 2374106"/>
                <a:gd name="connsiteX8" fmla="*/ 0 w 1978421"/>
                <a:gd name="connsiteY8" fmla="*/ 98921 h 237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8421" h="2374106">
                  <a:moveTo>
                    <a:pt x="1895986" y="1"/>
                  </a:moveTo>
                  <a:cubicBezTo>
                    <a:pt x="1941514" y="1"/>
                    <a:pt x="1978421" y="53146"/>
                    <a:pt x="1978421" y="118706"/>
                  </a:cubicBezTo>
                  <a:lnTo>
                    <a:pt x="1978421" y="2255400"/>
                  </a:lnTo>
                  <a:cubicBezTo>
                    <a:pt x="1978421" y="2320960"/>
                    <a:pt x="1941514" y="2374105"/>
                    <a:pt x="1895986" y="2374105"/>
                  </a:cubicBezTo>
                  <a:lnTo>
                    <a:pt x="82435" y="2374105"/>
                  </a:lnTo>
                  <a:cubicBezTo>
                    <a:pt x="36907" y="2374105"/>
                    <a:pt x="0" y="2320960"/>
                    <a:pt x="0" y="2255400"/>
                  </a:cubicBezTo>
                  <a:lnTo>
                    <a:pt x="0" y="118706"/>
                  </a:lnTo>
                  <a:cubicBezTo>
                    <a:pt x="0" y="53146"/>
                    <a:pt x="36907" y="1"/>
                    <a:pt x="82435" y="1"/>
                  </a:cubicBezTo>
                  <a:lnTo>
                    <a:pt x="1895986" y="1"/>
                  </a:lnTo>
                  <a:close/>
                </a:path>
              </a:pathLst>
            </a:cu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427339" tIns="75438" rIns="97790" bIns="1582737" numCol="1" spcCol="1270" anchor="t" anchorCtr="0">
              <a:noAutofit/>
            </a:bodyPr>
            <a:lstStyle/>
            <a:p>
              <a:endParaRPr lang="fr-FR"/>
            </a:p>
          </p:txBody>
        </p:sp>
        <p:sp>
          <p:nvSpPr>
            <p:cNvPr id="23" name="Organigramme : Extraire 22">
              <a:extLst>
                <a:ext uri="{FF2B5EF4-FFF2-40B4-BE49-F238E27FC236}">
                  <a16:creationId xmlns:a16="http://schemas.microsoft.com/office/drawing/2014/main" id="{34F9FB61-0D94-D71A-805F-FA20BB14101F}"/>
                </a:ext>
              </a:extLst>
            </p:cNvPr>
            <p:cNvSpPr/>
            <p:nvPr/>
          </p:nvSpPr>
          <p:spPr>
            <a:xfrm rot="5400000">
              <a:off x="11710311" y="2936953"/>
              <a:ext cx="348869" cy="296763"/>
            </a:xfrm>
            <a:prstGeom prst="flowChartExtra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4" name="ZoneTexte 36">
            <a:extLst>
              <a:ext uri="{FF2B5EF4-FFF2-40B4-BE49-F238E27FC236}">
                <a16:creationId xmlns:a16="http://schemas.microsoft.com/office/drawing/2014/main" id="{90B1AAE5-D185-0A9D-4A49-B97949A6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676" y="1845010"/>
            <a:ext cx="4116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(Spring Web)</a:t>
            </a: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26" name="ZoneTexte 38">
            <a:extLst>
              <a:ext uri="{FF2B5EF4-FFF2-40B4-BE49-F238E27FC236}">
                <a16:creationId xmlns:a16="http://schemas.microsoft.com/office/drawing/2014/main" id="{BEA6F96D-037E-8509-79EB-BC9D60992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587" y="4221533"/>
            <a:ext cx="2905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 NIO (</a:t>
            </a:r>
            <a:r>
              <a:rPr kumimoji="0" lang="it-IT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java.nio.*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Jdk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1.4)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ZoneTexte 39">
            <a:extLst>
              <a:ext uri="{FF2B5EF4-FFF2-40B4-BE49-F238E27FC236}">
                <a16:creationId xmlns:a16="http://schemas.microsoft.com/office/drawing/2014/main" id="{1A2795E4-5068-88F4-B1E8-4C2D8812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192" y="5290759"/>
            <a:ext cx="4592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Système d'exploitation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Linux :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epoll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</a:t>
            </a:r>
            <a:r>
              <a:rPr lang="fr-FR" altLang="fr-FR" dirty="0" err="1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rosoft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IOCP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ZoneTexte 40">
            <a:extLst>
              <a:ext uri="{FF2B5EF4-FFF2-40B4-BE49-F238E27FC236}">
                <a16:creationId xmlns:a16="http://schemas.microsoft.com/office/drawing/2014/main" id="{DB60C73B-7476-694E-B323-93CB4CFA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752" y="3053322"/>
            <a:ext cx="34214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Tomcat NIO (Non blocking I/O)</a:t>
            </a:r>
            <a:endParaRPr kumimoji="0" lang="sv-SE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4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7F9AC8-151C-73E9-7C0D-6E020002D15E}"/>
              </a:ext>
            </a:extLst>
          </p:cNvPr>
          <p:cNvSpPr txBox="1"/>
          <p:nvPr/>
        </p:nvSpPr>
        <p:spPr>
          <a:xfrm>
            <a:off x="521205" y="1708681"/>
            <a:ext cx="111351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ym typeface="Wingdings" panose="05000000000000000000" pitchFamily="2" charset="2"/>
              </a:rPr>
              <a:t>Contexte serveur WEB &amp; gestion des threads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ym typeface="Wingdings" panose="05000000000000000000" pitchFamily="2" charset="2"/>
              </a:rPr>
              <a:t>La problématique des threads « bloquants »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ym typeface="Wingdings" panose="05000000000000000000" pitchFamily="2" charset="2"/>
              </a:rPr>
              <a:t>Ce qu’a apporté le développement « asynchrone »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ym typeface="Wingdings" panose="05000000000000000000" pitchFamily="2" charset="2"/>
              </a:rPr>
              <a:t>C’est quoi un Virtual Thread 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sym typeface="Wingdings" panose="05000000000000000000" pitchFamily="2" charset="2"/>
              </a:rPr>
              <a:t>Tests de performance pour comparaison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737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1"/>
            <a:ext cx="9283563" cy="806541"/>
          </a:xfrm>
        </p:spPr>
        <p:txBody>
          <a:bodyPr>
            <a:normAutofit fontScale="90000"/>
          </a:bodyPr>
          <a:lstStyle/>
          <a:p>
            <a:r>
              <a:rPr lang="fr-FR" dirty="0"/>
              <a:t>La programmation réactive : </a:t>
            </a:r>
            <a:br>
              <a:rPr lang="fr-FR" dirty="0"/>
            </a:br>
            <a:r>
              <a:rPr lang="fr-FR" dirty="0"/>
              <a:t>le dernier maillon de la chaine !</a:t>
            </a:r>
          </a:p>
        </p:txBody>
      </p:sp>
      <p:pic>
        <p:nvPicPr>
          <p:cNvPr id="4" name="Image 3" descr="Une image contenant livre, pile&#10;&#10;Description générée automatiquement">
            <a:extLst>
              <a:ext uri="{FF2B5EF4-FFF2-40B4-BE49-F238E27FC236}">
                <a16:creationId xmlns:a16="http://schemas.microsoft.com/office/drawing/2014/main" id="{393D76C5-8733-F62C-2406-378FF66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3093384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5" y="1708681"/>
            <a:ext cx="111351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ym typeface="Wingdings" panose="05000000000000000000" pitchFamily="2" charset="2"/>
              </a:rPr>
              <a:t>Définition en 4 mots  (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osé</a:t>
            </a:r>
            <a:r>
              <a:rPr lang="fr-FR" sz="3200" dirty="0">
                <a:sym typeface="Wingdings" panose="05000000000000000000" pitchFamily="2" charset="2"/>
              </a:rPr>
              <a:t> !)</a:t>
            </a:r>
          </a:p>
          <a:p>
            <a:endParaRPr lang="fr-FR" sz="3200" dirty="0">
              <a:sym typeface="Wingdings" panose="05000000000000000000" pitchFamily="2" charset="2"/>
            </a:endParaRP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Impératif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séquentiel</a:t>
            </a:r>
            <a:r>
              <a:rPr lang="fr-FR" sz="3200" dirty="0">
                <a:sym typeface="Wingdings" panose="05000000000000000000" pitchFamily="2" charset="2"/>
              </a:rPr>
              <a:t>    (Ex : C, Java, Python, etc…)</a:t>
            </a:r>
            <a:endParaRPr lang="fr-FR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Réactif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asynchrone    </a:t>
            </a:r>
            <a:r>
              <a:rPr lang="fr-FR" sz="3200" dirty="0">
                <a:sym typeface="Wingdings" panose="05000000000000000000" pitchFamily="2" charset="2"/>
              </a:rPr>
              <a:t>(Ex : Javascript, Java avec API P. </a:t>
            </a:r>
            <a:r>
              <a:rPr lang="fr-FR" sz="3200" dirty="0" err="1">
                <a:sym typeface="Wingdings" panose="05000000000000000000" pitchFamily="2" charset="2"/>
              </a:rPr>
              <a:t>Reactor</a:t>
            </a:r>
            <a:r>
              <a:rPr lang="fr-FR" sz="3200" dirty="0">
                <a:sym typeface="Wingdings" panose="05000000000000000000" pitchFamily="2" charset="2"/>
              </a:rPr>
              <a:t>…,      					Python avec </a:t>
            </a:r>
            <a:r>
              <a:rPr lang="fr-FR" sz="3200" dirty="0" err="1">
                <a:sym typeface="Wingdings" panose="05000000000000000000" pitchFamily="2" charset="2"/>
              </a:rPr>
              <a:t>asyncio</a:t>
            </a:r>
            <a:r>
              <a:rPr lang="fr-FR" sz="3200" dirty="0">
                <a:sym typeface="Wingdings" panose="05000000000000000000" pitchFamily="2" charset="2"/>
              </a:rPr>
              <a:t>)</a:t>
            </a:r>
          </a:p>
          <a:p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8924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impérative dans un serveur Web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C’est celle que vous connaissez tous !</a:t>
            </a:r>
          </a:p>
          <a:p>
            <a:r>
              <a:rPr lang="fr-FR" dirty="0">
                <a:sym typeface="Wingdings" panose="05000000000000000000" pitchFamily="2" charset="2"/>
              </a:rPr>
              <a:t>Une suite d’instructions qui s’exécutent l’une après l’autre.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96AD07-69EB-B87E-431C-BD66578B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2931266"/>
            <a:ext cx="9747681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public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" panose="020B0809050000020004" pitchFamily="49" charset="0"/>
              </a:rPr>
              <a:t>myMethod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a,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b)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" panose="020B0809050000020004" pitchFamily="49" charset="0"/>
              </a:rPr>
              <a:t>monumentsCache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.stream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(m -&gt;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.equalsIgnoreCase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(a))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</a:t>
            </a: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.</a:t>
            </a:r>
            <a:r>
              <a:rPr lang="fr-FR" altLang="fr-FR" sz="1400" dirty="0" err="1">
                <a:solidFill>
                  <a:srgbClr val="080808"/>
                </a:solidFill>
                <a:latin typeface="Fira Code" panose="020B08090500000200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if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StringUtils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hasText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(b))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.stream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    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(m -&gt;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m.getCommune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equalsIgnoreCase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    </a:t>
            </a: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.</a:t>
            </a:r>
            <a:r>
              <a:rPr lang="fr-FR" altLang="fr-FR" sz="1400" dirty="0" err="1">
                <a:solidFill>
                  <a:srgbClr val="080808"/>
                </a:solidFill>
                <a:latin typeface="Fira Code" panose="020B08090500000200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   return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}</a:t>
            </a:r>
            <a:endParaRPr lang="fr-FR" altLang="fr-FR" sz="1400" i="1" dirty="0">
              <a:solidFill>
                <a:srgbClr val="8C8C8C"/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7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réactive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Manifeste : </a:t>
            </a:r>
            <a:r>
              <a:rPr lang="fr-FR" dirty="0">
                <a:sym typeface="Wingdings" panose="05000000000000000000" pitchFamily="2" charset="2"/>
                <a:hlinkClick r:id="rId3"/>
              </a:rPr>
              <a:t>https://www.reactivemanifesto.org/fr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Notion de « </a:t>
            </a:r>
            <a:r>
              <a:rPr lang="fr-FR" dirty="0" err="1">
                <a:sym typeface="Wingdings" panose="05000000000000000000" pitchFamily="2" charset="2"/>
              </a:rPr>
              <a:t>publisher</a:t>
            </a:r>
            <a:r>
              <a:rPr lang="fr-FR" dirty="0">
                <a:sym typeface="Wingdings" panose="05000000000000000000" pitchFamily="2" charset="2"/>
              </a:rPr>
              <a:t> » / « </a:t>
            </a:r>
            <a:r>
              <a:rPr lang="fr-FR" dirty="0" err="1">
                <a:sym typeface="Wingdings" panose="05000000000000000000" pitchFamily="2" charset="2"/>
              </a:rPr>
              <a:t>subscriber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C0A3D9-A046-638A-DE7B-DADC25270A96}"/>
              </a:ext>
            </a:extLst>
          </p:cNvPr>
          <p:cNvSpPr txBox="1"/>
          <p:nvPr/>
        </p:nvSpPr>
        <p:spPr>
          <a:xfrm>
            <a:off x="299256" y="2685430"/>
            <a:ext cx="645664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795E26"/>
                </a:solidFill>
                <a:effectLst/>
                <a:latin typeface="MonoLisa"/>
              </a:rPr>
              <a:t>setTimeout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(</a:t>
            </a:r>
            <a:r>
              <a:rPr lang="fr-FR" dirty="0">
                <a:solidFill>
                  <a:srgbClr val="001080"/>
                </a:solidFill>
                <a:latin typeface="MonoLisa"/>
              </a:rPr>
              <a:t>console.log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MonoLisa"/>
              </a:rPr>
              <a:t>5000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onoLisa"/>
              </a:rPr>
              <a:t>'Message affiché après 5 secondes'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MonoLisa"/>
              </a:rPr>
              <a:t>console.log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onoLisa"/>
              </a:rPr>
              <a:t>'Suite du script'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);</a:t>
            </a:r>
          </a:p>
          <a:p>
            <a:endParaRPr lang="fr-FR" b="0" dirty="0" err="1">
              <a:solidFill>
                <a:srgbClr val="56B6C2"/>
              </a:solidFill>
              <a:effectLst/>
              <a:latin typeface="Menl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A067F7-E227-489E-FB60-A3D822952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96" y="4767205"/>
            <a:ext cx="4438650" cy="1428750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4429C90D-BED8-15DE-3355-0E672CC3F4D3}"/>
              </a:ext>
            </a:extLst>
          </p:cNvPr>
          <p:cNvSpPr/>
          <p:nvPr/>
        </p:nvSpPr>
        <p:spPr>
          <a:xfrm>
            <a:off x="2951350" y="3977454"/>
            <a:ext cx="852256" cy="68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1B3C130-1B27-BE69-4FAD-EF9BFED3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529" y="2608486"/>
            <a:ext cx="407485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just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(v -&gt; v +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(v -&gt;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"Message␣"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+ v)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toUpperCase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subscribe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);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63D34E64-BA42-DF66-748B-2CF65FA76F1E}"/>
              </a:ext>
            </a:extLst>
          </p:cNvPr>
          <p:cNvSpPr/>
          <p:nvPr/>
        </p:nvSpPr>
        <p:spPr>
          <a:xfrm>
            <a:off x="9207240" y="3722094"/>
            <a:ext cx="852256" cy="68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B50EA59-79F9-F2B0-7AE7-7DA8ABF4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986" y="4718432"/>
            <a:ext cx="4762435" cy="8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4DFB1-12AA-8633-449F-205D4CD9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DF34D6-F3A0-BA4F-DA15-C86B640D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Constat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8397E-0F55-47B1-FD13-F256F0CCA923}"/>
              </a:ext>
            </a:extLst>
          </p:cNvPr>
          <p:cNvSpPr txBox="1"/>
          <p:nvPr/>
        </p:nvSpPr>
        <p:spPr>
          <a:xfrm>
            <a:off x="528412" y="1366897"/>
            <a:ext cx="11135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ym typeface="Wingdings" panose="05000000000000000000" pitchFamily="2" charset="2"/>
              </a:rPr>
              <a:t>On ne code pas le back d’office en asynchrone…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EF9EAD-FFCC-5524-28EE-EF7BC851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55" y="2404362"/>
            <a:ext cx="11860503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getNombreGueris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source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httpClient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uri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FranceGlobalDataByDate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queryParam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"date"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retrieve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bodyToMono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JsonNode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1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doFirst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"Récupération des données pour le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sur la source 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'..."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source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2.a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doOnNext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jsonData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"Données reçues: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jsonData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.toPrettyString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2.b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jsonData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jsonData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FranceGlobalDataByDate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flatMapMany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dataByDate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Flux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dataByDate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dataByDate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4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dataByDate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source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dataByDate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sourceType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textValue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5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flatMap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Mono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justOrEmpty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gueris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JsonNode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intValue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6</a:t>
            </a:r>
            <a:b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switchIfEmpty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Mono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RuntimeException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"Pas de données pour le %s sur la source '%s' !"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source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))));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7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1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9283563" cy="640080"/>
          </a:xfrm>
        </p:spPr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b="1" dirty="0"/>
              <a:t>Virtual Threads !</a:t>
            </a:r>
            <a:endParaRPr lang="fr-FR" dirty="0"/>
          </a:p>
        </p:txBody>
      </p:sp>
      <p:pic>
        <p:nvPicPr>
          <p:cNvPr id="4" name="Image 3" descr="Une image contenant livre, pile&#10;&#10;Description générée automatiquement">
            <a:extLst>
              <a:ext uri="{FF2B5EF4-FFF2-40B4-BE49-F238E27FC236}">
                <a16:creationId xmlns:a16="http://schemas.microsoft.com/office/drawing/2014/main" id="{393D76C5-8733-F62C-2406-378FF66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3093384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206FC-B90A-322A-DFEE-40088F61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562723" cy="640080"/>
          </a:xfrm>
        </p:spPr>
        <p:txBody>
          <a:bodyPr/>
          <a:lstStyle/>
          <a:p>
            <a:r>
              <a:rPr lang="fr-FR" dirty="0"/>
              <a:t>Bon en fait, on a une solution ! Le « Virtual Thread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303CAA-EFD7-417C-AB56-8C3E0ADA7DEE}"/>
              </a:ext>
            </a:extLst>
          </p:cNvPr>
          <p:cNvSpPr txBox="1"/>
          <p:nvPr/>
        </p:nvSpPr>
        <p:spPr>
          <a:xfrm>
            <a:off x="521206" y="1708681"/>
            <a:ext cx="1033808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hlinkClick r:id="rId3"/>
              </a:rPr>
              <a:t>https://openjdk.org/jeps/444</a:t>
            </a:r>
            <a:r>
              <a:rPr lang="fr-FR" sz="3200" dirty="0"/>
              <a:t> (« </a:t>
            </a:r>
            <a:r>
              <a:rPr lang="fr-FR" sz="3200" dirty="0" err="1"/>
              <a:t>project</a:t>
            </a:r>
            <a:r>
              <a:rPr lang="fr-FR" sz="3200" dirty="0"/>
              <a:t> </a:t>
            </a:r>
            <a:r>
              <a:rPr lang="fr-FR" sz="3200" dirty="0" err="1"/>
              <a:t>loom</a:t>
            </a:r>
            <a:r>
              <a:rPr lang="fr-FR" sz="3200" dirty="0"/>
              <a:t> » en 2023)</a:t>
            </a:r>
            <a:endParaRPr lang="fr-FR" sz="32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ym typeface="Wingdings" panose="05000000000000000000" pitchFamily="2" charset="2"/>
              </a:rPr>
              <a:t>Preview</a:t>
            </a:r>
            <a:r>
              <a:rPr lang="fr-FR" sz="3200" dirty="0">
                <a:sym typeface="Wingdings" panose="05000000000000000000" pitchFamily="2" charset="2"/>
              </a:rPr>
              <a:t> Java 19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3200" dirty="0">
                <a:sym typeface="Wingdings" panose="05000000000000000000" pitchFamily="2" charset="2"/>
              </a:rPr>
              <a:t>Release Java 21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JEP 353: Reimplement the Legacy Socket API             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(use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NioSocketImpl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)</a:t>
            </a:r>
          </a:p>
          <a:p>
            <a:pPr lvl="1"/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Unicode MS"/>
            </a:endParaRPr>
          </a:p>
          <a:p>
            <a:pPr lvl="1"/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Arial Unicode MS"/>
                <a:sym typeface="Wingdings" panose="05000000000000000000" pitchFamily="2" charset="2"/>
              </a:rPr>
              <a:t>&gt;&gt;  L’activation des VT s’apparente à de la config !</a:t>
            </a:r>
            <a:endParaRPr lang="fr-FR" sz="3200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3E71D5-4664-FCE7-891D-F7DC1411F546}"/>
              </a:ext>
            </a:extLst>
          </p:cNvPr>
          <p:cNvSpPr txBox="1"/>
          <p:nvPr/>
        </p:nvSpPr>
        <p:spPr>
          <a:xfrm>
            <a:off x="258634" y="6225278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hlinkClick r:id="rId4"/>
              </a:rPr>
              <a:t>JEP = JDK </a:t>
            </a:r>
            <a:r>
              <a:rPr lang="fr-FR" b="1" dirty="0" err="1">
                <a:hlinkClick r:id="rId4"/>
              </a:rPr>
              <a:t>Enhancement</a:t>
            </a:r>
            <a:r>
              <a:rPr lang="fr-FR" b="1" dirty="0">
                <a:hlinkClick r:id="rId4"/>
              </a:rPr>
              <a:t> </a:t>
            </a:r>
            <a:r>
              <a:rPr lang="fr-FR" b="1" dirty="0" err="1">
                <a:hlinkClick r:id="rId4"/>
              </a:rPr>
              <a:t>Proposal</a:t>
            </a:r>
            <a:r>
              <a:rPr lang="fr-FR" b="1" dirty="0">
                <a:hlinkClick r:id="rId4"/>
              </a:rPr>
              <a:t> / Amélioration du JDK</a:t>
            </a:r>
          </a:p>
        </p:txBody>
      </p:sp>
    </p:spTree>
    <p:extLst>
      <p:ext uri="{BB962C8B-B14F-4D97-AF65-F5344CB8AC3E}">
        <p14:creationId xmlns:p14="http://schemas.microsoft.com/office/powerpoint/2010/main" val="390661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206FC-B90A-322A-DFEE-40088F6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l’échelle de la machine</a:t>
            </a:r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5EA43ED-CA81-85C7-9431-A0B51D04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2" y="1219764"/>
            <a:ext cx="11017896" cy="53779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0E40A-1348-F69E-96E1-ECC21EDE765B}"/>
              </a:ext>
            </a:extLst>
          </p:cNvPr>
          <p:cNvSpPr/>
          <p:nvPr/>
        </p:nvSpPr>
        <p:spPr>
          <a:xfrm>
            <a:off x="767561" y="3824463"/>
            <a:ext cx="10592357" cy="1067912"/>
          </a:xfrm>
          <a:prstGeom prst="rect">
            <a:avLst/>
          </a:prstGeom>
          <a:solidFill>
            <a:srgbClr val="F2F2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0C375-B7D1-A56A-5F49-E96267BB6E0D}"/>
              </a:ext>
            </a:extLst>
          </p:cNvPr>
          <p:cNvSpPr/>
          <p:nvPr/>
        </p:nvSpPr>
        <p:spPr>
          <a:xfrm>
            <a:off x="767561" y="1982312"/>
            <a:ext cx="10592357" cy="1394961"/>
          </a:xfrm>
          <a:prstGeom prst="rect">
            <a:avLst/>
          </a:prstGeom>
          <a:solidFill>
            <a:srgbClr val="F2F2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Zoom de diapositive 7">
                <a:extLst>
                  <a:ext uri="{FF2B5EF4-FFF2-40B4-BE49-F238E27FC236}">
                    <a16:creationId xmlns:a16="http://schemas.microsoft.com/office/drawing/2014/main" id="{9B9E87C2-77FA-2EED-A63F-BA60E3D66F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0575197"/>
                  </p:ext>
                </p:extLst>
              </p:nvPr>
            </p:nvGraphicFramePr>
            <p:xfrm>
              <a:off x="3217085" y="3664888"/>
              <a:ext cx="260318" cy="146429"/>
            </p:xfrm>
            <a:graphic>
              <a:graphicData uri="http://schemas.microsoft.com/office/powerpoint/2016/slidezoom">
                <pslz:sldZm>
                  <pslz:sldZmObj sldId="409" cId="1167672143">
                    <pslz:zmPr id="{DA67A516-EE91-40BB-8E45-44D0B1E0444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18" cy="1464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Zoom de diapositive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B9E87C2-77FA-2EED-A63F-BA60E3D66F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7085" y="3664888"/>
                <a:ext cx="260318" cy="1464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B2DB7E3-A53F-517B-4FF2-7B9231239A99}"/>
              </a:ext>
            </a:extLst>
          </p:cNvPr>
          <p:cNvSpPr/>
          <p:nvPr/>
        </p:nvSpPr>
        <p:spPr>
          <a:xfrm>
            <a:off x="767561" y="3377071"/>
            <a:ext cx="10592356" cy="467212"/>
          </a:xfrm>
          <a:prstGeom prst="rect">
            <a:avLst/>
          </a:prstGeom>
          <a:solidFill>
            <a:srgbClr val="F2F2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44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8713E-2BA6-3790-6778-5C38255D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0B3A9-1EAD-E1C1-DBDB-0C212E45D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4" descr="Une image contenant texte, capture d’écran, ligne, Parallèle&#10;&#10;Description générée automatiquement">
            <a:extLst>
              <a:ext uri="{FF2B5EF4-FFF2-40B4-BE49-F238E27FC236}">
                <a16:creationId xmlns:a16="http://schemas.microsoft.com/office/drawing/2014/main" id="{FCB230CD-2A26-8B37-F138-D114645F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3" y="448056"/>
            <a:ext cx="11940197" cy="57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7FE8D-6C30-B9E8-A6AE-D4206526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ThreadDemo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!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3B5AFA-D800-4948-5862-BDBA7D6F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7" y="2677683"/>
            <a:ext cx="500584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ThreadDemo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IntStream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startVirtualThread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"Virtual Thread a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IntStream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startVirtualThread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"Virtual Thread b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currentThread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Thread.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sleep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(100);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12CCEE-A242-175D-83F3-00994F7114AB}"/>
              </a:ext>
            </a:extLst>
          </p:cNvPr>
          <p:cNvSpPr txBox="1"/>
          <p:nvPr/>
        </p:nvSpPr>
        <p:spPr>
          <a:xfrm>
            <a:off x="5631570" y="1336119"/>
            <a:ext cx="626897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Virtual Thread a 5: </a:t>
            </a:r>
            <a:r>
              <a:rPr lang="fr-FR" sz="1400" dirty="0" err="1"/>
              <a:t>VirtualThread</a:t>
            </a:r>
            <a:r>
              <a:rPr lang="fr-FR" sz="1400" dirty="0"/>
              <a:t>[#38]/runnable@ForkJoinPool-1-worker-5</a:t>
            </a:r>
          </a:p>
          <a:p>
            <a:r>
              <a:rPr lang="fr-FR" sz="1400" dirty="0"/>
              <a:t>Virtual Thread a 7: </a:t>
            </a:r>
            <a:r>
              <a:rPr lang="fr-FR" sz="1400" dirty="0" err="1"/>
              <a:t>VirtualThread</a:t>
            </a:r>
            <a:r>
              <a:rPr lang="fr-FR" sz="1400" dirty="0"/>
              <a:t>[#40]/runnable@ForkJoinPool-1-worker-7</a:t>
            </a:r>
          </a:p>
          <a:p>
            <a:r>
              <a:rPr lang="fr-FR" sz="1400" dirty="0"/>
              <a:t>Virtual Thread b 10: </a:t>
            </a:r>
            <a:r>
              <a:rPr lang="fr-FR" sz="1400" dirty="0" err="1"/>
              <a:t>VirtualThread</a:t>
            </a:r>
            <a:r>
              <a:rPr lang="fr-FR" sz="1400" dirty="0"/>
              <a:t>[#55]/runnable@ForkJoinPool-1-worker-20</a:t>
            </a:r>
          </a:p>
          <a:p>
            <a:r>
              <a:rPr lang="fr-FR" sz="1400" dirty="0"/>
              <a:t>Virtual Thread b 5: </a:t>
            </a:r>
            <a:r>
              <a:rPr lang="fr-FR" sz="1400" dirty="0" err="1"/>
              <a:t>VirtualThread</a:t>
            </a:r>
            <a:r>
              <a:rPr lang="fr-FR" sz="1400" dirty="0"/>
              <a:t>[#50]/runnable@ForkJoinPool-1-worker-15</a:t>
            </a:r>
          </a:p>
          <a:p>
            <a:r>
              <a:rPr lang="fr-FR" sz="1400" dirty="0"/>
              <a:t>Virtual Thread b 9: </a:t>
            </a:r>
            <a:r>
              <a:rPr lang="fr-FR" sz="1400" dirty="0" err="1"/>
              <a:t>VirtualThread</a:t>
            </a:r>
            <a:r>
              <a:rPr lang="fr-FR" sz="1400" dirty="0"/>
              <a:t>[#54]/runnable@ForkJoinPool-1-worker-19</a:t>
            </a:r>
          </a:p>
          <a:p>
            <a:r>
              <a:rPr lang="fr-FR" sz="1400" dirty="0"/>
              <a:t>Virtual Thread b 8: </a:t>
            </a:r>
            <a:r>
              <a:rPr lang="fr-FR" sz="1400" dirty="0" err="1"/>
              <a:t>VirtualThread</a:t>
            </a:r>
            <a:r>
              <a:rPr lang="fr-FR" sz="1400" dirty="0"/>
              <a:t>[#53]/runnable@ForkJoinPool-1-worker-18</a:t>
            </a:r>
          </a:p>
          <a:p>
            <a:r>
              <a:rPr lang="fr-FR" sz="1400" dirty="0"/>
              <a:t>Virtual Thread b 1: </a:t>
            </a:r>
            <a:r>
              <a:rPr lang="fr-FR" sz="1400" dirty="0" err="1"/>
              <a:t>VirtualThread</a:t>
            </a:r>
            <a:r>
              <a:rPr lang="fr-FR" sz="1400" dirty="0"/>
              <a:t>[#45]/runnable@ForkJoinPool-1-worker-11</a:t>
            </a:r>
          </a:p>
          <a:p>
            <a:r>
              <a:rPr lang="fr-FR" sz="1400" dirty="0"/>
              <a:t>Virtual Thread b 4: </a:t>
            </a:r>
            <a:r>
              <a:rPr lang="fr-FR" sz="1400" dirty="0" err="1"/>
              <a:t>VirtualThread</a:t>
            </a:r>
            <a:r>
              <a:rPr lang="fr-FR" sz="1400" dirty="0"/>
              <a:t>[#49]/runnable@ForkJoinPool-1-worker-14</a:t>
            </a:r>
          </a:p>
          <a:p>
            <a:r>
              <a:rPr lang="fr-FR" sz="1400" dirty="0"/>
              <a:t>Virtual Thread a 4: </a:t>
            </a:r>
            <a:r>
              <a:rPr lang="fr-FR" sz="1400" dirty="0" err="1"/>
              <a:t>VirtualThread</a:t>
            </a:r>
            <a:r>
              <a:rPr lang="fr-FR" sz="1400" dirty="0"/>
              <a:t>[#37]/runnable@ForkJoinPool-1-worker-4</a:t>
            </a:r>
          </a:p>
          <a:p>
            <a:r>
              <a:rPr lang="fr-FR" sz="1400" dirty="0"/>
              <a:t>Virtual Thread a 6: </a:t>
            </a:r>
            <a:r>
              <a:rPr lang="fr-FR" sz="1400" dirty="0" err="1"/>
              <a:t>VirtualThread</a:t>
            </a:r>
            <a:r>
              <a:rPr lang="fr-FR" sz="1400" dirty="0"/>
              <a:t>[#39]/runnable@ForkJoinPool-1-worker-6</a:t>
            </a:r>
          </a:p>
          <a:p>
            <a:r>
              <a:rPr lang="fr-FR" sz="1400" dirty="0"/>
              <a:t>Virtual Thread a 3: </a:t>
            </a:r>
            <a:r>
              <a:rPr lang="fr-FR" sz="1400" dirty="0" err="1"/>
              <a:t>VirtualThread</a:t>
            </a:r>
            <a:r>
              <a:rPr lang="fr-FR" sz="1400" dirty="0"/>
              <a:t>[#36]/runnable@ForkJoinPool-1-worker-3</a:t>
            </a:r>
          </a:p>
          <a:p>
            <a:r>
              <a:rPr lang="fr-FR" sz="1400" dirty="0"/>
              <a:t>Virtual Thread a 8: </a:t>
            </a:r>
            <a:r>
              <a:rPr lang="fr-FR" sz="1400" dirty="0" err="1"/>
              <a:t>VirtualThread</a:t>
            </a:r>
            <a:r>
              <a:rPr lang="fr-FR" sz="1400" dirty="0"/>
              <a:t>[#41]/runnable@ForkJoinPool-1-worker-8</a:t>
            </a:r>
          </a:p>
          <a:p>
            <a:r>
              <a:rPr lang="fr-FR" sz="1400" dirty="0"/>
              <a:t>Virtual Thread a 10: </a:t>
            </a:r>
            <a:r>
              <a:rPr lang="fr-FR" sz="1400" dirty="0" err="1"/>
              <a:t>VirtualThread</a:t>
            </a:r>
            <a:r>
              <a:rPr lang="fr-FR" sz="1400" dirty="0"/>
              <a:t>[#43]/runnable@ForkJoinPool-1-worker-10</a:t>
            </a:r>
          </a:p>
          <a:p>
            <a:r>
              <a:rPr lang="fr-FR" sz="1400" dirty="0"/>
              <a:t>Virtual Thread b 3: </a:t>
            </a:r>
            <a:r>
              <a:rPr lang="fr-FR" sz="1400" dirty="0" err="1"/>
              <a:t>VirtualThread</a:t>
            </a:r>
            <a:r>
              <a:rPr lang="fr-FR" sz="1400" dirty="0"/>
              <a:t>[#48]/runnable@ForkJoinPool-1-worker-13</a:t>
            </a:r>
          </a:p>
          <a:p>
            <a:r>
              <a:rPr lang="fr-FR" sz="1400" dirty="0"/>
              <a:t>Virtual Thread b 6: </a:t>
            </a:r>
            <a:r>
              <a:rPr lang="fr-FR" sz="1400" dirty="0" err="1"/>
              <a:t>VirtualThread</a:t>
            </a:r>
            <a:r>
              <a:rPr lang="fr-FR" sz="1400" dirty="0"/>
              <a:t>[#51]/runnable@ForkJoinPool-1-worker-16</a:t>
            </a:r>
          </a:p>
          <a:p>
            <a:r>
              <a:rPr lang="fr-FR" sz="1400" dirty="0"/>
              <a:t>Virtual Thread b 7: </a:t>
            </a:r>
            <a:r>
              <a:rPr lang="fr-FR" sz="1400" dirty="0" err="1"/>
              <a:t>VirtualThread</a:t>
            </a:r>
            <a:r>
              <a:rPr lang="fr-FR" sz="1400" dirty="0"/>
              <a:t>[#52]/runnable@ForkJoinPool-1-worker-17</a:t>
            </a:r>
          </a:p>
          <a:p>
            <a:r>
              <a:rPr lang="fr-FR" sz="1400" dirty="0"/>
              <a:t>Virtual Thread b 2: </a:t>
            </a:r>
            <a:r>
              <a:rPr lang="fr-FR" sz="1400" dirty="0" err="1"/>
              <a:t>VirtualThread</a:t>
            </a:r>
            <a:r>
              <a:rPr lang="fr-FR" sz="1400" dirty="0"/>
              <a:t>[#46]/runnable@ForkJoinPool-1-worker-12</a:t>
            </a:r>
          </a:p>
          <a:p>
            <a:r>
              <a:rPr lang="fr-FR" sz="1400" dirty="0"/>
              <a:t>Virtual Thread a 9: </a:t>
            </a:r>
            <a:r>
              <a:rPr lang="fr-FR" sz="1400" dirty="0" err="1"/>
              <a:t>VirtualThread</a:t>
            </a:r>
            <a:r>
              <a:rPr lang="fr-FR" sz="1400" dirty="0"/>
              <a:t>[#42]/runnable@ForkJoinPool-1-worker-9</a:t>
            </a:r>
          </a:p>
          <a:p>
            <a:r>
              <a:rPr lang="fr-FR" sz="1400" dirty="0"/>
              <a:t>Virtual Thread a 1: </a:t>
            </a:r>
            <a:r>
              <a:rPr lang="fr-FR" sz="1400" dirty="0" err="1"/>
              <a:t>VirtualThread</a:t>
            </a:r>
            <a:r>
              <a:rPr lang="fr-FR" sz="1400" dirty="0"/>
              <a:t>[#33]/runnable@ForkJoinPool-1-worker-1</a:t>
            </a:r>
          </a:p>
          <a:p>
            <a:r>
              <a:rPr lang="fr-FR" sz="1400" dirty="0"/>
              <a:t>Virtual Thread a 2: </a:t>
            </a:r>
            <a:r>
              <a:rPr lang="fr-FR" sz="1400" dirty="0" err="1"/>
              <a:t>VirtualThread</a:t>
            </a:r>
            <a:r>
              <a:rPr lang="fr-FR" sz="1400" dirty="0"/>
              <a:t>[#35]/runnable@ForkJoinPool-1-worker-2</a:t>
            </a:r>
          </a:p>
          <a:p>
            <a:endParaRPr lang="fr-FR" sz="1400" dirty="0"/>
          </a:p>
          <a:p>
            <a:r>
              <a:rPr lang="fr-FR" sz="1400" dirty="0"/>
              <a:t>Process </a:t>
            </a:r>
            <a:r>
              <a:rPr lang="fr-FR" sz="1400" dirty="0" err="1"/>
              <a:t>finished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exit code 0</a:t>
            </a:r>
          </a:p>
        </p:txBody>
      </p:sp>
    </p:spTree>
    <p:extLst>
      <p:ext uri="{BB962C8B-B14F-4D97-AF65-F5344CB8AC3E}">
        <p14:creationId xmlns:p14="http://schemas.microsoft.com/office/powerpoint/2010/main" val="376589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un environnement « web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C144-B174-42C5-8664-9366D10461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790493" cy="3977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En savoir un peu « plus » sur le fonctionnement des serveurs « web 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Image 6" descr="Une image contenant livre, texte, intérieur, ordinateur&#10;&#10;Description générée automatiquement">
            <a:extLst>
              <a:ext uri="{FF2B5EF4-FFF2-40B4-BE49-F238E27FC236}">
                <a16:creationId xmlns:a16="http://schemas.microsoft.com/office/drawing/2014/main" id="{3FB78CEE-5C37-8D39-4B12-62BAEAD7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6" y="3532095"/>
            <a:ext cx="2571750" cy="2571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79EB9F-09C7-5A84-CCD3-4872CE34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14" y="3532095"/>
            <a:ext cx="723243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04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tests de performances avec </a:t>
            </a:r>
            <a:r>
              <a:rPr lang="fr-FR" dirty="0" err="1"/>
              <a:t>gatling</a:t>
            </a:r>
            <a:endParaRPr lang="fr-FR" dirty="0"/>
          </a:p>
        </p:txBody>
      </p:sp>
      <p:pic>
        <p:nvPicPr>
          <p:cNvPr id="6" name="Image 5" descr="Une image contenant roue, capture d’écran, personne, voiture&#10;&#10;Description générée automatiquement">
            <a:extLst>
              <a:ext uri="{FF2B5EF4-FFF2-40B4-BE49-F238E27FC236}">
                <a16:creationId xmlns:a16="http://schemas.microsoft.com/office/drawing/2014/main" id="{1A8811D5-C361-4BB2-338C-E6D88CCB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02" y="321384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22E3B-1841-A3A2-0963-FF8F45CB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7C841-45AE-80C4-DCC2-90B726B8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projets à tester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6172437-A861-50FB-3C10-B2FCF432A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4745287"/>
              </p:ext>
            </p:extLst>
          </p:nvPr>
        </p:nvGraphicFramePr>
        <p:xfrm>
          <a:off x="670413" y="682956"/>
          <a:ext cx="11143368" cy="6175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lipse 7">
            <a:extLst>
              <a:ext uri="{FF2B5EF4-FFF2-40B4-BE49-F238E27FC236}">
                <a16:creationId xmlns:a16="http://schemas.microsoft.com/office/drawing/2014/main" id="{D04A6CCC-39D1-B8D1-88BD-382AEC034CA7}"/>
              </a:ext>
            </a:extLst>
          </p:cNvPr>
          <p:cNvSpPr/>
          <p:nvPr/>
        </p:nvSpPr>
        <p:spPr>
          <a:xfrm>
            <a:off x="521207" y="1788753"/>
            <a:ext cx="647422" cy="6400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11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862E4F3-2891-63D6-367D-4D3B58D2FC28}"/>
              </a:ext>
            </a:extLst>
          </p:cNvPr>
          <p:cNvSpPr/>
          <p:nvPr/>
        </p:nvSpPr>
        <p:spPr>
          <a:xfrm>
            <a:off x="521207" y="3429000"/>
            <a:ext cx="647422" cy="6400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11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067B86E-1D0E-F01C-143D-4D61D0936F85}"/>
              </a:ext>
            </a:extLst>
          </p:cNvPr>
          <p:cNvSpPr/>
          <p:nvPr/>
        </p:nvSpPr>
        <p:spPr>
          <a:xfrm>
            <a:off x="521207" y="5069247"/>
            <a:ext cx="647422" cy="6400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21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80C-0928-EB4B-179F-F6040BC1DF18}"/>
              </a:ext>
            </a:extLst>
          </p:cNvPr>
          <p:cNvSpPr/>
          <p:nvPr/>
        </p:nvSpPr>
        <p:spPr>
          <a:xfrm>
            <a:off x="300350" y="2956782"/>
            <a:ext cx="11600199" cy="16886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63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E3FA-A64C-0482-52F0-574840A3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8D984-9865-EC77-F18D-4865BB3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 de test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9A3E50-47A4-B41D-F9D6-B42994E56758}"/>
              </a:ext>
            </a:extLst>
          </p:cNvPr>
          <p:cNvSpPr txBox="1"/>
          <p:nvPr/>
        </p:nvSpPr>
        <p:spPr>
          <a:xfrm>
            <a:off x="521206" y="1708681"/>
            <a:ext cx="103380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200" dirty="0">
                <a:sym typeface="Wingdings" panose="05000000000000000000" pitchFamily="2" charset="2"/>
              </a:rPr>
              <a:t>Chaque requête fait un appel BDD pour récupérer une liste d’étudiant à partir d’un champ texte (BDD </a:t>
            </a:r>
            <a:r>
              <a:rPr lang="fr-FR" sz="3200" dirty="0" err="1">
                <a:sym typeface="Wingdings" panose="05000000000000000000" pitchFamily="2" charset="2"/>
              </a:rPr>
              <a:t>postgres</a:t>
            </a:r>
            <a:r>
              <a:rPr lang="fr-FR" sz="3200" dirty="0">
                <a:sym typeface="Wingdings" panose="05000000000000000000" pitchFamily="2" charset="2"/>
              </a:rPr>
              <a:t> sur serveur distant mais sur le même réseau local)</a:t>
            </a:r>
            <a:br>
              <a:rPr lang="fr-FR" sz="3200" dirty="0">
                <a:sym typeface="Wingdings" panose="05000000000000000000" pitchFamily="2" charset="2"/>
              </a:rPr>
            </a:br>
            <a:endParaRPr lang="fr-FR" sz="3200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200" dirty="0">
                <a:sym typeface="Wingdings" panose="05000000000000000000" pitchFamily="2" charset="2"/>
              </a:rPr>
              <a:t>Une latence supplémentaire est introduite lors de la requête pour augmenter la durée de traitement</a:t>
            </a:r>
            <a:br>
              <a:rPr lang="fr-FR" sz="3200" dirty="0">
                <a:sym typeface="Wingdings" panose="05000000000000000000" pitchFamily="2" charset="2"/>
              </a:rPr>
            </a:br>
            <a:endParaRPr lang="fr-FR" sz="3200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200" dirty="0">
                <a:sym typeface="Wingdings" panose="05000000000000000000" pitchFamily="2" charset="2"/>
              </a:rPr>
              <a:t>Pour éviter l’effet de cache BDD, un JDD de 1000 « id » est utilisé aléatoirement</a:t>
            </a:r>
          </a:p>
        </p:txBody>
      </p:sp>
    </p:spTree>
    <p:extLst>
      <p:ext uri="{BB962C8B-B14F-4D97-AF65-F5344CB8AC3E}">
        <p14:creationId xmlns:p14="http://schemas.microsoft.com/office/powerpoint/2010/main" val="85484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E1FD6-8609-EE08-855D-70A303F7E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2A9A9-D7CF-B2C2-ECAE-7FA6FF11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 de test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5DC2D8-0E27-C8C1-8AEB-EB81E6F5E193}"/>
              </a:ext>
            </a:extLst>
          </p:cNvPr>
          <p:cNvSpPr txBox="1"/>
          <p:nvPr/>
        </p:nvSpPr>
        <p:spPr>
          <a:xfrm>
            <a:off x="521206" y="1708681"/>
            <a:ext cx="10338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ym typeface="Wingdings" panose="05000000000000000000" pitchFamily="2" charset="2"/>
              </a:rPr>
              <a:t>Specs</a:t>
            </a:r>
            <a:r>
              <a:rPr lang="fr-FR" sz="3200" dirty="0">
                <a:sym typeface="Wingdings" panose="05000000000000000000" pitchFamily="2" charset="2"/>
              </a:rPr>
              <a:t> de la machine </a:t>
            </a:r>
            <a:r>
              <a:rPr lang="fr-FR" sz="3200" dirty="0" err="1">
                <a:sym typeface="Wingdings" panose="05000000000000000000" pitchFamily="2" charset="2"/>
              </a:rPr>
              <a:t>runner</a:t>
            </a:r>
            <a:r>
              <a:rPr lang="fr-FR" sz="3200" dirty="0">
                <a:sym typeface="Wingdings" panose="05000000000000000000" pitchFamily="2" charset="2"/>
              </a:rPr>
              <a:t> </a:t>
            </a:r>
            <a:r>
              <a:rPr lang="fr-FR" sz="3200" dirty="0" err="1">
                <a:sym typeface="Wingdings" panose="05000000000000000000" pitchFamily="2" charset="2"/>
              </a:rPr>
              <a:t>Gatling</a:t>
            </a:r>
            <a:r>
              <a:rPr lang="fr-FR" sz="3200" dirty="0">
                <a:sym typeface="Wingdings" panose="05000000000000000000" pitchFamily="2" charset="2"/>
              </a:rPr>
              <a:t> 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3200" dirty="0">
                <a:sym typeface="Wingdings" panose="05000000000000000000" pitchFamily="2" charset="2"/>
              </a:rPr>
              <a:t>16 cœurs / 32 Thread logiques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3200" dirty="0">
                <a:sym typeface="Wingdings" panose="05000000000000000000" pitchFamily="2" charset="2"/>
              </a:rPr>
              <a:t>64 Go de Ram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fr-FR" sz="3200" dirty="0">
                <a:sym typeface="Wingdings" panose="05000000000000000000" pitchFamily="2" charset="2"/>
              </a:rPr>
              <a:t>SSD </a:t>
            </a:r>
            <a:r>
              <a:rPr lang="fr-FR" sz="3200" dirty="0" err="1">
                <a:sym typeface="Wingdings" panose="05000000000000000000" pitchFamily="2" charset="2"/>
              </a:rPr>
              <a:t>Nvme</a:t>
            </a:r>
            <a:endParaRPr lang="fr-FR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6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206FC-B90A-322A-DFEE-40088F6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Modop</a:t>
            </a:r>
            <a:r>
              <a:rPr lang="fr-FR" dirty="0"/>
              <a:t> </a:t>
            </a:r>
            <a:r>
              <a:rPr lang="fr-FR" dirty="0" err="1"/>
              <a:t>Gatling</a:t>
            </a:r>
            <a:r>
              <a:rPr lang="fr-FR" dirty="0"/>
              <a:t> en très bref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F62B96-6246-4E8B-CF4D-BEB03C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34" y="1578126"/>
            <a:ext cx="6877118" cy="4216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Web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Simulation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Web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HttpProtocolBuilder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httpProtocol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http</a:t>
            </a:r>
            <a:b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baseUrl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"http://localhost:8080"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acceptEncodingHeader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gzip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deflate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userAgentHeader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"Mozilla/5.0 (Windows NT 10.0; Win64; x64; rv:109.0) Gecko/20100101 Firefox/110.0"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Accept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"application/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json,text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/plain"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"Sec-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-Dest"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empty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"Sec-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-Mode"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"cors"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"Sec-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-Site"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same-origin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ScenarioBuilder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scenario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feed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csv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"page.csv"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load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load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/#{pageId}"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.check(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.headers(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setUp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scn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injectOpen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rampUsers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during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protocols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httpProtocol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DF4C10-3E84-AEED-0BD4-A85A1555F832}"/>
              </a:ext>
            </a:extLst>
          </p:cNvPr>
          <p:cNvSpPr txBox="1"/>
          <p:nvPr/>
        </p:nvSpPr>
        <p:spPr>
          <a:xfrm>
            <a:off x="745870" y="604061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5">
                    <a:lumMod val="75000"/>
                  </a:schemeClr>
                </a:solidFill>
                <a:highlight>
                  <a:srgbClr val="F5F5F5"/>
                </a:highlight>
              </a:rPr>
              <a:t>mvn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highlight>
                  <a:srgbClr val="F5F5F5"/>
                </a:highlight>
              </a:rPr>
              <a:t>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highlight>
                  <a:srgbClr val="F5F5F5"/>
                </a:highlight>
              </a:rPr>
              <a:t>gatling:test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highlight>
                  <a:srgbClr val="F5F5F5"/>
                </a:highlight>
              </a:rPr>
              <a:t> -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  <a:highlight>
                  <a:srgbClr val="F5F5F5"/>
                </a:highlight>
              </a:rPr>
              <a:t>Dgatling.simulationClass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  <a:highlight>
                  <a:srgbClr val="F5F5F5"/>
                </a:highlight>
              </a:rPr>
              <a:t>=Web</a:t>
            </a:r>
          </a:p>
        </p:txBody>
      </p:sp>
    </p:spTree>
    <p:extLst>
      <p:ext uri="{BB962C8B-B14F-4D97-AF65-F5344CB8AC3E}">
        <p14:creationId xmlns:p14="http://schemas.microsoft.com/office/powerpoint/2010/main" val="113275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347CD-2F60-FE93-048B-2BC5B348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1E827-E6AB-55DF-C1FD-0B77DB7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35000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0,5s</a:t>
            </a:r>
            <a:r>
              <a:rPr lang="fr-FR" dirty="0"/>
              <a:t> de traitement </a:t>
            </a:r>
            <a:br>
              <a:rPr lang="fr-FR" dirty="0"/>
            </a:br>
            <a:r>
              <a:rPr lang="fr-FR" dirty="0"/>
              <a:t>« Web » Thread Pool size = 200 (défaut)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DE40DA-E036-8E9D-5F47-5190A53D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34" y="1845277"/>
            <a:ext cx="5076825" cy="3609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1807C1-E216-AB51-C9AE-9975B841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04" y="1845277"/>
            <a:ext cx="3267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7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BC4D9-1891-CF43-CFFE-97742DB84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3DA75-D46E-1D76-B401-F888F5CD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35000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0,5s</a:t>
            </a:r>
            <a:r>
              <a:rPr lang="fr-FR" dirty="0"/>
              <a:t> de traitement </a:t>
            </a:r>
            <a:br>
              <a:rPr lang="fr-FR" dirty="0"/>
            </a:br>
            <a:r>
              <a:rPr lang="fr-FR" dirty="0"/>
              <a:t>« Web » Thread Pool size = 300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AEBFEA-5246-4EBF-AC9B-36345359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66" y="1819554"/>
            <a:ext cx="5114925" cy="3638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AC1295-05C9-85BB-34A8-9D8B7F48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78" y="1819554"/>
            <a:ext cx="3248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1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CB096-2589-F9FD-3BCC-4979436E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98B9-A488-2063-9656-F1886094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35000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0,5s</a:t>
            </a:r>
            <a:r>
              <a:rPr lang="fr-FR" dirty="0"/>
              <a:t> de traitement </a:t>
            </a:r>
            <a:br>
              <a:rPr lang="fr-FR" dirty="0"/>
            </a:br>
            <a:r>
              <a:rPr lang="fr-FR" dirty="0"/>
              <a:t>« Web » Thread Pool size = 400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BF1D7B-DE0B-61D5-A9E4-A26A7F7D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41" y="1846116"/>
            <a:ext cx="5086350" cy="3619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D55F26-AD6E-0E54-D777-9FD5336F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42" y="1779441"/>
            <a:ext cx="3314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F3B-B688-F228-8B9A-D68F88C2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2A10-DCA0-6470-D69D-E00F0403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35000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0,5s</a:t>
            </a:r>
            <a:r>
              <a:rPr lang="fr-FR" dirty="0"/>
              <a:t> de traitement </a:t>
            </a:r>
            <a:br>
              <a:rPr lang="fr-FR" dirty="0"/>
            </a:br>
            <a:r>
              <a:rPr lang="fr-FR" dirty="0"/>
              <a:t>« Web Virtual Thread » mais avec Virtual Thread désactivé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1E29A2-1443-9A13-AD1E-D415660CE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6" y="1837498"/>
            <a:ext cx="5143500" cy="36480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23A2B9-0C29-941B-C1CD-072842BF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33" y="1806074"/>
            <a:ext cx="3248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DDB6-7AA0-B1B8-31D6-8EE5518E4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25FF2-62AC-6E8E-2C06-24E861D6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35000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0,5s</a:t>
            </a:r>
            <a:r>
              <a:rPr lang="fr-FR" dirty="0"/>
              <a:t> de traitement </a:t>
            </a: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WebFlux</a:t>
            </a:r>
            <a:r>
              <a:rPr lang="fr-FR" dirty="0"/>
              <a:t> avec BDD réactive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D674C3-108A-E879-7476-B36DAEE2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59" y="1827130"/>
            <a:ext cx="5143500" cy="3657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102157-2C8E-004E-4016-51CECB63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16" y="1787085"/>
            <a:ext cx="32766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11" y="627400"/>
            <a:ext cx="10956823" cy="1355314"/>
          </a:xfrm>
        </p:spPr>
        <p:txBody>
          <a:bodyPr>
            <a:normAutofit fontScale="90000"/>
          </a:bodyPr>
          <a:lstStyle/>
          <a:p>
            <a:r>
              <a:rPr lang="fr-FR" dirty="0"/>
              <a:t>                                         Un cas pratique    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Thread « bloquant »                                 Thread « non 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" y="2459645"/>
            <a:ext cx="3957356" cy="3957356"/>
          </a:xfrm>
          <a:prstGeom prst="rect">
            <a:avLst/>
          </a:prstGeom>
        </p:spPr>
      </p:pic>
      <p:pic>
        <p:nvPicPr>
          <p:cNvPr id="3" name="Image 2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7235C30A-8154-E028-B49A-961C21E7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40" y="2459644"/>
            <a:ext cx="3957357" cy="3957357"/>
          </a:xfrm>
          <a:prstGeom prst="rect">
            <a:avLst/>
          </a:prstGeom>
        </p:spPr>
      </p:pic>
      <p:pic>
        <p:nvPicPr>
          <p:cNvPr id="14" name="Image 13" descr="Une image contenant noir, capture d’écran, Graphique&#10;&#10;Description générée automatiquement">
            <a:extLst>
              <a:ext uri="{FF2B5EF4-FFF2-40B4-BE49-F238E27FC236}">
                <a16:creationId xmlns:a16="http://schemas.microsoft.com/office/drawing/2014/main" id="{98CE2367-BDFF-9E90-3E6B-DFC0F5F6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888" y="3030863"/>
            <a:ext cx="1994223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27B0-2235-D56A-60D9-EAED7428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6F8EF-2702-9DE4-E146-F9725DB8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35000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0,5s</a:t>
            </a:r>
            <a:r>
              <a:rPr lang="fr-FR" dirty="0"/>
              <a:t> de traitement </a:t>
            </a:r>
            <a:br>
              <a:rPr lang="fr-FR" dirty="0"/>
            </a:br>
            <a:r>
              <a:rPr lang="fr-FR" dirty="0"/>
              <a:t>« Web Virtual Thread »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mode activé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861F8E-7C0A-1E28-FA5C-0077A272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13" y="1854770"/>
            <a:ext cx="5076825" cy="36290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534CB17-26E7-3F7C-9920-2977087E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31" y="1828075"/>
            <a:ext cx="3295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7657-53B9-7186-0EBE-FE9B5E62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C5365-2E5D-9CFE-86A0-604FF396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2s</a:t>
            </a:r>
            <a:r>
              <a:rPr lang="fr-FR" dirty="0"/>
              <a:t> de traitement</a:t>
            </a:r>
            <a:br>
              <a:rPr lang="fr-FR" dirty="0"/>
            </a:br>
            <a:r>
              <a:rPr lang="fr-FR" dirty="0"/>
              <a:t>« Web » Thread Pool size = 200 (défaut)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EBDAA9-4F4D-BB2D-EDC3-F7CDF36A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93" y="1845277"/>
            <a:ext cx="4819650" cy="3629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20E5E1-02ED-29DD-6AC6-110F5A14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19" y="1792889"/>
            <a:ext cx="3276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3647F-EACF-E459-10F4-D909B745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F4F7A-EC23-8672-B05E-5F5723C0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2s</a:t>
            </a:r>
            <a:r>
              <a:rPr lang="fr-FR" dirty="0"/>
              <a:t> de traitement</a:t>
            </a: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WebFlux</a:t>
            </a:r>
            <a:r>
              <a:rPr lang="fr-FR" dirty="0"/>
              <a:t> avec BDD réactive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00F3B4-F130-EFAC-4824-234E3B82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27" y="1818544"/>
            <a:ext cx="5124450" cy="36480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B2F226-4297-ABE7-58CD-BBDC3036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97" y="1805196"/>
            <a:ext cx="3276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47EC0-2E67-42EB-83B1-49DAF1A3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1F3C7-D008-F1C1-F56D-9549689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2130" cy="6400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10000</a:t>
            </a:r>
            <a:r>
              <a:rPr lang="fr-FR" dirty="0"/>
              <a:t> requêtes sur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10s</a:t>
            </a:r>
            <a:r>
              <a:rPr lang="fr-FR" dirty="0"/>
              <a:t> avec un délai de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2s</a:t>
            </a:r>
            <a:r>
              <a:rPr lang="fr-FR" dirty="0"/>
              <a:t> de traitement</a:t>
            </a:r>
            <a:br>
              <a:rPr lang="fr-FR" dirty="0"/>
            </a:br>
            <a:r>
              <a:rPr lang="fr-FR" dirty="0"/>
              <a:t>« Web Virtual Thread »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mode activé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085CE9-E5A1-7AAC-203E-E4FC46DB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11" y="1813781"/>
            <a:ext cx="5133975" cy="3657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A83982-E764-2DC7-AE6F-7AF9DA7D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551" y="1802377"/>
            <a:ext cx="3286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4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1D299-CF35-DE74-80EF-0B985780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Occupation ressources sans VT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5953F5-E28E-6F70-50BE-A28743E6E9C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286202"/>
            <a:ext cx="11078592" cy="5201365"/>
          </a:xfrm>
        </p:spPr>
      </p:pic>
    </p:spTree>
    <p:extLst>
      <p:ext uri="{BB962C8B-B14F-4D97-AF65-F5344CB8AC3E}">
        <p14:creationId xmlns:p14="http://schemas.microsoft.com/office/powerpoint/2010/main" val="2973725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D2744-4456-950E-4B2A-AB2C10A0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105B1-47C0-E234-88EC-A2C90487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Occupation ressources avec VT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178C77-C612-A550-6CF9-E5D46BB653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E87950-42AD-3ABB-1946-CED874A9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0" y="1253957"/>
            <a:ext cx="8536624" cy="5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57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8CBA-C9C7-4CEF-54BE-6DCC4AF9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86502-09B0-11A1-567C-9C40F98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Remarque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57809A-7887-F5D4-AA0F-4509879614FE}"/>
              </a:ext>
            </a:extLst>
          </p:cNvPr>
          <p:cNvSpPr txBox="1"/>
          <p:nvPr/>
        </p:nvSpPr>
        <p:spPr>
          <a:xfrm>
            <a:off x="521207" y="1394982"/>
            <a:ext cx="103380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ym typeface="Wingdings" panose="05000000000000000000" pitchFamily="2" charset="2"/>
              </a:rPr>
              <a:t>Les méthodes « </a:t>
            </a:r>
            <a:r>
              <a:rPr lang="fr-FR" sz="3200" dirty="0" err="1">
                <a:sym typeface="Wingdings" panose="05000000000000000000" pitchFamily="2" charset="2"/>
              </a:rPr>
              <a:t>synchronized</a:t>
            </a:r>
            <a:r>
              <a:rPr lang="fr-FR" sz="3200" dirty="0">
                <a:sym typeface="Wingdings" panose="05000000000000000000" pitchFamily="2" charset="2"/>
              </a:rPr>
              <a:t> » peuvent diminuer les performances apportées par les Virtual Thread car elles font du « </a:t>
            </a:r>
            <a:r>
              <a:rPr lang="fr-FR" sz="3200" dirty="0" err="1">
                <a:sym typeface="Wingdings" panose="05000000000000000000" pitchFamily="2" charset="2"/>
              </a:rPr>
              <a:t>pinning</a:t>
            </a:r>
            <a:r>
              <a:rPr lang="fr-FR" sz="3200" dirty="0">
                <a:sym typeface="Wingdings" panose="05000000000000000000" pitchFamily="2" charset="2"/>
              </a:rPr>
              <a:t> » de VT sur les « carrier » ou « </a:t>
            </a:r>
            <a:r>
              <a:rPr lang="fr-FR" sz="3200" dirty="0" err="1">
                <a:sym typeface="Wingdings" panose="05000000000000000000" pitchFamily="2" charset="2"/>
              </a:rPr>
              <a:t>worker</a:t>
            </a:r>
            <a:r>
              <a:rPr lang="fr-FR" sz="3200" dirty="0">
                <a:sym typeface="Wingdings" panose="05000000000000000000" pitchFamily="2" charset="2"/>
              </a:rPr>
              <a:t> » Thread (maintien du contexte)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A71D4-FACE-6C3C-6D79-A846C91C01C5}"/>
              </a:ext>
            </a:extLst>
          </p:cNvPr>
          <p:cNvSpPr txBox="1"/>
          <p:nvPr/>
        </p:nvSpPr>
        <p:spPr>
          <a:xfrm>
            <a:off x="992824" y="4202114"/>
            <a:ext cx="9993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  <a:hlinkClick r:id="rId2"/>
              </a:rPr>
              <a:t>https://www.postgresql.org/about/news/postgresql-jdbc-4260-released-2613/</a:t>
            </a:r>
            <a:r>
              <a:rPr lang="fr-FR" dirty="0">
                <a:sym typeface="Wingdings" panose="05000000000000000000" pitchFamily="2" charset="2"/>
              </a:rPr>
              <a:t> (effort </a:t>
            </a:r>
            <a:r>
              <a:rPr lang="fr-FR">
                <a:sym typeface="Wingdings" panose="05000000000000000000" pitchFamily="2" charset="2"/>
              </a:rPr>
              <a:t>de compatibilité v</a:t>
            </a:r>
            <a:r>
              <a:rPr lang="fr-FR"/>
              <a:t>42.6.0 en mars 2023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929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0610-5573-C95F-656E-CCC709CC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9535F-A3DA-E08D-5CF0-4E056F79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retenir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B27ED8-F611-A3A3-8DBA-3F9E41A22A91}"/>
              </a:ext>
            </a:extLst>
          </p:cNvPr>
          <p:cNvSpPr txBox="1"/>
          <p:nvPr/>
        </p:nvSpPr>
        <p:spPr>
          <a:xfrm>
            <a:off x="521207" y="1394982"/>
            <a:ext cx="1033808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Avant</a:t>
            </a:r>
            <a:r>
              <a:rPr lang="fr-FR" sz="3200" dirty="0">
                <a:sym typeface="Wingdings" panose="05000000000000000000" pitchFamily="2" charset="2"/>
              </a:rPr>
              <a:t> Spring Boot 3.2</a:t>
            </a:r>
          </a:p>
          <a:p>
            <a:pPr lvl="1"/>
            <a:r>
              <a:rPr lang="fr-FR" sz="3200" dirty="0">
                <a:sym typeface="Wingdings" panose="05000000000000000000" pitchFamily="2" charset="2"/>
              </a:rPr>
              <a:t>   =&gt; Surcharge de la conf Thread du </a:t>
            </a:r>
            <a:r>
              <a:rPr lang="fr-FR" sz="3200" dirty="0" err="1">
                <a:sym typeface="Wingdings" panose="05000000000000000000" pitchFamily="2" charset="2"/>
              </a:rPr>
              <a:t>tomcat</a:t>
            </a:r>
            <a:br>
              <a:rPr lang="fr-FR" sz="3200" dirty="0">
                <a:sym typeface="Wingdings" panose="05000000000000000000" pitchFamily="2" charset="2"/>
              </a:rPr>
            </a:br>
            <a:endParaRPr lang="fr-FR" sz="1000" dirty="0">
              <a:sym typeface="Wingdings" panose="05000000000000000000" pitchFamily="2" charset="2"/>
            </a:endParaRPr>
          </a:p>
          <a:p>
            <a:pPr lvl="2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TaskExecutionAutoConfiguration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APPLICATION_TASK_EXECUTOR_BEAN_NAME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AsyncTaskExecutor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asyncTaskExecutor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TaskExecutorAdapter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Executors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newVirtualThreadPerTaskExecutor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TomcatProtocolHandlerCustomizer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protocolHandlerVirtualThreadExecutorCustomizer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protocolHandler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protocolHandler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.setExecutor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Executors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newVirtualThreadPerTaskExecutor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2"/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fr-FR" sz="32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partir </a:t>
            </a:r>
            <a:r>
              <a:rPr lang="fr-FR" sz="3200" dirty="0">
                <a:sym typeface="Wingdings" panose="05000000000000000000" pitchFamily="2" charset="2"/>
              </a:rPr>
              <a:t>de Spring Boot 3.2 :</a:t>
            </a:r>
          </a:p>
          <a:p>
            <a:pPr lvl="1"/>
            <a:r>
              <a:rPr lang="fr-FR" sz="3200" dirty="0">
                <a:sym typeface="Wingdings" panose="05000000000000000000" pitchFamily="2" charset="2"/>
              </a:rPr>
              <a:t>   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spring.threads.virtual.enabled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Sources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  <a:hlinkClick r:id="rId3"/>
              </a:rPr>
              <a:t>https://docs.oracle.com/en/java/javase/21/core/virtual-threads.html#GUID-6444CF1A-FCAD-4F8A-877F-4A72AA0143B7</a:t>
            </a:r>
          </a:p>
          <a:p>
            <a:endParaRPr lang="fr-FR" dirty="0">
              <a:sym typeface="Wingdings" panose="05000000000000000000" pitchFamily="2" charset="2"/>
              <a:hlinkClick r:id="rId3"/>
            </a:endParaRPr>
          </a:p>
          <a:p>
            <a:r>
              <a:rPr lang="fr-FR" dirty="0">
                <a:sym typeface="Wingdings" panose="05000000000000000000" pitchFamily="2" charset="2"/>
                <a:hlinkClick r:id="rId3"/>
              </a:rPr>
              <a:t>https://spring.io/blog/2023/09/19/this-week-in-spring-september-19th-2023-java-21-edition</a:t>
            </a:r>
            <a:endParaRPr lang="fr-FR" dirty="0">
              <a:sym typeface="Wingdings" panose="05000000000000000000" pitchFamily="2" charset="2"/>
              <a:hlinkClick r:id="rId4"/>
            </a:endParaRPr>
          </a:p>
          <a:p>
            <a:endParaRPr lang="fr-FR" dirty="0">
              <a:sym typeface="Wingdings" panose="05000000000000000000" pitchFamily="2" charset="2"/>
              <a:hlinkClick r:id="rId4"/>
            </a:endParaRPr>
          </a:p>
          <a:p>
            <a:r>
              <a:rPr lang="fr-FR" dirty="0">
                <a:sym typeface="Wingdings" panose="05000000000000000000" pitchFamily="2" charset="2"/>
                <a:hlinkClick r:id="rId4"/>
              </a:rPr>
              <a:t>https://spring.io/blog/2022/10/11/embracing-virtual-threads</a:t>
            </a:r>
          </a:p>
          <a:p>
            <a:endParaRPr lang="fr-FR" dirty="0">
              <a:sym typeface="Wingdings" panose="05000000000000000000" pitchFamily="2" charset="2"/>
              <a:hlinkClick r:id="rId4"/>
            </a:endParaRPr>
          </a:p>
          <a:p>
            <a:r>
              <a:rPr lang="fr-FR" dirty="0">
                <a:sym typeface="Wingdings" panose="05000000000000000000" pitchFamily="2" charset="2"/>
                <a:hlinkClick r:id="rId4"/>
              </a:rPr>
              <a:t>https://www.baeldung.com/spring-6-virtual-threads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  <a:hlinkClick r:id="rId5"/>
              </a:rPr>
              <a:t>https://www.postgresql.org/about/news/postgresql-jdbc-4260-released-2613/</a:t>
            </a:r>
            <a:r>
              <a:rPr lang="fr-FR" dirty="0">
                <a:sym typeface="Wingdings" panose="05000000000000000000" pitchFamily="2" charset="2"/>
              </a:rPr>
              <a:t> (effort de compatibilité)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Vidéos :</a:t>
            </a:r>
          </a:p>
          <a:p>
            <a:r>
              <a:rPr lang="en-US" dirty="0">
                <a:hlinkClick r:id="rId6"/>
              </a:rPr>
              <a:t>Significant Scalability Benefits in Spring Boot 3.2 using Virtual Threads (youtube.com)</a:t>
            </a:r>
            <a:r>
              <a:rPr lang="en-US" dirty="0"/>
              <a:t> </a:t>
            </a:r>
          </a:p>
          <a:p>
            <a:r>
              <a:rPr lang="en-US" dirty="0"/>
              <a:t>(source Dan Vega - Spring Developer Advocate, YouTuber and Lifelong Learner)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Virtual Threads in Spring Boot (</a:t>
            </a:r>
            <a:r>
              <a:rPr lang="en-US" dirty="0" err="1">
                <a:hlinkClick r:id="rId7"/>
              </a:rPr>
              <a:t>danvega.dev</a:t>
            </a:r>
            <a:r>
              <a:rPr lang="en-US" dirty="0">
                <a:hlinkClick r:id="rId7"/>
              </a:rPr>
              <a:t>)</a:t>
            </a:r>
            <a:endParaRPr lang="en-US" dirty="0"/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81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88E4A-B916-7FC5-977C-BB5C79B019D2}"/>
              </a:ext>
            </a:extLst>
          </p:cNvPr>
          <p:cNvSpPr txBox="1"/>
          <p:nvPr/>
        </p:nvSpPr>
        <p:spPr>
          <a:xfrm>
            <a:off x="2360097" y="3458954"/>
            <a:ext cx="8289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3"/>
              </a:rPr>
              <a:t>https://github.com/sebzuki/webflux-vs-web</a:t>
            </a: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55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86" y="2501152"/>
            <a:ext cx="3856414" cy="38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pour comprendre les impacts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13" y="2295524"/>
            <a:ext cx="1428750" cy="113347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33" y="2185986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F89B07F6-4E5E-B828-3490-73327EA6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37708"/>
              </p:ext>
            </p:extLst>
          </p:nvPr>
        </p:nvGraphicFramePr>
        <p:xfrm>
          <a:off x="1237127" y="4290896"/>
          <a:ext cx="9583271" cy="178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562">
                  <a:extLst>
                    <a:ext uri="{9D8B030D-6E8A-4147-A177-3AD203B41FA5}">
                      <a16:colId xmlns:a16="http://schemas.microsoft.com/office/drawing/2014/main" val="2255160928"/>
                    </a:ext>
                  </a:extLst>
                </a:gridCol>
                <a:gridCol w="5702709">
                  <a:extLst>
                    <a:ext uri="{9D8B030D-6E8A-4147-A177-3AD203B41FA5}">
                      <a16:colId xmlns:a16="http://schemas.microsoft.com/office/drawing/2014/main" val="2844112877"/>
                    </a:ext>
                  </a:extLst>
                </a:gridCol>
              </a:tblGrid>
              <a:tr h="4227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Dans notre quotidien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01040"/>
                  </a:ext>
                </a:extLst>
              </a:tr>
              <a:tr h="4647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Commande auprès du 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Requête reçue et prise en compte par un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03734"/>
                  </a:ext>
                </a:extLst>
              </a:tr>
              <a:tr h="4740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Attente préparation repas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Attente retour base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25703"/>
                  </a:ext>
                </a:extLst>
              </a:tr>
              <a:tr h="4227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 servi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Réponse requête via contrôleur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4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8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0" y="2894199"/>
            <a:ext cx="1428750" cy="1133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48" y="1558458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4" y="5268724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0" y="527646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8" y="3113274"/>
            <a:ext cx="1428750" cy="1133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61" y="2639265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03" y="133938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8" y="50496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5057394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61" y="289419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04B957-1F77-EF69-91E7-E9FEA2FF6EB3}"/>
              </a:ext>
            </a:extLst>
          </p:cNvPr>
          <p:cNvSpPr txBox="1"/>
          <p:nvPr/>
        </p:nvSpPr>
        <p:spPr>
          <a:xfrm>
            <a:off x="4661647" y="3135686"/>
            <a:ext cx="286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Autant de serveurs que de tables !!</a:t>
            </a:r>
          </a:p>
        </p:txBody>
      </p:sp>
    </p:spTree>
    <p:extLst>
      <p:ext uri="{BB962C8B-B14F-4D97-AF65-F5344CB8AC3E}">
        <p14:creationId xmlns:p14="http://schemas.microsoft.com/office/powerpoint/2010/main" val="397389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59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2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6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9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72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Image 4" descr="Une image contenant texte, conception, intérieur, cuisine&#10;&#10;Description générée automatiquement">
            <a:extLst>
              <a:ext uri="{FF2B5EF4-FFF2-40B4-BE49-F238E27FC236}">
                <a16:creationId xmlns:a16="http://schemas.microsoft.com/office/drawing/2014/main" id="{506861EA-9DBF-1B72-B789-F6F59765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01" y="1961588"/>
            <a:ext cx="3190875" cy="1428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E24724-8122-5F38-4DB6-5C1CB65A0630}"/>
              </a:ext>
            </a:extLst>
          </p:cNvPr>
          <p:cNvSpPr txBox="1"/>
          <p:nvPr/>
        </p:nvSpPr>
        <p:spPr>
          <a:xfrm>
            <a:off x="1446206" y="5128369"/>
            <a:ext cx="906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Ne font rien d’autre que d’attendre que ce soit prêt !</a:t>
            </a:r>
          </a:p>
        </p:txBody>
      </p:sp>
    </p:spTree>
    <p:extLst>
      <p:ext uri="{BB962C8B-B14F-4D97-AF65-F5344CB8AC3E}">
        <p14:creationId xmlns:p14="http://schemas.microsoft.com/office/powerpoint/2010/main" val="3980274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0" y="2894199"/>
            <a:ext cx="1428750" cy="1133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48" y="1558458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4" y="5268724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0" y="527646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8" y="3113274"/>
            <a:ext cx="1428750" cy="1133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61" y="2639265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03" y="133938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8" y="50496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5057394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61" y="289419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04B957-1F77-EF69-91E7-E9FEA2FF6EB3}"/>
              </a:ext>
            </a:extLst>
          </p:cNvPr>
          <p:cNvSpPr txBox="1"/>
          <p:nvPr/>
        </p:nvSpPr>
        <p:spPr>
          <a:xfrm>
            <a:off x="4661647" y="2943180"/>
            <a:ext cx="2868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Apportent le repas puis partent servir d’autres clients</a:t>
            </a:r>
          </a:p>
        </p:txBody>
      </p:sp>
    </p:spTree>
    <p:extLst>
      <p:ext uri="{BB962C8B-B14F-4D97-AF65-F5344CB8AC3E}">
        <p14:creationId xmlns:p14="http://schemas.microsoft.com/office/powerpoint/2010/main" val="359793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2717</Words>
  <Application>Microsoft Office PowerPoint</Application>
  <PresentationFormat>Grand écran</PresentationFormat>
  <Paragraphs>247</Paragraphs>
  <Slides>49</Slides>
  <Notes>22</Notes>
  <HiddenSlides>1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62" baseType="lpstr">
      <vt:lpstr>Aptos</vt:lpstr>
      <vt:lpstr>Aptos Display</vt:lpstr>
      <vt:lpstr>Arial</vt:lpstr>
      <vt:lpstr>Arial Unicode MS</vt:lpstr>
      <vt:lpstr>Calibri</vt:lpstr>
      <vt:lpstr>Calibri Light</vt:lpstr>
      <vt:lpstr>Fira Code</vt:lpstr>
      <vt:lpstr>JetBrains Mono</vt:lpstr>
      <vt:lpstr>Menlo</vt:lpstr>
      <vt:lpstr>MonoLisa</vt:lpstr>
      <vt:lpstr>Segoe UI Light</vt:lpstr>
      <vt:lpstr>Wingdings</vt:lpstr>
      <vt:lpstr>Thème Office</vt:lpstr>
      <vt:lpstr>Java 21  &amp;  Virtual Thread</vt:lpstr>
      <vt:lpstr>Sommaire</vt:lpstr>
      <vt:lpstr>Dans un environnement « web »</vt:lpstr>
      <vt:lpstr>                                         Un cas pratique         Thread « bloquant »                                 Thread « non bloquant »</vt:lpstr>
      <vt:lpstr>Accès « bloquant »</vt:lpstr>
      <vt:lpstr>Un exemple pour comprendre les impacts</vt:lpstr>
      <vt:lpstr>Un exemple de traitement bloquant pour comprendre les impacts</vt:lpstr>
      <vt:lpstr>Un exemple de traitement bloquant pour comprendre les impacts</vt:lpstr>
      <vt:lpstr>Un exemple de traitement bloquant pour comprendre les impacts</vt:lpstr>
      <vt:lpstr>Au niveau de la gestion des threads coté serveur</vt:lpstr>
      <vt:lpstr>Quelle problématique ?</vt:lpstr>
      <vt:lpstr>Accès « non bloquant » (réactif)</vt:lpstr>
      <vt:lpstr>Un exemple de traitement non bloquant pour comprendre les impacts</vt:lpstr>
      <vt:lpstr>Au niveau de la gestion des threads coté serveur</vt:lpstr>
      <vt:lpstr>Non Bloquant, asynchrone…mais</vt:lpstr>
      <vt:lpstr>Définition</vt:lpstr>
      <vt:lpstr>Du coté de Spring</vt:lpstr>
      <vt:lpstr>Les prérequis</vt:lpstr>
      <vt:lpstr>Exemple de Spring Boot 3</vt:lpstr>
      <vt:lpstr>La programmation réactive :  le dernier maillon de la chaine !</vt:lpstr>
      <vt:lpstr>Définition</vt:lpstr>
      <vt:lpstr>Programmation impérative dans un serveur Web</vt:lpstr>
      <vt:lpstr>Programmation réactive</vt:lpstr>
      <vt:lpstr>Constat</vt:lpstr>
      <vt:lpstr>Les Virtual Threads !</vt:lpstr>
      <vt:lpstr>Bon en fait, on a une solution ! Le « Virtual Thread »</vt:lpstr>
      <vt:lpstr>A l’échelle de la machine</vt:lpstr>
      <vt:lpstr>Présentation PowerPoint</vt:lpstr>
      <vt:lpstr>ThreadDemo !</vt:lpstr>
      <vt:lpstr>Les tests de performances avec gatling</vt:lpstr>
      <vt:lpstr>Les 3 projets à tester</vt:lpstr>
      <vt:lpstr>Protocol de test</vt:lpstr>
      <vt:lpstr>Protocol de test</vt:lpstr>
      <vt:lpstr>Modop Gatling en très bref</vt:lpstr>
      <vt:lpstr>35000 requêtes sur 20s avec un délai de 0,5s de traitement  « Web » Thread Pool size = 200 (défaut)</vt:lpstr>
      <vt:lpstr>35000 requêtes sur 20s avec un délai de 0,5s de traitement  « Web » Thread Pool size = 300</vt:lpstr>
      <vt:lpstr>35000 requêtes sur 20s avec un délai de 0,5s de traitement  « Web » Thread Pool size = 400</vt:lpstr>
      <vt:lpstr>35000 requêtes sur 20s avec un délai de 0,5s de traitement  « Web Virtual Thread » mais avec Virtual Thread désactivé</vt:lpstr>
      <vt:lpstr>35000 requêtes sur 20s avec un délai de 0,5s de traitement  « WebFlux avec BDD réactive »</vt:lpstr>
      <vt:lpstr>35000 requêtes sur 20s avec un délai de 0,5s de traitement  « Web Virtual Thread » mode activé</vt:lpstr>
      <vt:lpstr>10000 requêtes sur 10s avec un délai de 2s de traitement « Web » Thread Pool size = 200 (défaut)</vt:lpstr>
      <vt:lpstr>10000 requêtes sur 10s avec un délai de 2s de traitement « WebFlux avec BDD réactive »</vt:lpstr>
      <vt:lpstr>10000 requêtes sur 10s avec un délai de 2s de traitement « Web Virtual Thread » mode activé</vt:lpstr>
      <vt:lpstr>Occupation ressources sans VT</vt:lpstr>
      <vt:lpstr>Occupation ressources avec VT</vt:lpstr>
      <vt:lpstr>Remarque</vt:lpstr>
      <vt:lpstr>A retenir</vt:lpstr>
      <vt:lpstr>Sources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2024-10-29T22:03:39Z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