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8" r:id="rId4"/>
  </p:sldMasterIdLst>
  <p:notesMasterIdLst>
    <p:notesMasterId r:id="rId40"/>
  </p:notesMasterIdLst>
  <p:handoutMasterIdLst>
    <p:handoutMasterId r:id="rId41"/>
  </p:handoutMasterIdLst>
  <p:sldIdLst>
    <p:sldId id="258" r:id="rId5"/>
    <p:sldId id="264" r:id="rId6"/>
    <p:sldId id="348" r:id="rId7"/>
    <p:sldId id="347" r:id="rId8"/>
    <p:sldId id="389" r:id="rId9"/>
    <p:sldId id="390" r:id="rId10"/>
    <p:sldId id="391" r:id="rId11"/>
    <p:sldId id="392" r:id="rId12"/>
    <p:sldId id="399" r:id="rId13"/>
    <p:sldId id="329" r:id="rId14"/>
    <p:sldId id="350" r:id="rId15"/>
    <p:sldId id="351" r:id="rId16"/>
    <p:sldId id="356" r:id="rId17"/>
    <p:sldId id="331" r:id="rId18"/>
    <p:sldId id="332" r:id="rId19"/>
    <p:sldId id="330" r:id="rId20"/>
    <p:sldId id="340" r:id="rId21"/>
    <p:sldId id="343" r:id="rId22"/>
    <p:sldId id="393" r:id="rId23"/>
    <p:sldId id="360" r:id="rId24"/>
    <p:sldId id="363" r:id="rId25"/>
    <p:sldId id="362" r:id="rId26"/>
    <p:sldId id="394" r:id="rId27"/>
    <p:sldId id="359" r:id="rId28"/>
    <p:sldId id="365" r:id="rId29"/>
    <p:sldId id="338" r:id="rId30"/>
    <p:sldId id="339" r:id="rId31"/>
    <p:sldId id="395" r:id="rId32"/>
    <p:sldId id="386" r:id="rId33"/>
    <p:sldId id="397" r:id="rId34"/>
    <p:sldId id="368" r:id="rId35"/>
    <p:sldId id="369" r:id="rId36"/>
    <p:sldId id="374" r:id="rId37"/>
    <p:sldId id="398" r:id="rId38"/>
    <p:sldId id="328" r:id="rId39"/>
  </p:sldIdLst>
  <p:sldSz cx="9144000" cy="5143500" type="screen16x9"/>
  <p:notesSz cx="7010400" cy="9296400"/>
  <p:custDataLst>
    <p:tags r:id="rId42"/>
  </p:custDataLst>
  <p:defaultTextStyle>
    <a:defPPr>
      <a:defRPr lang="en-US">
        <a:effectLst/>
      </a:defRPr>
    </a:defPPr>
    <a:lvl1pPr marL="0" algn="l" defTabSz="457200" rtl="0" eaLnBrk="1" latinLnBrk="0" hangingPunct="1">
      <a:defRPr sz="1800" kern="1200">
        <a:solidFill>
          <a:schemeClr val="tx1"/>
        </a:solidFill>
        <a:effectLst/>
        <a:latin typeface="+mn-lt"/>
        <a:ea typeface="+mn-ea"/>
        <a:cs typeface="+mn-cs"/>
      </a:defRPr>
    </a:lvl1pPr>
    <a:lvl2pPr marL="457200" algn="l" defTabSz="457200" rtl="0" eaLnBrk="1" latinLnBrk="0" hangingPunct="1">
      <a:defRPr sz="1800" kern="1200">
        <a:solidFill>
          <a:schemeClr val="tx1"/>
        </a:solidFill>
        <a:effectLst/>
        <a:latin typeface="+mn-lt"/>
        <a:ea typeface="+mn-ea"/>
        <a:cs typeface="+mn-cs"/>
      </a:defRPr>
    </a:lvl2pPr>
    <a:lvl3pPr marL="914400" algn="l" defTabSz="457200" rtl="0" eaLnBrk="1" latinLnBrk="0" hangingPunct="1">
      <a:defRPr sz="1800" kern="1200">
        <a:solidFill>
          <a:schemeClr val="tx1"/>
        </a:solidFill>
        <a:effectLst/>
        <a:latin typeface="+mn-lt"/>
        <a:ea typeface="+mn-ea"/>
        <a:cs typeface="+mn-cs"/>
      </a:defRPr>
    </a:lvl3pPr>
    <a:lvl4pPr marL="1371600" algn="l" defTabSz="457200" rtl="0" eaLnBrk="1" latinLnBrk="0" hangingPunct="1">
      <a:defRPr sz="1800" kern="1200">
        <a:solidFill>
          <a:schemeClr val="tx1"/>
        </a:solidFill>
        <a:effectLst/>
        <a:latin typeface="+mn-lt"/>
        <a:ea typeface="+mn-ea"/>
        <a:cs typeface="+mn-cs"/>
      </a:defRPr>
    </a:lvl4pPr>
    <a:lvl5pPr marL="1828800" algn="l" defTabSz="457200" rtl="0" eaLnBrk="1" latinLnBrk="0" hangingPunct="1">
      <a:defRPr sz="1800" kern="1200">
        <a:solidFill>
          <a:schemeClr val="tx1"/>
        </a:solidFill>
        <a:effectLst/>
        <a:latin typeface="+mn-lt"/>
        <a:ea typeface="+mn-ea"/>
        <a:cs typeface="+mn-cs"/>
      </a:defRPr>
    </a:lvl5pPr>
    <a:lvl6pPr marL="2286000" algn="l" defTabSz="457200" rtl="0" eaLnBrk="1" latinLnBrk="0" hangingPunct="1">
      <a:defRPr sz="1800" kern="1200">
        <a:solidFill>
          <a:schemeClr val="tx1"/>
        </a:solidFill>
        <a:effectLst/>
        <a:latin typeface="+mn-lt"/>
        <a:ea typeface="+mn-ea"/>
        <a:cs typeface="+mn-cs"/>
      </a:defRPr>
    </a:lvl6pPr>
    <a:lvl7pPr marL="2743200" algn="l" defTabSz="457200" rtl="0" eaLnBrk="1" latinLnBrk="0" hangingPunct="1">
      <a:defRPr sz="1800" kern="1200">
        <a:solidFill>
          <a:schemeClr val="tx1"/>
        </a:solidFill>
        <a:effectLst/>
        <a:latin typeface="+mn-lt"/>
        <a:ea typeface="+mn-ea"/>
        <a:cs typeface="+mn-cs"/>
      </a:defRPr>
    </a:lvl7pPr>
    <a:lvl8pPr marL="3200400" algn="l" defTabSz="457200" rtl="0" eaLnBrk="1" latinLnBrk="0" hangingPunct="1">
      <a:defRPr sz="1800" kern="1200">
        <a:solidFill>
          <a:schemeClr val="tx1"/>
        </a:solidFill>
        <a:effectLst/>
        <a:latin typeface="+mn-lt"/>
        <a:ea typeface="+mn-ea"/>
        <a:cs typeface="+mn-cs"/>
      </a:defRPr>
    </a:lvl8pPr>
    <a:lvl9pPr marL="3657600" algn="l" defTabSz="457200" rtl="0" eaLnBrk="1" latinLnBrk="0" hangingPunct="1">
      <a:defRPr sz="1800" kern="1200">
        <a:solidFill>
          <a:schemeClr val="tx1"/>
        </a:solidFill>
        <a:effectLst/>
        <a:latin typeface="+mn-lt"/>
        <a:ea typeface="+mn-ea"/>
        <a:cs typeface="+mn-cs"/>
      </a:defRPr>
    </a:lvl9pPr>
  </p:defaultTextStyle>
  <p:extLst>
    <p:ext uri="{EFAFB233-063F-42B5-8137-9DF3F51BA10A}">
      <p15:sldGuideLst xmlns:p15="http://schemas.microsoft.com/office/powerpoint/2012/main">
        <p15:guide id="1" orient="horz" pos="1788" userDrawn="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2268" userDrawn="1">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81"/>
    <a:srgbClr val="FFFFFF"/>
    <a:srgbClr val="EAEAEA"/>
    <a:srgbClr val="0071C5"/>
    <a:srgbClr val="B2B2B2"/>
    <a:srgbClr val="CBD5EA"/>
    <a:srgbClr val="006393"/>
    <a:srgbClr val="008000"/>
    <a:srgbClr val="006600"/>
    <a:srgbClr val="61A4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87" autoAdjust="0"/>
    <p:restoredTop sz="65608" autoAdjust="0"/>
  </p:normalViewPr>
  <p:slideViewPr>
    <p:cSldViewPr snapToGrid="0">
      <p:cViewPr varScale="1">
        <p:scale>
          <a:sx n="107" d="100"/>
          <a:sy n="107" d="100"/>
        </p:scale>
        <p:origin x="2232" y="168"/>
      </p:cViewPr>
      <p:guideLst>
        <p:guide orient="horz" pos="1788"/>
        <p:guide orient="horz" pos="3004"/>
        <p:guide orient="horz" pos="422"/>
        <p:guide orient="horz" pos="824"/>
        <p:guide orient="horz" pos="2916"/>
        <p:guide orient="horz" pos="2268"/>
        <p:guide pos="5470"/>
        <p:guide pos="287"/>
        <p:guide pos="2909"/>
        <p:guide pos="2811"/>
        <p:guide pos="2852"/>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74" d="100"/>
          <a:sy n="74" d="100"/>
        </p:scale>
        <p:origin x="-74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a:effectLst/>
      </p:grpSpPr>
      <p:sp>
        <p:nvSpPr>
          <p:cNvPr id="2" name="Header Placeholder 1"/>
          <p:cNvSpPr>
            <a:spLocks noGrp="1"/>
          </p:cNvSpPr>
          <p:nvPr>
            <p:ph type="hdr" sz="quarter"/>
          </p:nvPr>
        </p:nvSpPr>
        <p:spPr>
          <a:xfrm>
            <a:off x="0" y="0"/>
            <a:ext cx="3037840" cy="464820"/>
          </a:xfrm>
          <a:prstGeom prst="rect">
            <a:avLst/>
          </a:prstGeom>
          <a:effectLst/>
        </p:spPr>
        <p:txBody>
          <a:bodyPr vert="horz" lIns="93177" tIns="46589" rIns="93177" bIns="46589" rtlCol="0"/>
          <a:lstStyle>
            <a:lvl1pPr algn="l">
              <a:defRPr sz="1200">
                <a:effectLst/>
              </a:defRPr>
            </a:lvl1pPr>
          </a:lstStyle>
          <a:p>
            <a:endParaRPr lang="en-US">
              <a:effectLst/>
            </a:endParaRPr>
          </a:p>
        </p:txBody>
      </p:sp>
      <p:sp>
        <p:nvSpPr>
          <p:cNvPr id="3" name="Date Placeholder 2"/>
          <p:cNvSpPr>
            <a:spLocks noGrp="1"/>
          </p:cNvSpPr>
          <p:nvPr>
            <p:ph type="dt" sz="quarter" idx="1"/>
          </p:nvPr>
        </p:nvSpPr>
        <p:spPr>
          <a:xfrm>
            <a:off x="3970938" y="0"/>
            <a:ext cx="3037840" cy="464820"/>
          </a:xfrm>
          <a:prstGeom prst="rect">
            <a:avLst/>
          </a:prstGeom>
          <a:effectLst/>
        </p:spPr>
        <p:txBody>
          <a:bodyPr vert="horz" lIns="93177" tIns="46589" rIns="93177" bIns="46589" rtlCol="0"/>
          <a:lstStyle>
            <a:lvl1pPr algn="r">
              <a:defRPr sz="1200">
                <a:effectLst/>
              </a:defRPr>
            </a:lvl1pPr>
          </a:lstStyle>
          <a:p>
            <a:fld id="{5ACFD7B2-88A6-E34E-8EF8-CB0C7BA47ADD}" type="datetimeFigureOut">
              <a:rPr lang="en-US" smtClean="0">
                <a:effectLst/>
              </a:rPr>
              <a:t>3/27/19</a:t>
            </a:fld>
            <a:endParaRPr lang="en-US">
              <a:effectLst/>
            </a:endParaRPr>
          </a:p>
        </p:txBody>
      </p:sp>
      <p:sp>
        <p:nvSpPr>
          <p:cNvPr id="4" name="Footer Placeholder 3"/>
          <p:cNvSpPr>
            <a:spLocks noGrp="1"/>
          </p:cNvSpPr>
          <p:nvPr>
            <p:ph type="ftr" sz="quarter" idx="2"/>
          </p:nvPr>
        </p:nvSpPr>
        <p:spPr>
          <a:xfrm>
            <a:off x="0" y="8829967"/>
            <a:ext cx="3037840" cy="464820"/>
          </a:xfrm>
          <a:prstGeom prst="rect">
            <a:avLst/>
          </a:prstGeom>
          <a:effectLst/>
        </p:spPr>
        <p:txBody>
          <a:bodyPr vert="horz" lIns="93177" tIns="46589" rIns="93177" bIns="46589" rtlCol="0" anchor="b"/>
          <a:lstStyle>
            <a:lvl1pPr algn="l">
              <a:defRPr sz="1200">
                <a:effectLst/>
              </a:defRPr>
            </a:lvl1pPr>
          </a:lstStyle>
          <a:p>
            <a:endParaRPr lang="en-US">
              <a:effectLst/>
            </a:endParaRPr>
          </a:p>
        </p:txBody>
      </p:sp>
      <p:sp>
        <p:nvSpPr>
          <p:cNvPr id="5" name="Slide Number Placeholder 4"/>
          <p:cNvSpPr>
            <a:spLocks noGrp="1"/>
          </p:cNvSpPr>
          <p:nvPr>
            <p:ph type="sldNum" sz="quarter" idx="3"/>
          </p:nvPr>
        </p:nvSpPr>
        <p:spPr>
          <a:xfrm>
            <a:off x="3970938" y="8829967"/>
            <a:ext cx="3037840" cy="464820"/>
          </a:xfrm>
          <a:prstGeom prst="rect">
            <a:avLst/>
          </a:prstGeom>
          <a:effectLst/>
        </p:spPr>
        <p:txBody>
          <a:bodyPr vert="horz" lIns="93177" tIns="46589" rIns="93177" bIns="46589" rtlCol="0" anchor="b"/>
          <a:lstStyle>
            <a:lvl1pPr algn="r">
              <a:defRPr sz="1200">
                <a:effectLst/>
              </a:defRPr>
            </a:lvl1pPr>
          </a:lstStyle>
          <a:p>
            <a:fld id="{296CFA4E-18EB-6D49-8DE2-7A74038C2C1C}" type="slidenum">
              <a:rPr lang="en-US" smtClean="0">
                <a:effectLst/>
              </a:rPr>
              <a:t>‹#›</a:t>
            </a:fld>
            <a:endParaRPr lang="en-US">
              <a:effectLst/>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a:effectLst/>
      </p:grpSpPr>
      <p:sp>
        <p:nvSpPr>
          <p:cNvPr id="2" name="Header Placeholder 1"/>
          <p:cNvSpPr>
            <a:spLocks noGrp="1"/>
          </p:cNvSpPr>
          <p:nvPr>
            <p:ph type="hdr" sz="quarter"/>
          </p:nvPr>
        </p:nvSpPr>
        <p:spPr>
          <a:xfrm>
            <a:off x="0" y="0"/>
            <a:ext cx="3037840" cy="464820"/>
          </a:xfrm>
          <a:prstGeom prst="rect">
            <a:avLst/>
          </a:prstGeom>
          <a:effectLst/>
        </p:spPr>
        <p:txBody>
          <a:bodyPr vert="horz" lIns="93177" tIns="46589" rIns="93177" bIns="46589" rtlCol="0"/>
          <a:lstStyle>
            <a:lvl1pPr algn="l">
              <a:defRPr sz="1200">
                <a:effectLst/>
              </a:defRPr>
            </a:lvl1pPr>
          </a:lstStyle>
          <a:p>
            <a:endParaRPr lang="en-US">
              <a:effectLst/>
            </a:endParaRPr>
          </a:p>
        </p:txBody>
      </p:sp>
      <p:sp>
        <p:nvSpPr>
          <p:cNvPr id="3" name="Date Placeholder 2"/>
          <p:cNvSpPr>
            <a:spLocks noGrp="1"/>
          </p:cNvSpPr>
          <p:nvPr>
            <p:ph type="dt" idx="1"/>
          </p:nvPr>
        </p:nvSpPr>
        <p:spPr>
          <a:xfrm>
            <a:off x="3970938" y="0"/>
            <a:ext cx="3037840" cy="464820"/>
          </a:xfrm>
          <a:prstGeom prst="rect">
            <a:avLst/>
          </a:prstGeom>
          <a:effectLst/>
        </p:spPr>
        <p:txBody>
          <a:bodyPr vert="horz" lIns="93177" tIns="46589" rIns="93177" bIns="46589" rtlCol="0"/>
          <a:lstStyle>
            <a:lvl1pPr algn="r">
              <a:defRPr sz="1200">
                <a:effectLst/>
              </a:defRPr>
            </a:lvl1pPr>
          </a:lstStyle>
          <a:p>
            <a:fld id="{ED7FC5FE-6F0D-D34A-8EE6-C95B4F5F4DC8}" type="datetimeFigureOut">
              <a:rPr lang="en-US" smtClean="0">
                <a:effectLst/>
              </a:rPr>
              <a:t>3/27/19</a:t>
            </a:fld>
            <a:endParaRPr lang="en-US">
              <a:effectLst/>
            </a:endParaRPr>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a:effectLst/>
        </p:spPr>
      </p:sp>
      <p:sp>
        <p:nvSpPr>
          <p:cNvPr id="5" name="Notes Placeholder 4"/>
          <p:cNvSpPr>
            <a:spLocks noGrp="1"/>
          </p:cNvSpPr>
          <p:nvPr>
            <p:ph type="body" sz="quarter" idx="3"/>
          </p:nvPr>
        </p:nvSpPr>
        <p:spPr>
          <a:xfrm>
            <a:off x="701040" y="4415790"/>
            <a:ext cx="5608320" cy="4183380"/>
          </a:xfrm>
          <a:prstGeom prst="rect">
            <a:avLst/>
          </a:prstGeom>
          <a:effectLst/>
        </p:spPr>
        <p:txBody>
          <a:bodyPr vert="horz" lIns="93177" tIns="46589" rIns="93177" bIns="46589" rtlCol="0"/>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p>
        </p:txBody>
      </p:sp>
      <p:sp>
        <p:nvSpPr>
          <p:cNvPr id="6" name="Footer Placeholder 5"/>
          <p:cNvSpPr>
            <a:spLocks noGrp="1"/>
          </p:cNvSpPr>
          <p:nvPr>
            <p:ph type="ftr" sz="quarter" idx="4"/>
          </p:nvPr>
        </p:nvSpPr>
        <p:spPr>
          <a:xfrm>
            <a:off x="0" y="8829967"/>
            <a:ext cx="3037840" cy="464820"/>
          </a:xfrm>
          <a:prstGeom prst="rect">
            <a:avLst/>
          </a:prstGeom>
          <a:effectLst/>
        </p:spPr>
        <p:txBody>
          <a:bodyPr vert="horz" lIns="93177" tIns="46589" rIns="93177" bIns="46589" rtlCol="0" anchor="b"/>
          <a:lstStyle>
            <a:lvl1pPr algn="l">
              <a:defRPr sz="1200">
                <a:effectLst/>
              </a:defRPr>
            </a:lvl1pPr>
          </a:lstStyle>
          <a:p>
            <a:endParaRPr lang="en-US">
              <a:effectLst/>
            </a:endParaRPr>
          </a:p>
        </p:txBody>
      </p:sp>
      <p:sp>
        <p:nvSpPr>
          <p:cNvPr id="7" name="Slide Number Placeholder 6"/>
          <p:cNvSpPr>
            <a:spLocks noGrp="1"/>
          </p:cNvSpPr>
          <p:nvPr>
            <p:ph type="sldNum" sz="quarter" idx="5"/>
          </p:nvPr>
        </p:nvSpPr>
        <p:spPr>
          <a:xfrm>
            <a:off x="3970938" y="8829967"/>
            <a:ext cx="3037840" cy="464820"/>
          </a:xfrm>
          <a:prstGeom prst="rect">
            <a:avLst/>
          </a:prstGeom>
          <a:effectLst/>
        </p:spPr>
        <p:txBody>
          <a:bodyPr vert="horz" lIns="93177" tIns="46589" rIns="93177" bIns="46589" rtlCol="0" anchor="b"/>
          <a:lstStyle>
            <a:lvl1pPr algn="r">
              <a:defRPr sz="1200">
                <a:effectLst/>
              </a:defRPr>
            </a:lvl1pPr>
          </a:lstStyle>
          <a:p>
            <a:fld id="{D61C8689-8455-3546-ADF9-3B7273760F66}" type="slidenum">
              <a:rPr lang="en-US" smtClean="0">
                <a:effectLst/>
              </a:rPr>
              <a:t>‹#›</a:t>
            </a:fld>
            <a:endParaRPr lang="en-US">
              <a:effectLst/>
            </a:endParaRPr>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danielamitay/iHasAp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a Security Researcher for Intel. I have been at Intel for 12 </a:t>
            </a:r>
            <a:r>
              <a:rPr lang="en-US" dirty="0" err="1"/>
              <a:t>yrs</a:t>
            </a:r>
            <a:r>
              <a:rPr lang="en-US" dirty="0"/>
              <a:t> 6 of which have been with a security focus on open source. My career spans 35 years and includes 7 patents for cable and connector design. I worked mainly in the telecom space working on embedded software for major telecom equipment ranging from 56 port T1 to stratum 3 clock drivers all requiring 7 9’s of reliability. I have been working with open source since the early 90’s and continue to do so today.</a:t>
            </a:r>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1</a:t>
            </a:fld>
            <a:endParaRPr lang="en-US">
              <a:effectLst/>
            </a:endParaRPr>
          </a:p>
        </p:txBody>
      </p:sp>
    </p:spTree>
    <p:extLst>
      <p:ext uri="{BB962C8B-B14F-4D97-AF65-F5344CB8AC3E}">
        <p14:creationId xmlns:p14="http://schemas.microsoft.com/office/powerpoint/2010/main" val="3439274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2"/>
                </a:solidFill>
                <a:latin typeface="Muli"/>
                <a:ea typeface="Muli"/>
                <a:cs typeface="Muli"/>
                <a:sym typeface="Muli"/>
              </a:rPr>
              <a:t>Sources: https://github.com/andi506/crypto-js</a:t>
            </a:r>
            <a:endParaRPr lang="en" dirty="0">
              <a:solidFill>
                <a:schemeClr val="bg2"/>
              </a:solidFill>
              <a:latin typeface="Muli"/>
              <a:ea typeface="Muli"/>
              <a:cs typeface="Muli"/>
              <a:sym typeface="Muli"/>
            </a:endParaRPr>
          </a:p>
          <a:p>
            <a:pPr marL="0" marR="0" indent="0" algn="l" defTabSz="457200" rtl="0" eaLnBrk="1" fontAlgn="auto" latinLnBrk="0" hangingPunct="1">
              <a:lnSpc>
                <a:spcPct val="100000"/>
              </a:lnSpc>
              <a:spcBef>
                <a:spcPts val="0"/>
              </a:spcBef>
              <a:spcAft>
                <a:spcPts val="0"/>
              </a:spcAft>
              <a:buClrTx/>
              <a:buSzTx/>
              <a:buFontTx/>
              <a:buNone/>
              <a:tabLst/>
              <a:defRPr/>
            </a:pPr>
            <a:r>
              <a:rPr lang="en" dirty="0">
                <a:solidFill>
                  <a:schemeClr val="bg2"/>
                </a:solidFill>
                <a:latin typeface="Muli"/>
                <a:ea typeface="Muli"/>
                <a:cs typeface="Muli"/>
                <a:sym typeface="Muli"/>
              </a:rPr>
              <a:t>https://github.com/01org/IntelRackScaleArchitecture</a:t>
            </a:r>
          </a:p>
          <a:p>
            <a:r>
              <a:rPr lang="en-US" dirty="0"/>
              <a:t>The first one here is a crypto package</a:t>
            </a:r>
            <a:r>
              <a:rPr lang="en-US" baseline="0" dirty="0"/>
              <a:t> that quietly says [read end of quote] which basically translates to “this is sometimes really slow and also probably insecure, don’t use it” and the second one is much more explicit “this doesn’t meet our quality standards for commercial products, don’t use it”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564770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Muli"/>
                <a:ea typeface="Muli"/>
                <a:cs typeface="Muli"/>
                <a:sym typeface="Muli"/>
              </a:rPr>
              <a:t>https://github.com/kbranigan/cJSON</a:t>
            </a:r>
          </a:p>
          <a:p>
            <a:r>
              <a:rPr lang="en-US" dirty="0"/>
              <a:t>What does this even</a:t>
            </a:r>
            <a:r>
              <a:rPr lang="en-US" baseline="0" dirty="0"/>
              <a:t> mean?  Is the license of this code legit or are we potentially being exposed to a copyright lawsuit?  Is this a dead copy that’s not being updated?  Where did this code come from?</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40962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warning sign we see is archived code sources,</a:t>
            </a:r>
            <a:r>
              <a:rPr lang="en-US" baseline="0" dirty="0"/>
              <a:t> like code.google.com.  It shut down in January 2016: if you’re using that </a:t>
            </a:r>
            <a:r>
              <a:rPr lang="en-US" baseline="0" dirty="0" err="1"/>
              <a:t>url</a:t>
            </a:r>
            <a:r>
              <a:rPr lang="en-US" baseline="0" dirty="0"/>
              <a:t>, you’re not getting the latest updated releases.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4219331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a:t>This from CPAN:</a:t>
            </a:r>
          </a:p>
          <a:p>
            <a:pPr marL="457200" lvl="0" indent="-295275">
              <a:lnSpc>
                <a:spcPct val="171429"/>
              </a:lnSpc>
              <a:spcBef>
                <a:spcPts val="0"/>
              </a:spcBef>
              <a:buClr>
                <a:srgbClr val="444444"/>
              </a:buClr>
              <a:buSzPct val="95454"/>
              <a:buFont typeface="Arial"/>
              <a:buChar char="●"/>
            </a:pPr>
            <a:r>
              <a:rPr lang="en-US" sz="1200" dirty="0">
                <a:solidFill>
                  <a:srgbClr val="444444"/>
                </a:solidFill>
                <a:highlight>
                  <a:srgbClr val="FFFFFF"/>
                </a:highlight>
              </a:rPr>
              <a:t>A co-maintainer uploaded a new release, but because of an oversight wasn’t granted permission on one of the modules. This often happens with distributions that have a different release manager each cycle.</a:t>
            </a:r>
          </a:p>
          <a:p>
            <a:pPr marL="457200" lvl="0" indent="-295275">
              <a:lnSpc>
                <a:spcPct val="171429"/>
              </a:lnSpc>
              <a:spcBef>
                <a:spcPts val="0"/>
              </a:spcBef>
              <a:buClr>
                <a:srgbClr val="FF0000"/>
              </a:buClr>
              <a:buSzPct val="95454"/>
              <a:buFont typeface="Arial"/>
              <a:buChar char="●"/>
            </a:pPr>
            <a:r>
              <a:rPr lang="en-US" sz="1200" b="1" dirty="0">
                <a:solidFill>
                  <a:srgbClr val="FF0000"/>
                </a:solidFill>
                <a:highlight>
                  <a:srgbClr val="FFFFFF"/>
                </a:highlight>
              </a:rPr>
              <a:t>Someone without co-maintainer permissions forked the distribution and uploaded it.</a:t>
            </a:r>
          </a:p>
          <a:p>
            <a:pPr marL="457200" lvl="0" indent="-295275">
              <a:lnSpc>
                <a:spcPct val="171429"/>
              </a:lnSpc>
              <a:spcBef>
                <a:spcPts val="0"/>
              </a:spcBef>
              <a:buClr>
                <a:srgbClr val="444444"/>
              </a:buClr>
              <a:buSzPct val="95454"/>
              <a:buFont typeface="Arial"/>
              <a:buChar char="●"/>
            </a:pPr>
            <a:r>
              <a:rPr lang="en-US" sz="1200" dirty="0">
                <a:solidFill>
                  <a:srgbClr val="444444"/>
                </a:solidFill>
                <a:highlight>
                  <a:srgbClr val="FFFFFF"/>
                </a:highlight>
              </a:rPr>
              <a:t>An author makes a new release with a new namespace without realizing that namespace is taken by another author.</a:t>
            </a:r>
          </a:p>
          <a:p>
            <a:pPr lvl="0">
              <a:spcBef>
                <a:spcPts val="0"/>
              </a:spcBef>
              <a:buNone/>
            </a:pPr>
            <a:endParaRPr lang="en-US"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615002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Muli"/>
                <a:ea typeface="Muli"/>
                <a:cs typeface="Muli"/>
                <a:sym typeface="Muli"/>
              </a:rPr>
              <a:t>http://opencsv.sourceforge.net/</a:t>
            </a:r>
          </a:p>
          <a:p>
            <a:r>
              <a:rPr lang="en-US" dirty="0"/>
              <a:t>So here’s two ways</a:t>
            </a:r>
            <a:r>
              <a:rPr lang="en-US" baseline="0" dirty="0"/>
              <a:t> developers might tell you that this is a hobby project and not something that’s supported: in the first one, the </a:t>
            </a:r>
            <a:r>
              <a:rPr lang="en-US" baseline="0" dirty="0" err="1"/>
              <a:t>dev</a:t>
            </a:r>
            <a:r>
              <a:rPr lang="en-US" baseline="0" dirty="0"/>
              <a:t> is giving apologies for not having time to work on </a:t>
            </a:r>
            <a:r>
              <a:rPr lang="en-US" baseline="0" dirty="0" err="1"/>
              <a:t>cryptoJS</a:t>
            </a:r>
            <a:r>
              <a:rPr lang="en-US" baseline="0" dirty="0"/>
              <a:t>. In the second, well… is “developed in a few hours” a sign that this code is professional work?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582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Muli"/>
                <a:ea typeface="Muli"/>
                <a:cs typeface="Muli"/>
                <a:sym typeface="Muli"/>
              </a:rPr>
              <a:t>http://www.literatecode.com/aes256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bg2"/>
              </a:solidFill>
              <a:latin typeface="Muli"/>
              <a:ea typeface="Muli"/>
              <a:cs typeface="Muli"/>
              <a:sym typeface="Muli"/>
            </a:endParaRPr>
          </a:p>
          <a:p>
            <a:r>
              <a:rPr lang="en-US" dirty="0">
                <a:sym typeface="Muli"/>
              </a:rPr>
              <a:t>Sometimes we see requests</a:t>
            </a:r>
            <a:r>
              <a:rPr lang="en-US" baseline="0" dirty="0">
                <a:sym typeface="Muli"/>
              </a:rPr>
              <a:t> for code that’s very explicit about the flaws.  Sharing code with known problems and attacks is a great way to do research, but is it something that should be part of Intel released software?</a:t>
            </a:r>
            <a:endParaRPr lang="en-US" dirty="0">
              <a:sym typeface="Muli"/>
            </a:endParaRPr>
          </a:p>
          <a:p>
            <a:endParaRPr lang="en" dirty="0">
              <a:solidFill>
                <a:schemeClr val="bg2"/>
              </a:solidFill>
              <a:latin typeface="Muli"/>
              <a:ea typeface="Muli"/>
              <a:cs typeface="Muli"/>
              <a:sym typeface="Muli"/>
            </a:endParaRPr>
          </a:p>
          <a:p>
            <a:pPr lvl="0"/>
            <a:endParaRPr lang="en-US" dirty="0">
              <a:solidFill>
                <a:schemeClr val="dk2"/>
              </a:solidFill>
              <a:highlight>
                <a:srgbClr val="FFFFFF"/>
              </a:highlight>
              <a:latin typeface="Muli"/>
              <a:ea typeface="Muli"/>
              <a:cs typeface="Muli"/>
              <a:sym typeface="Muli"/>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1596105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From: </a:t>
            </a:r>
            <a:r>
              <a:rPr lang="en-US" b="1" u="sng" dirty="0">
                <a:hlinkClick r:id="rId3"/>
              </a:rPr>
              <a:t>https://github.com/danielamitay/iHasApp/</a:t>
            </a:r>
            <a:endParaRPr lang="en-US" b="1" u="sng"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1" u="sng" dirty="0"/>
          </a:p>
          <a:p>
            <a:pPr marL="0" marR="0" indent="0" algn="l" defTabSz="457200" rtl="0" eaLnBrk="1" fontAlgn="auto" latinLnBrk="0" hangingPunct="1">
              <a:lnSpc>
                <a:spcPct val="100000"/>
              </a:lnSpc>
              <a:spcBef>
                <a:spcPts val="0"/>
              </a:spcBef>
              <a:spcAft>
                <a:spcPts val="0"/>
              </a:spcAft>
              <a:buClrTx/>
              <a:buSzTx/>
              <a:buFontTx/>
              <a:buNone/>
              <a:tabLst/>
              <a:defRPr/>
            </a:pPr>
            <a:r>
              <a:rPr lang="en-US" b="0" u="none" dirty="0"/>
              <a:t>It isn’t just </a:t>
            </a:r>
            <a:r>
              <a:rPr lang="en-US" b="0" u="none" dirty="0" err="1"/>
              <a:t>linux</a:t>
            </a:r>
            <a:r>
              <a:rPr lang="en-US" b="0" u="none" baseline="0" dirty="0"/>
              <a:t>.  This was a library to help you determine what other apps might be installed on a device.  It was so popular and such a violation of privacy that Apple banned the method they used.  This had happened a year before the package was requested in the whitelist system.</a:t>
            </a:r>
            <a:endParaRPr lang="en-US" b="0" u="none"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2845172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this one</a:t>
            </a:r>
            <a:r>
              <a:rPr lang="en-US" baseline="0" dirty="0"/>
              <a:t> is maybe not so obvious.  But let me tell you about some s</a:t>
            </a:r>
            <a:r>
              <a:rPr lang="en-US" dirty="0"/>
              <a:t>neaky things that security folk</a:t>
            </a:r>
            <a:r>
              <a:rPr lang="en-US" baseline="0" dirty="0"/>
              <a:t> hate seeing:</a:t>
            </a:r>
            <a:endParaRPr lang="en-US" dirty="0"/>
          </a:p>
          <a:p>
            <a:pPr marL="285750" indent="-285750">
              <a:buFont typeface="Arial" panose="020B0604020202020204" pitchFamily="34" charset="0"/>
              <a:buChar char="•"/>
            </a:pPr>
            <a:r>
              <a:rPr lang="en-US" dirty="0"/>
              <a:t>“elegant” </a:t>
            </a:r>
            <a:r>
              <a:rPr lang="en-US" dirty="0">
                <a:sym typeface="Wingdings" panose="05000000000000000000" pitchFamily="2" charset="2"/>
              </a:rPr>
              <a:t> “we didn’t handle any edge cases”</a:t>
            </a:r>
          </a:p>
          <a:p>
            <a:pPr marL="285750" indent="-285750">
              <a:buFont typeface="Arial" panose="020B0604020202020204" pitchFamily="34" charset="0"/>
              <a:buChar char="•"/>
            </a:pPr>
            <a:r>
              <a:rPr lang="en-US" dirty="0">
                <a:sym typeface="Wingdings" panose="05000000000000000000" pitchFamily="2" charset="2"/>
              </a:rPr>
              <a:t>“lightweight”   “we cut out all the input validation”</a:t>
            </a:r>
          </a:p>
          <a:p>
            <a:pPr marL="285750" indent="-285750">
              <a:buFont typeface="Arial" panose="020B0604020202020204" pitchFamily="34" charset="0"/>
              <a:buChar char="•"/>
            </a:pPr>
            <a:r>
              <a:rPr lang="en-US" dirty="0">
                <a:sym typeface="Wingdings" panose="05000000000000000000" pitchFamily="2" charset="2"/>
              </a:rPr>
              <a:t>“fast”  “we cut out all the error checking”</a:t>
            </a:r>
          </a:p>
          <a:p>
            <a:pPr marL="285750" indent="-285750">
              <a:buFont typeface="Arial" panose="020B0604020202020204" pitchFamily="34" charset="0"/>
              <a:buChar char="•"/>
            </a:pPr>
            <a:r>
              <a:rPr lang="en-US" dirty="0">
                <a:sym typeface="Wingdings" panose="05000000000000000000" pitchFamily="2" charset="2"/>
              </a:rPr>
              <a:t>“we wrote a new parser”  all of the above</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4959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after doing a quick read-through of the front of the website and the readme file, what should you do next?  The next thing is to take a look at the contributors and activity of the project.  </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19</a:t>
            </a:fld>
            <a:endParaRPr lang="en-US">
              <a:effectLst/>
            </a:endParaRPr>
          </a:p>
        </p:txBody>
      </p:sp>
    </p:spTree>
    <p:extLst>
      <p:ext uri="{BB962C8B-B14F-4D97-AF65-F5344CB8AC3E}">
        <p14:creationId xmlns:p14="http://schemas.microsoft.com/office/powerpoint/2010/main" val="2714269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here’s some key questions you might want to ask yourself if</a:t>
            </a:r>
            <a:r>
              <a:rPr lang="en-US" baseline="0" dirty="0"/>
              <a:t> you’re not sure what to look for.  In short, you want to know how many contributors there are who are recently active, whether things are getting fixed, and how.</a:t>
            </a:r>
            <a:endParaRPr dirty="0"/>
          </a:p>
        </p:txBody>
      </p:sp>
      <p:sp>
        <p:nvSpPr>
          <p:cNvPr id="220" name="Shape 22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332850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that’s a lot of disheartening news. But it gets worse…</a:t>
            </a:r>
          </a:p>
          <a:p>
            <a:endParaRPr lang="en-US" dirty="0"/>
          </a:p>
          <a:p>
            <a:r>
              <a:rPr lang="en-US" dirty="0"/>
              <a:t>78% of the codebases examined contained at least one vulnerability, with an average 64 vulnerabilities per codebase. </a:t>
            </a:r>
          </a:p>
          <a:p>
            <a:endParaRPr lang="en-US" dirty="0"/>
          </a:p>
          <a:p>
            <a:r>
              <a:rPr lang="en-US" dirty="0"/>
              <a:t>Open source usage is continuing to increase.</a:t>
            </a:r>
          </a:p>
          <a:p>
            <a:endParaRPr lang="en-US" dirty="0"/>
          </a:p>
          <a:p>
            <a:r>
              <a:rPr lang="en-US" dirty="0"/>
              <a:t>The average percentage of codebase that was open source was 57% vs. 36% last year. Many applications now contain more open source than proprietary code.</a:t>
            </a:r>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330503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an</a:t>
            </a:r>
            <a:r>
              <a:rPr lang="en-US" baseline="0" dirty="0"/>
              <a:t> example of an active project.  I’m cheating a bit with this, since this is an Intel project so we know it meets our standards, but the point is that you want to see several active contributors and at least a few of them recently active if you’re expecting a whitelist rating</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659913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Sure, there were 61 contributors, but most of them just fixed a bug or two.  Almost all of the code</a:t>
            </a:r>
            <a:r>
              <a:rPr lang="en-US" baseline="0" dirty="0"/>
              <a:t> was written by one contributor, and judging by the graph, he’s barely touched it since 2012.  This code is probably going to get rated as questionable, because we don’t have evidence that it’s being actively maintained.  What happens if this guy gets sick?</a:t>
            </a:r>
            <a:endParaRPr dirty="0"/>
          </a:p>
        </p:txBody>
      </p:sp>
      <p:sp>
        <p:nvSpPr>
          <p:cNvPr id="239" name="Shape 23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extLst>
      <p:ext uri="{BB962C8B-B14F-4D97-AF65-F5344CB8AC3E}">
        <p14:creationId xmlns:p14="http://schemas.microsoft.com/office/powerpoint/2010/main" val="1073705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to look at</a:t>
            </a:r>
            <a:r>
              <a:rPr lang="en-US" baseline="0" dirty="0"/>
              <a:t> is a quick check to see how they handle security issues.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23</a:t>
            </a:fld>
            <a:endParaRPr lang="en-US">
              <a:effectLst/>
            </a:endParaRPr>
          </a:p>
        </p:txBody>
      </p:sp>
    </p:spTree>
    <p:extLst>
      <p:ext uri="{BB962C8B-B14F-4D97-AF65-F5344CB8AC3E}">
        <p14:creationId xmlns:p14="http://schemas.microsoft.com/office/powerpoint/2010/main" val="4210170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basically, you want to know if they have a procedure for handling vulnerabilities, if they follow that</a:t>
            </a:r>
            <a:r>
              <a:rPr lang="en-US" baseline="0" dirty="0"/>
              <a:t> procedure and if it seems to be effective. </a:t>
            </a:r>
            <a:r>
              <a:rPr lang="en-US" dirty="0"/>
              <a:t>You</a:t>
            </a:r>
            <a:r>
              <a:rPr lang="en-US" baseline="0" dirty="0"/>
              <a:t> may not be able to answer all of these questions, but again, take a few minutes and click around the project’s home page a few times to see if the answers for these are obvious.  If they’re not, it may be a neutral sign or a bad sign, but you’re less likely to sail through the whitelisting process with this package.</a:t>
            </a:r>
            <a:endParaRPr dirty="0"/>
          </a:p>
        </p:txBody>
      </p:sp>
      <p:sp>
        <p:nvSpPr>
          <p:cNvPr id="187" name="Shape 18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53939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one of the best examples is Apache.  They have a very clear vulnerability process that we know from experience that they follow,</a:t>
            </a:r>
            <a:r>
              <a:rPr lang="en-US" baseline="0" dirty="0"/>
              <a:t> and it applies to all the active projects under the Apache banner.</a:t>
            </a:r>
            <a:endParaRPr lang="en-US" dirty="0"/>
          </a:p>
          <a:p>
            <a:pPr lvl="0">
              <a:spcBef>
                <a:spcPts val="0"/>
              </a:spcBef>
              <a:buNone/>
            </a:pPr>
            <a:endParaRPr dirty="0"/>
          </a:p>
        </p:txBody>
      </p:sp>
      <p:sp>
        <p:nvSpPr>
          <p:cNvPr id="195" name="Shape 1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extLst>
      <p:ext uri="{BB962C8B-B14F-4D97-AF65-F5344CB8AC3E}">
        <p14:creationId xmlns:p14="http://schemas.microsoft.com/office/powerpoint/2010/main" val="1473035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you’re more likely to find is nothing.</a:t>
            </a:r>
            <a:r>
              <a:rPr lang="en-US" baseline="0" dirty="0"/>
              <a:t>  No policy, no evidence. This can mean that they haven’t thought about security at all, which isn’t exactly a point in their favor.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607932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if you can’t find much, you should probably just check their bug tracker and see how much comes up if you search for “security.”  A</a:t>
            </a:r>
            <a:r>
              <a:rPr lang="en-US" dirty="0"/>
              <a:t>nother thing you might see is</a:t>
            </a:r>
            <a:r>
              <a:rPr lang="en-US" baseline="0" dirty="0"/>
              <a:t> that they have multiple unfixed security bugs.  Again, context matters: sometimes they aren’t real bugs, sometimes the risks are low and the project doesn’t have resources to fix, but if you see this you should go read through all those bugs and see if any of them affect your product.”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2379591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dirty="0"/>
              <a:t>And one last one to note is that good security reporting doesn’t actually</a:t>
            </a:r>
            <a:r>
              <a:rPr lang="en-US" baseline="0" dirty="0"/>
              <a:t> guarantee good action.  You’re probably not going to know which companies and groups have good reputations, but I want you to be aware that this is an issue that could come up.</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28</a:t>
            </a:fld>
            <a:endParaRPr lang="en-US">
              <a:effectLst/>
            </a:endParaRPr>
          </a:p>
        </p:txBody>
      </p:sp>
    </p:spTree>
    <p:extLst>
      <p:ext uri="{BB962C8B-B14F-4D97-AF65-F5344CB8AC3E}">
        <p14:creationId xmlns:p14="http://schemas.microsoft.com/office/powerpoint/2010/main" val="2047405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a:t>
            </a:r>
            <a:r>
              <a:rPr lang="en-US" baseline="0" dirty="0"/>
              <a:t> in so you can see it, you can see that the person who triaged this bug said it wasn’t an issue.  But thanks to the work of our intern, John Anderson, who provided additional information and a proof of concept, they’ve now acknowledged this as a real issue and issued a public vulnerability number for it and getting it fixed.  But without persistence, this security issue would have still been an issue in </a:t>
            </a:r>
            <a:r>
              <a:rPr lang="en-US" baseline="0" dirty="0" err="1"/>
              <a:t>virtualbox</a:t>
            </a:r>
            <a:r>
              <a:rPr lang="en-US" baseline="0" dirty="0"/>
              <a:t> indefinitely!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1636340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a:t>Another thing you can do if you’re just not sure about</a:t>
            </a:r>
            <a:r>
              <a:rPr lang="en-US" baseline="0" dirty="0"/>
              <a:t> a project is to take a look at the test suite.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30</a:t>
            </a:fld>
            <a:endParaRPr lang="en-US">
              <a:effectLst/>
            </a:endParaRPr>
          </a:p>
        </p:txBody>
      </p:sp>
    </p:spTree>
    <p:extLst>
      <p:ext uri="{BB962C8B-B14F-4D97-AF65-F5344CB8AC3E}">
        <p14:creationId xmlns:p14="http://schemas.microsoft.com/office/powerpoint/2010/main" val="319465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I’d like to help make it better. I want everyone to be even more awesome at using open source software, since it helps us achieve faster time to market and lets us “stand on the shoulders of giants” to reach new heights rather than redeveloping existing ideas.  I’m pretty passionate about it having been involved in open source for over 25 years.  </a:t>
            </a:r>
          </a:p>
          <a:p>
            <a:endParaRPr lang="en-US" baseline="0" dirty="0"/>
          </a:p>
          <a:p>
            <a:r>
              <a:rPr lang="en-US" baseline="0" dirty="0"/>
              <a:t>And hopefully you’re all pretty passionate about shipping good quality software, which means good quality components.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34876147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As</a:t>
            </a:r>
            <a:r>
              <a:rPr lang="en-US" baseline="0" dirty="0"/>
              <a:t> before, here’s some key questions for folk who aren’t sure what a “good” test suite looks like.  We’re looking for a good variety of tests covering good and bad </a:t>
            </a:r>
            <a:r>
              <a:rPr lang="en-US" baseline="0" dirty="0" err="1"/>
              <a:t>behaviour</a:t>
            </a:r>
            <a:r>
              <a:rPr lang="en-US" baseline="0" dirty="0"/>
              <a:t>, and test suites are really important for things that parse user input.</a:t>
            </a:r>
            <a:endParaRPr dirty="0"/>
          </a:p>
        </p:txBody>
      </p:sp>
      <p:sp>
        <p:nvSpPr>
          <p:cNvPr id="255" name="Shape 25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578713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what do good and bad test suites look like?  I was going to show some examples, but it got unreadable pretty quickly, so let’s just talk qualities.</a:t>
            </a:r>
            <a:r>
              <a:rPr lang="en-US" baseline="0" dirty="0"/>
              <a:t> [Speaker will summarize from slide]</a:t>
            </a:r>
            <a:endParaRPr dirty="0"/>
          </a:p>
        </p:txBody>
      </p:sp>
      <p:sp>
        <p:nvSpPr>
          <p:cNvPr id="263" name="Shape 26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32</a:t>
            </a:fld>
            <a:endParaRPr lang="en-US"/>
          </a:p>
        </p:txBody>
      </p:sp>
    </p:spTree>
    <p:extLst>
      <p:ext uri="{BB962C8B-B14F-4D97-AF65-F5344CB8AC3E}">
        <p14:creationId xmlns:p14="http://schemas.microsoft.com/office/powerpoint/2010/main" val="1253015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There’s a whole lot of</a:t>
            </a:r>
            <a:r>
              <a:rPr lang="en-US" baseline="0" dirty="0"/>
              <a:t> reasons for this.  Our security teams actually treat no known vulnerabilities as a negative indicator.</a:t>
            </a:r>
            <a:endParaRPr dirty="0"/>
          </a:p>
        </p:txBody>
      </p:sp>
      <p:sp>
        <p:nvSpPr>
          <p:cNvPr id="348" name="Shape 34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extLst>
      <p:ext uri="{BB962C8B-B14F-4D97-AF65-F5344CB8AC3E}">
        <p14:creationId xmlns:p14="http://schemas.microsoft.com/office/powerpoint/2010/main" val="3704273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that was</a:t>
            </a:r>
            <a:r>
              <a:rPr lang="en-US" baseline="0" dirty="0"/>
              <a:t> a lot of information, let’s sum up what you need to do if you want to reduce risk </a:t>
            </a:r>
            <a:r>
              <a:rPr lang="en-US" baseline="0"/>
              <a:t>when choosing </a:t>
            </a:r>
            <a:r>
              <a:rPr lang="en-US" baseline="0" dirty="0"/>
              <a:t>open source packages.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34</a:t>
            </a:fld>
            <a:endParaRPr lang="en-US">
              <a:effectLst/>
            </a:endParaRPr>
          </a:p>
        </p:txBody>
      </p:sp>
    </p:spTree>
    <p:extLst>
      <p:ext uri="{BB962C8B-B14F-4D97-AF65-F5344CB8AC3E}">
        <p14:creationId xmlns:p14="http://schemas.microsoft.com/office/powerpoint/2010/main" val="3063285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the list all on one slide.  If you want to make sure you speed through your security process and have great libraries in your software, start with the whitelist and see if you can choose things that are already rated.  If you still need some new things, take a first look at the package and see if there’s anything obviously sketchy about it, see how active its contributors are, see how they handle security issues, and take a peek at the test suite.  While you’re doing this, try to be aware of assumptions you may have around security that could lead you down bad paths.  And finally, once you’re pretty sure you’ve got a package that’s going to sail through evaluation, get it evaluated by the whitelist team, and hopefully you’ll be ready to ship in no time!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dirty="0"/>
          </a:p>
        </p:txBody>
      </p:sp>
    </p:spTree>
    <p:extLst>
      <p:ext uri="{BB962C8B-B14F-4D97-AF65-F5344CB8AC3E}">
        <p14:creationId xmlns:p14="http://schemas.microsoft.com/office/powerpoint/2010/main" val="236332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dirty="0"/>
              <a:t>Engineers</a:t>
            </a:r>
            <a:r>
              <a:rPr lang="en-US" baseline="0" dirty="0"/>
              <a:t> aren’t choosing bad packages because they’re malicious or stupid, they’re choosing them because they’ve got other metrics in mind:</a:t>
            </a:r>
            <a:endParaRPr lang="en-US" dirty="0"/>
          </a:p>
          <a:p>
            <a:pPr marL="457200" lvl="0" indent="-228600" rtl="0">
              <a:spcBef>
                <a:spcPts val="0"/>
              </a:spcBef>
              <a:buClr>
                <a:schemeClr val="dk2"/>
              </a:buClr>
              <a:buChar char="●"/>
            </a:pPr>
            <a:r>
              <a:rPr lang="en-US" dirty="0">
                <a:solidFill>
                  <a:schemeClr val="dk2"/>
                </a:solidFill>
              </a:rPr>
              <a:t>Does it meet our needs now and will it do so in the future?</a:t>
            </a:r>
          </a:p>
          <a:p>
            <a:pPr marL="457200" lvl="0" indent="-228600" rtl="0">
              <a:spcBef>
                <a:spcPts val="0"/>
              </a:spcBef>
              <a:buClr>
                <a:schemeClr val="dk2"/>
              </a:buClr>
              <a:buChar char="●"/>
            </a:pPr>
            <a:r>
              <a:rPr lang="en-US" dirty="0">
                <a:solidFill>
                  <a:schemeClr val="dk2"/>
                </a:solidFill>
              </a:rPr>
              <a:t>Does it meet our licensing requirements?</a:t>
            </a:r>
          </a:p>
          <a:p>
            <a:pPr marL="457200" lvl="0" indent="-228600" rtl="0">
              <a:spcBef>
                <a:spcPts val="0"/>
              </a:spcBef>
              <a:buClr>
                <a:schemeClr val="dk2"/>
              </a:buClr>
              <a:buChar char="●"/>
            </a:pPr>
            <a:r>
              <a:rPr lang="en-US" dirty="0">
                <a:solidFill>
                  <a:schemeClr val="dk2"/>
                </a:solidFill>
              </a:rPr>
              <a:t>It is small enough for our</a:t>
            </a:r>
            <a:r>
              <a:rPr lang="en-US" baseline="0" dirty="0">
                <a:solidFill>
                  <a:schemeClr val="dk2"/>
                </a:solidFill>
              </a:rPr>
              <a:t> desired footprint?</a:t>
            </a:r>
          </a:p>
          <a:p>
            <a:pPr marL="457200" lvl="0" indent="-228600" rtl="0">
              <a:spcBef>
                <a:spcPts val="0"/>
              </a:spcBef>
              <a:buClr>
                <a:schemeClr val="dk2"/>
              </a:buClr>
              <a:buChar char="●"/>
            </a:pPr>
            <a:r>
              <a:rPr lang="en-US" baseline="0" dirty="0">
                <a:solidFill>
                  <a:schemeClr val="dk2"/>
                </a:solidFill>
              </a:rPr>
              <a:t>Is it what others in the industry are using?</a:t>
            </a:r>
            <a:endParaRPr lang="en-US" dirty="0">
              <a:solidFill>
                <a:schemeClr val="dk2"/>
              </a:solidFill>
            </a:endParaRPr>
          </a:p>
          <a:p>
            <a:pPr marL="457200" lvl="0" indent="-228600" rtl="0">
              <a:spcBef>
                <a:spcPts val="0"/>
              </a:spcBef>
              <a:buClr>
                <a:schemeClr val="dk2"/>
              </a:buClr>
              <a:buChar char="●"/>
            </a:pPr>
            <a:r>
              <a:rPr lang="en-US" dirty="0">
                <a:solidFill>
                  <a:schemeClr val="dk2"/>
                </a:solidFill>
              </a:rPr>
              <a:t>Does</a:t>
            </a:r>
            <a:r>
              <a:rPr lang="en-US" baseline="0" dirty="0">
                <a:solidFill>
                  <a:schemeClr val="dk2"/>
                </a:solidFill>
              </a:rPr>
              <a:t> it have a good tutorial so we can get someone ramped up to integrate it quickly?</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5</a:t>
            </a:fld>
            <a:endParaRPr lang="en-US">
              <a:effectLst/>
            </a:endParaRPr>
          </a:p>
        </p:txBody>
      </p:sp>
    </p:spTree>
    <p:extLst>
      <p:ext uri="{BB962C8B-B14F-4D97-AF65-F5344CB8AC3E}">
        <p14:creationId xmlns:p14="http://schemas.microsoft.com/office/powerpoint/2010/main" val="88451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solidFill>
                  <a:schemeClr val="dk2"/>
                </a:solidFill>
              </a:rPr>
              <a:t>Security can sometimes fall pretty far down that list, and often developers don’t think of themselves as being capable of making security decisions.  But whether you’re trained on making security decisions or not, you </a:t>
            </a:r>
            <a:r>
              <a:rPr lang="en-US" i="1" baseline="0" dirty="0">
                <a:solidFill>
                  <a:schemeClr val="dk2"/>
                </a:solidFill>
              </a:rPr>
              <a:t>are</a:t>
            </a:r>
            <a:r>
              <a:rPr lang="en-US" i="0" baseline="0" dirty="0">
                <a:solidFill>
                  <a:schemeClr val="dk2"/>
                </a:solidFill>
              </a:rPr>
              <a:t> making security decisions when you choose packages to use.  And statistically speaking, we’re not making great decisions.</a:t>
            </a:r>
            <a:endParaRPr lang="en-US" dirty="0">
              <a:solidFill>
                <a:schemeClr val="accent2"/>
              </a:solidFill>
            </a:endParaRP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6</a:t>
            </a:fld>
            <a:endParaRPr lang="en-US">
              <a:effectLst/>
            </a:endParaRPr>
          </a:p>
        </p:txBody>
      </p:sp>
    </p:spTree>
    <p:extLst>
      <p:ext uri="{BB962C8B-B14F-4D97-AF65-F5344CB8AC3E}">
        <p14:creationId xmlns:p14="http://schemas.microsoft.com/office/powerpoint/2010/main" val="337336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solidFill>
                  <a:schemeClr val="dk2"/>
                </a:solidFill>
              </a:rPr>
              <a:t>For a lot of people, what you care about most is making your shipping deadlines, and our security process is another set of hoops you have to jump through.  Combining poorly vetted packages with that huge backlog is going to hurt your time to market a lot, and we’re already getting a lot of very upset feedback from people who are in that situation.  What we want to do is make sure you’re making good choices early, so you can be more confident of getting a good result when you get package feedback from the reviewers.</a:t>
            </a:r>
            <a:endParaRPr lang="en-US" dirty="0">
              <a:solidFill>
                <a:schemeClr val="accent2"/>
              </a:solidFill>
            </a:endParaRP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7</a:t>
            </a:fld>
            <a:endParaRPr lang="en-US">
              <a:effectLst/>
            </a:endParaRPr>
          </a:p>
        </p:txBody>
      </p:sp>
    </p:spTree>
    <p:extLst>
      <p:ext uri="{BB962C8B-B14F-4D97-AF65-F5344CB8AC3E}">
        <p14:creationId xmlns:p14="http://schemas.microsoft.com/office/powerpoint/2010/main" val="403401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step is to too often overlooked. Many developers today code by google. While this is not necessarily bad. It can cause problems. Choosing a forked repository not the original OSS repo, choosing a closed and archived repository (</a:t>
            </a:r>
            <a:r>
              <a:rPr lang="en-US" baseline="0" dirty="0" err="1"/>
              <a:t>code.google.com</a:t>
            </a:r>
            <a:r>
              <a:rPr lang="en-US" baseline="0" dirty="0"/>
              <a:t>). If you fail at choosing the correct repo all of the rest of your work will be pointless.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8</a:t>
            </a:fld>
            <a:endParaRPr lang="en-US">
              <a:effectLst/>
            </a:endParaRPr>
          </a:p>
        </p:txBody>
      </p:sp>
    </p:spTree>
    <p:extLst>
      <p:ext uri="{BB962C8B-B14F-4D97-AF65-F5344CB8AC3E}">
        <p14:creationId xmlns:p14="http://schemas.microsoft.com/office/powerpoint/2010/main" val="172783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step is to quickly peruse the public info about the package to see if it passes a basic sniff test.</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9</a:t>
            </a:fld>
            <a:endParaRPr lang="en-US">
              <a:effectLst/>
            </a:endParaRPr>
          </a:p>
        </p:txBody>
      </p:sp>
    </p:spTree>
    <p:extLst>
      <p:ext uri="{BB962C8B-B14F-4D97-AF65-F5344CB8AC3E}">
        <p14:creationId xmlns:p14="http://schemas.microsoft.com/office/powerpoint/2010/main" val="1842263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few key questions for you.</a:t>
            </a:r>
            <a:r>
              <a:rPr lang="en-US" baseline="0" dirty="0"/>
              <a:t> &lt;read questions from slide with commentary&gt;</a:t>
            </a:r>
          </a:p>
          <a:p>
            <a:r>
              <a:rPr lang="en-US" baseline="0" dirty="0"/>
              <a:t>Good software development standards: A co-worker was asked to do a security review on code where everything in </a:t>
            </a:r>
            <a:r>
              <a:rPr lang="en-US" baseline="0" dirty="0" err="1"/>
              <a:t>cvs</a:t>
            </a:r>
            <a:r>
              <a:rPr lang="en-US" baseline="0" dirty="0"/>
              <a:t> was checked in by root, and most of the </a:t>
            </a:r>
            <a:r>
              <a:rPr lang="en-US" baseline="0" dirty="0" err="1"/>
              <a:t>checkin</a:t>
            </a:r>
            <a:r>
              <a:rPr lang="en-US" baseline="0" dirty="0"/>
              <a:t> messages were things like “oops” so we’re mostly talking really blatant stuff here.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462555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219631"/>
            <a:ext cx="8212886" cy="1102519"/>
          </a:xfrm>
        </p:spPr>
        <p:txBody>
          <a:bodyPr lIns="0" rIns="0" anchor="b" anchorCtr="0">
            <a:noAutofit/>
          </a:bodyPr>
          <a:lstStyle>
            <a:lvl1pPr>
              <a:lnSpc>
                <a:spcPct val="80000"/>
              </a:lnSpc>
              <a:defRPr sz="4000"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mn-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 Box 5"/>
          <p:cNvSpPr txBox="1">
            <a:spLocks noChangeArrowheads="1"/>
          </p:cNvSpPr>
          <p:nvPr userDrawn="1"/>
        </p:nvSpPr>
        <p:spPr bwMode="auto">
          <a:xfrm>
            <a:off x="455613" y="4914632"/>
            <a:ext cx="5183187"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lvl="0" indent="0" algn="l" defTabSz="914042" rtl="0" eaLnBrk="0" fontAlgn="base" latinLnBrk="0" hangingPunct="0">
              <a:lnSpc>
                <a:spcPct val="100000"/>
              </a:lnSpc>
              <a:spcBef>
                <a:spcPct val="50000"/>
              </a:spcBef>
              <a:spcAft>
                <a:spcPct val="0"/>
              </a:spcAft>
              <a:buClrTx/>
              <a:buSzTx/>
              <a:buFontTx/>
              <a:buNone/>
              <a:tabLst/>
              <a:defRPr/>
            </a:pPr>
            <a:r>
              <a:rPr lang="en-US" sz="800" b="1" dirty="0">
                <a:solidFill>
                  <a:srgbClr val="FFFFFF"/>
                </a:solidFill>
                <a:latin typeface="Intel Clear" panose="020B0604020203020204" pitchFamily="34" charset="0"/>
                <a:ea typeface="Intel Clear" panose="020B0604020203020204" pitchFamily="34" charset="0"/>
                <a:cs typeface="Intel Clear" panose="020B0604020203020204" pitchFamily="34" charset="0"/>
              </a:rPr>
              <a:t>Intel Product Assurance &amp; Security </a:t>
            </a:r>
            <a:r>
              <a:rPr lang="en-US" sz="800" b="1" kern="1200" dirty="0">
                <a:solidFill>
                  <a:srgbClr val="FFFFFF"/>
                </a:solidFill>
                <a:effectLst/>
                <a:latin typeface="Intel Clear" panose="020B0604020203020204" pitchFamily="34" charset="0"/>
                <a:ea typeface="Intel Clear" panose="020B0604020203020204" pitchFamily="34" charset="0"/>
                <a:cs typeface="Intel Clear" panose="020B0604020203020204" pitchFamily="34" charset="0"/>
              </a:rPr>
              <a:t>Group – </a:t>
            </a:r>
            <a:r>
              <a:rPr lang="en-US" altLang="zh-CN" sz="800" b="1" kern="1200" dirty="0">
                <a:solidFill>
                  <a:srgbClr val="FFFFFF"/>
                </a:solidFill>
                <a:effectLst/>
                <a:latin typeface="Intel Clear" panose="020B0604020203020204" pitchFamily="34" charset="0"/>
                <a:ea typeface="Intel Clear" panose="020B0604020203020204" pitchFamily="34" charset="0"/>
                <a:cs typeface="Intel Clear" panose="020B0604020203020204" pitchFamily="34" charset="0"/>
              </a:rPr>
              <a:t>Intel Confidential</a:t>
            </a:r>
            <a:endParaRPr lang="en-US" sz="800" b="1" kern="1200" dirty="0">
              <a:solidFill>
                <a:srgbClr val="FFFFFF"/>
              </a:solidFill>
              <a:effectLst/>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52357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455613" y="1280160"/>
            <a:ext cx="8228012" cy="3383280"/>
          </a:xfrm>
        </p:spPr>
        <p:txBody>
          <a:bodyPr/>
          <a:lstStyle>
            <a:lvl1pPr>
              <a:defRPr>
                <a:solidFill>
                  <a:srgbClr val="0071C5"/>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a:t>18pt Intel Clear body text</a:t>
            </a:r>
          </a:p>
          <a:p>
            <a:pPr lvl="1"/>
            <a:r>
              <a:rPr lang="en-US" dirty="0"/>
              <a:t>16pt Intel Clear bullet one</a:t>
            </a:r>
          </a:p>
          <a:p>
            <a:pPr lvl="2"/>
            <a:r>
              <a:rPr lang="en-US" dirty="0"/>
              <a:t>14pt Intel Clear sub-bullet</a:t>
            </a:r>
          </a:p>
          <a:p>
            <a:pPr lvl="3"/>
            <a:r>
              <a:rPr lang="en-US" dirty="0"/>
              <a:t>12pt Intel Clear fourth level</a:t>
            </a:r>
          </a:p>
          <a:p>
            <a:pPr lvl="4"/>
            <a:r>
              <a:rPr lang="en-US" dirty="0"/>
              <a:t>12pt Intel Clear fifth level</a:t>
            </a:r>
          </a:p>
        </p:txBody>
      </p:sp>
      <p:sp>
        <p:nvSpPr>
          <p:cNvPr id="4" name="Title 1"/>
          <p:cNvSpPr>
            <a:spLocks noGrp="1"/>
          </p:cNvSpPr>
          <p:nvPr>
            <p:ph type="title"/>
          </p:nvPr>
        </p:nvSpPr>
        <p:spPr>
          <a:xfrm>
            <a:off x="457200" y="365760"/>
            <a:ext cx="8229600" cy="868680"/>
          </a:xfrm>
        </p:spPr>
        <p:txBody>
          <a:bodyPr wrap="square">
            <a:spAutoFit/>
          </a:bodyPr>
          <a:lstStyle/>
          <a:p>
            <a:r>
              <a:rPr lang="en-US"/>
              <a:t>Click to edit Master title style</a:t>
            </a:r>
            <a:endParaRPr lang="en-US" dirty="0"/>
          </a:p>
        </p:txBody>
      </p:sp>
    </p:spTree>
    <p:extLst>
      <p:ext uri="{BB962C8B-B14F-4D97-AF65-F5344CB8AC3E}">
        <p14:creationId xmlns:p14="http://schemas.microsoft.com/office/powerpoint/2010/main" val="16226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4" y="1280160"/>
            <a:ext cx="4006851" cy="3425825"/>
          </a:xfrm>
        </p:spPr>
        <p:txBody>
          <a:bodyPr vert="horz" lIns="0" tIns="0" rIns="0" bIns="0" rtlCol="0">
            <a:noAutofit/>
          </a:bodyPr>
          <a:lstStyle>
            <a:lvl1pPr>
              <a:defRPr lang="en-US" dirty="0" smtClean="0">
                <a:solidFill>
                  <a:schemeClr val="accent1"/>
                </a:solidFill>
              </a:defRPr>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80160"/>
            <a:ext cx="4005264" cy="3425825"/>
          </a:xfrm>
        </p:spPr>
        <p:txBody>
          <a:bodyPr vert="horz" lIns="0" tIns="0" rIns="0" bIns="0" rtlCol="0">
            <a:noAutofit/>
          </a:bodyPr>
          <a:lstStyle>
            <a:lvl1pPr>
              <a:defRPr lang="en-US" dirty="0" smtClean="0">
                <a:solidFill>
                  <a:schemeClr val="accent1"/>
                </a:solidFill>
              </a:defRPr>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6" name="Title 1"/>
          <p:cNvSpPr>
            <a:spLocks noGrp="1"/>
          </p:cNvSpPr>
          <p:nvPr>
            <p:ph type="title"/>
          </p:nvPr>
        </p:nvSpPr>
        <p:spPr>
          <a:xfrm>
            <a:off x="455614" y="365760"/>
            <a:ext cx="8229600" cy="868680"/>
          </a:xfrm>
        </p:spPr>
        <p:txBody>
          <a:bodyPr wrap="square">
            <a:spAutoFit/>
          </a:bodyPr>
          <a:lstStyle/>
          <a:p>
            <a:r>
              <a:rPr lang="en-US"/>
              <a:t>Click to edit Master title style</a:t>
            </a:r>
            <a:endParaRPr lang="en-US" dirty="0"/>
          </a:p>
        </p:txBody>
      </p:sp>
    </p:spTree>
    <p:extLst>
      <p:ext uri="{BB962C8B-B14F-4D97-AF65-F5344CB8AC3E}">
        <p14:creationId xmlns:p14="http://schemas.microsoft.com/office/powerpoint/2010/main" val="373678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868680"/>
          </a:xfrm>
        </p:spPr>
        <p:txBody>
          <a:bodyPr wrap="square">
            <a:spAutoFit/>
          </a:bodyPr>
          <a:lstStyle/>
          <a:p>
            <a:r>
              <a:rPr lang="en-US"/>
              <a:t>Click to edit Master title style</a:t>
            </a:r>
            <a:endParaRPr lang="en-US" dirty="0"/>
          </a:p>
        </p:txBody>
      </p:sp>
    </p:spTree>
    <p:extLst>
      <p:ext uri="{BB962C8B-B14F-4D97-AF65-F5344CB8AC3E}">
        <p14:creationId xmlns:p14="http://schemas.microsoft.com/office/powerpoint/2010/main" val="307597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3383280" cy="822960"/>
          </a:xfrm>
        </p:spPr>
        <p:txBody>
          <a:bodyPr anchor="b"/>
          <a:lstStyle>
            <a:lvl1pPr>
              <a:defRPr sz="2400">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931920" y="365759"/>
            <a:ext cx="4846320" cy="4114800"/>
          </a:xfrm>
        </p:spPr>
        <p:txBody>
          <a:bodyPr/>
          <a:lstStyle>
            <a:lvl1pPr>
              <a:defRPr sz="1800">
                <a:latin typeface="+mn-lt"/>
              </a:defRPr>
            </a:lvl1pPr>
            <a:lvl2pPr>
              <a:defRPr sz="1800">
                <a:latin typeface="+mn-lt"/>
              </a:defRPr>
            </a:lvl2pPr>
            <a:lvl3pPr>
              <a:defRPr sz="1800">
                <a:latin typeface="+mn-lt"/>
              </a:defRPr>
            </a:lvl3pPr>
            <a:lvl4pPr>
              <a:defRPr sz="1600">
                <a:latin typeface="+mn-lt"/>
              </a:defRPr>
            </a:lvl4pPr>
            <a:lvl5pPr>
              <a:defRPr sz="1400">
                <a:latin typeface="+mn-lt"/>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280159"/>
            <a:ext cx="3383280" cy="3200400"/>
          </a:xfrm>
        </p:spPr>
        <p:txBody>
          <a:bodyPr/>
          <a:lstStyle>
            <a:lvl1pPr marL="0" indent="0">
              <a:buNone/>
              <a:defRPr sz="1400">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266776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433" y="1875130"/>
            <a:ext cx="2108795" cy="13898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7592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79601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365760"/>
            <a:ext cx="8229600" cy="86868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9219" name="Rectangle 3"/>
          <p:cNvSpPr>
            <a:spLocks noGrp="1" noChangeArrowheads="1"/>
          </p:cNvSpPr>
          <p:nvPr>
            <p:ph type="body" idx="1"/>
          </p:nvPr>
        </p:nvSpPr>
        <p:spPr bwMode="auto">
          <a:xfrm>
            <a:off x="457200" y="1280160"/>
            <a:ext cx="8229600" cy="33832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67" name="Rectangle 43"/>
          <p:cNvSpPr>
            <a:spLocks noGrp="1" noChangeArrowheads="1"/>
          </p:cNvSpPr>
          <p:nvPr>
            <p:ph type="sldNum" sz="quarter" idx="4"/>
          </p:nvPr>
        </p:nvSpPr>
        <p:spPr bwMode="auto">
          <a:xfrm>
            <a:off x="4521501" y="4973301"/>
            <a:ext cx="158698" cy="115416"/>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eaLnBrk="1" hangingPunct="1">
              <a:lnSpc>
                <a:spcPct val="100000"/>
              </a:lnSpc>
              <a:spcBef>
                <a:spcPct val="0"/>
              </a:spcBef>
              <a:defRPr sz="750" b="1">
                <a:solidFill>
                  <a:srgbClr val="FFFFFF"/>
                </a:solidFill>
                <a:latin typeface="Tahoma" pitchFamily="34" charset="0"/>
                <a:ea typeface="Tahoma" pitchFamily="34" charset="0"/>
                <a:cs typeface="Tahoma" pitchFamily="34" charset="0"/>
              </a:defRPr>
            </a:lvl1pPr>
          </a:lstStyle>
          <a:p>
            <a:pPr defTabSz="685800"/>
            <a:fld id="{AD0F6BE3-AF49-417C-BDD5-76F1E1CB2639}" type="slidenum">
              <a:rPr lang="en-US" smtClean="0"/>
              <a:pPr defTabSz="685800"/>
              <a:t>‹#›</a:t>
            </a:fld>
            <a:endParaRPr lang="en-US"/>
          </a:p>
        </p:txBody>
      </p:sp>
      <p:sp>
        <p:nvSpPr>
          <p:cNvPr id="1064" name="Rectangle 40"/>
          <p:cNvSpPr>
            <a:spLocks noChangeArrowheads="1"/>
          </p:cNvSpPr>
          <p:nvPr/>
        </p:nvSpPr>
        <p:spPr bwMode="white">
          <a:xfrm>
            <a:off x="0" y="4864608"/>
            <a:ext cx="9140825" cy="274320"/>
          </a:xfrm>
          <a:prstGeom prst="rect">
            <a:avLst/>
          </a:prstGeom>
          <a:gradFill>
            <a:gsLst>
              <a:gs pos="32000">
                <a:srgbClr val="003C71"/>
              </a:gs>
              <a:gs pos="95000">
                <a:srgbClr val="009FDF"/>
              </a:gs>
              <a:gs pos="78000">
                <a:srgbClr val="0071C5"/>
              </a:gs>
            </a:gsLst>
            <a:lin ang="19860000" scaled="0"/>
          </a:gradFill>
          <a:ln w="9525">
            <a:noFill/>
            <a:miter lim="800000"/>
            <a:headEnd/>
            <a:tailEnd/>
          </a:ln>
          <a:effectLst/>
        </p:spPr>
        <p:txBody>
          <a:bodyPr wrap="none" lIns="0" tIns="0" rIns="0" bIns="0" anchor="ctr"/>
          <a:lstStyle/>
          <a:p>
            <a:pPr defTabSz="685800">
              <a:defRPr/>
            </a:pPr>
            <a:endParaRPr lang="en-US" sz="1500" dirty="0">
              <a:solidFill>
                <a:srgbClr val="000000"/>
              </a:solidFill>
              <a:effectLst>
                <a:outerShdw blurRad="38100" dist="38100" dir="2700000" algn="tl">
                  <a:srgbClr val="FFFFFF"/>
                </a:outerShdw>
              </a:effectLst>
              <a:latin typeface="Verdana" pitchFamily="34" charset="0"/>
            </a:endParaRPr>
          </a:p>
        </p:txBody>
      </p:sp>
      <p:sp>
        <p:nvSpPr>
          <p:cNvPr id="1071" name="Rectangle 47"/>
          <p:cNvSpPr>
            <a:spLocks noChangeArrowheads="1"/>
          </p:cNvSpPr>
          <p:nvPr/>
        </p:nvSpPr>
        <p:spPr bwMode="auto">
          <a:xfrm>
            <a:off x="152424" y="4940933"/>
            <a:ext cx="2039020" cy="126958"/>
          </a:xfrm>
          <a:prstGeom prst="rect">
            <a:avLst/>
          </a:prstGeom>
          <a:noFill/>
          <a:ln w="28575">
            <a:noFill/>
            <a:miter lim="800000"/>
            <a:headEnd/>
            <a:tailEnd/>
          </a:ln>
          <a:effectLst/>
        </p:spPr>
        <p:txBody>
          <a:bodyPr wrap="none" lIns="0" tIns="0" rIns="0" bIns="0" anchor="ctr">
            <a:spAutoFit/>
          </a:bodyPr>
          <a:lstStyle/>
          <a:p>
            <a:pPr defTabSz="685800">
              <a:defRPr/>
            </a:pPr>
            <a:r>
              <a:rPr lang="en-US" sz="800" b="1" dirty="0">
                <a:solidFill>
                  <a:srgbClr val="FFFFFF"/>
                </a:solidFill>
                <a:latin typeface="+mn-lt"/>
                <a:ea typeface="Intel Clear" panose="020B0604020203020204" pitchFamily="34" charset="0"/>
                <a:cs typeface="Intel Clear" panose="020B0604020203020204" pitchFamily="34" charset="0"/>
              </a:rPr>
              <a:t>Intel Product Assurance &amp; Security Group</a:t>
            </a:r>
          </a:p>
        </p:txBody>
      </p:sp>
      <p:pic>
        <p:nvPicPr>
          <p:cNvPr id="8" name="Picture 6" descr="Intel_white"/>
          <p:cNvPicPr>
            <a:picLocks noChangeAspect="1" noChangeArrowheads="1"/>
          </p:cNvPicPr>
          <p:nvPr/>
        </p:nvPicPr>
        <p:blipFill>
          <a:blip r:embed="rId10" cstate="print"/>
          <a:srcRect/>
          <a:stretch>
            <a:fillRect/>
          </a:stretch>
        </p:blipFill>
        <p:spPr bwMode="auto">
          <a:xfrm>
            <a:off x="8707031" y="4904891"/>
            <a:ext cx="284592" cy="206279"/>
          </a:xfrm>
          <a:prstGeom prst="rect">
            <a:avLst/>
          </a:prstGeom>
          <a:noFill/>
        </p:spPr>
      </p:pic>
      <p:sp>
        <p:nvSpPr>
          <p:cNvPr id="9" name="Rectangle 47"/>
          <p:cNvSpPr>
            <a:spLocks noChangeArrowheads="1"/>
          </p:cNvSpPr>
          <p:nvPr/>
        </p:nvSpPr>
        <p:spPr bwMode="auto">
          <a:xfrm>
            <a:off x="4268227" y="4940933"/>
            <a:ext cx="864019" cy="126958"/>
          </a:xfrm>
          <a:prstGeom prst="rect">
            <a:avLst/>
          </a:prstGeom>
          <a:noFill/>
          <a:ln w="28575">
            <a:noFill/>
            <a:miter lim="800000"/>
            <a:headEnd/>
            <a:tailEnd/>
          </a:ln>
          <a:effectLst/>
        </p:spPr>
        <p:txBody>
          <a:bodyPr wrap="none" lIns="0" tIns="0" rIns="0" bIns="0" anchor="ctr">
            <a:spAutoFit/>
          </a:bodyPr>
          <a:lstStyle/>
          <a:p>
            <a:pPr defTabSz="685800">
              <a:defRPr/>
            </a:pPr>
            <a:r>
              <a:rPr lang="en-US" sz="800" b="1" dirty="0">
                <a:solidFill>
                  <a:srgbClr val="FFFFFF"/>
                </a:solidFill>
                <a:latin typeface="+mn-lt"/>
                <a:ea typeface="Intel Clear" panose="020B0604020203020204" pitchFamily="34" charset="0"/>
                <a:cs typeface="Intel Clear" panose="020B0604020203020204" pitchFamily="34" charset="0"/>
              </a:rPr>
              <a:t>Intel Confidential</a:t>
            </a:r>
          </a:p>
        </p:txBody>
      </p:sp>
      <p:sp>
        <p:nvSpPr>
          <p:cNvPr id="2" name="Rectangle 1"/>
          <p:cNvSpPr/>
          <p:nvPr userDrawn="1"/>
        </p:nvSpPr>
        <p:spPr>
          <a:xfrm>
            <a:off x="8387713" y="4887048"/>
            <a:ext cx="319318" cy="215444"/>
          </a:xfrm>
          <a:prstGeom prst="rect">
            <a:avLst/>
          </a:prstGeom>
        </p:spPr>
        <p:txBody>
          <a:bodyPr wrap="none">
            <a:spAutoFit/>
          </a:bodyPr>
          <a:lstStyle/>
          <a:p>
            <a:fld id="{EE2556C5-CE8C-6547-B838-EA80C61A4AF7}" type="slidenum">
              <a:rPr lang="en-US" sz="800" b="1" smtClean="0">
                <a:solidFill>
                  <a:srgbClr val="FFFFFF"/>
                </a:solidFill>
                <a:latin typeface="+mn-lt"/>
                <a:ea typeface="Intel Clear" panose="020B0604020203020204" pitchFamily="34" charset="0"/>
                <a:cs typeface="Intel Clear" panose="020B0604020203020204" pitchFamily="34" charset="0"/>
              </a:rPr>
              <a:pPr/>
              <a:t>‹#›</a:t>
            </a:fld>
            <a:endParaRPr lang="en-US" sz="800" b="1" dirty="0">
              <a:solidFill>
                <a:srgbClr val="FFFFFF"/>
              </a:solidFill>
              <a:latin typeface="+mn-lt"/>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671801826"/>
      </p:ext>
    </p:extLst>
  </p:cSld>
  <p:clrMap bg1="lt1" tx1="dk1" bg2="lt2" tx2="dk2" accent1="accent1" accent2="accent2" accent3="accent3" accent4="accent4" accent5="accent5" accent6="accent6" hlink="hlink" folHlink="folHlink"/>
  <p:sldLayoutIdLst>
    <p:sldLayoutId id="2147483790" r:id="rId1"/>
    <p:sldLayoutId id="2147483787" r:id="rId2"/>
    <p:sldLayoutId id="2147483786" r:id="rId3"/>
    <p:sldLayoutId id="2147483780" r:id="rId4"/>
    <p:sldLayoutId id="2147483781" r:id="rId5"/>
    <p:sldLayoutId id="2147483789" r:id="rId6"/>
    <p:sldLayoutId id="2147483788" r:id="rId7"/>
    <p:sldLayoutId id="2147483791" r:id="rId8"/>
  </p:sldLayoutIdLst>
  <p:hf hdr="0" ftr="0" dt="0"/>
  <p:txStyles>
    <p:titleStyle>
      <a:lvl1pPr algn="l" rtl="0" eaLnBrk="1" fontAlgn="base" hangingPunct="1">
        <a:spcBef>
          <a:spcPct val="0"/>
        </a:spcBef>
        <a:spcAft>
          <a:spcPct val="0"/>
        </a:spcAft>
        <a:defRPr sz="2400" b="1">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vl2pPr algn="l" rtl="0" eaLnBrk="1" fontAlgn="base" hangingPunct="1">
        <a:spcBef>
          <a:spcPct val="0"/>
        </a:spcBef>
        <a:spcAft>
          <a:spcPct val="0"/>
        </a:spcAft>
        <a:defRPr sz="2400" b="1">
          <a:solidFill>
            <a:schemeClr val="tx2"/>
          </a:solidFill>
          <a:latin typeface="Neo Sans Intel" pitchFamily="34" charset="0"/>
          <a:cs typeface="Arial" charset="0"/>
        </a:defRPr>
      </a:lvl2pPr>
      <a:lvl3pPr algn="l" rtl="0" eaLnBrk="1" fontAlgn="base" hangingPunct="1">
        <a:spcBef>
          <a:spcPct val="0"/>
        </a:spcBef>
        <a:spcAft>
          <a:spcPct val="0"/>
        </a:spcAft>
        <a:defRPr sz="2400" b="1">
          <a:solidFill>
            <a:schemeClr val="tx2"/>
          </a:solidFill>
          <a:latin typeface="Neo Sans Intel" pitchFamily="34" charset="0"/>
          <a:cs typeface="Arial" charset="0"/>
        </a:defRPr>
      </a:lvl3pPr>
      <a:lvl4pPr algn="l" rtl="0" eaLnBrk="1" fontAlgn="base" hangingPunct="1">
        <a:spcBef>
          <a:spcPct val="0"/>
        </a:spcBef>
        <a:spcAft>
          <a:spcPct val="0"/>
        </a:spcAft>
        <a:defRPr sz="2400" b="1">
          <a:solidFill>
            <a:schemeClr val="tx2"/>
          </a:solidFill>
          <a:latin typeface="Neo Sans Intel" pitchFamily="34" charset="0"/>
          <a:cs typeface="Arial" charset="0"/>
        </a:defRPr>
      </a:lvl4pPr>
      <a:lvl5pPr algn="l" rtl="0" eaLnBrk="1" fontAlgn="base" hangingPunct="1">
        <a:spcBef>
          <a:spcPct val="0"/>
        </a:spcBef>
        <a:spcAft>
          <a:spcPct val="0"/>
        </a:spcAft>
        <a:defRPr sz="2400" b="1">
          <a:solidFill>
            <a:schemeClr val="tx2"/>
          </a:solidFill>
          <a:latin typeface="Neo Sans Intel" pitchFamily="34" charset="0"/>
          <a:cs typeface="Arial" charset="0"/>
        </a:defRPr>
      </a:lvl5pPr>
      <a:lvl6pPr marL="342900" algn="l" rtl="0" eaLnBrk="1" fontAlgn="base" hangingPunct="1">
        <a:spcBef>
          <a:spcPct val="0"/>
        </a:spcBef>
        <a:spcAft>
          <a:spcPct val="0"/>
        </a:spcAft>
        <a:defRPr sz="2400" b="1">
          <a:solidFill>
            <a:schemeClr val="tx2"/>
          </a:solidFill>
          <a:latin typeface="Neo Sans Intel" pitchFamily="34" charset="0"/>
          <a:cs typeface="Arial" charset="0"/>
        </a:defRPr>
      </a:lvl6pPr>
      <a:lvl7pPr marL="685800" algn="l" rtl="0" eaLnBrk="1" fontAlgn="base" hangingPunct="1">
        <a:spcBef>
          <a:spcPct val="0"/>
        </a:spcBef>
        <a:spcAft>
          <a:spcPct val="0"/>
        </a:spcAft>
        <a:defRPr sz="2400" b="1">
          <a:solidFill>
            <a:schemeClr val="tx2"/>
          </a:solidFill>
          <a:latin typeface="Neo Sans Intel" pitchFamily="34" charset="0"/>
          <a:cs typeface="Arial" charset="0"/>
        </a:defRPr>
      </a:lvl7pPr>
      <a:lvl8pPr marL="1028700" algn="l" rtl="0" eaLnBrk="1" fontAlgn="base" hangingPunct="1">
        <a:spcBef>
          <a:spcPct val="0"/>
        </a:spcBef>
        <a:spcAft>
          <a:spcPct val="0"/>
        </a:spcAft>
        <a:defRPr sz="2400" b="1">
          <a:solidFill>
            <a:schemeClr val="tx2"/>
          </a:solidFill>
          <a:latin typeface="Neo Sans Intel" pitchFamily="34" charset="0"/>
          <a:cs typeface="Arial" charset="0"/>
        </a:defRPr>
      </a:lvl8pPr>
      <a:lvl9pPr marL="1371600" algn="l" rtl="0" eaLnBrk="1" fontAlgn="base" hangingPunct="1">
        <a:spcBef>
          <a:spcPct val="0"/>
        </a:spcBef>
        <a:spcAft>
          <a:spcPct val="0"/>
        </a:spcAft>
        <a:defRPr sz="2400" b="1">
          <a:solidFill>
            <a:schemeClr val="tx2"/>
          </a:solidFill>
          <a:latin typeface="Neo Sans Intel" pitchFamily="34" charset="0"/>
          <a:cs typeface="Arial" charset="0"/>
        </a:defRPr>
      </a:lvl9pPr>
    </p:titleStyle>
    <p:bodyStyle>
      <a:lvl1pPr marL="169069" indent="-169069" algn="l" rtl="0" eaLnBrk="1" fontAlgn="base" hangingPunct="1">
        <a:spcBef>
          <a:spcPct val="20000"/>
        </a:spcBef>
        <a:spcAft>
          <a:spcPct val="0"/>
        </a:spcAft>
        <a:buChar char="•"/>
        <a:defRPr sz="1800">
          <a:solidFill>
            <a:schemeClr val="accent1"/>
          </a:solidFill>
          <a:latin typeface="+mn-lt"/>
          <a:ea typeface="Intel Clear" panose="020B0604020203020204" pitchFamily="34" charset="0"/>
          <a:cs typeface="Intel Clear" panose="020B0604020203020204" pitchFamily="34" charset="0"/>
        </a:defRPr>
      </a:lvl1pPr>
      <a:lvl2pPr marL="432197" indent="-177404" algn="l" rtl="0" eaLnBrk="1" fontAlgn="base" hangingPunct="1">
        <a:spcBef>
          <a:spcPct val="20000"/>
        </a:spcBef>
        <a:spcAft>
          <a:spcPct val="0"/>
        </a:spcAft>
        <a:buFont typeface="Verdana" pitchFamily="34" charset="0"/>
        <a:buChar char="–"/>
        <a:defRPr sz="1600">
          <a:solidFill>
            <a:schemeClr val="tx2"/>
          </a:solidFill>
          <a:latin typeface="+mn-lt"/>
          <a:ea typeface="Intel Clear" panose="020B0604020203020204" pitchFamily="34" charset="0"/>
          <a:cs typeface="Intel Clear" panose="020B0604020203020204" pitchFamily="34" charset="0"/>
        </a:defRPr>
      </a:lvl2pPr>
      <a:lvl3pPr marL="685800" indent="-167879" algn="l" rtl="0" eaLnBrk="1" fontAlgn="base" hangingPunct="1">
        <a:spcBef>
          <a:spcPct val="20000"/>
        </a:spcBef>
        <a:spcAft>
          <a:spcPct val="0"/>
        </a:spcAft>
        <a:buFont typeface="Arial" pitchFamily="34" charset="0"/>
        <a:buChar char="•"/>
        <a:defRPr sz="1400">
          <a:solidFill>
            <a:schemeClr val="tx2"/>
          </a:solidFill>
          <a:latin typeface="+mn-lt"/>
          <a:ea typeface="Intel Clear" panose="020B0604020203020204" pitchFamily="34" charset="0"/>
          <a:cs typeface="Intel Clear" panose="020B0604020203020204" pitchFamily="34" charset="0"/>
        </a:defRPr>
      </a:lvl3pPr>
      <a:lvl4pPr marL="948929" indent="-177404" algn="l" rtl="0" eaLnBrk="1" fontAlgn="base" hangingPunct="1">
        <a:spcBef>
          <a:spcPct val="20000"/>
        </a:spcBef>
        <a:spcAft>
          <a:spcPct val="0"/>
        </a:spcAft>
        <a:buFont typeface="Verdana" pitchFamily="34" charset="0"/>
        <a:buChar char="–"/>
        <a:defRPr sz="1200">
          <a:solidFill>
            <a:schemeClr val="tx2"/>
          </a:solidFill>
          <a:latin typeface="+mn-lt"/>
          <a:ea typeface="Intel Clear" panose="020B0604020203020204" pitchFamily="34" charset="0"/>
          <a:cs typeface="Intel Clear" panose="020B0604020203020204" pitchFamily="34" charset="0"/>
        </a:defRPr>
      </a:lvl4pPr>
      <a:lvl5pPr marL="1245394" indent="-176213" algn="l" rtl="0" eaLnBrk="1" fontAlgn="base" hangingPunct="1">
        <a:spcBef>
          <a:spcPct val="20000"/>
        </a:spcBef>
        <a:spcAft>
          <a:spcPct val="0"/>
        </a:spcAft>
        <a:buFont typeface="Verdana" pitchFamily="34" charset="0"/>
        <a:buChar char="▫"/>
        <a:defRPr sz="1200">
          <a:solidFill>
            <a:schemeClr val="tx2"/>
          </a:solidFill>
          <a:latin typeface="+mn-lt"/>
          <a:ea typeface="Intel Clear" panose="020B0604020203020204" pitchFamily="34" charset="0"/>
          <a:cs typeface="Intel Clear" panose="020B0604020203020204" pitchFamily="34" charset="0"/>
        </a:defRPr>
      </a:lvl5pPr>
      <a:lvl6pPr marL="15882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6pPr>
      <a:lvl7pPr marL="19311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7pPr>
      <a:lvl8pPr marL="22740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8pPr>
      <a:lvl9pPr marL="26169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Choosing </a:t>
            </a:r>
            <a:r>
              <a:rPr lang="en-US" dirty="0">
                <a:solidFill>
                  <a:schemeClr val="accent2">
                    <a:alpha val="90000"/>
                  </a:schemeClr>
                </a:solidFill>
              </a:rPr>
              <a:t>better</a:t>
            </a:r>
            <a:br>
              <a:rPr lang="en-US" dirty="0">
                <a:solidFill>
                  <a:schemeClr val="accent2">
                    <a:alpha val="90000"/>
                  </a:schemeClr>
                </a:solidFill>
              </a:rPr>
            </a:br>
            <a:r>
              <a:rPr lang="en-US" dirty="0">
                <a:solidFill>
                  <a:schemeClr val="accent2">
                    <a:alpha val="90000"/>
                  </a:schemeClr>
                </a:solidFill>
              </a:rPr>
              <a:t>open source</a:t>
            </a:r>
            <a:r>
              <a:rPr lang="en-US" dirty="0"/>
              <a:t> packages:</a:t>
            </a:r>
            <a:br>
              <a:rPr lang="en-US" dirty="0"/>
            </a:br>
            <a:r>
              <a:rPr lang="en-US" dirty="0"/>
              <a:t>Lessons from the real world</a:t>
            </a:r>
          </a:p>
        </p:txBody>
      </p:sp>
      <p:sp>
        <p:nvSpPr>
          <p:cNvPr id="3" name="Subtitle 2"/>
          <p:cNvSpPr>
            <a:spLocks noGrp="1"/>
          </p:cNvSpPr>
          <p:nvPr>
            <p:ph type="subTitle" idx="1"/>
          </p:nvPr>
        </p:nvSpPr>
        <p:spPr/>
        <p:txBody>
          <a:bodyPr/>
          <a:lstStyle/>
          <a:p>
            <a:r>
              <a:rPr lang="en-US" dirty="0"/>
              <a:t>Michaela (Miki) Demeter</a:t>
            </a:r>
          </a:p>
        </p:txBody>
      </p:sp>
    </p:spTree>
    <p:extLst>
      <p:ext uri="{BB962C8B-B14F-4D97-AF65-F5344CB8AC3E}">
        <p14:creationId xmlns:p14="http://schemas.microsoft.com/office/powerpoint/2010/main" val="396524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a:t>Key Questions for a First Look at a New Package</a:t>
            </a:r>
          </a:p>
        </p:txBody>
      </p:sp>
      <p:sp>
        <p:nvSpPr>
          <p:cNvPr id="4" name="Content Placeholder 3"/>
          <p:cNvSpPr>
            <a:spLocks noGrp="1"/>
          </p:cNvSpPr>
          <p:nvPr>
            <p:ph sz="quarter" idx="13"/>
          </p:nvPr>
        </p:nvSpPr>
        <p:spPr/>
        <p:txBody>
          <a:bodyPr/>
          <a:lstStyle/>
          <a:p>
            <a:pPr marL="514350" lvl="0" indent="-285750">
              <a:spcBef>
                <a:spcPts val="0"/>
              </a:spcBef>
              <a:buFont typeface="Arial" panose="020B0604020202020204" pitchFamily="34" charset="0"/>
              <a:buChar char="•"/>
            </a:pPr>
            <a:r>
              <a:rPr lang="en-US" sz="2000" dirty="0"/>
              <a:t>Have you read the readme,?</a:t>
            </a:r>
          </a:p>
          <a:p>
            <a:pPr marL="514350" lvl="0" indent="-285750">
              <a:spcBef>
                <a:spcPts val="0"/>
              </a:spcBef>
              <a:buFont typeface="Arial" panose="020B0604020202020204" pitchFamily="34" charset="0"/>
              <a:buChar char="•"/>
            </a:pPr>
            <a:r>
              <a:rPr lang="en-US" sz="2000" dirty="0">
                <a:solidFill>
                  <a:schemeClr val="accent1"/>
                </a:solidFill>
              </a:rPr>
              <a:t>Does this code appear to be held to good software development standards?</a:t>
            </a:r>
          </a:p>
          <a:p>
            <a:pPr marL="514350" lvl="0" indent="-285750">
              <a:spcBef>
                <a:spcPts val="0"/>
              </a:spcBef>
              <a:buFont typeface="Arial" panose="020B0604020202020204" pitchFamily="34" charset="0"/>
              <a:buChar char="•"/>
            </a:pPr>
            <a:r>
              <a:rPr lang="en-US" sz="2000" dirty="0">
                <a:solidFill>
                  <a:schemeClr val="accent1"/>
                </a:solidFill>
              </a:rPr>
              <a:t>Is this code used professionally or is it a hobby project?</a:t>
            </a:r>
          </a:p>
          <a:p>
            <a:pPr marL="514350" lvl="0" indent="-285750">
              <a:spcBef>
                <a:spcPts val="0"/>
              </a:spcBef>
              <a:buFont typeface="Arial" panose="020B0604020202020204" pitchFamily="34" charset="0"/>
              <a:buChar char="•"/>
            </a:pPr>
            <a:r>
              <a:rPr lang="en-US" sz="2000" dirty="0">
                <a:solidFill>
                  <a:schemeClr val="accent1"/>
                </a:solidFill>
              </a:rPr>
              <a:t>Are there any signs that there are known issues with this code?</a:t>
            </a:r>
          </a:p>
          <a:p>
            <a:pPr marL="514350" lvl="0" indent="-285750">
              <a:spcBef>
                <a:spcPts val="0"/>
              </a:spcBef>
              <a:buFont typeface="Arial" panose="020B0604020202020204" pitchFamily="34" charset="0"/>
              <a:buChar char="•"/>
            </a:pPr>
            <a:r>
              <a:rPr lang="en-US" sz="2000" dirty="0">
                <a:solidFill>
                  <a:schemeClr val="accent1"/>
                </a:solidFill>
              </a:rPr>
              <a:t>Does this code only solve a personal problem for the </a:t>
            </a:r>
            <a:r>
              <a:rPr lang="en-US" sz="2000" dirty="0" err="1">
                <a:solidFill>
                  <a:schemeClr val="accent1"/>
                </a:solidFill>
              </a:rPr>
              <a:t>dev</a:t>
            </a:r>
            <a:r>
              <a:rPr lang="en-US" sz="2000" dirty="0">
                <a:solidFill>
                  <a:schemeClr val="accent1"/>
                </a:solidFill>
              </a:rPr>
              <a:t> or is it robust enough for other use cases?</a:t>
            </a:r>
          </a:p>
          <a:p>
            <a:pPr marL="514350" lvl="0" indent="-285750">
              <a:spcBef>
                <a:spcPts val="0"/>
              </a:spcBef>
              <a:buFont typeface="Arial" panose="020B0604020202020204" pitchFamily="34" charset="0"/>
              <a:buChar char="•"/>
            </a:pPr>
            <a:r>
              <a:rPr lang="en-US" sz="2000" dirty="0"/>
              <a:t>Is this code active or is it an archive (abandoned)?</a:t>
            </a:r>
          </a:p>
          <a:p>
            <a:pPr marL="514350" lvl="0" indent="-285750">
              <a:spcBef>
                <a:spcPts val="0"/>
              </a:spcBef>
              <a:buFont typeface="Arial" panose="020B0604020202020204" pitchFamily="34" charset="0"/>
              <a:buChar char="•"/>
            </a:pPr>
            <a:endParaRPr lang="en-US" sz="2000" dirty="0"/>
          </a:p>
          <a:p>
            <a:pPr marL="228600" lvl="0">
              <a:spcBef>
                <a:spcPts val="0"/>
              </a:spcBef>
            </a:pPr>
            <a:r>
              <a:rPr lang="en-US" sz="2000" dirty="0"/>
              <a:t>Look for </a:t>
            </a:r>
            <a:r>
              <a:rPr lang="en-US" sz="2000" dirty="0">
                <a:solidFill>
                  <a:schemeClr val="accent5"/>
                </a:solidFill>
              </a:rPr>
              <a:t>warning signs</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0873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a:xfrm>
            <a:off x="534440" y="502920"/>
            <a:ext cx="8229600" cy="868680"/>
          </a:xfrm>
        </p:spPr>
        <p:txBody>
          <a:bodyPr/>
          <a:lstStyle/>
          <a:p>
            <a:r>
              <a:rPr lang="en-US" dirty="0"/>
              <a:t>Even the developers say to use something else…</a:t>
            </a:r>
          </a:p>
        </p:txBody>
      </p:sp>
      <p:sp>
        <p:nvSpPr>
          <p:cNvPr id="5" name="Rounded Rectangle 4"/>
          <p:cNvSpPr/>
          <p:nvPr/>
        </p:nvSpPr>
        <p:spPr>
          <a:xfrm>
            <a:off x="127000" y="1371600"/>
            <a:ext cx="4776075" cy="286932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1"/>
                </a:solidFill>
              </a:rPr>
              <a:t>“use TweetNaCl.js (a </a:t>
            </a:r>
            <a:r>
              <a:rPr lang="en-US" sz="2400" dirty="0" err="1">
                <a:solidFill>
                  <a:schemeClr val="accent1"/>
                </a:solidFill>
              </a:rPr>
              <a:t>TweetNaCl</a:t>
            </a:r>
            <a:r>
              <a:rPr lang="en-US" sz="2400" dirty="0">
                <a:solidFill>
                  <a:schemeClr val="accent1"/>
                </a:solidFill>
              </a:rPr>
              <a:t> port to JavaScript) rather than this implementation, which is more likely to perform in constant time and has likely seen more eyes for review/audits.”</a:t>
            </a:r>
          </a:p>
        </p:txBody>
      </p:sp>
      <p:sp>
        <p:nvSpPr>
          <p:cNvPr id="6" name="Rounded Rectangle 5"/>
          <p:cNvSpPr/>
          <p:nvPr/>
        </p:nvSpPr>
        <p:spPr>
          <a:xfrm>
            <a:off x="4661776" y="1730758"/>
            <a:ext cx="4356100" cy="290512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lvl="0"/>
            <a:r>
              <a:rPr lang="en-US" dirty="0">
                <a:solidFill>
                  <a:schemeClr val="dk2"/>
                </a:solidFill>
                <a:highlight>
                  <a:srgbClr val="FFFFFF"/>
                </a:highlight>
                <a:latin typeface="Muli"/>
                <a:ea typeface="Muli"/>
                <a:cs typeface="Muli"/>
                <a:sym typeface="Muli"/>
              </a:rPr>
              <a:t>************DISCLAIMER************</a:t>
            </a:r>
          </a:p>
          <a:p>
            <a:pPr lvl="0"/>
            <a:endParaRPr lang="en-US" dirty="0">
              <a:solidFill>
                <a:schemeClr val="dk2"/>
              </a:solidFill>
              <a:highlight>
                <a:srgbClr val="FFFFFF"/>
              </a:highlight>
              <a:latin typeface="Muli"/>
              <a:ea typeface="Muli"/>
              <a:cs typeface="Muli"/>
              <a:sym typeface="Muli"/>
            </a:endParaRPr>
          </a:p>
          <a:p>
            <a:pPr lvl="0"/>
            <a:r>
              <a:rPr lang="en-US" dirty="0">
                <a:solidFill>
                  <a:schemeClr val="dk2"/>
                </a:solidFill>
                <a:highlight>
                  <a:srgbClr val="FFFFFF"/>
                </a:highlight>
                <a:latin typeface="Muli"/>
                <a:ea typeface="Muli"/>
                <a:cs typeface="Muli"/>
                <a:sym typeface="Muli"/>
              </a:rPr>
              <a:t>This code is reference software only and is not feature complete. </a:t>
            </a:r>
            <a:r>
              <a:rPr lang="en-US" dirty="0">
                <a:solidFill>
                  <a:schemeClr val="accent5"/>
                </a:solidFill>
                <a:highlight>
                  <a:srgbClr val="FFFFFF"/>
                </a:highlight>
                <a:latin typeface="Muli"/>
                <a:ea typeface="Muli"/>
                <a:cs typeface="Muli"/>
                <a:sym typeface="Muli"/>
              </a:rPr>
              <a:t>It should not be used in commercial products at this time.</a:t>
            </a:r>
            <a:r>
              <a:rPr lang="en-US" dirty="0">
                <a:solidFill>
                  <a:schemeClr val="dk2"/>
                </a:solidFill>
                <a:highlight>
                  <a:srgbClr val="FFFFFF"/>
                </a:highlight>
                <a:latin typeface="Muli"/>
                <a:ea typeface="Muli"/>
                <a:cs typeface="Muli"/>
                <a:sym typeface="Muli"/>
              </a:rPr>
              <a:t> Intel makes no claims for the quality or completeness of this code.</a:t>
            </a:r>
          </a:p>
        </p:txBody>
      </p:sp>
    </p:spTree>
    <p:extLst>
      <p:ext uri="{BB962C8B-B14F-4D97-AF65-F5344CB8AC3E}">
        <p14:creationId xmlns:p14="http://schemas.microsoft.com/office/powerpoint/2010/main" val="24241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p:txBody>
          <a:bodyPr/>
          <a:lstStyle/>
          <a:p>
            <a:r>
              <a:rPr lang="en-US" dirty="0"/>
              <a:t>What is this?</a:t>
            </a:r>
          </a:p>
        </p:txBody>
      </p:sp>
      <p:sp>
        <p:nvSpPr>
          <p:cNvPr id="5" name="Rounded Rectangle 4"/>
          <p:cNvSpPr/>
          <p:nvPr/>
        </p:nvSpPr>
        <p:spPr>
          <a:xfrm>
            <a:off x="268014" y="1434662"/>
            <a:ext cx="8686800" cy="2948152"/>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lgn="ctr">
              <a:spcBef>
                <a:spcPts val="320"/>
              </a:spcBef>
            </a:pPr>
            <a:r>
              <a:rPr lang="en-US" sz="4000" dirty="0">
                <a:solidFill>
                  <a:schemeClr val="accent3">
                    <a:lumMod val="50000"/>
                  </a:schemeClr>
                </a:solidFill>
                <a:latin typeface="+mj-lt"/>
                <a:ea typeface="Muli"/>
                <a:cs typeface="Muli"/>
                <a:sym typeface="Muli"/>
              </a:rPr>
              <a:t>“I didn’t write this code but I like it.” </a:t>
            </a:r>
          </a:p>
        </p:txBody>
      </p:sp>
    </p:spTree>
    <p:extLst>
      <p:ext uri="{BB962C8B-B14F-4D97-AF65-F5344CB8AC3E}">
        <p14:creationId xmlns:p14="http://schemas.microsoft.com/office/powerpoint/2010/main" val="53988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pic>
        <p:nvPicPr>
          <p:cNvPr id="3" name="Shape 289" descr="GoogleCodeScreenShot.jpg"/>
          <p:cNvPicPr preferRelativeResize="0"/>
          <p:nvPr/>
        </p:nvPicPr>
        <p:blipFill rotWithShape="1">
          <a:blip r:embed="rId3">
            <a:alphaModFix/>
          </a:blip>
          <a:srcRect r="39893" b="58095"/>
          <a:stretch/>
        </p:blipFill>
        <p:spPr>
          <a:xfrm>
            <a:off x="1" y="0"/>
            <a:ext cx="9144000" cy="4722224"/>
          </a:xfrm>
          <a:prstGeom prst="rect">
            <a:avLst/>
          </a:prstGeom>
          <a:ln>
            <a:noFill/>
            <a:headEnd type="none" w="med" len="med"/>
            <a:tailEnd type="none" w="med" len="med"/>
          </a:ln>
        </p:spPr>
        <p:style>
          <a:lnRef idx="2">
            <a:schemeClr val="accent5"/>
          </a:lnRef>
          <a:fillRef idx="1">
            <a:schemeClr val="lt1"/>
          </a:fillRef>
          <a:effectRef idx="0">
            <a:schemeClr val="accent5"/>
          </a:effectRef>
          <a:fontRef idx="minor">
            <a:schemeClr val="dk1"/>
          </a:fontRef>
        </p:style>
      </p:pic>
      <p:sp>
        <p:nvSpPr>
          <p:cNvPr id="4" name="Oval 3"/>
          <p:cNvSpPr/>
          <p:nvPr/>
        </p:nvSpPr>
        <p:spPr>
          <a:xfrm>
            <a:off x="4537164" y="1942012"/>
            <a:ext cx="3794761" cy="838200"/>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731520" y="346710"/>
            <a:ext cx="1706880" cy="643890"/>
          </a:xfrm>
          <a:prstGeom prst="ellipse">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ight Arrow 5"/>
          <p:cNvSpPr/>
          <p:nvPr/>
        </p:nvSpPr>
        <p:spPr>
          <a:xfrm rot="13982272">
            <a:off x="6237857" y="2647470"/>
            <a:ext cx="955040" cy="47752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943600" y="3088640"/>
            <a:ext cx="2915920" cy="1107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Shut down in January 2016</a:t>
            </a:r>
          </a:p>
        </p:txBody>
      </p:sp>
    </p:spTree>
    <p:extLst>
      <p:ext uri="{BB962C8B-B14F-4D97-AF65-F5344CB8AC3E}">
        <p14:creationId xmlns:p14="http://schemas.microsoft.com/office/powerpoint/2010/main" val="228812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pic>
        <p:nvPicPr>
          <p:cNvPr id="5" name="Shape 150"/>
          <p:cNvPicPr preferRelativeResize="0"/>
          <p:nvPr/>
        </p:nvPicPr>
        <p:blipFill>
          <a:blip r:embed="rId3">
            <a:alphaModFix/>
          </a:blip>
          <a:stretch>
            <a:fillRect/>
          </a:stretch>
        </p:blipFill>
        <p:spPr>
          <a:xfrm>
            <a:off x="1" y="0"/>
            <a:ext cx="9143999" cy="4143909"/>
          </a:xfrm>
          <a:prstGeom prst="rect">
            <a:avLst/>
          </a:prstGeom>
          <a:noFill/>
          <a:ln>
            <a:noFill/>
          </a:ln>
        </p:spPr>
      </p:pic>
    </p:spTree>
    <p:extLst>
      <p:ext uri="{BB962C8B-B14F-4D97-AF65-F5344CB8AC3E}">
        <p14:creationId xmlns:p14="http://schemas.microsoft.com/office/powerpoint/2010/main" val="258987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5" name="Rounded Rectangle 4"/>
          <p:cNvSpPr/>
          <p:nvPr/>
        </p:nvSpPr>
        <p:spPr>
          <a:xfrm>
            <a:off x="409028" y="262159"/>
            <a:ext cx="5250792" cy="325355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r">
              <a:spcBef>
                <a:spcPts val="320"/>
              </a:spcBef>
            </a:pPr>
            <a:r>
              <a:rPr lang="en-US" sz="2400" dirty="0">
                <a:solidFill>
                  <a:schemeClr val="accent2"/>
                </a:solidFill>
                <a:latin typeface="+mj-lt"/>
                <a:ea typeface="Muli"/>
                <a:cs typeface="Muli"/>
                <a:sym typeface="Muli"/>
              </a:rPr>
              <a:t>“</a:t>
            </a:r>
            <a:r>
              <a:rPr lang="en-US" sz="2400" dirty="0" err="1">
                <a:solidFill>
                  <a:schemeClr val="accent2"/>
                </a:solidFill>
                <a:latin typeface="+mj-lt"/>
                <a:ea typeface="Muli"/>
                <a:cs typeface="Muli"/>
                <a:sym typeface="Muli"/>
              </a:rPr>
              <a:t>CryptoJS</a:t>
            </a:r>
            <a:r>
              <a:rPr lang="en-US" sz="2400" dirty="0">
                <a:solidFill>
                  <a:schemeClr val="accent2"/>
                </a:solidFill>
                <a:latin typeface="+mj-lt"/>
                <a:ea typeface="Muli"/>
                <a:cs typeface="Muli"/>
                <a:sym typeface="Muli"/>
              </a:rPr>
              <a:t> is a project that I enjoy and work on in my spare time, but unfortunately my 9-to-5 hasn't left me with as much free time as it used to. I'd still like to continue improving it in the future, but I can't say when that will be.”</a:t>
            </a:r>
          </a:p>
        </p:txBody>
      </p:sp>
      <p:sp>
        <p:nvSpPr>
          <p:cNvPr id="6" name="Rounded Rectangle 5"/>
          <p:cNvSpPr/>
          <p:nvPr/>
        </p:nvSpPr>
        <p:spPr>
          <a:xfrm>
            <a:off x="5505668" y="2150898"/>
            <a:ext cx="3449145" cy="2358039"/>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lvl="0"/>
            <a:r>
              <a:rPr lang="en-US" sz="2800" b="1" dirty="0">
                <a:solidFill>
                  <a:schemeClr val="accent4"/>
                </a:solidFill>
                <a:highlight>
                  <a:srgbClr val="FFFFFF"/>
                </a:highlight>
                <a:latin typeface="+mj-lt"/>
                <a:ea typeface="Muli"/>
                <a:cs typeface="Muli"/>
                <a:sym typeface="Muli"/>
              </a:rPr>
              <a:t>“</a:t>
            </a:r>
            <a:r>
              <a:rPr lang="en-US" sz="2800" b="1" dirty="0" err="1">
                <a:solidFill>
                  <a:schemeClr val="accent4"/>
                </a:solidFill>
                <a:highlight>
                  <a:srgbClr val="FFFFFF"/>
                </a:highlight>
                <a:latin typeface="+mj-lt"/>
                <a:ea typeface="Muli"/>
                <a:cs typeface="Muli"/>
                <a:sym typeface="Muli"/>
              </a:rPr>
              <a:t>opencsv</a:t>
            </a:r>
            <a:r>
              <a:rPr lang="en-US" sz="2800" b="1" dirty="0">
                <a:solidFill>
                  <a:schemeClr val="accent4"/>
                </a:solidFill>
                <a:highlight>
                  <a:srgbClr val="FFFFFF"/>
                </a:highlight>
                <a:latin typeface="+mj-lt"/>
                <a:ea typeface="Muli"/>
                <a:cs typeface="Muli"/>
                <a:sym typeface="Muli"/>
              </a:rPr>
              <a:t> was developed in a couple of hours by Glen Smith.”</a:t>
            </a:r>
          </a:p>
        </p:txBody>
      </p:sp>
    </p:spTree>
    <p:extLst>
      <p:ext uri="{BB962C8B-B14F-4D97-AF65-F5344CB8AC3E}">
        <p14:creationId xmlns:p14="http://schemas.microsoft.com/office/powerpoint/2010/main" val="23822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8" name="Rounded Rectangle 7"/>
          <p:cNvSpPr/>
          <p:nvPr/>
        </p:nvSpPr>
        <p:spPr>
          <a:xfrm>
            <a:off x="1213945" y="476249"/>
            <a:ext cx="5691352" cy="333900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r"/>
            <a:r>
              <a:rPr lang="en-US" sz="4000" dirty="0">
                <a:solidFill>
                  <a:schemeClr val="accent5"/>
                </a:solidFill>
                <a:latin typeface="+mj-lt"/>
                <a:ea typeface="Muli"/>
                <a:cs typeface="Muli"/>
                <a:sym typeface="Muli"/>
              </a:rPr>
              <a:t>“[This code is] slower and more subjective to side-channel attacks by nature”</a:t>
            </a:r>
          </a:p>
        </p:txBody>
      </p:sp>
    </p:spTree>
    <p:extLst>
      <p:ext uri="{BB962C8B-B14F-4D97-AF65-F5344CB8AC3E}">
        <p14:creationId xmlns:p14="http://schemas.microsoft.com/office/powerpoint/2010/main" val="256159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a:t>Using this will get you banned…</a:t>
            </a:r>
          </a:p>
        </p:txBody>
      </p:sp>
      <p:sp>
        <p:nvSpPr>
          <p:cNvPr id="4" name="Content Placeholder 3"/>
          <p:cNvSpPr>
            <a:spLocks noGrp="1"/>
          </p:cNvSpPr>
          <p:nvPr>
            <p:ph sz="quarter" idx="13"/>
          </p:nvPr>
        </p:nvSpPr>
        <p:spPr/>
        <p:txBody>
          <a:bodyPr/>
          <a:lstStyle/>
          <a:p>
            <a:endParaRPr lang="en-US" dirty="0"/>
          </a:p>
        </p:txBody>
      </p:sp>
      <p:sp>
        <p:nvSpPr>
          <p:cNvPr id="5" name="Rounded Rectangle 4"/>
          <p:cNvSpPr/>
          <p:nvPr/>
        </p:nvSpPr>
        <p:spPr>
          <a:xfrm>
            <a:off x="362607" y="961697"/>
            <a:ext cx="8387255" cy="368913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chemeClr val="accent1"/>
                </a:solidFill>
              </a:rPr>
              <a:t>This project was made as a "proof of concept" demonstration of how to detect apps installed on an iOS device, from early 2011. Since then, it has been used extensively in many apps, to the point where </a:t>
            </a:r>
            <a:r>
              <a:rPr lang="en-US" sz="2400" b="1" dirty="0">
                <a:solidFill>
                  <a:srgbClr val="FF0000"/>
                </a:solidFill>
              </a:rPr>
              <a:t>Apple made the decision to ban</a:t>
            </a:r>
            <a:r>
              <a:rPr lang="en-US" sz="2400" b="1" dirty="0">
                <a:solidFill>
                  <a:schemeClr val="accent1"/>
                </a:solidFill>
              </a:rPr>
              <a:t> the excessive use of -</a:t>
            </a:r>
            <a:r>
              <a:rPr lang="en-US" sz="2400" b="1" dirty="0" err="1">
                <a:solidFill>
                  <a:schemeClr val="accent1"/>
                </a:solidFill>
              </a:rPr>
              <a:t>canOpenURL</a:t>
            </a:r>
            <a:r>
              <a:rPr lang="en-US" sz="2400" b="1" dirty="0">
                <a:solidFill>
                  <a:schemeClr val="accent1"/>
                </a:solidFill>
              </a:rPr>
              <a:t>:, </a:t>
            </a:r>
            <a:r>
              <a:rPr lang="en-US" sz="2400" b="1" dirty="0">
                <a:solidFill>
                  <a:srgbClr val="FF0000"/>
                </a:solidFill>
              </a:rPr>
              <a:t>the method which </a:t>
            </a:r>
            <a:r>
              <a:rPr lang="en-US" sz="2400" b="1" dirty="0" err="1">
                <a:solidFill>
                  <a:srgbClr val="FF0000"/>
                </a:solidFill>
              </a:rPr>
              <a:t>iHasApp</a:t>
            </a:r>
            <a:r>
              <a:rPr lang="en-US" sz="2400" b="1" dirty="0">
                <a:solidFill>
                  <a:srgbClr val="FF0000"/>
                </a:solidFill>
              </a:rPr>
              <a:t> relies upon </a:t>
            </a:r>
            <a:r>
              <a:rPr lang="en-US" sz="2400" b="1" dirty="0">
                <a:solidFill>
                  <a:schemeClr val="accent1"/>
                </a:solidFill>
              </a:rPr>
              <a:t>to determine app installation. As a result, using a list of URL schemes for app detection is no longer a viable method.</a:t>
            </a:r>
            <a:endParaRPr lang="en-US" sz="2400" dirty="0">
              <a:solidFill>
                <a:schemeClr val="accent1"/>
              </a:solidFill>
            </a:endParaRPr>
          </a:p>
        </p:txBody>
      </p:sp>
    </p:spTree>
    <p:extLst>
      <p:ext uri="{BB962C8B-B14F-4D97-AF65-F5344CB8AC3E}">
        <p14:creationId xmlns:p14="http://schemas.microsoft.com/office/powerpoint/2010/main" val="285483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5" name="Rounded Rectangle 4"/>
          <p:cNvSpPr/>
          <p:nvPr/>
        </p:nvSpPr>
        <p:spPr>
          <a:xfrm>
            <a:off x="2197715" y="277023"/>
            <a:ext cx="4754880" cy="4323806"/>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lvl="0" algn="ctr"/>
            <a:r>
              <a:rPr lang="en" sz="4000" dirty="0">
                <a:solidFill>
                  <a:srgbClr val="E69138"/>
                </a:solidFill>
                <a:highlight>
                  <a:srgbClr val="FFFFFF"/>
                </a:highlight>
              </a:rPr>
              <a:t>“cJSON aims to be the dumbest possible parser that you can get your job done with. ”</a:t>
            </a:r>
          </a:p>
          <a:p>
            <a:endParaRPr lang="en-US" dirty="0"/>
          </a:p>
        </p:txBody>
      </p:sp>
    </p:spTree>
    <p:extLst>
      <p:ext uri="{BB962C8B-B14F-4D97-AF65-F5344CB8AC3E}">
        <p14:creationId xmlns:p14="http://schemas.microsoft.com/office/powerpoint/2010/main" val="140937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2: Check the </a:t>
            </a:r>
            <a:br>
              <a:rPr lang="en-US" dirty="0">
                <a:solidFill>
                  <a:schemeClr val="accent3"/>
                </a:solidFill>
              </a:rPr>
            </a:br>
            <a:r>
              <a:rPr lang="en-US" dirty="0">
                <a:solidFill>
                  <a:schemeClr val="accent3"/>
                </a:solidFill>
              </a:rPr>
              <a:t>contributors </a:t>
            </a:r>
            <a:br>
              <a:rPr lang="en-US" dirty="0">
                <a:solidFill>
                  <a:schemeClr val="accent3"/>
                </a:solidFill>
              </a:rPr>
            </a:br>
            <a:r>
              <a:rPr lang="en-US" dirty="0">
                <a:solidFill>
                  <a:schemeClr val="accent3"/>
                </a:solidFill>
              </a:rPr>
              <a:t>&amp; activity</a:t>
            </a:r>
          </a:p>
        </p:txBody>
      </p:sp>
    </p:spTree>
    <p:extLst>
      <p:ext uri="{BB962C8B-B14F-4D97-AF65-F5344CB8AC3E}">
        <p14:creationId xmlns:p14="http://schemas.microsoft.com/office/powerpoint/2010/main" val="338708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well do you know what’s inside your products?</a:t>
            </a:r>
          </a:p>
        </p:txBody>
      </p:sp>
    </p:spTree>
    <p:extLst>
      <p:ext uri="{BB962C8B-B14F-4D97-AF65-F5344CB8AC3E}">
        <p14:creationId xmlns:p14="http://schemas.microsoft.com/office/powerpoint/2010/main" val="152022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
        <p:nvSpPr>
          <p:cNvPr id="223" name="Shape 223"/>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dirty="0"/>
              <a:t>Key questions about Contributors</a:t>
            </a:r>
          </a:p>
        </p:txBody>
      </p:sp>
      <p:sp>
        <p:nvSpPr>
          <p:cNvPr id="224" name="Shape 224"/>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514350" lvl="0" indent="-285750" rtl="0">
              <a:spcBef>
                <a:spcPts val="0"/>
              </a:spcBef>
              <a:buFont typeface="Courier New" panose="02070309020205020404" pitchFamily="49" charset="0"/>
              <a:buChar char="o"/>
            </a:pPr>
            <a:r>
              <a:rPr lang="en-US" sz="2400" dirty="0">
                <a:solidFill>
                  <a:schemeClr val="accent1"/>
                </a:solidFill>
              </a:rPr>
              <a:t> </a:t>
            </a:r>
            <a:r>
              <a:rPr lang="en-US" sz="2400" dirty="0"/>
              <a:t>How many contributors are active and significant?</a:t>
            </a:r>
          </a:p>
          <a:p>
            <a:pPr marL="514350" lvl="0" indent="-285750" rtl="0">
              <a:spcBef>
                <a:spcPts val="0"/>
              </a:spcBef>
              <a:buFont typeface="Courier New" panose="02070309020205020404" pitchFamily="49" charset="0"/>
              <a:buChar char="o"/>
            </a:pPr>
            <a:r>
              <a:rPr lang="en-US" sz="2400" dirty="0"/>
              <a:t> Are the key maintainers doing this as part of a job or a hobby?</a:t>
            </a:r>
          </a:p>
          <a:p>
            <a:pPr marL="514350" lvl="0" indent="-285750" rtl="0">
              <a:spcBef>
                <a:spcPts val="0"/>
              </a:spcBef>
              <a:buFont typeface="Courier New" panose="02070309020205020404" pitchFamily="49" charset="0"/>
              <a:buChar char="o"/>
            </a:pPr>
            <a:r>
              <a:rPr lang="en-US" sz="2400" dirty="0"/>
              <a:t> Is this code actively maintained or is it abandoned?</a:t>
            </a:r>
          </a:p>
          <a:p>
            <a:pPr marL="514350" lvl="0" indent="-285750" rtl="0">
              <a:spcBef>
                <a:spcPts val="0"/>
              </a:spcBef>
              <a:buFont typeface="Courier New" panose="02070309020205020404" pitchFamily="49" charset="0"/>
              <a:buChar char="o"/>
            </a:pPr>
            <a:r>
              <a:rPr lang="en-US" sz="2400" dirty="0"/>
              <a:t> How many </a:t>
            </a:r>
            <a:r>
              <a:rPr lang="en-US" sz="2400" dirty="0" err="1"/>
              <a:t>checkins</a:t>
            </a:r>
            <a:r>
              <a:rPr lang="en-US" sz="2400" dirty="0"/>
              <a:t> were there in the past year? </a:t>
            </a:r>
          </a:p>
          <a:p>
            <a:pPr marL="514350" lvl="0" indent="-285750" rtl="0">
              <a:spcBef>
                <a:spcPts val="0"/>
              </a:spcBef>
              <a:buFont typeface="Courier New" panose="02070309020205020404" pitchFamily="49" charset="0"/>
              <a:buChar char="o"/>
            </a:pPr>
            <a:r>
              <a:rPr lang="en-US" sz="2400" dirty="0"/>
              <a:t> Are issues being fixed on a regular basis?</a:t>
            </a:r>
          </a:p>
          <a:p>
            <a:pPr marL="514350" lvl="0" indent="-285750" rtl="0">
              <a:spcBef>
                <a:spcPts val="0"/>
              </a:spcBef>
              <a:buClr>
                <a:schemeClr val="accent1"/>
              </a:buClr>
              <a:buFont typeface="Courier New" panose="02070309020205020404" pitchFamily="49" charset="0"/>
              <a:buChar char="o"/>
            </a:pPr>
            <a:r>
              <a:rPr lang="en-US" sz="2400" dirty="0"/>
              <a:t> Who is doing the code reviews?</a:t>
            </a:r>
          </a:p>
          <a:p>
            <a:pPr marL="514350" lvl="0" indent="-285750" rtl="0">
              <a:spcBef>
                <a:spcPts val="0"/>
              </a:spcBef>
              <a:buFont typeface="Courier New" panose="02070309020205020404" pitchFamily="49" charset="0"/>
              <a:buChar char="o"/>
            </a:pPr>
            <a:r>
              <a:rPr lang="en-US" sz="2400" dirty="0"/>
              <a:t> Who takes over if the main maintainer gets sick?</a:t>
            </a:r>
          </a:p>
        </p:txBody>
      </p:sp>
    </p:spTree>
    <p:extLst>
      <p:ext uri="{BB962C8B-B14F-4D97-AF65-F5344CB8AC3E}">
        <p14:creationId xmlns:p14="http://schemas.microsoft.com/office/powerpoint/2010/main" val="407376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468" t="12916" r="14685" b="7003"/>
          <a:stretch/>
        </p:blipFill>
        <p:spPr bwMode="auto">
          <a:xfrm>
            <a:off x="807720" y="1"/>
            <a:ext cx="7879080" cy="4739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Rounded Rectangle 3"/>
          <p:cNvSpPr/>
          <p:nvPr/>
        </p:nvSpPr>
        <p:spPr>
          <a:xfrm>
            <a:off x="6050280" y="91438"/>
            <a:ext cx="2849880" cy="74676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Good example: many active contributors</a:t>
            </a:r>
          </a:p>
        </p:txBody>
      </p:sp>
    </p:spTree>
    <p:extLst>
      <p:ext uri="{BB962C8B-B14F-4D97-AF65-F5344CB8AC3E}">
        <p14:creationId xmlns:p14="http://schemas.microsoft.com/office/powerpoint/2010/main" val="357876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pic>
        <p:nvPicPr>
          <p:cNvPr id="242" name="Shape 242"/>
          <p:cNvPicPr preferRelativeResize="0"/>
          <p:nvPr/>
        </p:nvPicPr>
        <p:blipFill>
          <a:blip r:embed="rId3">
            <a:alphaModFix/>
          </a:blip>
          <a:stretch>
            <a:fillRect/>
          </a:stretch>
        </p:blipFill>
        <p:spPr>
          <a:xfrm>
            <a:off x="780050" y="0"/>
            <a:ext cx="7949400" cy="4672625"/>
          </a:xfrm>
          <a:prstGeom prst="rect">
            <a:avLst/>
          </a:prstGeom>
          <a:noFill/>
          <a:ln>
            <a:noFill/>
          </a:ln>
        </p:spPr>
      </p:pic>
      <p:sp>
        <p:nvSpPr>
          <p:cNvPr id="2" name="Rounded Rectangle 1"/>
          <p:cNvSpPr/>
          <p:nvPr/>
        </p:nvSpPr>
        <p:spPr>
          <a:xfrm>
            <a:off x="3223130" y="2926862"/>
            <a:ext cx="3063240" cy="1021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we see many times: one significant contributor, not recently active</a:t>
            </a:r>
          </a:p>
        </p:txBody>
      </p:sp>
      <p:pic>
        <p:nvPicPr>
          <p:cNvPr id="3" name="Picture 2">
            <a:extLst>
              <a:ext uri="{FF2B5EF4-FFF2-40B4-BE49-F238E27FC236}">
                <a16:creationId xmlns:a16="http://schemas.microsoft.com/office/drawing/2014/main" id="{44306421-1A51-9D45-9B46-65A64131CC2A}"/>
              </a:ext>
            </a:extLst>
          </p:cNvPr>
          <p:cNvPicPr>
            <a:picLocks noChangeAspect="1"/>
          </p:cNvPicPr>
          <p:nvPr/>
        </p:nvPicPr>
        <p:blipFill>
          <a:blip r:embed="rId4"/>
          <a:stretch>
            <a:fillRect/>
          </a:stretch>
        </p:blipFill>
        <p:spPr>
          <a:xfrm>
            <a:off x="3946100" y="325902"/>
            <a:ext cx="2243350" cy="751522"/>
          </a:xfrm>
          <a:prstGeom prst="rect">
            <a:avLst/>
          </a:prstGeom>
        </p:spPr>
      </p:pic>
    </p:spTree>
    <p:extLst>
      <p:ext uri="{BB962C8B-B14F-4D97-AF65-F5344CB8AC3E}">
        <p14:creationId xmlns:p14="http://schemas.microsoft.com/office/powerpoint/2010/main" val="282711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3: Check how they</a:t>
            </a:r>
            <a:br>
              <a:rPr lang="en-US" dirty="0">
                <a:solidFill>
                  <a:schemeClr val="accent3"/>
                </a:solidFill>
              </a:rPr>
            </a:br>
            <a:r>
              <a:rPr lang="en-US" dirty="0">
                <a:solidFill>
                  <a:schemeClr val="accent3"/>
                </a:solidFill>
              </a:rPr>
              <a:t>handle security </a:t>
            </a:r>
            <a:br>
              <a:rPr lang="en-US" dirty="0">
                <a:solidFill>
                  <a:schemeClr val="accent3"/>
                </a:solidFill>
              </a:rPr>
            </a:br>
            <a:r>
              <a:rPr lang="en-US" dirty="0">
                <a:solidFill>
                  <a:schemeClr val="accent3"/>
                </a:solidFill>
              </a:rPr>
              <a:t>issues</a:t>
            </a:r>
          </a:p>
        </p:txBody>
      </p:sp>
    </p:spTree>
    <p:extLst>
      <p:ext uri="{BB962C8B-B14F-4D97-AF65-F5344CB8AC3E}">
        <p14:creationId xmlns:p14="http://schemas.microsoft.com/office/powerpoint/2010/main" val="54583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
        <p:nvSpPr>
          <p:cNvPr id="190" name="Shape 190"/>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a:t>Key Questions about Handling Security Issues</a:t>
            </a:r>
          </a:p>
        </p:txBody>
      </p:sp>
      <p:sp>
        <p:nvSpPr>
          <p:cNvPr id="191" name="Shape 191"/>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514350" lvl="0" indent="-285750" rtl="0">
              <a:spcBef>
                <a:spcPts val="0"/>
              </a:spcBef>
              <a:buFont typeface="Courier New" panose="02070309020205020404" pitchFamily="49" charset="0"/>
              <a:buChar char="o"/>
            </a:pPr>
            <a:r>
              <a:rPr lang="en-US" dirty="0"/>
              <a:t>Is there a clear way to report security vulnerabilities?</a:t>
            </a:r>
          </a:p>
          <a:p>
            <a:pPr marL="914400" lvl="1" indent="-228600" rtl="0">
              <a:spcBef>
                <a:spcPts val="0"/>
              </a:spcBef>
            </a:pPr>
            <a:r>
              <a:rPr lang="en-US" dirty="0">
                <a:solidFill>
                  <a:schemeClr val="accent1"/>
                </a:solidFill>
              </a:rPr>
              <a:t>An ideal procedure should involve a way to keep the vulnerability secret until a fix is found.</a:t>
            </a:r>
          </a:p>
          <a:p>
            <a:pPr marL="914400" lvl="1" indent="-228600" rtl="0">
              <a:spcBef>
                <a:spcPts val="0"/>
              </a:spcBef>
            </a:pPr>
            <a:r>
              <a:rPr lang="en-US" dirty="0">
                <a:solidFill>
                  <a:schemeClr val="accent1"/>
                </a:solidFill>
              </a:rPr>
              <a:t>Typical good solutions: send email to a special security mailing list.  Bug tracker with special “security” flag</a:t>
            </a:r>
          </a:p>
          <a:p>
            <a:pPr marL="914400" lvl="1" indent="-228600" rtl="0">
              <a:spcBef>
                <a:spcPts val="0"/>
              </a:spcBef>
            </a:pPr>
            <a:r>
              <a:rPr lang="en-US" dirty="0">
                <a:solidFill>
                  <a:schemeClr val="accent1"/>
                </a:solidFill>
              </a:rPr>
              <a:t>If there’s no way to report security issues </a:t>
            </a:r>
            <a:r>
              <a:rPr lang="en-US" i="1" dirty="0">
                <a:solidFill>
                  <a:schemeClr val="accent1"/>
                </a:solidFill>
              </a:rPr>
              <a:t>specifically</a:t>
            </a:r>
            <a:r>
              <a:rPr lang="en-US" dirty="0">
                <a:solidFill>
                  <a:schemeClr val="accent1"/>
                </a:solidFill>
              </a:rPr>
              <a:t>, assume they have not thought about it (and this is a bad sign)</a:t>
            </a:r>
          </a:p>
          <a:p>
            <a:pPr marL="514350" lvl="0" indent="-285750" rtl="0">
              <a:spcBef>
                <a:spcPts val="0"/>
              </a:spcBef>
              <a:buFont typeface="Courier New" panose="02070309020205020404" pitchFamily="49" charset="0"/>
              <a:buChar char="o"/>
            </a:pPr>
            <a:r>
              <a:rPr lang="en-US" dirty="0"/>
              <a:t>Is there evidence that vulnerabilities are fixed in a timely manner?</a:t>
            </a:r>
          </a:p>
          <a:p>
            <a:pPr marL="514350" lvl="0" indent="-285750" rtl="0">
              <a:spcBef>
                <a:spcPts val="0"/>
              </a:spcBef>
              <a:buFont typeface="Courier New" panose="02070309020205020404" pitchFamily="49" charset="0"/>
              <a:buChar char="o"/>
            </a:pPr>
            <a:r>
              <a:rPr lang="en-US" dirty="0"/>
              <a:t>Is there any explanation of what happens when a security issue is reported?</a:t>
            </a:r>
          </a:p>
        </p:txBody>
      </p:sp>
    </p:spTree>
    <p:extLst>
      <p:ext uri="{BB962C8B-B14F-4D97-AF65-F5344CB8AC3E}">
        <p14:creationId xmlns:p14="http://schemas.microsoft.com/office/powerpoint/2010/main" val="35062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
        <p:nvSpPr>
          <p:cNvPr id="198" name="Shape 198"/>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dirty="0"/>
              <a:t>Great Example: http://www.apache.org/security/</a:t>
            </a:r>
          </a:p>
        </p:txBody>
      </p:sp>
      <p:pic>
        <p:nvPicPr>
          <p:cNvPr id="199" name="Shape 199"/>
          <p:cNvPicPr preferRelativeResize="0"/>
          <p:nvPr/>
        </p:nvPicPr>
        <p:blipFill>
          <a:blip r:embed="rId3">
            <a:alphaModFix/>
          </a:blip>
          <a:stretch>
            <a:fillRect/>
          </a:stretch>
        </p:blipFill>
        <p:spPr>
          <a:xfrm>
            <a:off x="1358325" y="1135951"/>
            <a:ext cx="6582733" cy="3425700"/>
          </a:xfrm>
          <a:prstGeom prst="rect">
            <a:avLst/>
          </a:prstGeom>
          <a:noFill/>
          <a:ln>
            <a:noFill/>
          </a:ln>
        </p:spPr>
      </p:pic>
    </p:spTree>
    <p:extLst>
      <p:ext uri="{BB962C8B-B14F-4D97-AF65-F5344CB8AC3E}">
        <p14:creationId xmlns:p14="http://schemas.microsoft.com/office/powerpoint/2010/main" val="158459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26</a:t>
            </a:fld>
            <a:endParaRPr lang="en-US" dirty="0"/>
          </a:p>
        </p:txBody>
      </p:sp>
      <p:sp>
        <p:nvSpPr>
          <p:cNvPr id="3" name="Title 2"/>
          <p:cNvSpPr>
            <a:spLocks noGrp="1"/>
          </p:cNvSpPr>
          <p:nvPr>
            <p:ph type="title"/>
          </p:nvPr>
        </p:nvSpPr>
        <p:spPr/>
        <p:txBody>
          <a:bodyPr/>
          <a:lstStyle/>
          <a:p>
            <a:r>
              <a:rPr lang="en-US" dirty="0"/>
              <a:t>Negative example: No policy</a:t>
            </a:r>
          </a:p>
        </p:txBody>
      </p:sp>
    </p:spTree>
    <p:extLst>
      <p:ext uri="{BB962C8B-B14F-4D97-AF65-F5344CB8AC3E}">
        <p14:creationId xmlns:p14="http://schemas.microsoft.com/office/powerpoint/2010/main" val="268246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p:cNvSpPr>
            <a:spLocks noGrp="1"/>
          </p:cNvSpPr>
          <p:nvPr>
            <p:ph type="title"/>
          </p:nvPr>
        </p:nvSpPr>
        <p:spPr>
          <a:xfrm>
            <a:off x="227012" y="308848"/>
            <a:ext cx="8688387" cy="868680"/>
          </a:xfrm>
        </p:spPr>
        <p:txBody>
          <a:bodyPr/>
          <a:lstStyle/>
          <a:p>
            <a:r>
              <a:rPr lang="en-US" dirty="0"/>
              <a:t>Questionable example: multiple unfixed security bugs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70" t="27083" r="35696" b="22708"/>
          <a:stretch/>
        </p:blipFill>
        <p:spPr bwMode="auto">
          <a:xfrm>
            <a:off x="630936" y="1005840"/>
            <a:ext cx="7680960" cy="3672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170432" y="1572768"/>
            <a:ext cx="3127248" cy="557784"/>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672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Good security reporting does not guarantee action</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66272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29</a:t>
            </a:fld>
            <a:endParaRPr lang="en-US" dirty="0"/>
          </a:p>
        </p:txBody>
      </p:sp>
      <p:pic>
        <p:nvPicPr>
          <p:cNvPr id="3" name="Shape 352" descr="VirtualBoxTicketFail.jpg"/>
          <p:cNvPicPr preferRelativeResize="0"/>
          <p:nvPr/>
        </p:nvPicPr>
        <p:blipFill rotWithShape="1">
          <a:blip r:embed="rId3">
            <a:alphaModFix/>
          </a:blip>
          <a:srcRect l="26790" t="78461" r="17532" b="-474"/>
          <a:stretch/>
        </p:blipFill>
        <p:spPr>
          <a:xfrm>
            <a:off x="0" y="489176"/>
            <a:ext cx="9144000" cy="2926080"/>
          </a:xfrm>
          <a:prstGeom prst="rect">
            <a:avLst/>
          </a:prstGeom>
          <a:noFill/>
          <a:ln>
            <a:noFill/>
          </a:ln>
        </p:spPr>
      </p:pic>
      <p:sp>
        <p:nvSpPr>
          <p:cNvPr id="4" name="Rectangle 3"/>
          <p:cNvSpPr/>
          <p:nvPr/>
        </p:nvSpPr>
        <p:spPr>
          <a:xfrm>
            <a:off x="4883499" y="3064747"/>
            <a:ext cx="4019341" cy="148715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turned out to be untrue, and a CVE is in the process of being issued </a:t>
            </a:r>
          </a:p>
        </p:txBody>
      </p:sp>
      <p:sp>
        <p:nvSpPr>
          <p:cNvPr id="5" name="Right Arrow 4"/>
          <p:cNvSpPr/>
          <p:nvPr/>
        </p:nvSpPr>
        <p:spPr>
          <a:xfrm rot="13099632">
            <a:off x="4347331" y="2246695"/>
            <a:ext cx="1931966" cy="864158"/>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7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Yikes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pic>
        <p:nvPicPr>
          <p:cNvPr id="4" name="Picture 3">
            <a:extLst>
              <a:ext uri="{FF2B5EF4-FFF2-40B4-BE49-F238E27FC236}">
                <a16:creationId xmlns:a16="http://schemas.microsoft.com/office/drawing/2014/main" id="{E8332BFA-04BA-9842-BA56-4E8FBD13D425}"/>
              </a:ext>
            </a:extLst>
          </p:cNvPr>
          <p:cNvPicPr>
            <a:picLocks noChangeAspect="1"/>
          </p:cNvPicPr>
          <p:nvPr/>
        </p:nvPicPr>
        <p:blipFill>
          <a:blip r:embed="rId3"/>
          <a:stretch>
            <a:fillRect/>
          </a:stretch>
        </p:blipFill>
        <p:spPr>
          <a:xfrm>
            <a:off x="2051050" y="1187450"/>
            <a:ext cx="5041900" cy="2768600"/>
          </a:xfrm>
          <a:prstGeom prst="rect">
            <a:avLst/>
          </a:prstGeom>
        </p:spPr>
      </p:pic>
      <p:sp>
        <p:nvSpPr>
          <p:cNvPr id="5" name="TextBox 4">
            <a:extLst>
              <a:ext uri="{FF2B5EF4-FFF2-40B4-BE49-F238E27FC236}">
                <a16:creationId xmlns:a16="http://schemas.microsoft.com/office/drawing/2014/main" id="{B5E196A2-ECC1-0C46-92AB-E4082BFB9919}"/>
              </a:ext>
            </a:extLst>
          </p:cNvPr>
          <p:cNvSpPr txBox="1"/>
          <p:nvPr/>
        </p:nvSpPr>
        <p:spPr>
          <a:xfrm>
            <a:off x="455613" y="4548358"/>
            <a:ext cx="3359894" cy="161583"/>
          </a:xfrm>
          <a:prstGeom prst="rect">
            <a:avLst/>
          </a:prstGeom>
          <a:noFill/>
        </p:spPr>
        <p:txBody>
          <a:bodyPr wrap="none" lIns="0" tIns="0" rIns="0" bIns="0" rtlCol="0">
            <a:spAutoFit/>
          </a:bodyPr>
          <a:lstStyle/>
          <a:p>
            <a:r>
              <a:rPr lang="en-US" sz="1050" dirty="0"/>
              <a:t>2018 Synopsis  Open Source Security and Risk Analysis</a:t>
            </a:r>
          </a:p>
        </p:txBody>
      </p:sp>
    </p:spTree>
    <p:extLst>
      <p:ext uri="{BB962C8B-B14F-4D97-AF65-F5344CB8AC3E}">
        <p14:creationId xmlns:p14="http://schemas.microsoft.com/office/powerpoint/2010/main" val="21308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4: Look at </a:t>
            </a:r>
            <a:br>
              <a:rPr lang="en-US" dirty="0">
                <a:solidFill>
                  <a:schemeClr val="accent3"/>
                </a:solidFill>
              </a:rPr>
            </a:br>
            <a:r>
              <a:rPr lang="en-US" dirty="0">
                <a:solidFill>
                  <a:schemeClr val="accent3"/>
                </a:solidFill>
              </a:rPr>
              <a:t>the test </a:t>
            </a:r>
            <a:br>
              <a:rPr lang="en-US" dirty="0">
                <a:solidFill>
                  <a:schemeClr val="accent3"/>
                </a:solidFill>
              </a:rPr>
            </a:br>
            <a:r>
              <a:rPr lang="en-US" dirty="0">
                <a:solidFill>
                  <a:schemeClr val="accent3"/>
                </a:solidFill>
              </a:rPr>
              <a:t>suite</a:t>
            </a:r>
          </a:p>
        </p:txBody>
      </p:sp>
    </p:spTree>
    <p:extLst>
      <p:ext uri="{BB962C8B-B14F-4D97-AF65-F5344CB8AC3E}">
        <p14:creationId xmlns:p14="http://schemas.microsoft.com/office/powerpoint/2010/main" val="19835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
        <p:nvSpPr>
          <p:cNvPr id="258" name="Shape 258"/>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a:t>Key Questions about Test Suites</a:t>
            </a:r>
          </a:p>
        </p:txBody>
      </p:sp>
      <p:sp>
        <p:nvSpPr>
          <p:cNvPr id="259" name="Shape 259"/>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US" dirty="0">
                <a:solidFill>
                  <a:schemeClr val="accent1"/>
                </a:solidFill>
              </a:rPr>
              <a:t>Testing isn’t the only thing we take into account, but it can be used as a </a:t>
            </a:r>
            <a:r>
              <a:rPr lang="en-US" dirty="0">
                <a:solidFill>
                  <a:schemeClr val="accent4"/>
                </a:solidFill>
              </a:rPr>
              <a:t>rule of thumb</a:t>
            </a:r>
            <a:r>
              <a:rPr lang="en-US" dirty="0">
                <a:solidFill>
                  <a:schemeClr val="accent1"/>
                </a:solidFill>
              </a:rPr>
              <a:t> if you don’t know security and want to guess at what might be a good library.  </a:t>
            </a:r>
          </a:p>
          <a:p>
            <a:pPr marL="514350" lvl="0" indent="-285750" rtl="0">
              <a:spcBef>
                <a:spcPts val="0"/>
              </a:spcBef>
              <a:buFont typeface="Arial" panose="020B0604020202020204" pitchFamily="34" charset="0"/>
              <a:buChar char="•"/>
            </a:pPr>
            <a:r>
              <a:rPr lang="en-US" dirty="0"/>
              <a:t>Does this test suite cover bad </a:t>
            </a:r>
            <a:r>
              <a:rPr lang="en-US" dirty="0" err="1"/>
              <a:t>behaviour</a:t>
            </a:r>
            <a:r>
              <a:rPr lang="en-US" dirty="0"/>
              <a:t>?</a:t>
            </a:r>
          </a:p>
          <a:p>
            <a:pPr marL="514350" lvl="0" indent="-285750" rtl="0">
              <a:spcBef>
                <a:spcPts val="0"/>
              </a:spcBef>
              <a:buFont typeface="Arial" panose="020B0604020202020204" pitchFamily="34" charset="0"/>
              <a:buChar char="•"/>
            </a:pPr>
            <a:r>
              <a:rPr lang="en-US" dirty="0"/>
              <a:t>How comprehensive is this test suite?</a:t>
            </a:r>
          </a:p>
          <a:p>
            <a:pPr marL="514350" lvl="0" indent="-285750" rtl="0">
              <a:spcBef>
                <a:spcPts val="0"/>
              </a:spcBef>
              <a:buFont typeface="Arial" panose="020B0604020202020204" pitchFamily="34" charset="0"/>
              <a:buChar char="•"/>
            </a:pPr>
            <a:r>
              <a:rPr lang="en-US" dirty="0"/>
              <a:t>Do all tests pass?</a:t>
            </a:r>
          </a:p>
          <a:p>
            <a:pPr marL="514350" lvl="0" indent="-285750" rtl="0">
              <a:spcBef>
                <a:spcPts val="0"/>
              </a:spcBef>
              <a:buFont typeface="Arial" panose="020B0604020202020204" pitchFamily="34" charset="0"/>
              <a:buChar char="•"/>
            </a:pPr>
            <a:r>
              <a:rPr lang="en-US" dirty="0"/>
              <a:t>Is there continuous integration for tests?</a:t>
            </a:r>
          </a:p>
          <a:p>
            <a:pPr lvl="0">
              <a:spcBef>
                <a:spcPts val="0"/>
              </a:spcBef>
              <a:buNone/>
            </a:pPr>
            <a:r>
              <a:rPr lang="en-US" dirty="0"/>
              <a:t>Testing is especially </a:t>
            </a:r>
            <a:r>
              <a:rPr lang="en-US" dirty="0">
                <a:solidFill>
                  <a:schemeClr val="accent4"/>
                </a:solidFill>
              </a:rPr>
              <a:t>important for libraries that handle user input</a:t>
            </a:r>
            <a:r>
              <a:rPr lang="en-US" dirty="0"/>
              <a:t>: parsers, input validation libraries, etc.  </a:t>
            </a:r>
            <a:r>
              <a:rPr lang="en-US" dirty="0">
                <a:solidFill>
                  <a:schemeClr val="accent1"/>
                </a:solidFill>
              </a:rPr>
              <a:t>A poor test suite doesn’t guarantee a blacklisted component, but a good suite often implies a better choice.</a:t>
            </a:r>
          </a:p>
        </p:txBody>
      </p:sp>
    </p:spTree>
    <p:extLst>
      <p:ext uri="{BB962C8B-B14F-4D97-AF65-F5344CB8AC3E}">
        <p14:creationId xmlns:p14="http://schemas.microsoft.com/office/powerpoint/2010/main" val="27857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32</a:t>
            </a:fld>
            <a:endParaRPr lang="en-US"/>
          </a:p>
        </p:txBody>
      </p:sp>
      <p:sp>
        <p:nvSpPr>
          <p:cNvPr id="266" name="Shape 266"/>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a:t>Test suite qualities</a:t>
            </a:r>
          </a:p>
        </p:txBody>
      </p:sp>
      <p:sp>
        <p:nvSpPr>
          <p:cNvPr id="267" name="Shape 267"/>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228600" lvl="0" rtl="0">
              <a:spcBef>
                <a:spcPts val="0"/>
              </a:spcBef>
            </a:pPr>
            <a:r>
              <a:rPr lang="en-US" sz="2400" dirty="0"/>
              <a:t>Poor:</a:t>
            </a:r>
          </a:p>
          <a:p>
            <a:pPr marL="914400" lvl="1" indent="-228600" rtl="0">
              <a:spcBef>
                <a:spcPts val="0"/>
              </a:spcBef>
            </a:pPr>
            <a:r>
              <a:rPr lang="en-US" dirty="0">
                <a:solidFill>
                  <a:schemeClr val="accent1"/>
                </a:solidFill>
              </a:rPr>
              <a:t>Few or no tests</a:t>
            </a:r>
          </a:p>
          <a:p>
            <a:pPr marL="914400" lvl="1" indent="-228600" rtl="0">
              <a:spcBef>
                <a:spcPts val="0"/>
              </a:spcBef>
            </a:pPr>
            <a:r>
              <a:rPr lang="en-US" dirty="0">
                <a:solidFill>
                  <a:schemeClr val="accent1"/>
                </a:solidFill>
              </a:rPr>
              <a:t>Focus is on known-good cases</a:t>
            </a:r>
          </a:p>
          <a:p>
            <a:pPr marL="914400" lvl="1" indent="-228600" rtl="0">
              <a:spcBef>
                <a:spcPts val="0"/>
              </a:spcBef>
            </a:pPr>
            <a:r>
              <a:rPr lang="en-US" dirty="0">
                <a:solidFill>
                  <a:schemeClr val="accent1"/>
                </a:solidFill>
              </a:rPr>
              <a:t>No proof of execution / tests aren’t working</a:t>
            </a:r>
          </a:p>
          <a:p>
            <a:pPr marL="228600" lvl="0" rtl="0">
              <a:spcBef>
                <a:spcPts val="0"/>
              </a:spcBef>
            </a:pPr>
            <a:r>
              <a:rPr lang="en-US" sz="2400" dirty="0"/>
              <a:t>Better:</a:t>
            </a:r>
          </a:p>
          <a:p>
            <a:pPr marL="914400" lvl="1" indent="-228600" rtl="0">
              <a:spcBef>
                <a:spcPts val="0"/>
              </a:spcBef>
            </a:pPr>
            <a:r>
              <a:rPr lang="en-US" dirty="0">
                <a:solidFill>
                  <a:schemeClr val="accent1"/>
                </a:solidFill>
              </a:rPr>
              <a:t>More tests, including many tests for known-bad cases</a:t>
            </a:r>
          </a:p>
          <a:p>
            <a:pPr marL="914400" lvl="1" indent="-228600" rtl="0">
              <a:spcBef>
                <a:spcPts val="0"/>
              </a:spcBef>
            </a:pPr>
            <a:r>
              <a:rPr lang="en-US" dirty="0">
                <a:solidFill>
                  <a:schemeClr val="accent1"/>
                </a:solidFill>
              </a:rPr>
              <a:t>Tests work and are executed at least sometimes</a:t>
            </a:r>
          </a:p>
          <a:p>
            <a:pPr marL="228600" lvl="0" rtl="0">
              <a:spcBef>
                <a:spcPts val="0"/>
              </a:spcBef>
            </a:pPr>
            <a:r>
              <a:rPr lang="en-US" sz="2400" dirty="0"/>
              <a:t>Best:</a:t>
            </a:r>
          </a:p>
          <a:p>
            <a:pPr marL="914400" lvl="1" indent="-228600" rtl="0">
              <a:spcBef>
                <a:spcPts val="0"/>
              </a:spcBef>
            </a:pPr>
            <a:r>
              <a:rPr lang="en-US" dirty="0">
                <a:solidFill>
                  <a:schemeClr val="accent1"/>
                </a:solidFill>
              </a:rPr>
              <a:t>Comprehensive test suite including both expected behavior and known bad cases including potential security exploits</a:t>
            </a:r>
          </a:p>
          <a:p>
            <a:pPr marL="914400" lvl="1" indent="-228600" rtl="0">
              <a:spcBef>
                <a:spcPts val="0"/>
              </a:spcBef>
            </a:pPr>
            <a:r>
              <a:rPr lang="en-US" dirty="0">
                <a:solidFill>
                  <a:schemeClr val="accent1"/>
                </a:solidFill>
              </a:rPr>
              <a:t>Continuous integration or other proof tests are run regularly and pass</a:t>
            </a:r>
          </a:p>
        </p:txBody>
      </p:sp>
    </p:spTree>
    <p:extLst>
      <p:ext uri="{BB962C8B-B14F-4D97-AF65-F5344CB8AC3E}">
        <p14:creationId xmlns:p14="http://schemas.microsoft.com/office/powerpoint/2010/main" val="276841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
        <p:nvSpPr>
          <p:cNvPr id="351" name="Shape 351"/>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dirty="0"/>
              <a:t>No know vulnerabilities does not mean it is secure</a:t>
            </a:r>
          </a:p>
        </p:txBody>
      </p:sp>
      <p:sp>
        <p:nvSpPr>
          <p:cNvPr id="352" name="Shape 352"/>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US" dirty="0"/>
              <a:t>CVEs (Common Vulnerabilities and Exposures) aren’t easy to file, sometimes no one from the team knows how</a:t>
            </a:r>
          </a:p>
          <a:p>
            <a:pPr marL="514350" lvl="0" indent="-285750" rtl="0">
              <a:spcBef>
                <a:spcPts val="0"/>
              </a:spcBef>
              <a:buFont typeface="Arial" panose="020B0604020202020204" pitchFamily="34" charset="0"/>
              <a:buChar char="•"/>
            </a:pPr>
            <a:r>
              <a:rPr lang="en-US" dirty="0"/>
              <a:t>This can be a sign of a lack of security expertise</a:t>
            </a:r>
          </a:p>
          <a:p>
            <a:pPr marL="514350" lvl="0" indent="-285750" rtl="0">
              <a:spcBef>
                <a:spcPts val="0"/>
              </a:spcBef>
              <a:buFont typeface="Arial" panose="020B0604020202020204" pitchFamily="34" charset="0"/>
              <a:buChar char="•"/>
            </a:pPr>
            <a:r>
              <a:rPr lang="en-US" dirty="0"/>
              <a:t>Sometimes it means no one’s looking</a:t>
            </a:r>
          </a:p>
          <a:p>
            <a:pPr marL="514350" lvl="0" indent="-285750" rtl="0">
              <a:spcBef>
                <a:spcPts val="0"/>
              </a:spcBef>
              <a:buFont typeface="Arial" panose="020B0604020202020204" pitchFamily="34" charset="0"/>
              <a:buChar char="•"/>
            </a:pPr>
            <a:r>
              <a:rPr lang="en-US" dirty="0"/>
              <a:t>Sometimes it means developers are actively rejecting or hiding issues</a:t>
            </a:r>
          </a:p>
          <a:p>
            <a:pPr marL="514350" lvl="0" indent="-285750" rtl="0">
              <a:spcBef>
                <a:spcPts val="0"/>
              </a:spcBef>
              <a:buClr>
                <a:schemeClr val="accent2"/>
              </a:buClr>
              <a:buFont typeface="Arial" panose="020B0604020202020204" pitchFamily="34" charset="0"/>
              <a:buChar char="•"/>
            </a:pPr>
            <a:r>
              <a:rPr lang="en-US" dirty="0"/>
              <a:t>Seeing how people react to known vulnerabilities helps us evaluate their security processes.</a:t>
            </a:r>
          </a:p>
        </p:txBody>
      </p:sp>
    </p:spTree>
    <p:extLst>
      <p:ext uri="{BB962C8B-B14F-4D97-AF65-F5344CB8AC3E}">
        <p14:creationId xmlns:p14="http://schemas.microsoft.com/office/powerpoint/2010/main" val="210574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Bringing it</a:t>
            </a:r>
            <a:br>
              <a:rPr lang="en-US" dirty="0">
                <a:solidFill>
                  <a:schemeClr val="accent3"/>
                </a:solidFill>
              </a:rPr>
            </a:br>
            <a:r>
              <a:rPr lang="en-US" dirty="0">
                <a:solidFill>
                  <a:schemeClr val="accent3"/>
                </a:solidFill>
              </a:rPr>
              <a:t>all together</a:t>
            </a:r>
          </a:p>
        </p:txBody>
      </p:sp>
    </p:spTree>
    <p:extLst>
      <p:ext uri="{BB962C8B-B14F-4D97-AF65-F5344CB8AC3E}">
        <p14:creationId xmlns:p14="http://schemas.microsoft.com/office/powerpoint/2010/main" val="3569411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35</a:t>
            </a:fld>
            <a:endParaRPr lang="en-US" dirty="0"/>
          </a:p>
        </p:txBody>
      </p:sp>
      <p:sp>
        <p:nvSpPr>
          <p:cNvPr id="3" name="Title 2"/>
          <p:cNvSpPr>
            <a:spLocks noGrp="1"/>
          </p:cNvSpPr>
          <p:nvPr>
            <p:ph type="title"/>
          </p:nvPr>
        </p:nvSpPr>
        <p:spPr/>
        <p:txBody>
          <a:bodyPr/>
          <a:lstStyle/>
          <a:p>
            <a:r>
              <a:rPr lang="en-US" dirty="0"/>
              <a:t>Key Takeaways</a:t>
            </a:r>
          </a:p>
        </p:txBody>
      </p:sp>
      <p:sp>
        <p:nvSpPr>
          <p:cNvPr id="4" name="Content Placeholder 3"/>
          <p:cNvSpPr>
            <a:spLocks noGrp="1"/>
          </p:cNvSpPr>
          <p:nvPr>
            <p:ph sz="quarter" idx="13"/>
          </p:nvPr>
        </p:nvSpPr>
        <p:spPr/>
        <p:txBody>
          <a:bodyPr/>
          <a:lstStyle/>
          <a:p>
            <a:pPr fontAlgn="base">
              <a:spcBef>
                <a:spcPts val="0"/>
              </a:spcBef>
            </a:pPr>
            <a:r>
              <a:rPr lang="en-US" dirty="0"/>
              <a:t>Better choices make projects more secure and able to ship faster.</a:t>
            </a:r>
          </a:p>
          <a:p>
            <a:pPr marL="0" indent="0" fontAlgn="base">
              <a:spcBef>
                <a:spcPts val="0"/>
              </a:spcBef>
              <a:buNone/>
            </a:pPr>
            <a:endParaRPr lang="en-US" dirty="0">
              <a:solidFill>
                <a:schemeClr val="accent1"/>
              </a:solidFill>
            </a:endParaRPr>
          </a:p>
          <a:p>
            <a:pPr marL="342900" indent="-342900" fontAlgn="base">
              <a:spcBef>
                <a:spcPts val="0"/>
              </a:spcBef>
              <a:buFont typeface="+mj-lt"/>
              <a:buAutoNum type="arabicPeriod"/>
            </a:pPr>
            <a:r>
              <a:rPr lang="en-US" dirty="0">
                <a:solidFill>
                  <a:schemeClr val="accent1"/>
                </a:solidFill>
              </a:rPr>
              <a:t>Take a first look (Are there warning signs?)</a:t>
            </a:r>
          </a:p>
          <a:p>
            <a:pPr marL="342900" indent="-342900" fontAlgn="base">
              <a:spcBef>
                <a:spcPts val="0"/>
              </a:spcBef>
              <a:buFont typeface="+mj-lt"/>
              <a:buAutoNum type="arabicPeriod"/>
            </a:pPr>
            <a:r>
              <a:rPr lang="en-US" dirty="0">
                <a:solidFill>
                  <a:schemeClr val="accent1"/>
                </a:solidFill>
              </a:rPr>
              <a:t>Check the contributors/activity</a:t>
            </a:r>
          </a:p>
          <a:p>
            <a:pPr marL="342900" indent="-342900" fontAlgn="base">
              <a:spcBef>
                <a:spcPts val="0"/>
              </a:spcBef>
              <a:buFont typeface="+mj-lt"/>
              <a:buAutoNum type="arabicPeriod"/>
            </a:pPr>
            <a:r>
              <a:rPr lang="en-US" dirty="0">
                <a:solidFill>
                  <a:schemeClr val="accent1"/>
                </a:solidFill>
              </a:rPr>
              <a:t>Check how they handle security issues</a:t>
            </a:r>
          </a:p>
          <a:p>
            <a:pPr marL="342900" indent="-342900" fontAlgn="base">
              <a:spcBef>
                <a:spcPts val="0"/>
              </a:spcBef>
              <a:buFont typeface="+mj-lt"/>
              <a:buAutoNum type="arabicPeriod"/>
            </a:pPr>
            <a:r>
              <a:rPr lang="en-US" dirty="0">
                <a:solidFill>
                  <a:schemeClr val="accent1"/>
                </a:solidFill>
              </a:rPr>
              <a:t>Look at the test suite</a:t>
            </a:r>
          </a:p>
          <a:p>
            <a:pPr marL="342900" indent="-342900" fontAlgn="base">
              <a:spcBef>
                <a:spcPts val="0"/>
              </a:spcBef>
              <a:buFont typeface="+mj-lt"/>
              <a:buAutoNum type="arabicPeriod"/>
            </a:pPr>
            <a:r>
              <a:rPr lang="en-US" dirty="0">
                <a:solidFill>
                  <a:schemeClr val="accent1"/>
                </a:solidFill>
              </a:rPr>
              <a:t>Be aware of assumptions</a:t>
            </a:r>
          </a:p>
          <a:p>
            <a:pPr marL="0" indent="0">
              <a:spcBef>
                <a:spcPts val="0"/>
              </a:spcBef>
              <a:buNone/>
            </a:pPr>
            <a:endParaRPr lang="en-US" dirty="0"/>
          </a:p>
          <a:p>
            <a:pPr marL="0" indent="0" algn="ctr">
              <a:buNone/>
            </a:pPr>
            <a:r>
              <a:rPr lang="en-US" dirty="0"/>
              <a:t>Statistically developers will choose poorly</a:t>
            </a:r>
          </a:p>
        </p:txBody>
      </p:sp>
    </p:spTree>
    <p:extLst>
      <p:ext uri="{BB962C8B-B14F-4D97-AF65-F5344CB8AC3E}">
        <p14:creationId xmlns:p14="http://schemas.microsoft.com/office/powerpoint/2010/main" val="9451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 want to make it easier for you to ship good quality open source software.</a:t>
            </a:r>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62089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do I choose </a:t>
            </a:r>
            <a:br>
              <a:rPr lang="en-US" dirty="0">
                <a:solidFill>
                  <a:schemeClr val="accent3"/>
                </a:solidFill>
              </a:rPr>
            </a:br>
            <a:r>
              <a:rPr lang="en-US" dirty="0">
                <a:solidFill>
                  <a:schemeClr val="accent3"/>
                </a:solidFill>
              </a:rPr>
              <a:t>good Open Source Packages?</a:t>
            </a:r>
          </a:p>
        </p:txBody>
      </p:sp>
    </p:spTree>
    <p:extLst>
      <p:ext uri="{BB962C8B-B14F-4D97-AF65-F5344CB8AC3E}">
        <p14:creationId xmlns:p14="http://schemas.microsoft.com/office/powerpoint/2010/main" val="9959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do I choose </a:t>
            </a:r>
            <a:br>
              <a:rPr lang="en-US" dirty="0">
                <a:solidFill>
                  <a:schemeClr val="accent3"/>
                </a:solidFill>
              </a:rPr>
            </a:br>
            <a:r>
              <a:rPr lang="en-US" dirty="0">
                <a:solidFill>
                  <a:schemeClr val="accent3"/>
                </a:solidFill>
              </a:rPr>
              <a:t>Secure Open Source Packages?</a:t>
            </a:r>
          </a:p>
        </p:txBody>
      </p:sp>
    </p:spTree>
    <p:extLst>
      <p:ext uri="{BB962C8B-B14F-4D97-AF65-F5344CB8AC3E}">
        <p14:creationId xmlns:p14="http://schemas.microsoft.com/office/powerpoint/2010/main" val="86582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do I </a:t>
            </a:r>
            <a:br>
              <a:rPr lang="en-US" dirty="0">
                <a:solidFill>
                  <a:schemeClr val="accent3"/>
                </a:solidFill>
              </a:rPr>
            </a:br>
            <a:r>
              <a:rPr lang="en-US" dirty="0">
                <a:solidFill>
                  <a:schemeClr val="accent3"/>
                </a:solidFill>
              </a:rPr>
              <a:t>SHIP FASTER WITH Open Source Packages?</a:t>
            </a:r>
          </a:p>
        </p:txBody>
      </p:sp>
    </p:spTree>
    <p:extLst>
      <p:ext uri="{BB962C8B-B14F-4D97-AF65-F5344CB8AC3E}">
        <p14:creationId xmlns:p14="http://schemas.microsoft.com/office/powerpoint/2010/main" val="230794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Choose a repository</a:t>
            </a:r>
          </a:p>
        </p:txBody>
      </p:sp>
    </p:spTree>
    <p:extLst>
      <p:ext uri="{BB962C8B-B14F-4D97-AF65-F5344CB8AC3E}">
        <p14:creationId xmlns:p14="http://schemas.microsoft.com/office/powerpoint/2010/main" val="285324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Step 1: Take a first look</a:t>
            </a:r>
          </a:p>
        </p:txBody>
      </p:sp>
    </p:spTree>
    <p:extLst>
      <p:ext uri="{BB962C8B-B14F-4D97-AF65-F5344CB8AC3E}">
        <p14:creationId xmlns:p14="http://schemas.microsoft.com/office/powerpoint/2010/main" val="252915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5.05.16"/>
  <p:tag name="AS_TITLE" val="Aspose.Slides for .NET 4.0 Client Profile"/>
  <p:tag name="AS_VERSION" val="15.5.0.0"/>
  <p:tag name="DH_FLYSHEET_STYLE" val="1"/>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2_iPAS1">
  <a:themeElements>
    <a:clrScheme name="Custom 1">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Custom 1">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a:defPPr>
      </a:lstStyle>
    </a:tx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PAS Template.potx" id="{E71B8257-7B7C-4DB3-852E-DEB9FF21AF59}" vid="{87CBAE07-026B-4BA6-BB06-2A8319EB73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tint val="100000"/>
                <a:shade val="100000"/>
                <a:satMod val="130000"/>
              </a:schemeClr>
            </a:gs>
            <a:gs pos="100000">
              <a:schemeClr val="phClr">
                <a:tint val="50000"/>
                <a:shade val="100000"/>
                <a:satMod val="350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tint val="100000"/>
                <a:shade val="100000"/>
                <a:satMod val="130000"/>
              </a:schemeClr>
            </a:gs>
            <a:gs pos="100000">
              <a:schemeClr val="phClr">
                <a:tint val="50000"/>
                <a:shade val="100000"/>
                <a:satMod val="350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3147A616715144915684D7A284166B" ma:contentTypeVersion="" ma:contentTypeDescription="Create a new document." ma:contentTypeScope="" ma:versionID="9596a8e1e16da32e56867dfa34e83b53">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FA6915-D8CD-41C3-AF64-CBB02067772B}">
  <ds:schemaRefs>
    <ds:schemaRef ds:uri="http://schemas.microsoft.com/sharepoint/v3/contenttype/forms"/>
  </ds:schemaRefs>
</ds:datastoreItem>
</file>

<file path=customXml/itemProps2.xml><?xml version="1.0" encoding="utf-8"?>
<ds:datastoreItem xmlns:ds="http://schemas.openxmlformats.org/officeDocument/2006/customXml" ds:itemID="{554360C2-2863-4ADF-ACD7-47FEBEE37F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F15BCB2-E926-4FE6-8A3D-B25070C09F4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2_iPAS1</Template>
  <TotalTime>13951</TotalTime>
  <Words>3175</Words>
  <Application>Microsoft Macintosh PowerPoint</Application>
  <PresentationFormat>On-screen Show (16:9)</PresentationFormat>
  <Paragraphs>214</Paragraphs>
  <Slides>35</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Courier New</vt:lpstr>
      <vt:lpstr>Intel Clear</vt:lpstr>
      <vt:lpstr>Muli</vt:lpstr>
      <vt:lpstr>Neo Sans Intel</vt:lpstr>
      <vt:lpstr>Tahoma</vt:lpstr>
      <vt:lpstr>Verdana</vt:lpstr>
      <vt:lpstr>Wingdings</vt:lpstr>
      <vt:lpstr>2_iPAS1</vt:lpstr>
      <vt:lpstr>Choosing better open source packages: Lessons from the real world</vt:lpstr>
      <vt:lpstr>How well do you know what’s inside your products?</vt:lpstr>
      <vt:lpstr>PowerPoint Presentation</vt:lpstr>
      <vt:lpstr>PowerPoint Presentation</vt:lpstr>
      <vt:lpstr>How do I choose  good Open Source Packages?</vt:lpstr>
      <vt:lpstr>How do I choose  Secure Open Source Packages?</vt:lpstr>
      <vt:lpstr>How do I  SHIP FASTER WITH Open Source Packages?</vt:lpstr>
      <vt:lpstr>Choose a repository</vt:lpstr>
      <vt:lpstr>Step 1: Take a first look</vt:lpstr>
      <vt:lpstr>Key Questions for a First Look at a New Package</vt:lpstr>
      <vt:lpstr>Even the developers say to use something else…</vt:lpstr>
      <vt:lpstr>What is this?</vt:lpstr>
      <vt:lpstr>PowerPoint Presentation</vt:lpstr>
      <vt:lpstr>PowerPoint Presentation</vt:lpstr>
      <vt:lpstr>PowerPoint Presentation</vt:lpstr>
      <vt:lpstr>PowerPoint Presentation</vt:lpstr>
      <vt:lpstr>Using this will get you banned…</vt:lpstr>
      <vt:lpstr>PowerPoint Presentation</vt:lpstr>
      <vt:lpstr>Step 2: Check the  contributors  &amp; activity</vt:lpstr>
      <vt:lpstr>Key questions about Contributors</vt:lpstr>
      <vt:lpstr>PowerPoint Presentation</vt:lpstr>
      <vt:lpstr>PowerPoint Presentation</vt:lpstr>
      <vt:lpstr>Step 3: Check how they handle security  issues</vt:lpstr>
      <vt:lpstr>Key Questions about Handling Security Issues</vt:lpstr>
      <vt:lpstr>Great Example: http://www.apache.org/security/</vt:lpstr>
      <vt:lpstr>Negative example: No policy</vt:lpstr>
      <vt:lpstr>Questionable example: multiple unfixed security bugs</vt:lpstr>
      <vt:lpstr>Good security reporting does not guarantee action </vt:lpstr>
      <vt:lpstr>PowerPoint Presentation</vt:lpstr>
      <vt:lpstr>Step 4: Look at  the test  suite</vt:lpstr>
      <vt:lpstr>Key Questions about Test Suites</vt:lpstr>
      <vt:lpstr>Test suite qualities</vt:lpstr>
      <vt:lpstr>No know vulnerabilities does not mean it is secure</vt:lpstr>
      <vt:lpstr>Bringing it all together</vt:lpstr>
      <vt:lpstr>Key Takeaways</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better open source packages: Lessons from the real world</dc:title>
  <dc:creator>Microsoft Office User</dc:creator>
  <cp:keywords>CTPClassification=CTP_NT, CTPClassification=CTP_IC</cp:keywords>
  <cp:lastModifiedBy>Demeter, Miki</cp:lastModifiedBy>
  <cp:revision>30</cp:revision>
  <dcterms:created xsi:type="dcterms:W3CDTF">2019-02-12T19:24:09Z</dcterms:created>
  <dcterms:modified xsi:type="dcterms:W3CDTF">2019-03-27T15:57:04Z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0866ce3e-3a1f-4142-af5b-b98462644e40</vt:lpwstr>
  </property>
  <property fmtid="{D5CDD505-2E9C-101B-9397-08002B2CF9AE}" pid="3" name="CTP_TimeStamp">
    <vt:lpwstr>2018-07-24 20:17:32Z</vt:lpwstr>
  </property>
  <property fmtid="{D5CDD505-2E9C-101B-9397-08002B2CF9AE}" pid="4" name="CTP_BU">
    <vt:lpwstr>EXECUTIVE OFFICE GROUP</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CTP_IC</vt:lpwstr>
  </property>
</Properties>
</file>