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all,</a:t>
            </a:r>
            <a:endParaRPr/>
          </a:p>
          <a:p>
            <a:pPr indent="0" lvl="0" marL="0" rtl="0" algn="l">
              <a:spcBef>
                <a:spcPts val="0"/>
              </a:spcBef>
              <a:spcAft>
                <a:spcPts val="0"/>
              </a:spcAft>
              <a:buNone/>
            </a:pPr>
            <a:r>
              <a:rPr lang="en"/>
              <a:t>For my final project, I thought it would be fun to do some topic modeling on UN speeches. I also wanted to compare my findings with general sentiment, and validate my findings with historical and geographic trends.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47176aadb5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47176aadb5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47176aadb5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47176aadb5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were the results of the LDA. Generally, topics were pretty well delineated. Under each topic, you can find some of the top words with the highest betas associated with each topic. </a:t>
            </a:r>
            <a:endParaRPr/>
          </a:p>
          <a:p>
            <a:pPr indent="0" lvl="0" marL="0" rtl="0" algn="l">
              <a:spcBef>
                <a:spcPts val="0"/>
              </a:spcBef>
              <a:spcAft>
                <a:spcPts val="0"/>
              </a:spcAft>
              <a:buNone/>
            </a:pPr>
            <a:r>
              <a:rPr lang="en"/>
              <a:t>I thought about combining some of these (like war conflict and </a:t>
            </a:r>
            <a:r>
              <a:rPr lang="en"/>
              <a:t>diplomacy,</a:t>
            </a:r>
            <a:r>
              <a:rPr lang="en"/>
              <a:t> and peacekeeping), but decided to keep them separate because they do have differences.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47176aadb5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47176aadb5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 varies a lot, but is generally above 0. The mean speech sentiment was around 53, with the </a:t>
            </a:r>
            <a:r>
              <a:rPr lang="en"/>
              <a:t>minimum</a:t>
            </a:r>
            <a:r>
              <a:rPr lang="en"/>
              <a:t> being around -200 and the max being around 400.</a:t>
            </a:r>
            <a:endParaRPr/>
          </a:p>
          <a:p>
            <a:pPr indent="0" lvl="0" marL="0" rtl="0" algn="l">
              <a:spcBef>
                <a:spcPts val="0"/>
              </a:spcBef>
              <a:spcAft>
                <a:spcPts val="0"/>
              </a:spcAft>
              <a:buNone/>
            </a:pPr>
            <a:r>
              <a:rPr lang="en"/>
              <a:t>The graphic here just shows the mean world sentiment by year over time. It is not very helpful at first glance, but once we break sentiment down by country and topic it makes a lot more sense, which I’ll show in the dashboard.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topic with the highest average sentiment is Peacebuilding and Disarmament. </a:t>
            </a:r>
            <a:endParaRPr/>
          </a:p>
          <a:p>
            <a:pPr indent="0" lvl="0" marL="0" rtl="0" algn="l">
              <a:spcBef>
                <a:spcPts val="0"/>
              </a:spcBef>
              <a:spcAft>
                <a:spcPts val="0"/>
              </a:spcAft>
              <a:buNone/>
            </a:pPr>
            <a:r>
              <a:rPr lang="en"/>
              <a:t>The topic with the lowest </a:t>
            </a:r>
            <a:r>
              <a:rPr lang="en">
                <a:solidFill>
                  <a:schemeClr val="dk1"/>
                </a:solidFill>
              </a:rPr>
              <a:t>average </a:t>
            </a:r>
            <a:r>
              <a:rPr lang="en"/>
              <a:t>sentiment is The Cold War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47176aadb5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47176aadb5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of the country-year structure of the data, a standard multivariate regression wouldnt be that insightful. </a:t>
            </a:r>
            <a:endParaRPr/>
          </a:p>
          <a:p>
            <a:pPr indent="0" lvl="0" marL="0" rtl="0" algn="l">
              <a:spcBef>
                <a:spcPts val="0"/>
              </a:spcBef>
              <a:spcAft>
                <a:spcPts val="0"/>
              </a:spcAft>
              <a:buNone/>
            </a:pPr>
            <a:r>
              <a:rPr lang="en"/>
              <a:t>I therefore went with a two-way fixed effects multivariate model. </a:t>
            </a:r>
            <a:endParaRPr/>
          </a:p>
          <a:p>
            <a:pPr indent="0" lvl="0" marL="0" rtl="0" algn="l">
              <a:spcBef>
                <a:spcPts val="0"/>
              </a:spcBef>
              <a:spcAft>
                <a:spcPts val="0"/>
              </a:spcAft>
              <a:buNone/>
            </a:pPr>
            <a:r>
              <a:rPr lang="en"/>
              <a:t>I included the variables for GDP per capita, Gini, non-western, gender score, and a democracy dummy variable. </a:t>
            </a:r>
            <a:endParaRPr/>
          </a:p>
          <a:p>
            <a:pPr indent="0" lvl="0" marL="0" rtl="0" algn="l">
              <a:spcBef>
                <a:spcPts val="0"/>
              </a:spcBef>
              <a:spcAft>
                <a:spcPts val="0"/>
              </a:spcAft>
              <a:buNone/>
            </a:pPr>
            <a:r>
              <a:rPr lang="en"/>
              <a:t>Interestingly, the only </a:t>
            </a:r>
            <a:r>
              <a:rPr lang="en"/>
              <a:t>statistically</a:t>
            </a:r>
            <a:r>
              <a:rPr lang="en"/>
              <a:t> significant coefficient was for the democracy dummy variable– democracies had sentiment scores almost 13 points higher than non-democracies.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47176aadb5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47176aadb5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47176aadb5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47176aadb5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47176aadb5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47176aadb5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did I learn?</a:t>
            </a:r>
            <a:endParaRPr/>
          </a:p>
          <a:p>
            <a:pPr indent="0" lvl="0" marL="0" rtl="0" algn="l">
              <a:spcBef>
                <a:spcPts val="0"/>
              </a:spcBef>
              <a:spcAft>
                <a:spcPts val="0"/>
              </a:spcAft>
              <a:buNone/>
            </a:pPr>
            <a:r>
              <a:rPr lang="en"/>
              <a:t>Generally, speeches fell pretty well into the assigned topic model categories. But obviously this was not perfect– for example, there were some countries that gave speeches classified as “Island Nation” speeches that weren’t island nations. </a:t>
            </a:r>
            <a:endParaRPr/>
          </a:p>
          <a:p>
            <a:pPr indent="0" lvl="0" marL="0" rtl="0" algn="l">
              <a:spcBef>
                <a:spcPts val="0"/>
              </a:spcBef>
              <a:spcAft>
                <a:spcPts val="0"/>
              </a:spcAft>
              <a:buNone/>
            </a:pPr>
            <a:r>
              <a:rPr lang="en"/>
              <a:t>Certain aspects of </a:t>
            </a:r>
            <a:r>
              <a:rPr lang="en"/>
              <a:t>sentiment and topics were indeed validated by temporal trends and geographic analysis. This was promising and one of the main goals of this project. </a:t>
            </a:r>
            <a:endParaRPr/>
          </a:p>
          <a:p>
            <a:pPr indent="0" lvl="0" marL="0" rtl="0" algn="l">
              <a:spcBef>
                <a:spcPts val="0"/>
              </a:spcBef>
              <a:spcAft>
                <a:spcPts val="0"/>
              </a:spcAft>
              <a:buNone/>
            </a:pPr>
            <a:r>
              <a:rPr lang="en"/>
              <a:t>Regarding the regression, most world metrics were not indicative of UN speech sentiment.</a:t>
            </a:r>
            <a:endParaRPr/>
          </a:p>
          <a:p>
            <a:pPr indent="0" lvl="0" marL="0" rtl="0" algn="l">
              <a:spcBef>
                <a:spcPts val="0"/>
              </a:spcBef>
              <a:spcAft>
                <a:spcPts val="0"/>
              </a:spcAft>
              <a:buNone/>
            </a:pPr>
            <a:r>
              <a:rPr lang="en"/>
              <a:t>In terms of next steps and improvements:</a:t>
            </a:r>
            <a:endParaRPr/>
          </a:p>
          <a:p>
            <a:pPr indent="-298450" lvl="0" marL="457200" rtl="0" algn="l">
              <a:spcBef>
                <a:spcPts val="0"/>
              </a:spcBef>
              <a:spcAft>
                <a:spcPts val="0"/>
              </a:spcAft>
              <a:buSzPts val="1100"/>
              <a:buChar char="-"/>
            </a:pPr>
            <a:r>
              <a:rPr lang="en"/>
              <a:t>Given more time and computational power, a higher K during LDA would yield more topics and then I could consolidate them for more accurate results. </a:t>
            </a:r>
            <a:endParaRPr/>
          </a:p>
          <a:p>
            <a:pPr indent="-298450" lvl="0" marL="457200" rtl="0" algn="l">
              <a:spcBef>
                <a:spcPts val="0"/>
              </a:spcBef>
              <a:spcAft>
                <a:spcPts val="0"/>
              </a:spcAft>
              <a:buSzPts val="1100"/>
              <a:buChar char="-"/>
            </a:pPr>
            <a:r>
              <a:rPr lang="en"/>
              <a:t>Also looking at different topic models like STM to see if there are any differences and improvements</a:t>
            </a:r>
            <a:endParaRPr/>
          </a:p>
          <a:p>
            <a:pPr indent="-298450" lvl="0" marL="457200" rtl="0" algn="l">
              <a:spcBef>
                <a:spcPts val="0"/>
              </a:spcBef>
              <a:spcAft>
                <a:spcPts val="0"/>
              </a:spcAft>
              <a:buSzPts val="1100"/>
              <a:buChar char="-"/>
            </a:pPr>
            <a:r>
              <a:rPr lang="en"/>
              <a:t>Finally, things like TFIDF, word scaling, and creating classifiers could be interesting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47b213a59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47b213a5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47176aadb5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47176aadb5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47176aadb5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47176aadb5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47176aadb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47176aadb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 sure you are all aware of the UN, so I go into too much detail. But the UN is composed of 6 bodies, one of which is the General Assembly (UNGA).</a:t>
            </a:r>
            <a:endParaRPr/>
          </a:p>
          <a:p>
            <a:pPr indent="0" lvl="0" marL="0" rtl="0" algn="l">
              <a:spcBef>
                <a:spcPts val="0"/>
              </a:spcBef>
              <a:spcAft>
                <a:spcPts val="0"/>
              </a:spcAft>
              <a:buNone/>
            </a:pPr>
            <a:r>
              <a:rPr lang="en"/>
              <a:t>Unlike the Security Council that makes binding decisions and is composed of only 15 members (5 of which are permanent), the General Assembly is a relatively ceremonial body that includes representatives from all of the UN’s 193 member states. </a:t>
            </a:r>
            <a:endParaRPr/>
          </a:p>
          <a:p>
            <a:pPr indent="0" lvl="0" marL="0" rtl="0" algn="l">
              <a:spcBef>
                <a:spcPts val="0"/>
              </a:spcBef>
              <a:spcAft>
                <a:spcPts val="0"/>
              </a:spcAft>
              <a:buNone/>
            </a:pPr>
            <a:r>
              <a:rPr lang="en"/>
              <a:t>It is a place for them to discuss the state of the world, which they do every year at the UNGA general assembly debate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47176aadb5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47176aadb5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I wanted to explore what themes emerged in these speeches. I ask the following questions:</a:t>
            </a:r>
            <a:endParaRPr sz="1200">
              <a:latin typeface="Roboto"/>
              <a:ea typeface="Roboto"/>
              <a:cs typeface="Roboto"/>
              <a:sym typeface="Roboto"/>
            </a:endParaRPr>
          </a:p>
          <a:p>
            <a:pPr indent="-304800" lvl="1" marL="914400" rtl="0" algn="l">
              <a:lnSpc>
                <a:spcPct val="115000"/>
              </a:lnSpc>
              <a:spcBef>
                <a:spcPts val="0"/>
              </a:spcBef>
              <a:spcAft>
                <a:spcPts val="0"/>
              </a:spcAft>
              <a:buClr>
                <a:srgbClr val="2D3B45"/>
              </a:buClr>
              <a:buSzPts val="1200"/>
              <a:buFont typeface="Roboto"/>
              <a:buChar char="○"/>
            </a:pPr>
            <a:r>
              <a:rPr lang="en" sz="1200">
                <a:solidFill>
                  <a:srgbClr val="2D3B45"/>
                </a:solidFill>
                <a:highlight>
                  <a:schemeClr val="lt1"/>
                </a:highlight>
                <a:latin typeface="Roboto"/>
                <a:ea typeface="Roboto"/>
                <a:cs typeface="Roboto"/>
                <a:sym typeface="Roboto"/>
              </a:rPr>
              <a:t>What topics exist in the speeches at the UN debates? What is the sentiment of these speeches?</a:t>
            </a:r>
            <a:endParaRPr sz="1200">
              <a:solidFill>
                <a:srgbClr val="2D3B45"/>
              </a:solidFill>
              <a:highlight>
                <a:schemeClr val="lt1"/>
              </a:highlight>
              <a:latin typeface="Roboto"/>
              <a:ea typeface="Roboto"/>
              <a:cs typeface="Roboto"/>
              <a:sym typeface="Roboto"/>
            </a:endParaRPr>
          </a:p>
          <a:p>
            <a:pPr indent="-304800" lvl="1" marL="914400" rtl="0" algn="l">
              <a:lnSpc>
                <a:spcPct val="115000"/>
              </a:lnSpc>
              <a:spcBef>
                <a:spcPts val="0"/>
              </a:spcBef>
              <a:spcAft>
                <a:spcPts val="0"/>
              </a:spcAft>
              <a:buClr>
                <a:srgbClr val="2D3B45"/>
              </a:buClr>
              <a:buSzPts val="1200"/>
              <a:buFont typeface="Roboto"/>
              <a:buChar char="○"/>
            </a:pPr>
            <a:r>
              <a:rPr lang="en" sz="1200">
                <a:solidFill>
                  <a:srgbClr val="2D3B45"/>
                </a:solidFill>
                <a:highlight>
                  <a:schemeClr val="lt1"/>
                </a:highlight>
                <a:latin typeface="Roboto"/>
                <a:ea typeface="Roboto"/>
                <a:cs typeface="Roboto"/>
                <a:sym typeface="Roboto"/>
              </a:rPr>
              <a:t>How do sentiment and topics change over time and between countries?</a:t>
            </a:r>
            <a:endParaRPr sz="1200">
              <a:solidFill>
                <a:srgbClr val="2D3B45"/>
              </a:solidFill>
              <a:highlight>
                <a:schemeClr val="lt1"/>
              </a:highlight>
              <a:latin typeface="Roboto"/>
              <a:ea typeface="Roboto"/>
              <a:cs typeface="Roboto"/>
              <a:sym typeface="Roboto"/>
            </a:endParaRPr>
          </a:p>
          <a:p>
            <a:pPr indent="-304800" lvl="1" marL="914400" rtl="0" algn="l">
              <a:lnSpc>
                <a:spcPct val="115000"/>
              </a:lnSpc>
              <a:spcBef>
                <a:spcPts val="0"/>
              </a:spcBef>
              <a:spcAft>
                <a:spcPts val="0"/>
              </a:spcAft>
              <a:buClr>
                <a:srgbClr val="2D3B45"/>
              </a:buClr>
              <a:buSzPts val="1200"/>
              <a:buFont typeface="Roboto"/>
              <a:buChar char="○"/>
            </a:pPr>
            <a:r>
              <a:rPr lang="en" sz="1200">
                <a:solidFill>
                  <a:srgbClr val="2D3B45"/>
                </a:solidFill>
                <a:highlight>
                  <a:schemeClr val="lt1"/>
                </a:highlight>
                <a:latin typeface="Roboto"/>
                <a:ea typeface="Roboto"/>
                <a:cs typeface="Roboto"/>
                <a:sym typeface="Roboto"/>
              </a:rPr>
              <a:t>What is the relationship between sentiment and world metrics?</a:t>
            </a:r>
            <a:endParaRPr sz="1200">
              <a:solidFill>
                <a:srgbClr val="2D3B45"/>
              </a:solidFill>
              <a:highlight>
                <a:schemeClr val="lt1"/>
              </a:highlight>
              <a:latin typeface="Roboto"/>
              <a:ea typeface="Roboto"/>
              <a:cs typeface="Roboto"/>
              <a:sym typeface="Roboto"/>
            </a:endParaRPr>
          </a:p>
          <a:p>
            <a:pPr indent="-304800" lvl="1" marL="914400" rtl="0" algn="l">
              <a:lnSpc>
                <a:spcPct val="115000"/>
              </a:lnSpc>
              <a:spcBef>
                <a:spcPts val="0"/>
              </a:spcBef>
              <a:spcAft>
                <a:spcPts val="0"/>
              </a:spcAft>
              <a:buClr>
                <a:srgbClr val="2D3B45"/>
              </a:buClr>
              <a:buSzPts val="1200"/>
              <a:buFont typeface="Roboto"/>
              <a:buChar char="○"/>
            </a:pPr>
            <a:r>
              <a:rPr lang="en" sz="1200">
                <a:solidFill>
                  <a:srgbClr val="2D3B45"/>
                </a:solidFill>
                <a:highlight>
                  <a:schemeClr val="lt1"/>
                </a:highlight>
                <a:latin typeface="Roboto"/>
                <a:ea typeface="Roboto"/>
                <a:cs typeface="Roboto"/>
                <a:sym typeface="Roboto"/>
              </a:rPr>
              <a:t>Can results be validated with real-world historical events?</a:t>
            </a:r>
            <a:endParaRPr sz="1200">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47176aadb5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47176aadb5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47176aadb5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47176aadb5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data comes from the UN General Debate Corpus, which contains UNGA debate speeches from 1946 to 2023. </a:t>
            </a:r>
            <a:endParaRPr/>
          </a:p>
          <a:p>
            <a:pPr indent="0" lvl="0" marL="0" rtl="0" algn="l">
              <a:spcBef>
                <a:spcPts val="0"/>
              </a:spcBef>
              <a:spcAft>
                <a:spcPts val="0"/>
              </a:spcAft>
              <a:buNone/>
            </a:pPr>
            <a:r>
              <a:rPr lang="en"/>
              <a:t>It is structured at the country-year level, with each country delivering their speech every year. </a:t>
            </a:r>
            <a:endParaRPr/>
          </a:p>
          <a:p>
            <a:pPr indent="0" lvl="0" marL="0" rtl="0" algn="l">
              <a:spcBef>
                <a:spcPts val="0"/>
              </a:spcBef>
              <a:spcAft>
                <a:spcPts val="0"/>
              </a:spcAft>
              <a:buNone/>
            </a:pPr>
            <a:r>
              <a:rPr lang="en"/>
              <a:t>The dataset I’m using also contains variables on regime type (i.e. authoritarian, democracy, hybrid, etc.), whether or not the country is a major power, democracy score, and a </a:t>
            </a:r>
            <a:r>
              <a:rPr lang="en"/>
              <a:t>gender</a:t>
            </a:r>
            <a:r>
              <a:rPr lang="en"/>
              <a:t> equality score. </a:t>
            </a:r>
            <a:endParaRPr/>
          </a:p>
          <a:p>
            <a:pPr indent="0" lvl="0" marL="0" rtl="0" algn="l">
              <a:spcBef>
                <a:spcPts val="0"/>
              </a:spcBef>
              <a:spcAft>
                <a:spcPts val="0"/>
              </a:spcAft>
              <a:buNone/>
            </a:pPr>
            <a:r>
              <a:rPr lang="en"/>
              <a:t>The average length of each speech was just under 3000 words, which for context is roughly 10 pages and 15 minutes long.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also wanted to do some analysis on further metrics, so I merged GINI </a:t>
            </a:r>
            <a:r>
              <a:rPr lang="en"/>
              <a:t>coefficient</a:t>
            </a:r>
            <a:r>
              <a:rPr lang="en"/>
              <a:t> and GDP per capita data onto the original data frame at the country-year level. This data came from the world bank’s World Development Indicators API.</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47176aadb5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47176aadb5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47176aadb5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47176aadb5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I had all my data compiled, I did my topic modeling. I used LDA. After observing perplexity scores for different values of K, I opted for K=10. I used the “Gibbs” method as well. I then observed the top terms and assigned topic names as necessary– I validated by looking at the speech itself, but also looking at trends (I’ll get to that in the dashboard).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get the sentiment for each speech, I used LSD. This was because LSD is specifically used a lot for political text, and that VADER is best suited for shorter text like tweets. It’s also much less computationally expensive.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Once I had all of these values, ran regressions to see how different metrics affect sentiment.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I created a </a:t>
            </a:r>
            <a:r>
              <a:rPr lang="en"/>
              <a:t>dashboard</a:t>
            </a:r>
            <a:r>
              <a:rPr lang="en"/>
              <a:t> to observe the different combinations of speech topics, sentiment, and metrics.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3.png"/><Relationship Id="rId11" Type="http://schemas.openxmlformats.org/officeDocument/2006/relationships/image" Target="../media/image15.png"/><Relationship Id="rId10" Type="http://schemas.openxmlformats.org/officeDocument/2006/relationships/image" Target="../media/image16.png"/><Relationship Id="rId12" Type="http://schemas.openxmlformats.org/officeDocument/2006/relationships/image" Target="../media/image4.png"/><Relationship Id="rId9" Type="http://schemas.openxmlformats.org/officeDocument/2006/relationships/image" Target="../media/image18.png"/><Relationship Id="rId5" Type="http://schemas.openxmlformats.org/officeDocument/2006/relationships/image" Target="../media/image14.png"/><Relationship Id="rId6" Type="http://schemas.openxmlformats.org/officeDocument/2006/relationships/image" Target="../media/image5.png"/><Relationship Id="rId7" Type="http://schemas.openxmlformats.org/officeDocument/2006/relationships/image" Target="../media/image11.png"/><Relationship Id="rId8"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scohen97.shinyapps.io/tad_ap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andrewheiss.com/blog/2021/12/01/multilevel-models-panel-data-guide/" TargetMode="External"/><Relationship Id="rId4" Type="http://schemas.openxmlformats.org/officeDocument/2006/relationships/hyperlink" Target="https://www.kaggle.com/datasets/namigabbasov/united-nations-general-debate-corpus-1946-2023?resource=download" TargetMode="External"/><Relationship Id="rId5" Type="http://schemas.openxmlformats.org/officeDocument/2006/relationships/hyperlink" Target="https://www.un.org/en/about-us/main-bodies" TargetMode="External"/><Relationship Id="rId6" Type="http://schemas.openxmlformats.org/officeDocument/2006/relationships/hyperlink" Target="https://www.pbs.org/newshour/world/what-is-the-un-general-assembly-and-what-does-it-do" TargetMode="External"/><Relationship Id="rId7" Type="http://schemas.openxmlformats.org/officeDocument/2006/relationships/hyperlink" Target="https://www.snsoroka.com/data-lexicod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t>Topic Modeling and Sentiment Analysis of UN Speeches</a:t>
            </a:r>
            <a:r>
              <a:rPr lang="en"/>
              <a:t> </a:t>
            </a:r>
            <a:endParaRPr/>
          </a:p>
          <a:p>
            <a:pPr indent="0" lvl="0" marL="0" rtl="0" algn="l">
              <a:spcBef>
                <a:spcPts val="0"/>
              </a:spcBef>
              <a:spcAft>
                <a:spcPts val="0"/>
              </a:spcAft>
              <a:buNone/>
            </a:pPr>
            <a:r>
              <a:rPr i="1" lang="en" sz="3533"/>
              <a:t>A Historical and G</a:t>
            </a:r>
            <a:r>
              <a:rPr i="1" lang="en" sz="3533"/>
              <a:t>eographic</a:t>
            </a:r>
            <a:r>
              <a:rPr i="1" lang="en" sz="3533"/>
              <a:t> Analysis</a:t>
            </a:r>
            <a:endParaRPr i="1" sz="3533"/>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Sam Cohen</a:t>
            </a:r>
            <a:endParaRPr/>
          </a:p>
        </p:txBody>
      </p:sp>
      <p:pic>
        <p:nvPicPr>
          <p:cNvPr descr="File:UN emblem blue.svg - Wikimedia Commons" id="87" name="Google Shape;87;p13"/>
          <p:cNvPicPr preferRelativeResize="0"/>
          <p:nvPr/>
        </p:nvPicPr>
        <p:blipFill>
          <a:blip r:embed="rId3">
            <a:alphaModFix/>
          </a:blip>
          <a:stretch>
            <a:fillRect/>
          </a:stretch>
        </p:blipFill>
        <p:spPr>
          <a:xfrm>
            <a:off x="3579200" y="3072625"/>
            <a:ext cx="1985592" cy="168988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Results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116800" y="610150"/>
            <a:ext cx="1600200" cy="60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1560"/>
              <a:t>International Development &amp; Economic Inequality</a:t>
            </a:r>
            <a:endParaRPr sz="1560"/>
          </a:p>
        </p:txBody>
      </p:sp>
      <p:sp>
        <p:nvSpPr>
          <p:cNvPr id="150" name="Google Shape;150;p23"/>
          <p:cNvSpPr txBox="1"/>
          <p:nvPr>
            <p:ph idx="1" type="body"/>
          </p:nvPr>
        </p:nvSpPr>
        <p:spPr>
          <a:xfrm>
            <a:off x="116800" y="1205920"/>
            <a:ext cx="1600200" cy="1404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“countri, intern, econom”</a:t>
            </a:r>
            <a:endParaRPr/>
          </a:p>
        </p:txBody>
      </p:sp>
      <p:sp>
        <p:nvSpPr>
          <p:cNvPr id="151" name="Google Shape;151;p23"/>
          <p:cNvSpPr txBox="1"/>
          <p:nvPr>
            <p:ph type="title"/>
          </p:nvPr>
        </p:nvSpPr>
        <p:spPr>
          <a:xfrm>
            <a:off x="1965899" y="610150"/>
            <a:ext cx="1600200" cy="6045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990"/>
              <a:buFont typeface="Arial"/>
              <a:buNone/>
            </a:pPr>
            <a:r>
              <a:rPr lang="en" sz="1550"/>
              <a:t>Africa &amp; The </a:t>
            </a:r>
            <a:r>
              <a:rPr lang="en" sz="1550"/>
              <a:t>Global</a:t>
            </a:r>
            <a:r>
              <a:rPr lang="en" sz="1550"/>
              <a:t> South</a:t>
            </a:r>
            <a:endParaRPr sz="1550"/>
          </a:p>
        </p:txBody>
      </p:sp>
      <p:sp>
        <p:nvSpPr>
          <p:cNvPr id="152" name="Google Shape;152;p23"/>
          <p:cNvSpPr txBox="1"/>
          <p:nvPr>
            <p:ph idx="1" type="body"/>
          </p:nvPr>
        </p:nvSpPr>
        <p:spPr>
          <a:xfrm>
            <a:off x="1965899" y="1205920"/>
            <a:ext cx="1600200" cy="1404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“africa, african, peopl, south”</a:t>
            </a:r>
            <a:endParaRPr/>
          </a:p>
        </p:txBody>
      </p:sp>
      <p:sp>
        <p:nvSpPr>
          <p:cNvPr id="153" name="Google Shape;153;p23"/>
          <p:cNvSpPr txBox="1"/>
          <p:nvPr>
            <p:ph type="title"/>
          </p:nvPr>
        </p:nvSpPr>
        <p:spPr>
          <a:xfrm>
            <a:off x="3789695" y="610150"/>
            <a:ext cx="1600200" cy="604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1550"/>
              <a:t>The Middle Eas</a:t>
            </a:r>
            <a:r>
              <a:rPr lang="en" sz="1550"/>
              <a:t>t</a:t>
            </a:r>
            <a:endParaRPr sz="1550"/>
          </a:p>
        </p:txBody>
      </p:sp>
      <p:sp>
        <p:nvSpPr>
          <p:cNvPr id="154" name="Google Shape;154;p23"/>
          <p:cNvSpPr txBox="1"/>
          <p:nvPr>
            <p:ph idx="1" type="body"/>
          </p:nvPr>
        </p:nvSpPr>
        <p:spPr>
          <a:xfrm>
            <a:off x="3789695" y="1205920"/>
            <a:ext cx="1600200" cy="1404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“intern, peace, secur, Arab, Israel”</a:t>
            </a:r>
            <a:endParaRPr/>
          </a:p>
        </p:txBody>
      </p:sp>
      <p:sp>
        <p:nvSpPr>
          <p:cNvPr id="155" name="Google Shape;155;p23"/>
          <p:cNvSpPr txBox="1"/>
          <p:nvPr>
            <p:ph type="title"/>
          </p:nvPr>
        </p:nvSpPr>
        <p:spPr>
          <a:xfrm>
            <a:off x="5613491" y="610150"/>
            <a:ext cx="1600200" cy="60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550"/>
              <a:t>War, Conflict, &amp; Diplomacy</a:t>
            </a:r>
            <a:endParaRPr sz="1550"/>
          </a:p>
        </p:txBody>
      </p:sp>
      <p:sp>
        <p:nvSpPr>
          <p:cNvPr id="156" name="Google Shape;156;p23"/>
          <p:cNvSpPr txBox="1"/>
          <p:nvPr>
            <p:ph idx="1" type="body"/>
          </p:nvPr>
        </p:nvSpPr>
        <p:spPr>
          <a:xfrm>
            <a:off x="5613491" y="1282120"/>
            <a:ext cx="1600200" cy="1404000"/>
          </a:xfrm>
          <a:prstGeom prst="rect">
            <a:avLst/>
          </a:prstGeom>
        </p:spPr>
        <p:txBody>
          <a:bodyPr anchorCtr="0" anchor="t" bIns="91425" lIns="91425" spcFirstLastPara="1" rIns="91425" wrap="square" tIns="91425">
            <a:normAutofit/>
          </a:bodyPr>
          <a:lstStyle/>
          <a:p>
            <a:pPr indent="0" lvl="0" marL="0" marR="0" rtl="0" algn="ctr">
              <a:lnSpc>
                <a:spcPct val="115000"/>
              </a:lnSpc>
              <a:spcBef>
                <a:spcPts val="0"/>
              </a:spcBef>
              <a:spcAft>
                <a:spcPts val="1200"/>
              </a:spcAft>
              <a:buNone/>
            </a:pPr>
            <a:r>
              <a:rPr lang="en"/>
              <a:t>“world, must, war”</a:t>
            </a:r>
            <a:endParaRPr/>
          </a:p>
        </p:txBody>
      </p:sp>
      <p:sp>
        <p:nvSpPr>
          <p:cNvPr id="157" name="Google Shape;157;p23"/>
          <p:cNvSpPr txBox="1"/>
          <p:nvPr>
            <p:ph type="title"/>
          </p:nvPr>
        </p:nvSpPr>
        <p:spPr>
          <a:xfrm>
            <a:off x="7437291" y="610150"/>
            <a:ext cx="1600200" cy="60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550"/>
              <a:t>Peacebuilding &amp; Disarmament</a:t>
            </a:r>
            <a:endParaRPr sz="1550"/>
          </a:p>
        </p:txBody>
      </p:sp>
      <p:sp>
        <p:nvSpPr>
          <p:cNvPr id="158" name="Google Shape;158;p23"/>
          <p:cNvSpPr txBox="1"/>
          <p:nvPr>
            <p:ph idx="1" type="body"/>
          </p:nvPr>
        </p:nvSpPr>
        <p:spPr>
          <a:xfrm>
            <a:off x="7437291" y="1282120"/>
            <a:ext cx="1600200" cy="1404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“intern, world, peace, nuclear”</a:t>
            </a:r>
            <a:endParaRPr/>
          </a:p>
        </p:txBody>
      </p:sp>
      <p:sp>
        <p:nvSpPr>
          <p:cNvPr id="159" name="Google Shape;159;p23"/>
          <p:cNvSpPr txBox="1"/>
          <p:nvPr>
            <p:ph type="title"/>
          </p:nvPr>
        </p:nvSpPr>
        <p:spPr>
          <a:xfrm>
            <a:off x="53250" y="3014050"/>
            <a:ext cx="1908000" cy="60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550"/>
              <a:t>Climate, Sustainability, &amp; Development Goals</a:t>
            </a:r>
            <a:endParaRPr sz="1550"/>
          </a:p>
        </p:txBody>
      </p:sp>
      <p:sp>
        <p:nvSpPr>
          <p:cNvPr id="160" name="Google Shape;160;p23"/>
          <p:cNvSpPr txBox="1"/>
          <p:nvPr>
            <p:ph idx="1" type="body"/>
          </p:nvPr>
        </p:nvSpPr>
        <p:spPr>
          <a:xfrm>
            <a:off x="129450" y="3609820"/>
            <a:ext cx="1600200" cy="1404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“global, develop, climat, sustain”</a:t>
            </a:r>
            <a:endParaRPr/>
          </a:p>
          <a:p>
            <a:pPr indent="0" lvl="0" marL="0" rtl="0" algn="ctr">
              <a:spcBef>
                <a:spcPts val="1200"/>
              </a:spcBef>
              <a:spcAft>
                <a:spcPts val="1200"/>
              </a:spcAft>
              <a:buNone/>
            </a:pPr>
            <a:r>
              <a:t/>
            </a:r>
            <a:endParaRPr/>
          </a:p>
        </p:txBody>
      </p:sp>
      <p:sp>
        <p:nvSpPr>
          <p:cNvPr id="161" name="Google Shape;161;p23"/>
          <p:cNvSpPr txBox="1"/>
          <p:nvPr>
            <p:ph type="title"/>
          </p:nvPr>
        </p:nvSpPr>
        <p:spPr>
          <a:xfrm>
            <a:off x="1978549" y="2937850"/>
            <a:ext cx="1600200" cy="60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550"/>
              <a:t>Peacekeeping Operations</a:t>
            </a:r>
            <a:endParaRPr sz="1550"/>
          </a:p>
        </p:txBody>
      </p:sp>
      <p:sp>
        <p:nvSpPr>
          <p:cNvPr id="162" name="Google Shape;162;p23"/>
          <p:cNvSpPr txBox="1"/>
          <p:nvPr>
            <p:ph idx="1" type="body"/>
          </p:nvPr>
        </p:nvSpPr>
        <p:spPr>
          <a:xfrm>
            <a:off x="1978549" y="3609820"/>
            <a:ext cx="1600200" cy="14040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rmAutofit/>
          </a:bodyPr>
          <a:lstStyle/>
          <a:p>
            <a:pPr indent="0" lvl="0" marL="0" rtl="0" algn="ctr">
              <a:spcBef>
                <a:spcPts val="0"/>
              </a:spcBef>
              <a:spcAft>
                <a:spcPts val="1200"/>
              </a:spcAft>
              <a:buNone/>
            </a:pPr>
            <a:r>
              <a:rPr lang="en"/>
              <a:t>“unit, power, organ, govern, charter”</a:t>
            </a:r>
            <a:endParaRPr/>
          </a:p>
        </p:txBody>
      </p:sp>
      <p:sp>
        <p:nvSpPr>
          <p:cNvPr id="163" name="Google Shape;163;p23"/>
          <p:cNvSpPr txBox="1"/>
          <p:nvPr>
            <p:ph type="title"/>
          </p:nvPr>
        </p:nvSpPr>
        <p:spPr>
          <a:xfrm>
            <a:off x="3802345" y="2937850"/>
            <a:ext cx="1600200" cy="604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1550"/>
              <a:t>The Cold War</a:t>
            </a:r>
            <a:endParaRPr sz="1550"/>
          </a:p>
        </p:txBody>
      </p:sp>
      <p:sp>
        <p:nvSpPr>
          <p:cNvPr id="164" name="Google Shape;164;p23"/>
          <p:cNvSpPr txBox="1"/>
          <p:nvPr>
            <p:ph idx="1" type="body"/>
          </p:nvPr>
        </p:nvSpPr>
        <p:spPr>
          <a:xfrm>
            <a:off x="3802345" y="3609820"/>
            <a:ext cx="1600200" cy="1404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“peace, war, soviet, forc”</a:t>
            </a:r>
            <a:endParaRPr/>
          </a:p>
        </p:txBody>
      </p:sp>
      <p:sp>
        <p:nvSpPr>
          <p:cNvPr id="165" name="Google Shape;165;p23"/>
          <p:cNvSpPr txBox="1"/>
          <p:nvPr>
            <p:ph type="title"/>
          </p:nvPr>
        </p:nvSpPr>
        <p:spPr>
          <a:xfrm>
            <a:off x="5626141" y="2937850"/>
            <a:ext cx="1600200" cy="604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1550"/>
              <a:t>Island Nations</a:t>
            </a:r>
            <a:endParaRPr sz="1550"/>
          </a:p>
        </p:txBody>
      </p:sp>
      <p:sp>
        <p:nvSpPr>
          <p:cNvPr id="166" name="Google Shape;166;p23"/>
          <p:cNvSpPr txBox="1"/>
          <p:nvPr>
            <p:ph idx="1" type="body"/>
          </p:nvPr>
        </p:nvSpPr>
        <p:spPr>
          <a:xfrm>
            <a:off x="5626141" y="3609820"/>
            <a:ext cx="1600200" cy="1404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“develop, nation, island”</a:t>
            </a:r>
            <a:endParaRPr/>
          </a:p>
        </p:txBody>
      </p:sp>
      <p:sp>
        <p:nvSpPr>
          <p:cNvPr id="167" name="Google Shape;167;p23"/>
          <p:cNvSpPr txBox="1"/>
          <p:nvPr>
            <p:ph type="title"/>
          </p:nvPr>
        </p:nvSpPr>
        <p:spPr>
          <a:xfrm>
            <a:off x="7449941" y="2937850"/>
            <a:ext cx="1600200" cy="60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550"/>
              <a:t>International Cooperation</a:t>
            </a:r>
            <a:endParaRPr sz="1550"/>
          </a:p>
        </p:txBody>
      </p:sp>
      <p:sp>
        <p:nvSpPr>
          <p:cNvPr id="168" name="Google Shape;168;p23"/>
          <p:cNvSpPr txBox="1"/>
          <p:nvPr>
            <p:ph idx="1" type="body"/>
          </p:nvPr>
        </p:nvSpPr>
        <p:spPr>
          <a:xfrm>
            <a:off x="7449941" y="3609820"/>
            <a:ext cx="1600200" cy="1404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“unit, intern, secur, council, cooper”</a:t>
            </a:r>
            <a:endParaRPr/>
          </a:p>
        </p:txBody>
      </p:sp>
      <p:pic>
        <p:nvPicPr>
          <p:cNvPr descr="File:Africa-outline.png - Wikimedia Commons" id="169" name="Google Shape;169;p23"/>
          <p:cNvPicPr preferRelativeResize="0"/>
          <p:nvPr/>
        </p:nvPicPr>
        <p:blipFill>
          <a:blip r:embed="rId3">
            <a:alphaModFix/>
          </a:blip>
          <a:stretch>
            <a:fillRect/>
          </a:stretch>
        </p:blipFill>
        <p:spPr>
          <a:xfrm>
            <a:off x="2324963" y="1791175"/>
            <a:ext cx="856776" cy="856776"/>
          </a:xfrm>
          <a:prstGeom prst="rect">
            <a:avLst/>
          </a:prstGeom>
          <a:noFill/>
          <a:ln>
            <a:noFill/>
          </a:ln>
        </p:spPr>
      </p:pic>
      <p:pic>
        <p:nvPicPr>
          <p:cNvPr descr="File:AIGA Currency Exchange - Euro.svg - Wikipedia" id="170" name="Google Shape;170;p23"/>
          <p:cNvPicPr preferRelativeResize="0"/>
          <p:nvPr/>
        </p:nvPicPr>
        <p:blipFill>
          <a:blip r:embed="rId4">
            <a:alphaModFix/>
          </a:blip>
          <a:stretch>
            <a:fillRect/>
          </a:stretch>
        </p:blipFill>
        <p:spPr>
          <a:xfrm>
            <a:off x="560846" y="1914303"/>
            <a:ext cx="787143" cy="733650"/>
          </a:xfrm>
          <a:prstGeom prst="rect">
            <a:avLst/>
          </a:prstGeom>
          <a:noFill/>
          <a:ln>
            <a:noFill/>
          </a:ln>
        </p:spPr>
      </p:pic>
      <p:pic>
        <p:nvPicPr>
          <p:cNvPr descr="File:Arab world.svg - Wikipedia" id="171" name="Google Shape;171;p23"/>
          <p:cNvPicPr preferRelativeResize="0"/>
          <p:nvPr/>
        </p:nvPicPr>
        <p:blipFill>
          <a:blip r:embed="rId5">
            <a:alphaModFix/>
          </a:blip>
          <a:stretch>
            <a:fillRect/>
          </a:stretch>
        </p:blipFill>
        <p:spPr>
          <a:xfrm>
            <a:off x="3990425" y="1914301"/>
            <a:ext cx="1128685" cy="733649"/>
          </a:xfrm>
          <a:prstGeom prst="rect">
            <a:avLst/>
          </a:prstGeom>
          <a:noFill/>
          <a:ln>
            <a:noFill/>
          </a:ln>
        </p:spPr>
      </p:pic>
      <p:pic>
        <p:nvPicPr>
          <p:cNvPr descr="File:Battle icon gladii.svg - Wikimedia Commons" id="172" name="Google Shape;172;p23"/>
          <p:cNvPicPr preferRelativeResize="0"/>
          <p:nvPr/>
        </p:nvPicPr>
        <p:blipFill>
          <a:blip r:embed="rId6">
            <a:alphaModFix/>
          </a:blip>
          <a:stretch>
            <a:fillRect/>
          </a:stretch>
        </p:blipFill>
        <p:spPr>
          <a:xfrm flipH="1">
            <a:off x="6124003" y="1978885"/>
            <a:ext cx="604498" cy="604498"/>
          </a:xfrm>
          <a:prstGeom prst="rect">
            <a:avLst/>
          </a:prstGeom>
          <a:noFill/>
          <a:ln>
            <a:noFill/>
          </a:ln>
        </p:spPr>
      </p:pic>
      <p:pic>
        <p:nvPicPr>
          <p:cNvPr descr="File:Peace symbol.svg - Wikipedia" id="173" name="Google Shape;173;p23"/>
          <p:cNvPicPr preferRelativeResize="0"/>
          <p:nvPr/>
        </p:nvPicPr>
        <p:blipFill>
          <a:blip r:embed="rId7">
            <a:alphaModFix/>
          </a:blip>
          <a:stretch>
            <a:fillRect/>
          </a:stretch>
        </p:blipFill>
        <p:spPr>
          <a:xfrm>
            <a:off x="7871601" y="1978860"/>
            <a:ext cx="604500" cy="604529"/>
          </a:xfrm>
          <a:prstGeom prst="rect">
            <a:avLst/>
          </a:prstGeom>
          <a:noFill/>
          <a:ln>
            <a:noFill/>
          </a:ln>
        </p:spPr>
      </p:pic>
      <p:pic>
        <p:nvPicPr>
          <p:cNvPr descr="Sunny weather icon | Public domain vectors" id="174" name="Google Shape;174;p23"/>
          <p:cNvPicPr preferRelativeResize="0"/>
          <p:nvPr/>
        </p:nvPicPr>
        <p:blipFill>
          <a:blip r:embed="rId8">
            <a:alphaModFix/>
          </a:blip>
          <a:stretch>
            <a:fillRect/>
          </a:stretch>
        </p:blipFill>
        <p:spPr>
          <a:xfrm>
            <a:off x="523975" y="4203975"/>
            <a:ext cx="733650" cy="733650"/>
          </a:xfrm>
          <a:prstGeom prst="rect">
            <a:avLst/>
          </a:prstGeom>
          <a:noFill/>
          <a:ln>
            <a:noFill/>
          </a:ln>
        </p:spPr>
      </p:pic>
      <p:pic>
        <p:nvPicPr>
          <p:cNvPr descr="File:United Nations Peacekeeping Helmet Icon.svg - Wikimedia ..." id="175" name="Google Shape;175;p23"/>
          <p:cNvPicPr preferRelativeResize="0"/>
          <p:nvPr/>
        </p:nvPicPr>
        <p:blipFill>
          <a:blip r:embed="rId9">
            <a:alphaModFix/>
          </a:blip>
          <a:stretch>
            <a:fillRect/>
          </a:stretch>
        </p:blipFill>
        <p:spPr>
          <a:xfrm>
            <a:off x="2324575" y="4256227"/>
            <a:ext cx="856774" cy="681398"/>
          </a:xfrm>
          <a:prstGeom prst="rect">
            <a:avLst/>
          </a:prstGeom>
          <a:noFill/>
          <a:ln>
            <a:noFill/>
          </a:ln>
        </p:spPr>
      </p:pic>
      <p:pic>
        <p:nvPicPr>
          <p:cNvPr descr="Hammer and sickle in star vector drawing | Free SVG" id="176" name="Google Shape;176;p23"/>
          <p:cNvPicPr preferRelativeResize="0"/>
          <p:nvPr/>
        </p:nvPicPr>
        <p:blipFill>
          <a:blip r:embed="rId10">
            <a:alphaModFix/>
          </a:blip>
          <a:stretch>
            <a:fillRect/>
          </a:stretch>
        </p:blipFill>
        <p:spPr>
          <a:xfrm>
            <a:off x="4208875" y="4177225"/>
            <a:ext cx="787150" cy="787150"/>
          </a:xfrm>
          <a:prstGeom prst="rect">
            <a:avLst/>
          </a:prstGeom>
          <a:noFill/>
          <a:ln>
            <a:noFill/>
          </a:ln>
        </p:spPr>
      </p:pic>
      <p:pic>
        <p:nvPicPr>
          <p:cNvPr descr="File:Isla.svg - Wikipedia" id="177" name="Google Shape;177;p23"/>
          <p:cNvPicPr preferRelativeResize="0"/>
          <p:nvPr/>
        </p:nvPicPr>
        <p:blipFill>
          <a:blip r:embed="rId11">
            <a:alphaModFix/>
          </a:blip>
          <a:stretch>
            <a:fillRect/>
          </a:stretch>
        </p:blipFill>
        <p:spPr>
          <a:xfrm>
            <a:off x="6059427" y="4229920"/>
            <a:ext cx="733650" cy="734003"/>
          </a:xfrm>
          <a:prstGeom prst="rect">
            <a:avLst/>
          </a:prstGeom>
          <a:noFill/>
          <a:ln>
            <a:noFill/>
          </a:ln>
        </p:spPr>
      </p:pic>
      <p:pic>
        <p:nvPicPr>
          <p:cNvPr descr="File:Handshake, by David.svg - Wikimedia Commons" id="178" name="Google Shape;178;p23"/>
          <p:cNvPicPr preferRelativeResize="0"/>
          <p:nvPr/>
        </p:nvPicPr>
        <p:blipFill>
          <a:blip r:embed="rId12">
            <a:alphaModFix/>
          </a:blip>
          <a:stretch>
            <a:fillRect/>
          </a:stretch>
        </p:blipFill>
        <p:spPr>
          <a:xfrm>
            <a:off x="7721238" y="4256225"/>
            <a:ext cx="1032330" cy="681400"/>
          </a:xfrm>
          <a:prstGeom prst="rect">
            <a:avLst/>
          </a:prstGeom>
          <a:noFill/>
          <a:ln>
            <a:noFill/>
          </a:ln>
        </p:spPr>
      </p:pic>
      <p:sp>
        <p:nvSpPr>
          <p:cNvPr id="179" name="Google Shape;179;p23"/>
          <p:cNvSpPr txBox="1"/>
          <p:nvPr/>
        </p:nvSpPr>
        <p:spPr>
          <a:xfrm>
            <a:off x="3250200" y="63625"/>
            <a:ext cx="2466600" cy="4011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Roboto"/>
                <a:ea typeface="Roboto"/>
                <a:cs typeface="Roboto"/>
                <a:sym typeface="Roboto"/>
              </a:rPr>
              <a:t>10 Topics</a:t>
            </a:r>
            <a:endParaRPr b="1" sz="1800">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Sentiment Analysis Results</a:t>
            </a:r>
            <a:endParaRPr/>
          </a:p>
        </p:txBody>
      </p:sp>
      <p:pic>
        <p:nvPicPr>
          <p:cNvPr id="185" name="Google Shape;185;p24"/>
          <p:cNvPicPr preferRelativeResize="0"/>
          <p:nvPr/>
        </p:nvPicPr>
        <p:blipFill>
          <a:blip r:embed="rId3">
            <a:alphaModFix/>
          </a:blip>
          <a:stretch>
            <a:fillRect/>
          </a:stretch>
        </p:blipFill>
        <p:spPr>
          <a:xfrm>
            <a:off x="65375" y="941600"/>
            <a:ext cx="6191273" cy="3820900"/>
          </a:xfrm>
          <a:prstGeom prst="rect">
            <a:avLst/>
          </a:prstGeom>
          <a:noFill/>
          <a:ln>
            <a:noFill/>
          </a:ln>
        </p:spPr>
      </p:pic>
      <p:sp>
        <p:nvSpPr>
          <p:cNvPr id="186" name="Google Shape;186;p24"/>
          <p:cNvSpPr txBox="1"/>
          <p:nvPr/>
        </p:nvSpPr>
        <p:spPr>
          <a:xfrm>
            <a:off x="6256650" y="744175"/>
            <a:ext cx="3189600" cy="2193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Sentiment generally </a:t>
            </a:r>
            <a:r>
              <a:rPr lang="en" sz="1800">
                <a:solidFill>
                  <a:schemeClr val="dk2"/>
                </a:solidFill>
                <a:latin typeface="Roboto"/>
                <a:ea typeface="Roboto"/>
                <a:cs typeface="Roboto"/>
                <a:sym typeface="Roboto"/>
              </a:rPr>
              <a:t>stays above 0, with mean of ~50</a:t>
            </a:r>
            <a:endParaRPr sz="1800">
              <a:solidFill>
                <a:schemeClr val="dk2"/>
              </a:solidFill>
              <a:latin typeface="Roboto"/>
              <a:ea typeface="Roboto"/>
              <a:cs typeface="Roboto"/>
              <a:sym typeface="Roboto"/>
            </a:endParaRPr>
          </a:p>
          <a:p>
            <a:pPr indent="-342900" lvl="0" marL="457200" rtl="0" algn="l">
              <a:spcBef>
                <a:spcPts val="0"/>
              </a:spcBef>
              <a:spcAft>
                <a:spcPts val="0"/>
              </a:spcAft>
              <a:buClr>
                <a:schemeClr val="dk2"/>
              </a:buClr>
              <a:buSzPts val="1800"/>
              <a:buFont typeface="Roboto"/>
              <a:buChar char="●"/>
            </a:pPr>
            <a:r>
              <a:rPr b="1" lang="en" sz="1800">
                <a:solidFill>
                  <a:schemeClr val="dk2"/>
                </a:solidFill>
                <a:latin typeface="Roboto"/>
                <a:ea typeface="Roboto"/>
                <a:cs typeface="Roboto"/>
                <a:sym typeface="Roboto"/>
              </a:rPr>
              <a:t>Highest </a:t>
            </a:r>
            <a:r>
              <a:rPr lang="en" sz="1800">
                <a:solidFill>
                  <a:schemeClr val="dk2"/>
                </a:solidFill>
                <a:latin typeface="Roboto"/>
                <a:ea typeface="Roboto"/>
                <a:cs typeface="Roboto"/>
                <a:sym typeface="Roboto"/>
              </a:rPr>
              <a:t>mean net sentiment: “</a:t>
            </a:r>
            <a:r>
              <a:rPr i="1" lang="en" sz="1800">
                <a:solidFill>
                  <a:schemeClr val="dk2"/>
                </a:solidFill>
                <a:latin typeface="Roboto"/>
                <a:ea typeface="Roboto"/>
                <a:cs typeface="Roboto"/>
                <a:sym typeface="Roboto"/>
              </a:rPr>
              <a:t>Peacebuilding &amp; Disarmament”</a:t>
            </a:r>
            <a:endParaRPr i="1" sz="1800">
              <a:solidFill>
                <a:schemeClr val="dk2"/>
              </a:solidFill>
              <a:latin typeface="Roboto"/>
              <a:ea typeface="Roboto"/>
              <a:cs typeface="Roboto"/>
              <a:sym typeface="Roboto"/>
            </a:endParaRPr>
          </a:p>
          <a:p>
            <a:pPr indent="-342900" lvl="0" marL="457200" rtl="0" algn="l">
              <a:spcBef>
                <a:spcPts val="0"/>
              </a:spcBef>
              <a:spcAft>
                <a:spcPts val="0"/>
              </a:spcAft>
              <a:buClr>
                <a:schemeClr val="dk2"/>
              </a:buClr>
              <a:buSzPts val="1800"/>
              <a:buFont typeface="Roboto"/>
              <a:buChar char="●"/>
            </a:pPr>
            <a:r>
              <a:rPr b="1" lang="en" sz="1800">
                <a:solidFill>
                  <a:schemeClr val="dk2"/>
                </a:solidFill>
                <a:latin typeface="Roboto"/>
                <a:ea typeface="Roboto"/>
                <a:cs typeface="Roboto"/>
                <a:sym typeface="Roboto"/>
              </a:rPr>
              <a:t>Lowest </a:t>
            </a:r>
            <a:r>
              <a:rPr lang="en" sz="1800">
                <a:solidFill>
                  <a:schemeClr val="dk2"/>
                </a:solidFill>
                <a:latin typeface="Roboto"/>
                <a:ea typeface="Roboto"/>
                <a:cs typeface="Roboto"/>
                <a:sym typeface="Roboto"/>
              </a:rPr>
              <a:t>mean net sentiment: </a:t>
            </a:r>
            <a:endParaRPr sz="1800">
              <a:solidFill>
                <a:schemeClr val="dk2"/>
              </a:solidFill>
              <a:latin typeface="Roboto"/>
              <a:ea typeface="Roboto"/>
              <a:cs typeface="Roboto"/>
              <a:sym typeface="Roboto"/>
            </a:endParaRPr>
          </a:p>
          <a:p>
            <a:pPr indent="0" lvl="0" marL="457200" rtl="0" algn="l">
              <a:spcBef>
                <a:spcPts val="0"/>
              </a:spcBef>
              <a:spcAft>
                <a:spcPts val="0"/>
              </a:spcAft>
              <a:buNone/>
            </a:pPr>
            <a:r>
              <a:rPr i="1" lang="en" sz="1800">
                <a:solidFill>
                  <a:schemeClr val="dk2"/>
                </a:solidFill>
                <a:latin typeface="Roboto"/>
                <a:ea typeface="Roboto"/>
                <a:cs typeface="Roboto"/>
                <a:sym typeface="Roboto"/>
              </a:rPr>
              <a:t>“The Cold War”</a:t>
            </a:r>
            <a:endParaRPr i="1" sz="1800">
              <a:solidFill>
                <a:schemeClr val="dk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Testing</a:t>
            </a:r>
            <a:endParaRPr/>
          </a:p>
        </p:txBody>
      </p:sp>
      <p:sp>
        <p:nvSpPr>
          <p:cNvPr id="192" name="Google Shape;192;p25"/>
          <p:cNvSpPr txBox="1"/>
          <p:nvPr>
            <p:ph idx="1" type="body"/>
          </p:nvPr>
        </p:nvSpPr>
        <p:spPr>
          <a:xfrm>
            <a:off x="235500" y="1229875"/>
            <a:ext cx="42603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Multivariate fixed-effects regression</a:t>
            </a:r>
            <a:endParaRPr/>
          </a:p>
          <a:p>
            <a:pPr indent="-342900" lvl="0" marL="457200" rtl="0" algn="l">
              <a:spcBef>
                <a:spcPts val="0"/>
              </a:spcBef>
              <a:spcAft>
                <a:spcPts val="0"/>
              </a:spcAft>
              <a:buSzPts val="1800"/>
              <a:buChar char="●"/>
            </a:pPr>
            <a:r>
              <a:rPr lang="en"/>
              <a:t>Dependent variable: LSD Sentiment</a:t>
            </a:r>
            <a:endParaRPr/>
          </a:p>
          <a:p>
            <a:pPr indent="-342900" lvl="0" marL="457200" rtl="0" algn="l">
              <a:spcBef>
                <a:spcPts val="0"/>
              </a:spcBef>
              <a:spcAft>
                <a:spcPts val="0"/>
              </a:spcAft>
              <a:buSzPts val="1800"/>
              <a:buChar char="●"/>
            </a:pPr>
            <a:r>
              <a:rPr lang="en"/>
              <a:t>Democracy (binary) only statistically significant relationship</a:t>
            </a:r>
            <a:endParaRPr/>
          </a:p>
        </p:txBody>
      </p:sp>
      <p:pic>
        <p:nvPicPr>
          <p:cNvPr id="193" name="Google Shape;193;p25"/>
          <p:cNvPicPr preferRelativeResize="0"/>
          <p:nvPr/>
        </p:nvPicPr>
        <p:blipFill>
          <a:blip r:embed="rId3">
            <a:alphaModFix/>
          </a:blip>
          <a:stretch>
            <a:fillRect/>
          </a:stretch>
        </p:blipFill>
        <p:spPr>
          <a:xfrm>
            <a:off x="4403450" y="498550"/>
            <a:ext cx="4566975" cy="38417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a:t>
            </a:r>
            <a:endParaRPr/>
          </a:p>
        </p:txBody>
      </p:sp>
      <p:sp>
        <p:nvSpPr>
          <p:cNvPr id="199" name="Google Shape;199;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Demo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7"/>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Lessons Learned &amp; Next Steps</a:t>
            </a:r>
            <a:endParaRPr/>
          </a:p>
        </p:txBody>
      </p:sp>
      <p:sp>
        <p:nvSpPr>
          <p:cNvPr id="210" name="Google Shape;210;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Speeches generally fell into specific categories well (but not perfect)</a:t>
            </a:r>
            <a:endParaRPr/>
          </a:p>
          <a:p>
            <a:pPr indent="-342900" lvl="0" marL="457200" rtl="0" algn="l">
              <a:spcBef>
                <a:spcPts val="0"/>
              </a:spcBef>
              <a:spcAft>
                <a:spcPts val="0"/>
              </a:spcAft>
              <a:buSzPts val="1800"/>
              <a:buChar char="●"/>
            </a:pPr>
            <a:r>
              <a:rPr lang="en"/>
              <a:t>Certain aspects of sentiment and topics validated by historical events and geography</a:t>
            </a:r>
            <a:endParaRPr/>
          </a:p>
          <a:p>
            <a:pPr indent="-342900" lvl="0" marL="457200" rtl="0" algn="l">
              <a:spcBef>
                <a:spcPts val="0"/>
              </a:spcBef>
              <a:spcAft>
                <a:spcPts val="0"/>
              </a:spcAft>
              <a:buSzPts val="1800"/>
              <a:buChar char="●"/>
            </a:pPr>
            <a:r>
              <a:rPr lang="en"/>
              <a:t>Most metrics not indicative of sentiment </a:t>
            </a:r>
            <a:endParaRPr/>
          </a:p>
          <a:p>
            <a:pPr indent="-342900" lvl="0" marL="457200" rtl="0" algn="l">
              <a:spcBef>
                <a:spcPts val="0"/>
              </a:spcBef>
              <a:spcAft>
                <a:spcPts val="0"/>
              </a:spcAft>
              <a:buSzPts val="1800"/>
              <a:buChar char="●"/>
            </a:pPr>
            <a:r>
              <a:rPr lang="en"/>
              <a:t>Next steps and possible additions: </a:t>
            </a:r>
            <a:endParaRPr/>
          </a:p>
          <a:p>
            <a:pPr indent="-317500" lvl="1" marL="914400" rtl="0" algn="l">
              <a:spcBef>
                <a:spcPts val="0"/>
              </a:spcBef>
              <a:spcAft>
                <a:spcPts val="0"/>
              </a:spcAft>
              <a:buSzPts val="1400"/>
              <a:buChar char="○"/>
            </a:pPr>
            <a:r>
              <a:rPr lang="en"/>
              <a:t>Different / higher K</a:t>
            </a:r>
            <a:endParaRPr/>
          </a:p>
          <a:p>
            <a:pPr indent="-317500" lvl="1" marL="914400" rtl="0" algn="l">
              <a:spcBef>
                <a:spcPts val="0"/>
              </a:spcBef>
              <a:spcAft>
                <a:spcPts val="0"/>
              </a:spcAft>
              <a:buSzPts val="1400"/>
              <a:buChar char="○"/>
            </a:pPr>
            <a:r>
              <a:rPr lang="en"/>
              <a:t>Different topic modeling methods (STM)</a:t>
            </a:r>
            <a:endParaRPr/>
          </a:p>
          <a:p>
            <a:pPr indent="-317500" lvl="1" marL="914400" rtl="0" algn="l">
              <a:spcBef>
                <a:spcPts val="0"/>
              </a:spcBef>
              <a:spcAft>
                <a:spcPts val="0"/>
              </a:spcAft>
              <a:buSzPts val="1400"/>
              <a:buChar char="○"/>
            </a:pPr>
            <a:r>
              <a:rPr lang="en"/>
              <a:t>TFIDF and n-gram analysis</a:t>
            </a:r>
            <a:endParaRPr/>
          </a:p>
          <a:p>
            <a:pPr indent="-317500" lvl="1" marL="914400" rtl="0" algn="l">
              <a:spcBef>
                <a:spcPts val="0"/>
              </a:spcBef>
              <a:spcAft>
                <a:spcPts val="0"/>
              </a:spcAft>
              <a:buSzPts val="1400"/>
              <a:buChar char="○"/>
            </a:pPr>
            <a:r>
              <a:rPr lang="en"/>
              <a:t>Word scaling</a:t>
            </a:r>
            <a:endParaRPr/>
          </a:p>
          <a:p>
            <a:pPr indent="0" lvl="0" marL="91440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16" name="Google Shape;216;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100" u="sng">
                <a:solidFill>
                  <a:schemeClr val="hlink"/>
                </a:solidFill>
                <a:latin typeface="Arial"/>
                <a:ea typeface="Arial"/>
                <a:cs typeface="Arial"/>
                <a:sym typeface="Arial"/>
                <a:hlinkClick r:id="rId3"/>
              </a:rPr>
              <a:t>https://www.andrewheiss.com/blog/2021/12/01/multilevel-models-panel-data-guide/</a:t>
            </a:r>
            <a:endParaRPr sz="1100" u="sng">
              <a:solidFill>
                <a:schemeClr val="hlink"/>
              </a:solidFill>
              <a:latin typeface="Arial"/>
              <a:ea typeface="Arial"/>
              <a:cs typeface="Arial"/>
              <a:sym typeface="Arial"/>
            </a:endParaRPr>
          </a:p>
          <a:p>
            <a:pPr indent="0" lvl="0" marL="0" rtl="0" algn="l">
              <a:spcBef>
                <a:spcPts val="1200"/>
              </a:spcBef>
              <a:spcAft>
                <a:spcPts val="0"/>
              </a:spcAft>
              <a:buNone/>
            </a:pPr>
            <a:r>
              <a:rPr lang="en" sz="1100" u="sng">
                <a:solidFill>
                  <a:schemeClr val="hlink"/>
                </a:solidFill>
                <a:latin typeface="Arial"/>
                <a:ea typeface="Arial"/>
                <a:cs typeface="Arial"/>
                <a:sym typeface="Arial"/>
                <a:hlinkClick r:id="rId4"/>
              </a:rPr>
              <a:t>https://www.kaggle.com/datasets/namigabbasov/united-nations-general-debate-corpus-1946-2023?resource=download</a:t>
            </a:r>
            <a:endParaRPr sz="1100" u="sng">
              <a:solidFill>
                <a:schemeClr val="hlink"/>
              </a:solidFill>
              <a:latin typeface="Arial"/>
              <a:ea typeface="Arial"/>
              <a:cs typeface="Arial"/>
              <a:sym typeface="Arial"/>
            </a:endParaRPr>
          </a:p>
          <a:p>
            <a:pPr indent="0" lvl="0" marL="0" rtl="0" algn="l">
              <a:spcBef>
                <a:spcPts val="1200"/>
              </a:spcBef>
              <a:spcAft>
                <a:spcPts val="0"/>
              </a:spcAft>
              <a:buNone/>
            </a:pPr>
            <a:r>
              <a:rPr lang="en" sz="1100" u="sng">
                <a:solidFill>
                  <a:schemeClr val="hlink"/>
                </a:solidFill>
                <a:latin typeface="Arial"/>
                <a:ea typeface="Arial"/>
                <a:cs typeface="Arial"/>
                <a:sym typeface="Arial"/>
                <a:hlinkClick r:id="rId5"/>
              </a:rPr>
              <a:t>https://www.un.org/en/about-us/main-bodies</a:t>
            </a:r>
            <a:endParaRPr sz="1100" u="sng">
              <a:solidFill>
                <a:schemeClr val="hlink"/>
              </a:solidFill>
              <a:latin typeface="Arial"/>
              <a:ea typeface="Arial"/>
              <a:cs typeface="Arial"/>
              <a:sym typeface="Arial"/>
            </a:endParaRPr>
          </a:p>
          <a:p>
            <a:pPr indent="0" lvl="0" marL="0" rtl="0" algn="l">
              <a:spcBef>
                <a:spcPts val="1200"/>
              </a:spcBef>
              <a:spcAft>
                <a:spcPts val="0"/>
              </a:spcAft>
              <a:buNone/>
            </a:pPr>
            <a:r>
              <a:rPr lang="en" sz="1100" u="sng">
                <a:solidFill>
                  <a:schemeClr val="hlink"/>
                </a:solidFill>
                <a:latin typeface="Arial"/>
                <a:ea typeface="Arial"/>
                <a:cs typeface="Arial"/>
                <a:sym typeface="Arial"/>
                <a:hlinkClick r:id="rId6"/>
              </a:rPr>
              <a:t>https://www.pbs.org/newshour/world/what-is-the-un-general-assembly-and-what-does-it-do</a:t>
            </a:r>
            <a:endParaRPr sz="1100" u="sng">
              <a:solidFill>
                <a:schemeClr val="hlink"/>
              </a:solidFill>
              <a:latin typeface="Arial"/>
              <a:ea typeface="Arial"/>
              <a:cs typeface="Arial"/>
              <a:sym typeface="Arial"/>
            </a:endParaRPr>
          </a:p>
          <a:p>
            <a:pPr indent="0" lvl="0" marL="0" rtl="0" algn="l">
              <a:spcBef>
                <a:spcPts val="1200"/>
              </a:spcBef>
              <a:spcAft>
                <a:spcPts val="0"/>
              </a:spcAft>
              <a:buNone/>
            </a:pPr>
            <a:r>
              <a:rPr lang="en" sz="1100" u="sng">
                <a:solidFill>
                  <a:schemeClr val="hlink"/>
                </a:solidFill>
                <a:latin typeface="Arial"/>
                <a:ea typeface="Arial"/>
                <a:cs typeface="Arial"/>
                <a:sym typeface="Arial"/>
                <a:hlinkClick r:id="rId7"/>
              </a:rPr>
              <a:t>https://www.snsoroka.com/data-lexicoder</a:t>
            </a:r>
            <a:endParaRPr sz="1100" u="sng">
              <a:solidFill>
                <a:schemeClr val="hlink"/>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en" sz="2500"/>
              <a:t>Background &amp; Motivation</a:t>
            </a:r>
            <a:endParaRPr sz="2500"/>
          </a:p>
          <a:p>
            <a:pPr indent="-387350" lvl="0" marL="457200" rtl="0" algn="l">
              <a:spcBef>
                <a:spcPts val="0"/>
              </a:spcBef>
              <a:spcAft>
                <a:spcPts val="0"/>
              </a:spcAft>
              <a:buSzPts val="2500"/>
              <a:buChar char="❖"/>
            </a:pPr>
            <a:r>
              <a:rPr lang="en" sz="2500"/>
              <a:t>Data</a:t>
            </a:r>
            <a:endParaRPr sz="2500"/>
          </a:p>
          <a:p>
            <a:pPr indent="-387350" lvl="0" marL="457200" rtl="0" algn="l">
              <a:spcBef>
                <a:spcPts val="0"/>
              </a:spcBef>
              <a:spcAft>
                <a:spcPts val="0"/>
              </a:spcAft>
              <a:buSzPts val="2500"/>
              <a:buChar char="❖"/>
            </a:pPr>
            <a:r>
              <a:rPr lang="en" sz="2500"/>
              <a:t>Methodology</a:t>
            </a:r>
            <a:endParaRPr sz="2500"/>
          </a:p>
          <a:p>
            <a:pPr indent="-387350" lvl="0" marL="457200" rtl="0" algn="l">
              <a:spcBef>
                <a:spcPts val="0"/>
              </a:spcBef>
              <a:spcAft>
                <a:spcPts val="0"/>
              </a:spcAft>
              <a:buSzPts val="2500"/>
              <a:buChar char="❖"/>
            </a:pPr>
            <a:r>
              <a:rPr lang="en" sz="2500"/>
              <a:t>Results</a:t>
            </a:r>
            <a:endParaRPr sz="2500"/>
          </a:p>
          <a:p>
            <a:pPr indent="-387350" lvl="0" marL="457200" rtl="0" algn="l">
              <a:spcBef>
                <a:spcPts val="0"/>
              </a:spcBef>
              <a:spcAft>
                <a:spcPts val="0"/>
              </a:spcAft>
              <a:buSzPts val="2500"/>
              <a:buChar char="❖"/>
            </a:pPr>
            <a:r>
              <a:rPr lang="en" sz="2500"/>
              <a:t>Conclusion</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Background &amp; Motivation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&amp; Motivation</a:t>
            </a:r>
            <a:endParaRPr/>
          </a:p>
        </p:txBody>
      </p:sp>
      <p:sp>
        <p:nvSpPr>
          <p:cNvPr id="104" name="Google Shape;104;p16"/>
          <p:cNvSpPr txBox="1"/>
          <p:nvPr>
            <p:ph idx="1" type="body"/>
          </p:nvPr>
        </p:nvSpPr>
        <p:spPr>
          <a:xfrm>
            <a:off x="311700" y="10012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D3B45"/>
              </a:buClr>
              <a:buSzPts val="1800"/>
              <a:buChar char="●"/>
            </a:pPr>
            <a:r>
              <a:rPr lang="en">
                <a:solidFill>
                  <a:srgbClr val="2D3B45"/>
                </a:solidFill>
                <a:highlight>
                  <a:srgbClr val="FFFFFF"/>
                </a:highlight>
              </a:rPr>
              <a:t>UN composed of 6 bodies:</a:t>
            </a:r>
            <a:endParaRPr>
              <a:solidFill>
                <a:srgbClr val="2D3B45"/>
              </a:solidFill>
              <a:highlight>
                <a:srgbClr val="FFFFFF"/>
              </a:highlight>
            </a:endParaRPr>
          </a:p>
          <a:p>
            <a:pPr indent="-317500" lvl="1" marL="914400" rtl="0" algn="l">
              <a:spcBef>
                <a:spcPts val="0"/>
              </a:spcBef>
              <a:spcAft>
                <a:spcPts val="0"/>
              </a:spcAft>
              <a:buClr>
                <a:srgbClr val="2D3B45"/>
              </a:buClr>
              <a:buSzPts val="1400"/>
              <a:buChar char="○"/>
            </a:pPr>
            <a:r>
              <a:rPr lang="en">
                <a:solidFill>
                  <a:srgbClr val="2D3B45"/>
                </a:solidFill>
                <a:highlight>
                  <a:srgbClr val="FFFFFF"/>
                </a:highlight>
              </a:rPr>
              <a:t>Security Council</a:t>
            </a:r>
            <a:endParaRPr>
              <a:solidFill>
                <a:srgbClr val="2D3B45"/>
              </a:solidFill>
              <a:highlight>
                <a:srgbClr val="FFFFFF"/>
              </a:highlight>
            </a:endParaRPr>
          </a:p>
          <a:p>
            <a:pPr indent="-317500" lvl="1" marL="914400" rtl="0" algn="l">
              <a:spcBef>
                <a:spcPts val="0"/>
              </a:spcBef>
              <a:spcAft>
                <a:spcPts val="0"/>
              </a:spcAft>
              <a:buClr>
                <a:srgbClr val="2D3B45"/>
              </a:buClr>
              <a:buSzPts val="1400"/>
              <a:buChar char="○"/>
            </a:pPr>
            <a:r>
              <a:rPr b="1" lang="en">
                <a:solidFill>
                  <a:srgbClr val="2D3B45"/>
                </a:solidFill>
                <a:highlight>
                  <a:srgbClr val="FFFFFF"/>
                </a:highlight>
              </a:rPr>
              <a:t>General Assembly</a:t>
            </a:r>
            <a:endParaRPr b="1">
              <a:solidFill>
                <a:srgbClr val="2D3B45"/>
              </a:solidFill>
              <a:highlight>
                <a:srgbClr val="FFFFFF"/>
              </a:highlight>
            </a:endParaRPr>
          </a:p>
          <a:p>
            <a:pPr indent="-317500" lvl="1" marL="914400" rtl="0" algn="l">
              <a:spcBef>
                <a:spcPts val="0"/>
              </a:spcBef>
              <a:spcAft>
                <a:spcPts val="0"/>
              </a:spcAft>
              <a:buClr>
                <a:srgbClr val="2D3B45"/>
              </a:buClr>
              <a:buSzPts val="1400"/>
              <a:buChar char="○"/>
            </a:pPr>
            <a:r>
              <a:rPr lang="en">
                <a:solidFill>
                  <a:srgbClr val="2D3B45"/>
                </a:solidFill>
                <a:highlight>
                  <a:srgbClr val="FFFFFF"/>
                </a:highlight>
              </a:rPr>
              <a:t>Economic and Social Council</a:t>
            </a:r>
            <a:endParaRPr>
              <a:solidFill>
                <a:srgbClr val="2D3B45"/>
              </a:solidFill>
              <a:highlight>
                <a:srgbClr val="FFFFFF"/>
              </a:highlight>
            </a:endParaRPr>
          </a:p>
          <a:p>
            <a:pPr indent="-317500" lvl="1" marL="914400" rtl="0" algn="l">
              <a:spcBef>
                <a:spcPts val="0"/>
              </a:spcBef>
              <a:spcAft>
                <a:spcPts val="0"/>
              </a:spcAft>
              <a:buClr>
                <a:srgbClr val="2D3B45"/>
              </a:buClr>
              <a:buSzPts val="1400"/>
              <a:buChar char="○"/>
            </a:pPr>
            <a:r>
              <a:rPr lang="en">
                <a:solidFill>
                  <a:srgbClr val="2D3B45"/>
                </a:solidFill>
                <a:highlight>
                  <a:srgbClr val="FFFFFF"/>
                </a:highlight>
              </a:rPr>
              <a:t>Trusteeship Council</a:t>
            </a:r>
            <a:endParaRPr>
              <a:solidFill>
                <a:srgbClr val="2D3B45"/>
              </a:solidFill>
              <a:highlight>
                <a:srgbClr val="FFFFFF"/>
              </a:highlight>
            </a:endParaRPr>
          </a:p>
          <a:p>
            <a:pPr indent="-317500" lvl="1" marL="914400" rtl="0" algn="l">
              <a:spcBef>
                <a:spcPts val="0"/>
              </a:spcBef>
              <a:spcAft>
                <a:spcPts val="0"/>
              </a:spcAft>
              <a:buClr>
                <a:srgbClr val="2D3B45"/>
              </a:buClr>
              <a:buSzPts val="1400"/>
              <a:buChar char="○"/>
            </a:pPr>
            <a:r>
              <a:rPr lang="en">
                <a:solidFill>
                  <a:srgbClr val="2D3B45"/>
                </a:solidFill>
                <a:highlight>
                  <a:srgbClr val="FFFFFF"/>
                </a:highlight>
              </a:rPr>
              <a:t>International Court of Justice</a:t>
            </a:r>
            <a:endParaRPr>
              <a:solidFill>
                <a:srgbClr val="2D3B45"/>
              </a:solidFill>
              <a:highlight>
                <a:srgbClr val="FFFFFF"/>
              </a:highlight>
            </a:endParaRPr>
          </a:p>
          <a:p>
            <a:pPr indent="-317500" lvl="1" marL="914400" rtl="0" algn="l">
              <a:spcBef>
                <a:spcPts val="0"/>
              </a:spcBef>
              <a:spcAft>
                <a:spcPts val="0"/>
              </a:spcAft>
              <a:buClr>
                <a:srgbClr val="2D3B45"/>
              </a:buClr>
              <a:buSzPts val="1400"/>
              <a:buChar char="○"/>
            </a:pPr>
            <a:r>
              <a:rPr lang="en">
                <a:solidFill>
                  <a:srgbClr val="2D3B45"/>
                </a:solidFill>
                <a:highlight>
                  <a:srgbClr val="FFFFFF"/>
                </a:highlight>
              </a:rPr>
              <a:t>Secretariat</a:t>
            </a:r>
            <a:endParaRPr>
              <a:solidFill>
                <a:srgbClr val="2D3B45"/>
              </a:solidFill>
              <a:highlight>
                <a:srgbClr val="FFFFFF"/>
              </a:highlight>
            </a:endParaRPr>
          </a:p>
          <a:p>
            <a:pPr indent="-342900" lvl="0" marL="457200" rtl="0" algn="l">
              <a:spcBef>
                <a:spcPts val="0"/>
              </a:spcBef>
              <a:spcAft>
                <a:spcPts val="0"/>
              </a:spcAft>
              <a:buClr>
                <a:srgbClr val="2D3B45"/>
              </a:buClr>
              <a:buSzPts val="1800"/>
              <a:buChar char="●"/>
            </a:pPr>
            <a:r>
              <a:rPr lang="en" sz="1800">
                <a:solidFill>
                  <a:srgbClr val="2D3B45"/>
                </a:solidFill>
                <a:highlight>
                  <a:srgbClr val="FFFFFF"/>
                </a:highlight>
              </a:rPr>
              <a:t>General Assembly (UNGA)</a:t>
            </a:r>
            <a:r>
              <a:rPr lang="en">
                <a:solidFill>
                  <a:srgbClr val="2D3B45"/>
                </a:solidFill>
                <a:highlight>
                  <a:srgbClr val="FFFFFF"/>
                </a:highlight>
              </a:rPr>
              <a:t>:</a:t>
            </a:r>
            <a:r>
              <a:rPr lang="en" sz="1800">
                <a:solidFill>
                  <a:srgbClr val="2D3B45"/>
                </a:solidFill>
                <a:highlight>
                  <a:srgbClr val="FFFFFF"/>
                </a:highlight>
              </a:rPr>
              <a:t> UN body </a:t>
            </a:r>
            <a:r>
              <a:rPr lang="en">
                <a:solidFill>
                  <a:srgbClr val="2D3B45"/>
                </a:solidFill>
                <a:highlight>
                  <a:srgbClr val="FFFFFF"/>
                </a:highlight>
              </a:rPr>
              <a:t>c</a:t>
            </a:r>
            <a:r>
              <a:rPr lang="en" sz="1800">
                <a:solidFill>
                  <a:srgbClr val="2D3B45"/>
                </a:solidFill>
                <a:highlight>
                  <a:srgbClr val="FFFFFF"/>
                </a:highlight>
              </a:rPr>
              <a:t>omposed of all 193 member states</a:t>
            </a:r>
            <a:endParaRPr>
              <a:solidFill>
                <a:srgbClr val="2D3B45"/>
              </a:solidFill>
              <a:highlight>
                <a:srgbClr val="FFFFFF"/>
              </a:highlight>
            </a:endParaRPr>
          </a:p>
          <a:p>
            <a:pPr indent="-342900" lvl="0" marL="457200" rtl="0" algn="l">
              <a:spcBef>
                <a:spcPts val="0"/>
              </a:spcBef>
              <a:spcAft>
                <a:spcPts val="0"/>
              </a:spcAft>
              <a:buClr>
                <a:srgbClr val="2D3B45"/>
              </a:buClr>
              <a:buSzPts val="1800"/>
              <a:buFont typeface="Roboto"/>
              <a:buChar char="●"/>
            </a:pPr>
            <a:r>
              <a:rPr lang="en">
                <a:solidFill>
                  <a:srgbClr val="2D3B45"/>
                </a:solidFill>
                <a:highlight>
                  <a:srgbClr val="FFFFFF"/>
                </a:highlight>
              </a:rPr>
              <a:t>Member nations discuss international matters and the state of the world at yearly debates</a:t>
            </a:r>
            <a:endParaRPr>
              <a:solidFill>
                <a:srgbClr val="2D3B45"/>
              </a:solidFill>
              <a:highlight>
                <a:srgbClr val="FFFFFF"/>
              </a:highlight>
            </a:endParaRPr>
          </a:p>
          <a:p>
            <a:pPr indent="-342900" lvl="0" marL="457200" marR="0" rtl="0" algn="l">
              <a:lnSpc>
                <a:spcPct val="115000"/>
              </a:lnSpc>
              <a:spcBef>
                <a:spcPts val="0"/>
              </a:spcBef>
              <a:spcAft>
                <a:spcPts val="0"/>
              </a:spcAft>
              <a:buClr>
                <a:srgbClr val="2D3B45"/>
              </a:buClr>
              <a:buSzPts val="1800"/>
              <a:buFont typeface="Roboto"/>
              <a:buChar char="●"/>
            </a:pPr>
            <a:r>
              <a:rPr lang="en">
                <a:solidFill>
                  <a:srgbClr val="2D3B45"/>
                </a:solidFill>
                <a:highlight>
                  <a:srgbClr val="FFFFFF"/>
                </a:highlight>
              </a:rPr>
              <a:t>What do these speeches tell us?</a:t>
            </a:r>
            <a:endParaRPr>
              <a:solidFill>
                <a:srgbClr val="2D3B45"/>
              </a:solidFill>
              <a:highlight>
                <a:srgbClr val="FFFFFF"/>
              </a:highlight>
            </a:endParaRPr>
          </a:p>
          <a:p>
            <a:pPr indent="0" lvl="0" marL="0" rtl="0" algn="l">
              <a:spcBef>
                <a:spcPts val="500"/>
              </a:spcBef>
              <a:spcAft>
                <a:spcPts val="0"/>
              </a:spcAft>
              <a:buNone/>
            </a:pPr>
            <a:r>
              <a:t/>
            </a:r>
            <a:endParaRPr sz="1800">
              <a:solidFill>
                <a:srgbClr val="2D3B45"/>
              </a:solidFill>
              <a:highlight>
                <a:srgbClr val="FFFFFF"/>
              </a:highlight>
            </a:endParaRPr>
          </a:p>
          <a:p>
            <a:pPr indent="0" lvl="0" marL="0" rtl="0" algn="l">
              <a:spcBef>
                <a:spcPts val="500"/>
              </a:spcBef>
              <a:spcAft>
                <a:spcPts val="1200"/>
              </a:spcAft>
              <a:buNone/>
            </a:pPr>
            <a:r>
              <a:t/>
            </a:r>
            <a:endParaRPr/>
          </a:p>
        </p:txBody>
      </p:sp>
      <p:pic>
        <p:nvPicPr>
          <p:cNvPr descr="File:President Barack Obama delivers remarks at the UNGA Climate ..." id="105" name="Google Shape;105;p16"/>
          <p:cNvPicPr preferRelativeResize="0"/>
          <p:nvPr/>
        </p:nvPicPr>
        <p:blipFill>
          <a:blip r:embed="rId3">
            <a:alphaModFix/>
          </a:blip>
          <a:stretch>
            <a:fillRect/>
          </a:stretch>
        </p:blipFill>
        <p:spPr>
          <a:xfrm>
            <a:off x="5091500" y="602575"/>
            <a:ext cx="3086449" cy="2057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&amp; Motivation</a:t>
            </a:r>
            <a:endParaRPr/>
          </a:p>
        </p:txBody>
      </p:sp>
      <p:sp>
        <p:nvSpPr>
          <p:cNvPr id="111" name="Google Shape;111;p17"/>
          <p:cNvSpPr txBox="1"/>
          <p:nvPr>
            <p:ph idx="1" type="body"/>
          </p:nvPr>
        </p:nvSpPr>
        <p:spPr>
          <a:xfrm>
            <a:off x="311700" y="11536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2D3B45"/>
                </a:solidFill>
                <a:highlight>
                  <a:srgbClr val="FFFFFF"/>
                </a:highlight>
              </a:rPr>
              <a:t>Research questions</a:t>
            </a:r>
            <a:r>
              <a:rPr i="1" lang="en">
                <a:solidFill>
                  <a:srgbClr val="2D3B45"/>
                </a:solidFill>
                <a:highlight>
                  <a:srgbClr val="FFFFFF"/>
                </a:highlight>
              </a:rPr>
              <a:t>:</a:t>
            </a:r>
            <a:endParaRPr i="1">
              <a:solidFill>
                <a:srgbClr val="2D3B45"/>
              </a:solidFill>
              <a:highlight>
                <a:srgbClr val="FFFFFF"/>
              </a:highlight>
            </a:endParaRPr>
          </a:p>
          <a:p>
            <a:pPr indent="0" lvl="0" marL="0" rtl="0" algn="l">
              <a:spcBef>
                <a:spcPts val="500"/>
              </a:spcBef>
              <a:spcAft>
                <a:spcPts val="0"/>
              </a:spcAft>
              <a:buNone/>
            </a:pPr>
            <a:r>
              <a:t/>
            </a:r>
            <a:endParaRPr>
              <a:solidFill>
                <a:srgbClr val="2D3B45"/>
              </a:solidFill>
              <a:highlight>
                <a:srgbClr val="FFFFFF"/>
              </a:highlight>
            </a:endParaRPr>
          </a:p>
          <a:p>
            <a:pPr indent="-342900" lvl="1" marL="914400" rtl="0" algn="l">
              <a:spcBef>
                <a:spcPts val="500"/>
              </a:spcBef>
              <a:spcAft>
                <a:spcPts val="0"/>
              </a:spcAft>
              <a:buClr>
                <a:srgbClr val="2D3B45"/>
              </a:buClr>
              <a:buSzPts val="1800"/>
              <a:buFont typeface="Roboto"/>
              <a:buChar char="○"/>
            </a:pPr>
            <a:r>
              <a:rPr b="1" lang="en" sz="1800">
                <a:solidFill>
                  <a:srgbClr val="2D3B45"/>
                </a:solidFill>
                <a:highlight>
                  <a:srgbClr val="FFFFFF"/>
                </a:highlight>
              </a:rPr>
              <a:t>What topics exist in the speeches at the UN debates? What is the sentiment of these speeches?</a:t>
            </a:r>
            <a:endParaRPr b="1" sz="1800">
              <a:solidFill>
                <a:srgbClr val="2D3B45"/>
              </a:solidFill>
              <a:highlight>
                <a:srgbClr val="FFFFFF"/>
              </a:highlight>
            </a:endParaRPr>
          </a:p>
          <a:p>
            <a:pPr indent="-342900" lvl="1" marL="914400" rtl="0" algn="l">
              <a:spcBef>
                <a:spcPts val="0"/>
              </a:spcBef>
              <a:spcAft>
                <a:spcPts val="0"/>
              </a:spcAft>
              <a:buClr>
                <a:srgbClr val="2D3B45"/>
              </a:buClr>
              <a:buSzPts val="1800"/>
              <a:buFont typeface="Roboto"/>
              <a:buChar char="○"/>
            </a:pPr>
            <a:r>
              <a:rPr b="1" lang="en" sz="1800">
                <a:solidFill>
                  <a:srgbClr val="2D3B45"/>
                </a:solidFill>
                <a:highlight>
                  <a:srgbClr val="FFFFFF"/>
                </a:highlight>
              </a:rPr>
              <a:t>How do sentiment and topics change over time and between countries?</a:t>
            </a:r>
            <a:endParaRPr b="1" sz="1800">
              <a:solidFill>
                <a:srgbClr val="2D3B45"/>
              </a:solidFill>
              <a:highlight>
                <a:srgbClr val="FFFFFF"/>
              </a:highlight>
            </a:endParaRPr>
          </a:p>
          <a:p>
            <a:pPr indent="-342900" lvl="1" marL="914400" rtl="0" algn="l">
              <a:spcBef>
                <a:spcPts val="0"/>
              </a:spcBef>
              <a:spcAft>
                <a:spcPts val="0"/>
              </a:spcAft>
              <a:buClr>
                <a:srgbClr val="2D3B45"/>
              </a:buClr>
              <a:buSzPts val="1800"/>
              <a:buFont typeface="Arial"/>
              <a:buChar char="○"/>
            </a:pPr>
            <a:r>
              <a:rPr b="1" lang="en" sz="1800">
                <a:solidFill>
                  <a:srgbClr val="2D3B45"/>
                </a:solidFill>
                <a:highlight>
                  <a:srgbClr val="FFFFFF"/>
                </a:highlight>
              </a:rPr>
              <a:t>What is the relationship between sentiment and world metrics?</a:t>
            </a:r>
            <a:endParaRPr b="1" sz="1800">
              <a:solidFill>
                <a:srgbClr val="2D3B45"/>
              </a:solidFill>
              <a:highlight>
                <a:srgbClr val="FFFFFF"/>
              </a:highlight>
            </a:endParaRPr>
          </a:p>
          <a:p>
            <a:pPr indent="-342900" lvl="1" marL="914400" rtl="0" algn="l">
              <a:spcBef>
                <a:spcPts val="0"/>
              </a:spcBef>
              <a:spcAft>
                <a:spcPts val="0"/>
              </a:spcAft>
              <a:buClr>
                <a:srgbClr val="2D3B45"/>
              </a:buClr>
              <a:buSzPts val="1800"/>
              <a:buFont typeface="Roboto"/>
              <a:buChar char="○"/>
            </a:pPr>
            <a:r>
              <a:rPr b="1" lang="en" sz="1800">
                <a:solidFill>
                  <a:srgbClr val="2D3B45"/>
                </a:solidFill>
                <a:highlight>
                  <a:srgbClr val="FFFFFF"/>
                </a:highlight>
              </a:rPr>
              <a:t>Can results be validated with real-world events?</a:t>
            </a:r>
            <a:endParaRPr b="1" sz="1800">
              <a:solidFill>
                <a:srgbClr val="2D3B45"/>
              </a:solidFill>
              <a:highlight>
                <a:srgbClr val="FFFFFF"/>
              </a:highlight>
            </a:endParaRPr>
          </a:p>
          <a:p>
            <a:pPr indent="0" lvl="0" marL="0" rtl="0" algn="l">
              <a:spcBef>
                <a:spcPts val="5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sp>
        <p:nvSpPr>
          <p:cNvPr id="122" name="Google Shape;122;p19"/>
          <p:cNvSpPr txBox="1"/>
          <p:nvPr>
            <p:ph idx="1" type="body"/>
          </p:nvPr>
        </p:nvSpPr>
        <p:spPr>
          <a:xfrm>
            <a:off x="311700" y="1077475"/>
            <a:ext cx="8832300" cy="3339000"/>
          </a:xfrm>
          <a:prstGeom prst="rect">
            <a:avLst/>
          </a:prstGeom>
        </p:spPr>
        <p:txBody>
          <a:bodyPr anchorCtr="0" anchor="t" bIns="91425" lIns="91425" spcFirstLastPara="1" rIns="91425" wrap="square" tIns="91425">
            <a:noAutofit/>
          </a:bodyPr>
          <a:lstStyle/>
          <a:p>
            <a:pPr indent="0" lvl="0" marL="0" rtl="0" algn="l">
              <a:lnSpc>
                <a:spcPct val="122222"/>
              </a:lnSpc>
              <a:spcBef>
                <a:spcPts val="0"/>
              </a:spcBef>
              <a:spcAft>
                <a:spcPts val="0"/>
              </a:spcAft>
              <a:buNone/>
            </a:pPr>
            <a:r>
              <a:rPr b="1" lang="en">
                <a:solidFill>
                  <a:srgbClr val="202124"/>
                </a:solidFill>
                <a:highlight>
                  <a:srgbClr val="FFFFFF"/>
                </a:highlight>
              </a:rPr>
              <a:t>UN General Debate Corpus, 1946-2023</a:t>
            </a:r>
            <a:endParaRPr b="1">
              <a:solidFill>
                <a:srgbClr val="202124"/>
              </a:solidFill>
              <a:highlight>
                <a:srgbClr val="FFFFFF"/>
              </a:highlight>
            </a:endParaRPr>
          </a:p>
          <a:p>
            <a:pPr indent="-342900" lvl="0" marL="457200" rtl="0" algn="l">
              <a:lnSpc>
                <a:spcPct val="122222"/>
              </a:lnSpc>
              <a:spcBef>
                <a:spcPts val="1200"/>
              </a:spcBef>
              <a:spcAft>
                <a:spcPts val="0"/>
              </a:spcAft>
              <a:buClr>
                <a:srgbClr val="202124"/>
              </a:buClr>
              <a:buSzPts val="1800"/>
              <a:buChar char="●"/>
            </a:pPr>
            <a:r>
              <a:rPr lang="en">
                <a:solidFill>
                  <a:srgbClr val="202124"/>
                </a:solidFill>
                <a:highlight>
                  <a:srgbClr val="FFFFFF"/>
                </a:highlight>
              </a:rPr>
              <a:t>10,760 speeches at the country-year level (e.g. “USA - 1990”)</a:t>
            </a:r>
            <a:endParaRPr>
              <a:solidFill>
                <a:srgbClr val="202124"/>
              </a:solidFill>
              <a:highlight>
                <a:srgbClr val="FFFFFF"/>
              </a:highlight>
            </a:endParaRPr>
          </a:p>
          <a:p>
            <a:pPr indent="-342900" lvl="0" marL="457200" rtl="0" algn="l">
              <a:lnSpc>
                <a:spcPct val="122222"/>
              </a:lnSpc>
              <a:spcBef>
                <a:spcPts val="0"/>
              </a:spcBef>
              <a:spcAft>
                <a:spcPts val="0"/>
              </a:spcAft>
              <a:buClr>
                <a:srgbClr val="202124"/>
              </a:buClr>
              <a:buSzPts val="1800"/>
              <a:buChar char="●"/>
            </a:pPr>
            <a:r>
              <a:rPr lang="en">
                <a:solidFill>
                  <a:srgbClr val="202124"/>
                </a:solidFill>
                <a:highlight>
                  <a:srgbClr val="FFFFFF"/>
                </a:highlight>
              </a:rPr>
              <a:t>Additional variables included: regime type, major power, </a:t>
            </a:r>
            <a:r>
              <a:rPr lang="en">
                <a:solidFill>
                  <a:srgbClr val="202124"/>
                </a:solidFill>
                <a:highlight>
                  <a:srgbClr val="FFFFFF"/>
                </a:highlight>
              </a:rPr>
              <a:t>democracy</a:t>
            </a:r>
            <a:r>
              <a:rPr lang="en">
                <a:solidFill>
                  <a:srgbClr val="202124"/>
                </a:solidFill>
                <a:highlight>
                  <a:srgbClr val="FFFFFF"/>
                </a:highlight>
              </a:rPr>
              <a:t>, gender equality score</a:t>
            </a:r>
            <a:endParaRPr>
              <a:solidFill>
                <a:srgbClr val="202124"/>
              </a:solidFill>
              <a:highlight>
                <a:srgbClr val="FFFFFF"/>
              </a:highlight>
            </a:endParaRPr>
          </a:p>
          <a:p>
            <a:pPr indent="-342900" lvl="0" marL="457200" rtl="0" algn="l">
              <a:lnSpc>
                <a:spcPct val="122222"/>
              </a:lnSpc>
              <a:spcBef>
                <a:spcPts val="0"/>
              </a:spcBef>
              <a:spcAft>
                <a:spcPts val="0"/>
              </a:spcAft>
              <a:buClr>
                <a:srgbClr val="202124"/>
              </a:buClr>
              <a:buSzPts val="1800"/>
              <a:buChar char="●"/>
            </a:pPr>
            <a:r>
              <a:rPr lang="en">
                <a:solidFill>
                  <a:srgbClr val="202124"/>
                </a:solidFill>
                <a:highlight>
                  <a:srgbClr val="FFFFFF"/>
                </a:highlight>
              </a:rPr>
              <a:t>Average speech length: 2,930 words</a:t>
            </a:r>
            <a:endParaRPr>
              <a:solidFill>
                <a:srgbClr val="202124"/>
              </a:solidFill>
              <a:highlight>
                <a:srgbClr val="FFFFFF"/>
              </a:highlight>
            </a:endParaRPr>
          </a:p>
          <a:p>
            <a:pPr indent="0" lvl="0" marL="0" rtl="0" algn="l">
              <a:lnSpc>
                <a:spcPct val="122222"/>
              </a:lnSpc>
              <a:spcBef>
                <a:spcPts val="1200"/>
              </a:spcBef>
              <a:spcAft>
                <a:spcPts val="0"/>
              </a:spcAft>
              <a:buNone/>
            </a:pPr>
            <a:r>
              <a:rPr b="1" lang="en">
                <a:solidFill>
                  <a:srgbClr val="202124"/>
                </a:solidFill>
                <a:highlight>
                  <a:srgbClr val="FFFFFF"/>
                </a:highlight>
              </a:rPr>
              <a:t>World Development Indicators</a:t>
            </a:r>
            <a:endParaRPr b="1">
              <a:solidFill>
                <a:srgbClr val="202124"/>
              </a:solidFill>
              <a:highlight>
                <a:srgbClr val="FFFFFF"/>
              </a:highlight>
            </a:endParaRPr>
          </a:p>
          <a:p>
            <a:pPr indent="-342900" lvl="0" marL="457200" rtl="0" algn="l">
              <a:lnSpc>
                <a:spcPct val="122222"/>
              </a:lnSpc>
              <a:spcBef>
                <a:spcPts val="1200"/>
              </a:spcBef>
              <a:spcAft>
                <a:spcPts val="0"/>
              </a:spcAft>
              <a:buClr>
                <a:srgbClr val="202124"/>
              </a:buClr>
              <a:buSzPts val="1800"/>
              <a:buChar char="●"/>
            </a:pPr>
            <a:r>
              <a:rPr lang="en">
                <a:solidFill>
                  <a:srgbClr val="202124"/>
                </a:solidFill>
                <a:highlight>
                  <a:srgbClr val="FFFFFF"/>
                </a:highlight>
              </a:rPr>
              <a:t>GINI, GDP per capita at the country-year level</a:t>
            </a:r>
            <a:endParaRPr>
              <a:solidFill>
                <a:srgbClr val="202124"/>
              </a:solidFill>
              <a:highlight>
                <a:srgbClr val="FFFFFF"/>
              </a:highlight>
            </a:endParaRPr>
          </a:p>
          <a:p>
            <a:pPr indent="-342900" lvl="0" marL="457200" rtl="0" algn="l">
              <a:lnSpc>
                <a:spcPct val="122222"/>
              </a:lnSpc>
              <a:spcBef>
                <a:spcPts val="0"/>
              </a:spcBef>
              <a:spcAft>
                <a:spcPts val="0"/>
              </a:spcAft>
              <a:buClr>
                <a:srgbClr val="202124"/>
              </a:buClr>
              <a:buSzPts val="1800"/>
              <a:buChar char="●"/>
            </a:pPr>
            <a:r>
              <a:rPr lang="en">
                <a:solidFill>
                  <a:srgbClr val="202124"/>
                </a:solidFill>
                <a:highlight>
                  <a:srgbClr val="FFFFFF"/>
                </a:highlight>
              </a:rPr>
              <a:t>Merged to UN data by country-year</a:t>
            </a:r>
            <a:endParaRPr>
              <a:solidFill>
                <a:srgbClr val="202124"/>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Methodology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33" name="Google Shape;133;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Topic modeling</a:t>
            </a:r>
            <a:r>
              <a:rPr lang="en"/>
              <a:t>: Latent Dirichlet Allocation (LDA)</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b="1" lang="en"/>
              <a:t>Sentiment Analysis</a:t>
            </a:r>
            <a:r>
              <a:rPr lang="en"/>
              <a:t>: Lexicoder Sentiment Dictionary (LSD)</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b="1" lang="en"/>
              <a:t>Hypothesis testing</a:t>
            </a:r>
            <a:r>
              <a:rPr lang="en"/>
              <a:t>: Regression analysis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b="1" lang="en"/>
              <a:t>Dashboard</a:t>
            </a:r>
            <a:r>
              <a:rPr lang="en"/>
              <a:t>: R Shiny</a:t>
            </a:r>
            <a:endParaRPr/>
          </a:p>
        </p:txBody>
      </p:sp>
      <p:pic>
        <p:nvPicPr>
          <p:cNvPr descr="File:Document icon (the Noun Project 27904).svg - Wikimedia Commons" id="134" name="Google Shape;134;p21"/>
          <p:cNvPicPr preferRelativeResize="0"/>
          <p:nvPr/>
        </p:nvPicPr>
        <p:blipFill>
          <a:blip r:embed="rId3">
            <a:alphaModFix/>
          </a:blip>
          <a:stretch>
            <a:fillRect/>
          </a:stretch>
        </p:blipFill>
        <p:spPr>
          <a:xfrm>
            <a:off x="6410525" y="1329124"/>
            <a:ext cx="442550" cy="442550"/>
          </a:xfrm>
          <a:prstGeom prst="rect">
            <a:avLst/>
          </a:prstGeom>
          <a:noFill/>
          <a:ln>
            <a:noFill/>
          </a:ln>
        </p:spPr>
      </p:pic>
      <p:pic>
        <p:nvPicPr>
          <p:cNvPr descr="File:Document icon (the Noun Project 27904).svg - Wikimedia Commons" id="135" name="Google Shape;135;p21"/>
          <p:cNvPicPr preferRelativeResize="0"/>
          <p:nvPr/>
        </p:nvPicPr>
        <p:blipFill>
          <a:blip r:embed="rId3">
            <a:alphaModFix/>
          </a:blip>
          <a:stretch>
            <a:fillRect/>
          </a:stretch>
        </p:blipFill>
        <p:spPr>
          <a:xfrm>
            <a:off x="5955125" y="1163875"/>
            <a:ext cx="607800" cy="607800"/>
          </a:xfrm>
          <a:prstGeom prst="rect">
            <a:avLst/>
          </a:prstGeom>
          <a:noFill/>
          <a:ln>
            <a:noFill/>
          </a:ln>
        </p:spPr>
      </p:pic>
      <p:pic>
        <p:nvPicPr>
          <p:cNvPr descr="File:Thumbs-down-icon.png - Wikipedia" id="136" name="Google Shape;136;p21"/>
          <p:cNvPicPr preferRelativeResize="0"/>
          <p:nvPr/>
        </p:nvPicPr>
        <p:blipFill>
          <a:blip r:embed="rId4">
            <a:alphaModFix/>
          </a:blip>
          <a:stretch>
            <a:fillRect/>
          </a:stretch>
        </p:blipFill>
        <p:spPr>
          <a:xfrm>
            <a:off x="7386517" y="2156161"/>
            <a:ext cx="766509" cy="632314"/>
          </a:xfrm>
          <a:prstGeom prst="rect">
            <a:avLst/>
          </a:prstGeom>
          <a:noFill/>
          <a:ln>
            <a:noFill/>
          </a:ln>
        </p:spPr>
      </p:pic>
      <p:pic>
        <p:nvPicPr>
          <p:cNvPr descr="File:Thumbs-down-icon.png - Wikipedia" id="137" name="Google Shape;137;p21"/>
          <p:cNvPicPr preferRelativeResize="0"/>
          <p:nvPr/>
        </p:nvPicPr>
        <p:blipFill>
          <a:blip r:embed="rId4">
            <a:alphaModFix/>
          </a:blip>
          <a:stretch>
            <a:fillRect/>
          </a:stretch>
        </p:blipFill>
        <p:spPr>
          <a:xfrm rot="10800000">
            <a:off x="6864100" y="2083000"/>
            <a:ext cx="766509" cy="632315"/>
          </a:xfrm>
          <a:prstGeom prst="rect">
            <a:avLst/>
          </a:prstGeom>
          <a:noFill/>
          <a:ln>
            <a:noFill/>
          </a:ln>
        </p:spPr>
      </p:pic>
      <p:pic>
        <p:nvPicPr>
          <p:cNvPr descr="File:Noun Project scatter graph icon 675164 cc.svg - Wikimedia Commons" id="138" name="Google Shape;138;p21"/>
          <p:cNvPicPr preferRelativeResize="0"/>
          <p:nvPr/>
        </p:nvPicPr>
        <p:blipFill>
          <a:blip r:embed="rId5">
            <a:alphaModFix/>
          </a:blip>
          <a:stretch>
            <a:fillRect/>
          </a:stretch>
        </p:blipFill>
        <p:spPr>
          <a:xfrm>
            <a:off x="5061850" y="2997625"/>
            <a:ext cx="730726" cy="730726"/>
          </a:xfrm>
          <a:prstGeom prst="rect">
            <a:avLst/>
          </a:prstGeom>
          <a:noFill/>
          <a:ln>
            <a:noFill/>
          </a:ln>
        </p:spPr>
      </p:pic>
      <p:pic>
        <p:nvPicPr>
          <p:cNvPr descr="File:Shiny hex logo.svg - Wikipedia" id="139" name="Google Shape;139;p21"/>
          <p:cNvPicPr preferRelativeResize="0"/>
          <p:nvPr/>
        </p:nvPicPr>
        <p:blipFill>
          <a:blip r:embed="rId6">
            <a:alphaModFix/>
          </a:blip>
          <a:stretch>
            <a:fillRect/>
          </a:stretch>
        </p:blipFill>
        <p:spPr>
          <a:xfrm>
            <a:off x="2994223" y="3928181"/>
            <a:ext cx="632325" cy="73071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