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Samuel Co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AA60E2-335E-4570-864B-3E45FC83E54D}">
  <a:tblStyle styleId="{30AA60E2-335E-4570-864B-3E45FC83E5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regular.fntdata"/><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Slab-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25T14:54:51.401">
    <p:pos x="6000" y="0"/>
    <p:text>Sam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3-25T14:54:58.464">
    <p:pos x="6000" y="0"/>
    <p:text>Sam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3-25T14:55:04.967">
    <p:pos x="6000" y="0"/>
    <p:text>Sam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3-27T14:49:13.488">
    <p:pos x="6000" y="0"/>
    <p:text>Xiangming</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5-03-30T14:41:34.620">
    <p:pos x="6000" y="0"/>
    <p:text>@xz634@georgetown.edu</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3-30T14:41:44.033">
    <p:pos x="6000" y="0"/>
    <p:text>@xz634@georgetown.edu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5a2156a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5a2156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5a2156a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5a2156a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the most pressing differences resulted from the difference in original vs. our own VADER scores. The distributes was slightly different, and the breakdown by city was also different, as illustrated by the boxplot.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there was no R code to reproduce the SVM (it was done in python). Doing it in R is computationally expensive, so we omitted this.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22f5d1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22f5d1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argument of the paper: sentiment is not a perfect predictor for political stance.</a:t>
            </a:r>
            <a:endParaRPr/>
          </a:p>
          <a:p>
            <a:pPr indent="0" lvl="0" marL="0" rtl="0" algn="l">
              <a:spcBef>
                <a:spcPts val="0"/>
              </a:spcBef>
              <a:spcAft>
                <a:spcPts val="0"/>
              </a:spcAft>
              <a:buNone/>
            </a:pPr>
            <a:r>
              <a:rPr lang="en"/>
              <a:t>Our extention: </a:t>
            </a:r>
            <a:r>
              <a:rPr lang="en"/>
              <a:t>we used stance labels to examine how sentiment varies across different stance groups.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22f5d19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22f5d199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extension we trained a Naive Bayes classifier to predict the stance given by BERT based on the text. </a:t>
            </a:r>
            <a:endParaRPr/>
          </a:p>
          <a:p>
            <a:pPr indent="0" lvl="0" marL="0" rtl="0" algn="l">
              <a:spcBef>
                <a:spcPts val="0"/>
              </a:spcBef>
              <a:spcAft>
                <a:spcPts val="0"/>
              </a:spcAft>
              <a:buNone/>
            </a:pPr>
            <a:r>
              <a:rPr lang="en"/>
              <a:t>We utilized a 80-20 split, and played around a bit with the alpha, settling at 1.</a:t>
            </a:r>
            <a:endParaRPr/>
          </a:p>
          <a:p>
            <a:pPr indent="0" lvl="0" marL="0" rtl="0" algn="l">
              <a:spcBef>
                <a:spcPts val="0"/>
              </a:spcBef>
              <a:spcAft>
                <a:spcPts val="0"/>
              </a:spcAft>
              <a:buNone/>
            </a:pPr>
            <a:r>
              <a:rPr lang="en"/>
              <a:t>Our results showed high accuracy, recall, and precision.</a:t>
            </a:r>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An accuracy score of 88.2 percent was observed, with a recall of 96.2 percent and a precision score of 89.0 percent.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F1 score was 92.5 percent.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model also even performed better than Bestvater and Monroe’s SVM stance model, which exhibited a F1 score of 81.7.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72ba7a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72ba7a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training the lasso model, we can identify the most predictive features for each stance by filterting those with the largest positive and negative coefficients.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22f5d199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22f5d19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pre-trained </a:t>
            </a:r>
            <a:r>
              <a:rPr lang="en"/>
              <a:t>transformation</a:t>
            </a:r>
            <a:r>
              <a:rPr lang="en"/>
              <a:t> matrix (A matrix) and embeddings.</a:t>
            </a:r>
            <a:endParaRPr/>
          </a:p>
          <a:p>
            <a:pPr indent="0" lvl="0" marL="0" rtl="0" algn="l">
              <a:spcBef>
                <a:spcPts val="0"/>
              </a:spcBef>
              <a:spcAft>
                <a:spcPts val="0"/>
              </a:spcAft>
              <a:buNone/>
            </a:pPr>
            <a:r>
              <a:rPr lang="en"/>
              <a:t>It works well in identifying the nearest neighbers of two word </a:t>
            </a:r>
            <a:r>
              <a:rPr lang="en"/>
              <a:t>patterns (march-related terms &amp; trump-related terms)</a:t>
            </a:r>
            <a:r>
              <a:rPr lang="en"/>
              <a:t> by stance.</a:t>
            </a:r>
            <a:endParaRPr/>
          </a:p>
          <a:p>
            <a:pPr indent="0" lvl="0" marL="0" rtl="0" algn="l">
              <a:spcBef>
                <a:spcPts val="0"/>
              </a:spcBef>
              <a:spcAft>
                <a:spcPts val="0"/>
              </a:spcAft>
              <a:buNone/>
            </a:pPr>
            <a:r>
              <a:rPr lang="en"/>
              <a:t>This protest was triggered by Trump’s policy positions.</a:t>
            </a:r>
            <a:endParaRPr/>
          </a:p>
          <a:p>
            <a:pPr indent="0" lvl="0" marL="0" rtl="0" algn="l">
              <a:lnSpc>
                <a:spcPct val="115000"/>
              </a:lnSpc>
              <a:spcBef>
                <a:spcPts val="0"/>
              </a:spcBef>
              <a:spcAft>
                <a:spcPts val="0"/>
              </a:spcAft>
              <a:buClr>
                <a:schemeClr val="dk1"/>
              </a:buClr>
              <a:buSzPts val="1100"/>
              <a:buFont typeface="Arial"/>
              <a:buNone/>
            </a:pPr>
            <a:r>
              <a:rPr lang="en" sz="1050">
                <a:solidFill>
                  <a:srgbClr val="0E0E0E"/>
                </a:solidFill>
              </a:rPr>
              <a:t>The sentiment of march-related terms differs significantly across stance groups. However, sentiments toward Trump-related terms are relatively consistent.</a:t>
            </a:r>
            <a:endParaRPr sz="1050">
              <a:solidFill>
                <a:srgbClr val="0E0E0E"/>
              </a:solidFill>
            </a:endParaRPr>
          </a:p>
          <a:p>
            <a:pPr indent="0" lvl="0" marL="0" rtl="0" algn="l">
              <a:spcBef>
                <a:spcPts val="0"/>
              </a:spcBef>
              <a:spcAft>
                <a:spcPts val="0"/>
              </a:spcAft>
              <a:buNone/>
            </a:pPr>
            <a:r>
              <a:rPr lang="en"/>
              <a:t>Pro-march individuals can also be negative if they are talking about Trump.</a:t>
            </a:r>
            <a:endParaRPr/>
          </a:p>
          <a:p>
            <a:pPr indent="0" lvl="0" marL="0" rtl="0" algn="l">
              <a:spcBef>
                <a:spcPts val="0"/>
              </a:spcBef>
              <a:spcAft>
                <a:spcPts val="0"/>
              </a:spcAft>
              <a:buNone/>
            </a:pPr>
            <a:r>
              <a:rPr lang="en"/>
              <a:t>However, if we only have tweets talking about the march, sentiment may be a better predictor for political stance.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72ba7a5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72ba7a5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fd0c446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fd0c446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fd0c446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fd0c446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72ba7a50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72ba7a50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fd0c446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fd0c446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72ba7a50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72ba7a50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fd0c446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fd0c446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is very well suited for this class because it uses multiple tools we learned from the beginning until now. As you all know, the political science world uses NLP a lot. One of the most common uses of NLP is sentiment analysis, and there are of course many applications for this in political science.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more often than not, politic</a:t>
            </a:r>
            <a:r>
              <a:rPr lang="en">
                <a:solidFill>
                  <a:schemeClr val="dk1"/>
                </a:solidFill>
              </a:rPr>
              <a:t>al scientists are more concerned with the stance of a text, not necessarily its sentiment.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Bestvater and Monroe explores the link between sentiment and stance by asking: </a:t>
            </a:r>
            <a:r>
              <a:rPr lang="en">
                <a:solidFill>
                  <a:schemeClr val="dk1"/>
                </a:solidFill>
              </a:rPr>
              <a:t>Is it reasonable to assume that the sentiment of a document reflects the stance of that document toward the primary topic of the document?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use a bunch of tools: VADER for sentiment analysis, but also uses LLMs and human coders to predict stance, supervised learning models, and hypothesis testing. And try to figure out this relationship.</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fd0c446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fd0c446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They explore </a:t>
            </a:r>
            <a:r>
              <a:rPr lang="en">
                <a:solidFill>
                  <a:schemeClr val="dk1"/>
                </a:solidFill>
              </a:rPr>
              <a:t>3 case studies in his paper: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Tweets About the 2017 Women’s March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"Mood of the Nation” Open-Ended Survey Responses About Donald Trump</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en">
                <a:solidFill>
                  <a:schemeClr val="dk1"/>
                </a:solidFill>
              </a:rPr>
              <a:t>Tweets About the Kavanaugh Confirmation</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In general, Besvater and Monroe find that while there is correlation between ideology and support for certain political outcomes, there is little evidence to suggest that sentiment and stance show the same relationship.</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fd0c446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fd0c446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fd0c446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fd0c446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solidFill>
                  <a:schemeClr val="dk1"/>
                </a:solidFill>
              </a:rPr>
              <a:t> first case study, authors measures sentiment and stance on tweets about the 2017 Women’s march. </a:t>
            </a:r>
            <a:endParaRPr>
              <a:solidFill>
                <a:schemeClr val="dk1"/>
              </a:solidFill>
            </a:endParaRPr>
          </a:p>
          <a:p>
            <a:pPr indent="0" lvl="0" marL="0" rtl="0" algn="l">
              <a:spcBef>
                <a:spcPts val="0"/>
              </a:spcBef>
              <a:spcAft>
                <a:spcPts val="0"/>
              </a:spcAft>
              <a:buNone/>
            </a:pPr>
            <a:r>
              <a:rPr lang="en">
                <a:solidFill>
                  <a:schemeClr val="dk1"/>
                </a:solidFill>
              </a:rPr>
              <a:t>Authors uses a corpus of 2.5 million tweets and measures sentiment of each using VADER. </a:t>
            </a:r>
            <a:endParaRPr>
              <a:solidFill>
                <a:schemeClr val="dk1"/>
              </a:solidFill>
            </a:endParaRPr>
          </a:p>
          <a:p>
            <a:pPr indent="0" lvl="0" marL="0" rtl="0" algn="l">
              <a:spcBef>
                <a:spcPts val="0"/>
              </a:spcBef>
              <a:spcAft>
                <a:spcPts val="0"/>
              </a:spcAft>
              <a:buNone/>
            </a:pPr>
            <a:r>
              <a:rPr lang="en">
                <a:solidFill>
                  <a:schemeClr val="dk1"/>
                </a:solidFill>
              </a:rPr>
              <a:t>These were broken down further by city.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then took a sample 20k tweets, and labeled them by hand, </a:t>
            </a:r>
            <a:r>
              <a:rPr lang="en">
                <a:solidFill>
                  <a:schemeClr val="dk1"/>
                </a:solidFill>
              </a:rPr>
              <a:t>determining</a:t>
            </a:r>
            <a:r>
              <a:rPr lang="en">
                <a:solidFill>
                  <a:schemeClr val="dk1"/>
                </a:solidFill>
              </a:rPr>
              <a:t>: (1) whether or not the tweet was positive or negative in sentiment, and (2) whether the tweet was pro or anti march.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 then used a BERT model trained on these tweets and labels to classify the rest of the tweets as pro or anti march.</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the political position of each user was ranked </a:t>
            </a:r>
            <a:r>
              <a:rPr lang="en">
                <a:solidFill>
                  <a:schemeClr val="dk1"/>
                </a:solidFill>
              </a:rPr>
              <a:t>on an ideological scale ranging from −2.5 (very liberal) to 2.5 (very conservative) according to the Bayesian ideal point estimation approach suggested and validated in Barberá.</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determine the effects of ideology on sentiment and stance, he used logistic regression to see the relationship between ideology score and (1) VADER Sentiment, (2) BERT Stance, and (3) Human-coded stance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 also trained a SVM model to predict stance and sentiment based on the text</a:t>
            </a:r>
            <a:endParaRPr>
              <a:solidFill>
                <a:schemeClr val="dk1"/>
              </a:solidFill>
            </a:endParaRPr>
          </a:p>
          <a:p>
            <a:pPr indent="0" lvl="0" marL="0" rtl="0" algn="l">
              <a:spcBef>
                <a:spcPts val="0"/>
              </a:spcBef>
              <a:spcAft>
                <a:spcPts val="0"/>
              </a:spcAft>
              <a:buNone/>
            </a:pPr>
            <a:r>
              <a:rPr lang="en">
                <a:solidFill>
                  <a:schemeClr val="dk1"/>
                </a:solidFill>
              </a:rPr>
              <a:t>But for our extension, we trained a Naive Bayes classifier to predict stance based on text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fd73fe4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fd73fe4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fd0c4466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fd0c4466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crosstabs replication of positive and negative sentiment and stance showed exactly </a:t>
            </a:r>
            <a:r>
              <a:rPr lang="en"/>
              <a:t>the</a:t>
            </a:r>
            <a:r>
              <a:rPr lang="en"/>
              <a:t> same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fd0c4466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fd0c4466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logistic regression shows the impact of ideology on (1) Vader Sentiment, (2) BERT stance, and (3) Human-coded stance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general, the more liberal the user, the more pro-march they were, and the more positive the sentiment. However, sentiment and stance did not share this relationship.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Our logistic regression also showed the same results and coefficients.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4.xml"/><Relationship Id="rId4" Type="http://schemas.openxmlformats.org/officeDocument/2006/relationships/image" Target="../media/image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5.xml"/><Relationship Id="rId4" Type="http://schemas.openxmlformats.org/officeDocument/2006/relationships/image" Target="../media/image1.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lnSpc>
                <a:spcPct val="110000"/>
              </a:lnSpc>
              <a:spcBef>
                <a:spcPts val="0"/>
              </a:spcBef>
              <a:spcAft>
                <a:spcPts val="0"/>
              </a:spcAft>
              <a:buNone/>
            </a:pPr>
            <a:r>
              <a:rPr b="1" lang="en" sz="2700">
                <a:solidFill>
                  <a:srgbClr val="F3F3F3"/>
                </a:solidFill>
              </a:rPr>
              <a:t>Sentiment is Not Stance: Target-Aware Opinion Classification for Political Text Analysis - </a:t>
            </a:r>
            <a:endParaRPr b="1" sz="2700">
              <a:solidFill>
                <a:srgbClr val="F3F3F3"/>
              </a:solidFill>
            </a:endParaRPr>
          </a:p>
          <a:p>
            <a:pPr indent="0" lvl="0" marL="0" rtl="0" algn="ctr">
              <a:lnSpc>
                <a:spcPct val="110000"/>
              </a:lnSpc>
              <a:spcBef>
                <a:spcPts val="0"/>
              </a:spcBef>
              <a:spcAft>
                <a:spcPts val="0"/>
              </a:spcAft>
              <a:buNone/>
            </a:pPr>
            <a:r>
              <a:rPr b="1" lang="en" sz="2700">
                <a:solidFill>
                  <a:srgbClr val="F3F3F3"/>
                </a:solidFill>
              </a:rPr>
              <a:t>Bestvater &amp; Monroe</a:t>
            </a:r>
            <a:endParaRPr>
              <a:solidFill>
                <a:srgbClr val="F3F3F3"/>
              </a:solidFill>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Xiangming Zeng and Sam Cohen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Differences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Differences</a:t>
            </a:r>
            <a:endParaRPr/>
          </a:p>
        </p:txBody>
      </p:sp>
      <p:sp>
        <p:nvSpPr>
          <p:cNvPr id="126" name="Google Shape;126;p23"/>
          <p:cNvSpPr txBox="1"/>
          <p:nvPr>
            <p:ph idx="1" type="body"/>
          </p:nvPr>
        </p:nvSpPr>
        <p:spPr>
          <a:xfrm>
            <a:off x="311700" y="982500"/>
            <a:ext cx="2948400" cy="1666800"/>
          </a:xfrm>
          <a:prstGeom prst="rect">
            <a:avLst/>
          </a:prstGeom>
        </p:spPr>
        <p:txBody>
          <a:bodyPr anchorCtr="0" anchor="t" bIns="91425" lIns="91425" spcFirstLastPara="1" rIns="91425" wrap="square" tIns="91425">
            <a:normAutofit lnSpcReduction="10000"/>
          </a:bodyPr>
          <a:lstStyle/>
          <a:p>
            <a:pPr indent="-342900" lvl="0" marL="457200" marR="0" rtl="0" algn="l">
              <a:lnSpc>
                <a:spcPct val="115000"/>
              </a:lnSpc>
              <a:spcBef>
                <a:spcPts val="1200"/>
              </a:spcBef>
              <a:spcAft>
                <a:spcPts val="0"/>
              </a:spcAft>
              <a:buClr>
                <a:schemeClr val="dk1"/>
              </a:buClr>
              <a:buSzPts val="1800"/>
              <a:buChar char="●"/>
            </a:pPr>
            <a:r>
              <a:rPr lang="en">
                <a:solidFill>
                  <a:schemeClr val="dk1"/>
                </a:solidFill>
              </a:rPr>
              <a:t>Slight differences in original vs. replicated VADER scores </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No ML code in R to reproduce SVM</a:t>
            </a:r>
            <a:endParaRPr>
              <a:solidFill>
                <a:schemeClr val="dk1"/>
              </a:solidFill>
            </a:endParaRPr>
          </a:p>
        </p:txBody>
      </p:sp>
      <p:pic>
        <p:nvPicPr>
          <p:cNvPr id="127" name="Google Shape;127;p23"/>
          <p:cNvPicPr preferRelativeResize="0"/>
          <p:nvPr/>
        </p:nvPicPr>
        <p:blipFill>
          <a:blip r:embed="rId3">
            <a:alphaModFix/>
          </a:blip>
          <a:stretch>
            <a:fillRect/>
          </a:stretch>
        </p:blipFill>
        <p:spPr>
          <a:xfrm>
            <a:off x="3260174" y="982499"/>
            <a:ext cx="5121425" cy="1532050"/>
          </a:xfrm>
          <a:prstGeom prst="rect">
            <a:avLst/>
          </a:prstGeom>
          <a:noFill/>
          <a:ln>
            <a:noFill/>
          </a:ln>
        </p:spPr>
      </p:pic>
      <p:sp>
        <p:nvSpPr>
          <p:cNvPr id="128" name="Google Shape;128;p23"/>
          <p:cNvSpPr txBox="1"/>
          <p:nvPr>
            <p:ph idx="1" type="body"/>
          </p:nvPr>
        </p:nvSpPr>
        <p:spPr>
          <a:xfrm>
            <a:off x="311700" y="2514550"/>
            <a:ext cx="6630000" cy="16668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1200"/>
              </a:spcBef>
              <a:spcAft>
                <a:spcPts val="0"/>
              </a:spcAft>
              <a:buClr>
                <a:schemeClr val="dk1"/>
              </a:buClr>
              <a:buSzPts val="1800"/>
              <a:buChar char="●"/>
            </a:pPr>
            <a:r>
              <a:rPr lang="en">
                <a:solidFill>
                  <a:schemeClr val="dk1"/>
                </a:solidFill>
              </a:rPr>
              <a:t>Different results for VADER score breakdown by city</a:t>
            </a:r>
            <a:endParaRPr>
              <a:solidFill>
                <a:schemeClr val="dk1"/>
              </a:solidFill>
            </a:endParaRPr>
          </a:p>
        </p:txBody>
      </p:sp>
      <p:pic>
        <p:nvPicPr>
          <p:cNvPr id="129" name="Google Shape;129;p23"/>
          <p:cNvPicPr preferRelativeResize="0"/>
          <p:nvPr/>
        </p:nvPicPr>
        <p:blipFill>
          <a:blip r:embed="rId4">
            <a:alphaModFix/>
          </a:blip>
          <a:stretch>
            <a:fillRect/>
          </a:stretch>
        </p:blipFill>
        <p:spPr>
          <a:xfrm>
            <a:off x="5110625" y="3051274"/>
            <a:ext cx="3270976" cy="1933475"/>
          </a:xfrm>
          <a:prstGeom prst="rect">
            <a:avLst/>
          </a:prstGeom>
          <a:noFill/>
          <a:ln>
            <a:noFill/>
          </a:ln>
        </p:spPr>
      </p:pic>
      <p:pic>
        <p:nvPicPr>
          <p:cNvPr id="130" name="Google Shape;130;p23"/>
          <p:cNvPicPr preferRelativeResize="0"/>
          <p:nvPr/>
        </p:nvPicPr>
        <p:blipFill>
          <a:blip r:embed="rId5">
            <a:alphaModFix/>
          </a:blip>
          <a:stretch>
            <a:fillRect/>
          </a:stretch>
        </p:blipFill>
        <p:spPr>
          <a:xfrm>
            <a:off x="803250" y="3141313"/>
            <a:ext cx="3983898" cy="1714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Extensions</a:t>
            </a:r>
            <a:endParaRPr/>
          </a:p>
        </p:txBody>
      </p:sp>
      <p:sp>
        <p:nvSpPr>
          <p:cNvPr id="136" name="Google Shape;136;p24"/>
          <p:cNvSpPr txBox="1"/>
          <p:nvPr/>
        </p:nvSpPr>
        <p:spPr>
          <a:xfrm>
            <a:off x="2180900" y="3619175"/>
            <a:ext cx="14226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Sentiment</a:t>
            </a:r>
            <a:endParaRPr sz="1800">
              <a:solidFill>
                <a:schemeClr val="dk1"/>
              </a:solidFill>
              <a:latin typeface="Roboto"/>
              <a:ea typeface="Roboto"/>
              <a:cs typeface="Roboto"/>
              <a:sym typeface="Roboto"/>
            </a:endParaRPr>
          </a:p>
        </p:txBody>
      </p:sp>
      <p:sp>
        <p:nvSpPr>
          <p:cNvPr id="137" name="Google Shape;137;p24"/>
          <p:cNvSpPr txBox="1"/>
          <p:nvPr/>
        </p:nvSpPr>
        <p:spPr>
          <a:xfrm>
            <a:off x="5992475" y="3619175"/>
            <a:ext cx="14226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Stance</a:t>
            </a:r>
            <a:endParaRPr sz="1800">
              <a:solidFill>
                <a:schemeClr val="dk1"/>
              </a:solidFill>
              <a:latin typeface="Roboto"/>
              <a:ea typeface="Roboto"/>
              <a:cs typeface="Roboto"/>
              <a:sym typeface="Roboto"/>
            </a:endParaRPr>
          </a:p>
        </p:txBody>
      </p:sp>
      <p:cxnSp>
        <p:nvCxnSpPr>
          <p:cNvPr id="138" name="Google Shape;138;p24"/>
          <p:cNvCxnSpPr/>
          <p:nvPr/>
        </p:nvCxnSpPr>
        <p:spPr>
          <a:xfrm>
            <a:off x="3476650" y="3667125"/>
            <a:ext cx="2333700" cy="8100"/>
          </a:xfrm>
          <a:prstGeom prst="straightConnector1">
            <a:avLst/>
          </a:prstGeom>
          <a:noFill/>
          <a:ln cap="flat" cmpd="sng" w="38100">
            <a:solidFill>
              <a:schemeClr val="dk1"/>
            </a:solidFill>
            <a:prstDash val="solid"/>
            <a:round/>
            <a:headEnd len="med" w="med" type="none"/>
            <a:tailEnd len="med" w="med" type="triangle"/>
          </a:ln>
        </p:spPr>
      </p:cxnSp>
      <p:cxnSp>
        <p:nvCxnSpPr>
          <p:cNvPr id="139" name="Google Shape;139;p24"/>
          <p:cNvCxnSpPr/>
          <p:nvPr/>
        </p:nvCxnSpPr>
        <p:spPr>
          <a:xfrm flipH="1">
            <a:off x="3444750" y="4074875"/>
            <a:ext cx="2262300" cy="7800"/>
          </a:xfrm>
          <a:prstGeom prst="straightConnector1">
            <a:avLst/>
          </a:prstGeom>
          <a:noFill/>
          <a:ln cap="flat" cmpd="sng" w="38100">
            <a:solidFill>
              <a:schemeClr val="dk1"/>
            </a:solidFill>
            <a:prstDash val="solid"/>
            <a:round/>
            <a:headEnd len="med" w="med" type="none"/>
            <a:tailEnd len="med" w="med" type="triangle"/>
          </a:ln>
        </p:spPr>
      </p:cxnSp>
      <p:sp>
        <p:nvSpPr>
          <p:cNvPr id="140" name="Google Shape;140;p24"/>
          <p:cNvSpPr txBox="1"/>
          <p:nvPr/>
        </p:nvSpPr>
        <p:spPr>
          <a:xfrm>
            <a:off x="3932200" y="3153750"/>
            <a:ext cx="14226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The paper</a:t>
            </a:r>
            <a:endParaRPr sz="1800">
              <a:solidFill>
                <a:schemeClr val="dk1"/>
              </a:solidFill>
              <a:latin typeface="Roboto"/>
              <a:ea typeface="Roboto"/>
              <a:cs typeface="Roboto"/>
              <a:sym typeface="Roboto"/>
            </a:endParaRPr>
          </a:p>
        </p:txBody>
      </p:sp>
      <p:sp>
        <p:nvSpPr>
          <p:cNvPr id="141" name="Google Shape;141;p24"/>
          <p:cNvSpPr txBox="1"/>
          <p:nvPr/>
        </p:nvSpPr>
        <p:spPr>
          <a:xfrm>
            <a:off x="3804550" y="4171300"/>
            <a:ext cx="1677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Our extentions</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 for Case 1:  Two Classifiers</a:t>
            </a:r>
            <a:endParaRPr/>
          </a:p>
        </p:txBody>
      </p:sp>
      <p:sp>
        <p:nvSpPr>
          <p:cNvPr id="147" name="Google Shape;147;p25"/>
          <p:cNvSpPr txBox="1"/>
          <p:nvPr>
            <p:ph idx="1" type="body"/>
          </p:nvPr>
        </p:nvSpPr>
        <p:spPr>
          <a:xfrm>
            <a:off x="972275" y="1069125"/>
            <a:ext cx="71478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Features matrix:</a:t>
            </a:r>
            <a:r>
              <a:rPr lang="en"/>
              <a:t> Tweet DFM</a:t>
            </a:r>
            <a:endParaRPr/>
          </a:p>
          <a:p>
            <a:pPr indent="-342900" lvl="0" marL="457200" rtl="0" algn="l">
              <a:spcBef>
                <a:spcPts val="0"/>
              </a:spcBef>
              <a:spcAft>
                <a:spcPts val="0"/>
              </a:spcAft>
              <a:buSzPts val="1800"/>
              <a:buChar char="●"/>
            </a:pPr>
            <a:r>
              <a:rPr b="1" lang="en"/>
              <a:t>Target</a:t>
            </a:r>
            <a:r>
              <a:rPr lang="en"/>
              <a:t>: BERT Stance (1=pro-march, 0=anti-march)</a:t>
            </a:r>
            <a:endParaRPr/>
          </a:p>
          <a:p>
            <a:pPr indent="-342900" lvl="0" marL="457200" rtl="0" algn="l">
              <a:spcBef>
                <a:spcPts val="0"/>
              </a:spcBef>
              <a:spcAft>
                <a:spcPts val="0"/>
              </a:spcAft>
              <a:buSzPts val="1800"/>
              <a:buChar char="●"/>
            </a:pPr>
            <a:r>
              <a:rPr b="1" lang="en"/>
              <a:t>Training size</a:t>
            </a:r>
            <a:r>
              <a:rPr lang="en"/>
              <a:t>: 99,512</a:t>
            </a:r>
            <a:endParaRPr/>
          </a:p>
          <a:p>
            <a:pPr indent="-342900" lvl="0" marL="457200" rtl="0" algn="l">
              <a:spcBef>
                <a:spcPts val="0"/>
              </a:spcBef>
              <a:spcAft>
                <a:spcPts val="0"/>
              </a:spcAft>
              <a:buSzPts val="1800"/>
              <a:buChar char="●"/>
            </a:pPr>
            <a:r>
              <a:rPr b="1" lang="en"/>
              <a:t>Test size</a:t>
            </a:r>
            <a:r>
              <a:rPr lang="en"/>
              <a:t>: 24,878 (80-20% split)</a:t>
            </a:r>
            <a:endParaRPr/>
          </a:p>
          <a:p>
            <a:pPr indent="-342900" lvl="0" marL="457200" rtl="0" algn="l">
              <a:spcBef>
                <a:spcPts val="0"/>
              </a:spcBef>
              <a:spcAft>
                <a:spcPts val="0"/>
              </a:spcAft>
              <a:buSzPts val="1800"/>
              <a:buChar char="●"/>
            </a:pPr>
            <a:r>
              <a:rPr lang="en"/>
              <a:t>min_termfreq = 20, min_docfreq = 10</a:t>
            </a:r>
            <a:endParaRPr/>
          </a:p>
          <a:p>
            <a:pPr indent="0" lvl="0" marL="457200" rtl="0" algn="l">
              <a:spcBef>
                <a:spcPts val="1200"/>
              </a:spcBef>
              <a:spcAft>
                <a:spcPts val="1200"/>
              </a:spcAft>
              <a:buNone/>
            </a:pPr>
            <a:r>
              <a:t/>
            </a:r>
            <a:endParaRPr/>
          </a:p>
        </p:txBody>
      </p:sp>
      <p:sp>
        <p:nvSpPr>
          <p:cNvPr id="148" name="Google Shape;148;p25"/>
          <p:cNvSpPr txBox="1"/>
          <p:nvPr/>
        </p:nvSpPr>
        <p:spPr>
          <a:xfrm>
            <a:off x="972275" y="4666900"/>
            <a:ext cx="39633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Naive Bayes (accuracy = 0.8632) </a:t>
            </a:r>
            <a:endParaRPr sz="1800">
              <a:solidFill>
                <a:schemeClr val="dk1"/>
              </a:solidFill>
              <a:latin typeface="Roboto"/>
              <a:ea typeface="Roboto"/>
              <a:cs typeface="Roboto"/>
              <a:sym typeface="Roboto"/>
            </a:endParaRPr>
          </a:p>
        </p:txBody>
      </p:sp>
      <p:sp>
        <p:nvSpPr>
          <p:cNvPr id="149" name="Google Shape;149;p25"/>
          <p:cNvSpPr txBox="1"/>
          <p:nvPr/>
        </p:nvSpPr>
        <p:spPr>
          <a:xfrm>
            <a:off x="5286450" y="4666900"/>
            <a:ext cx="3183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Lasso</a:t>
            </a:r>
            <a:r>
              <a:rPr lang="en" sz="1800">
                <a:solidFill>
                  <a:schemeClr val="dk1"/>
                </a:solidFill>
                <a:latin typeface="Roboto"/>
                <a:ea typeface="Roboto"/>
                <a:cs typeface="Roboto"/>
                <a:sym typeface="Roboto"/>
              </a:rPr>
              <a:t> (accuracy = 0.9094) </a:t>
            </a:r>
            <a:endParaRPr sz="1800">
              <a:solidFill>
                <a:schemeClr val="dk1"/>
              </a:solidFill>
              <a:latin typeface="Roboto"/>
              <a:ea typeface="Roboto"/>
              <a:cs typeface="Roboto"/>
              <a:sym typeface="Roboto"/>
            </a:endParaRPr>
          </a:p>
        </p:txBody>
      </p:sp>
      <p:pic>
        <p:nvPicPr>
          <p:cNvPr id="150" name="Google Shape;150;p25"/>
          <p:cNvPicPr preferRelativeResize="0"/>
          <p:nvPr/>
        </p:nvPicPr>
        <p:blipFill rotWithShape="1">
          <a:blip r:embed="rId4">
            <a:alphaModFix/>
          </a:blip>
          <a:srcRect b="0" l="0" r="15368" t="8088"/>
          <a:stretch/>
        </p:blipFill>
        <p:spPr>
          <a:xfrm>
            <a:off x="1441825" y="3089975"/>
            <a:ext cx="2411478" cy="1618226"/>
          </a:xfrm>
          <a:prstGeom prst="rect">
            <a:avLst/>
          </a:prstGeom>
          <a:noFill/>
          <a:ln>
            <a:noFill/>
          </a:ln>
        </p:spPr>
      </p:pic>
      <p:pic>
        <p:nvPicPr>
          <p:cNvPr id="151" name="Google Shape;151;p25"/>
          <p:cNvPicPr preferRelativeResize="0"/>
          <p:nvPr/>
        </p:nvPicPr>
        <p:blipFill rotWithShape="1">
          <a:blip r:embed="rId5">
            <a:alphaModFix/>
          </a:blip>
          <a:srcRect b="0" l="0" r="15002" t="7774"/>
          <a:stretch/>
        </p:blipFill>
        <p:spPr>
          <a:xfrm>
            <a:off x="5455625" y="3090738"/>
            <a:ext cx="2411474" cy="161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Insights from Lasso coefficients</a:t>
            </a:r>
            <a:endParaRPr/>
          </a:p>
        </p:txBody>
      </p:sp>
      <p:pic>
        <p:nvPicPr>
          <p:cNvPr id="157" name="Google Shape;157;p26"/>
          <p:cNvPicPr preferRelativeResize="0"/>
          <p:nvPr/>
        </p:nvPicPr>
        <p:blipFill>
          <a:blip r:embed="rId3">
            <a:alphaModFix/>
          </a:blip>
          <a:stretch>
            <a:fillRect/>
          </a:stretch>
        </p:blipFill>
        <p:spPr>
          <a:xfrm>
            <a:off x="2000625" y="1489825"/>
            <a:ext cx="2484050" cy="2864675"/>
          </a:xfrm>
          <a:prstGeom prst="rect">
            <a:avLst/>
          </a:prstGeom>
          <a:noFill/>
          <a:ln>
            <a:noFill/>
          </a:ln>
        </p:spPr>
      </p:pic>
      <p:pic>
        <p:nvPicPr>
          <p:cNvPr id="158" name="Google Shape;158;p26"/>
          <p:cNvPicPr preferRelativeResize="0"/>
          <p:nvPr/>
        </p:nvPicPr>
        <p:blipFill>
          <a:blip r:embed="rId4">
            <a:alphaModFix/>
          </a:blip>
          <a:stretch>
            <a:fillRect/>
          </a:stretch>
        </p:blipFill>
        <p:spPr>
          <a:xfrm>
            <a:off x="5143225" y="1489826"/>
            <a:ext cx="1584721" cy="2864674"/>
          </a:xfrm>
          <a:prstGeom prst="rect">
            <a:avLst/>
          </a:prstGeom>
          <a:noFill/>
          <a:ln>
            <a:noFill/>
          </a:ln>
        </p:spPr>
      </p:pic>
      <p:sp>
        <p:nvSpPr>
          <p:cNvPr id="159" name="Google Shape;159;p26"/>
          <p:cNvSpPr txBox="1"/>
          <p:nvPr/>
        </p:nvSpPr>
        <p:spPr>
          <a:xfrm>
            <a:off x="2141200" y="4444675"/>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Pro-march features</a:t>
            </a:r>
            <a:endParaRPr sz="1800">
              <a:solidFill>
                <a:schemeClr val="dk1"/>
              </a:solidFill>
              <a:latin typeface="Roboto"/>
              <a:ea typeface="Roboto"/>
              <a:cs typeface="Roboto"/>
              <a:sym typeface="Roboto"/>
            </a:endParaRPr>
          </a:p>
        </p:txBody>
      </p:sp>
      <p:sp>
        <p:nvSpPr>
          <p:cNvPr id="160" name="Google Shape;160;p26"/>
          <p:cNvSpPr txBox="1"/>
          <p:nvPr/>
        </p:nvSpPr>
        <p:spPr>
          <a:xfrm>
            <a:off x="4834125" y="4444675"/>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Anti</a:t>
            </a:r>
            <a:r>
              <a:rPr lang="en" sz="1800">
                <a:solidFill>
                  <a:schemeClr val="dk1"/>
                </a:solidFill>
                <a:latin typeface="Roboto"/>
                <a:ea typeface="Roboto"/>
                <a:cs typeface="Roboto"/>
                <a:sym typeface="Roboto"/>
              </a:rPr>
              <a:t>-march features</a:t>
            </a:r>
            <a:endParaRPr sz="1800">
              <a:solidFill>
                <a:schemeClr val="dk1"/>
              </a:solidFill>
              <a:latin typeface="Roboto"/>
              <a:ea typeface="Roboto"/>
              <a:cs typeface="Roboto"/>
              <a:sym typeface="Roboto"/>
            </a:endParaRPr>
          </a:p>
        </p:txBody>
      </p:sp>
      <p:sp>
        <p:nvSpPr>
          <p:cNvPr id="161" name="Google Shape;161;p26"/>
          <p:cNvSpPr txBox="1"/>
          <p:nvPr/>
        </p:nvSpPr>
        <p:spPr>
          <a:xfrm>
            <a:off x="214300" y="2072950"/>
            <a:ext cx="11748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hashtags</a:t>
            </a:r>
            <a:endParaRPr sz="1800">
              <a:solidFill>
                <a:schemeClr val="dk1"/>
              </a:solidFill>
              <a:latin typeface="Roboto"/>
              <a:ea typeface="Roboto"/>
              <a:cs typeface="Roboto"/>
              <a:sym typeface="Roboto"/>
            </a:endParaRPr>
          </a:p>
        </p:txBody>
      </p:sp>
      <p:sp>
        <p:nvSpPr>
          <p:cNvPr id="162" name="Google Shape;162;p26"/>
          <p:cNvSpPr txBox="1"/>
          <p:nvPr/>
        </p:nvSpPr>
        <p:spPr>
          <a:xfrm>
            <a:off x="214300" y="2905125"/>
            <a:ext cx="11748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locations</a:t>
            </a:r>
            <a:endParaRPr sz="1800">
              <a:solidFill>
                <a:schemeClr val="dk1"/>
              </a:solidFill>
              <a:latin typeface="Roboto"/>
              <a:ea typeface="Roboto"/>
              <a:cs typeface="Roboto"/>
              <a:sym typeface="Roboto"/>
            </a:endParaRPr>
          </a:p>
        </p:txBody>
      </p:sp>
      <p:sp>
        <p:nvSpPr>
          <p:cNvPr id="163" name="Google Shape;163;p26"/>
          <p:cNvSpPr txBox="1"/>
          <p:nvPr/>
        </p:nvSpPr>
        <p:spPr>
          <a:xfrm>
            <a:off x="7169125" y="2528650"/>
            <a:ext cx="14748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dirty words</a:t>
            </a:r>
            <a:endParaRPr sz="1800">
              <a:solidFill>
                <a:schemeClr val="dk1"/>
              </a:solidFill>
              <a:latin typeface="Roboto"/>
              <a:ea typeface="Roboto"/>
              <a:cs typeface="Roboto"/>
              <a:sym typeface="Roboto"/>
            </a:endParaRPr>
          </a:p>
        </p:txBody>
      </p:sp>
      <p:sp>
        <p:nvSpPr>
          <p:cNvPr id="164" name="Google Shape;164;p26"/>
          <p:cNvSpPr txBox="1"/>
          <p:nvPr/>
        </p:nvSpPr>
        <p:spPr>
          <a:xfrm>
            <a:off x="7169125" y="3360825"/>
            <a:ext cx="14748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negative expressions</a:t>
            </a:r>
            <a:endParaRPr sz="1800">
              <a:solidFill>
                <a:schemeClr val="dk1"/>
              </a:solidFill>
              <a:latin typeface="Roboto"/>
              <a:ea typeface="Roboto"/>
              <a:cs typeface="Roboto"/>
              <a:sym typeface="Roboto"/>
            </a:endParaRPr>
          </a:p>
        </p:txBody>
      </p:sp>
      <p:sp>
        <p:nvSpPr>
          <p:cNvPr id="165" name="Google Shape;165;p26"/>
          <p:cNvSpPr txBox="1"/>
          <p:nvPr/>
        </p:nvSpPr>
        <p:spPr>
          <a:xfrm>
            <a:off x="7169125" y="1608538"/>
            <a:ext cx="18627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conservative</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terms</a:t>
            </a:r>
            <a:endParaRPr sz="1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 for Case 1: ALC Embeddings</a:t>
            </a:r>
            <a:endParaRPr/>
          </a:p>
        </p:txBody>
      </p:sp>
      <p:pic>
        <p:nvPicPr>
          <p:cNvPr id="171" name="Google Shape;171;p27"/>
          <p:cNvPicPr preferRelativeResize="0"/>
          <p:nvPr/>
        </p:nvPicPr>
        <p:blipFill>
          <a:blip r:embed="rId4">
            <a:alphaModFix/>
          </a:blip>
          <a:stretch>
            <a:fillRect/>
          </a:stretch>
        </p:blipFill>
        <p:spPr>
          <a:xfrm>
            <a:off x="4572000" y="1494963"/>
            <a:ext cx="4001676" cy="3077050"/>
          </a:xfrm>
          <a:prstGeom prst="rect">
            <a:avLst/>
          </a:prstGeom>
          <a:noFill/>
          <a:ln>
            <a:noFill/>
          </a:ln>
        </p:spPr>
      </p:pic>
      <p:pic>
        <p:nvPicPr>
          <p:cNvPr id="172" name="Google Shape;172;p27"/>
          <p:cNvPicPr preferRelativeResize="0"/>
          <p:nvPr/>
        </p:nvPicPr>
        <p:blipFill>
          <a:blip r:embed="rId5">
            <a:alphaModFix/>
          </a:blip>
          <a:stretch>
            <a:fillRect/>
          </a:stretch>
        </p:blipFill>
        <p:spPr>
          <a:xfrm>
            <a:off x="354425" y="1494950"/>
            <a:ext cx="4001676" cy="3077063"/>
          </a:xfrm>
          <a:prstGeom prst="rect">
            <a:avLst/>
          </a:prstGeom>
          <a:noFill/>
          <a:ln>
            <a:noFill/>
          </a:ln>
        </p:spPr>
      </p:pic>
      <p:sp>
        <p:nvSpPr>
          <p:cNvPr id="173" name="Google Shape;173;p27"/>
          <p:cNvSpPr txBox="1"/>
          <p:nvPr/>
        </p:nvSpPr>
        <p:spPr>
          <a:xfrm>
            <a:off x="1482400" y="4500250"/>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Pattern: *march*</a:t>
            </a:r>
            <a:endParaRPr sz="1800">
              <a:solidFill>
                <a:schemeClr val="dk1"/>
              </a:solidFill>
              <a:latin typeface="Roboto"/>
              <a:ea typeface="Roboto"/>
              <a:cs typeface="Roboto"/>
              <a:sym typeface="Roboto"/>
            </a:endParaRPr>
          </a:p>
        </p:txBody>
      </p:sp>
      <p:sp>
        <p:nvSpPr>
          <p:cNvPr id="174" name="Google Shape;174;p27"/>
          <p:cNvSpPr txBox="1"/>
          <p:nvPr/>
        </p:nvSpPr>
        <p:spPr>
          <a:xfrm>
            <a:off x="5770225" y="4500250"/>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Pattern: *trump*</a:t>
            </a:r>
            <a:endParaRPr sz="1800">
              <a:solidFill>
                <a:schemeClr val="dk1"/>
              </a:solidFill>
              <a:latin typeface="Roboto"/>
              <a:ea typeface="Roboto"/>
              <a:cs typeface="Roboto"/>
              <a:sym typeface="Roboto"/>
            </a:endParaRPr>
          </a:p>
        </p:txBody>
      </p:sp>
      <p:sp>
        <p:nvSpPr>
          <p:cNvPr id="175" name="Google Shape;175;p27"/>
          <p:cNvSpPr txBox="1"/>
          <p:nvPr/>
        </p:nvSpPr>
        <p:spPr>
          <a:xfrm>
            <a:off x="960100" y="1080800"/>
            <a:ext cx="46836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20,000 tweets sample labeled by hand</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Extension for Case 1: Wordscore</a:t>
            </a:r>
            <a:endParaRPr/>
          </a:p>
        </p:txBody>
      </p:sp>
      <p:sp>
        <p:nvSpPr>
          <p:cNvPr id="181" name="Google Shape;181;p28"/>
          <p:cNvSpPr txBox="1"/>
          <p:nvPr>
            <p:ph idx="1" type="body"/>
          </p:nvPr>
        </p:nvSpPr>
        <p:spPr>
          <a:xfrm>
            <a:off x="387900" y="142167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stance labels as document scores</a:t>
            </a:r>
            <a:endParaRPr/>
          </a:p>
          <a:p>
            <a:pPr indent="0" lvl="0" marL="0" rtl="0" algn="l">
              <a:spcBef>
                <a:spcPts val="1200"/>
              </a:spcBef>
              <a:spcAft>
                <a:spcPts val="0"/>
              </a:spcAft>
              <a:buNone/>
            </a:pPr>
            <a:r>
              <a:rPr lang="en" sz="1600"/>
              <a:t>  P</a:t>
            </a:r>
            <a:r>
              <a:rPr lang="en" sz="1600"/>
              <a:t>ro-march = 1</a:t>
            </a:r>
            <a:endParaRPr sz="1600"/>
          </a:p>
          <a:p>
            <a:pPr indent="0" lvl="0" marL="0" rtl="0" algn="l">
              <a:spcBef>
                <a:spcPts val="1200"/>
              </a:spcBef>
              <a:spcAft>
                <a:spcPts val="0"/>
              </a:spcAft>
              <a:buNone/>
            </a:pPr>
            <a:r>
              <a:rPr lang="en" sz="1600"/>
              <a:t>  Anti-march = 0</a:t>
            </a:r>
            <a:endParaRPr sz="1600"/>
          </a:p>
          <a:p>
            <a:pPr indent="0" lvl="0" marL="0" rtl="0" algn="l">
              <a:spcBef>
                <a:spcPts val="1200"/>
              </a:spcBef>
              <a:spcAft>
                <a:spcPts val="1200"/>
              </a:spcAft>
              <a:buNone/>
            </a:pPr>
            <a:r>
              <a:rPr lang="en"/>
              <a:t>smooth = 0.01</a:t>
            </a:r>
            <a:endParaRPr/>
          </a:p>
        </p:txBody>
      </p:sp>
      <p:pic>
        <p:nvPicPr>
          <p:cNvPr id="182" name="Google Shape;182;p28"/>
          <p:cNvPicPr preferRelativeResize="0"/>
          <p:nvPr/>
        </p:nvPicPr>
        <p:blipFill>
          <a:blip r:embed="rId3">
            <a:alphaModFix/>
          </a:blip>
          <a:stretch>
            <a:fillRect/>
          </a:stretch>
        </p:blipFill>
        <p:spPr>
          <a:xfrm>
            <a:off x="3468675" y="1918525"/>
            <a:ext cx="4886801" cy="3017749"/>
          </a:xfrm>
          <a:prstGeom prst="rect">
            <a:avLst/>
          </a:prstGeom>
          <a:noFill/>
          <a:ln>
            <a:noFill/>
          </a:ln>
        </p:spPr>
      </p:pic>
      <p:sp>
        <p:nvSpPr>
          <p:cNvPr id="183" name="Google Shape;183;p28"/>
          <p:cNvSpPr txBox="1"/>
          <p:nvPr/>
        </p:nvSpPr>
        <p:spPr>
          <a:xfrm>
            <a:off x="1023925" y="1028125"/>
            <a:ext cx="505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20,000 tweets sample labeled by hand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Autopsy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Autopsy</a:t>
            </a:r>
            <a:endParaRPr/>
          </a:p>
        </p:txBody>
      </p:sp>
      <p:sp>
        <p:nvSpPr>
          <p:cNvPr id="194" name="Google Shape;194;p30"/>
          <p:cNvSpPr txBox="1"/>
          <p:nvPr>
            <p:ph idx="1" type="body"/>
          </p:nvPr>
        </p:nvSpPr>
        <p:spPr>
          <a:xfrm>
            <a:off x="387900" y="1227899"/>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Difference in VADER scores likely due: (1) version and package differences, and (2) R vs. Python</a:t>
            </a:r>
            <a:endParaRPr/>
          </a:p>
          <a:p>
            <a:pPr indent="-342900" lvl="0" marL="457200" rtl="0" algn="l">
              <a:spcBef>
                <a:spcPts val="0"/>
              </a:spcBef>
              <a:spcAft>
                <a:spcPts val="0"/>
              </a:spcAft>
              <a:buSzPts val="1800"/>
              <a:buChar char="●"/>
            </a:pPr>
            <a:r>
              <a:rPr lang="en"/>
              <a:t>ALC Embeddings: local A + local embeddings</a:t>
            </a:r>
            <a:endParaRPr/>
          </a:p>
        </p:txBody>
      </p:sp>
      <p:pic>
        <p:nvPicPr>
          <p:cNvPr id="195" name="Google Shape;195;p30"/>
          <p:cNvPicPr preferRelativeResize="0"/>
          <p:nvPr/>
        </p:nvPicPr>
        <p:blipFill>
          <a:blip r:embed="rId3">
            <a:alphaModFix/>
          </a:blip>
          <a:stretch>
            <a:fillRect/>
          </a:stretch>
        </p:blipFill>
        <p:spPr>
          <a:xfrm>
            <a:off x="5680025" y="1756500"/>
            <a:ext cx="3203076" cy="2939249"/>
          </a:xfrm>
          <a:prstGeom prst="rect">
            <a:avLst/>
          </a:prstGeom>
          <a:noFill/>
          <a:ln>
            <a:noFill/>
          </a:ln>
        </p:spPr>
      </p:pic>
      <p:sp>
        <p:nvSpPr>
          <p:cNvPr id="196" name="Google Shape;196;p30"/>
          <p:cNvSpPr txBox="1"/>
          <p:nvPr/>
        </p:nvSpPr>
        <p:spPr>
          <a:xfrm>
            <a:off x="6408275" y="4632250"/>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Pattern: *march*</a:t>
            </a:r>
            <a:endParaRPr sz="1800">
              <a:solidFill>
                <a:schemeClr val="dk1"/>
              </a:solidFill>
              <a:latin typeface="Roboto"/>
              <a:ea typeface="Roboto"/>
              <a:cs typeface="Roboto"/>
              <a:sym typeface="Roboto"/>
            </a:endParaRPr>
          </a:p>
        </p:txBody>
      </p:sp>
      <p:sp>
        <p:nvSpPr>
          <p:cNvPr id="197" name="Google Shape;197;p30"/>
          <p:cNvSpPr txBox="1"/>
          <p:nvPr>
            <p:ph idx="1" type="body"/>
          </p:nvPr>
        </p:nvSpPr>
        <p:spPr>
          <a:xfrm>
            <a:off x="523875" y="2805625"/>
            <a:ext cx="4929300" cy="198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researcher is out of sample if their corpus does not particularly resemble Wikipedia.”</a:t>
            </a:r>
            <a:endParaRPr/>
          </a:p>
          <a:p>
            <a:pPr indent="0" lvl="0" marL="0" rtl="0" algn="l">
              <a:spcBef>
                <a:spcPts val="1200"/>
              </a:spcBef>
              <a:spcAft>
                <a:spcPts val="0"/>
              </a:spcAft>
              <a:buNone/>
            </a:pPr>
            <a:r>
              <a:rPr lang="en"/>
              <a:t>“If their corpus is too small to fit local models, we recommend using our estimated A matrix, and carefully checking its validity.”</a:t>
            </a:r>
            <a:endParaRPr/>
          </a:p>
          <a:p>
            <a:pPr indent="0" lvl="0" marL="0" rtl="0" algn="l">
              <a:spcBef>
                <a:spcPts val="1200"/>
              </a:spcBef>
              <a:spcAft>
                <a:spcPts val="1200"/>
              </a:spcAft>
              <a:buNone/>
            </a:pPr>
            <a:r>
              <a:rPr lang="en"/>
              <a:t>                                                (</a:t>
            </a:r>
            <a:r>
              <a:rPr lang="en"/>
              <a:t>Wirsching et al., 2025)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203" name="Google Shape;203;p31"/>
          <p:cNvSpPr txBox="1"/>
          <p:nvPr>
            <p:ph idx="1" type="body"/>
          </p:nvPr>
        </p:nvSpPr>
        <p:spPr>
          <a:xfrm>
            <a:off x="436550" y="1559425"/>
            <a:ext cx="8104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Wirsching, E. M., Rodriguez, P. L., Spirling, A., &amp; Stewart, B. M. (2025). Multilanguage Word Embeddings for Social Scientists: Estimation, Inference, and Validation Resources for 157 Languages. Political Analysis, 33(2), 156–163. https://doi.org/10.1017/pan.2024.17</a:t>
            </a:r>
            <a:endParaRPr/>
          </a:p>
          <a:p>
            <a:pPr indent="0" lvl="0" marL="0" rtl="0" algn="l">
              <a:spcBef>
                <a:spcPts val="1200"/>
              </a:spcBef>
              <a:spcAft>
                <a:spcPts val="0"/>
              </a:spcAft>
              <a:buNone/>
            </a:pPr>
            <a:r>
              <a:rPr lang="en"/>
              <a:t>Bestvater, S. E., &amp; Monroe, B. L. (2023). Sentiment is Not Stance: Target-Aware Opinion Classification for Political Text Analysis. Political Analysis, 31(2), 235–256. https://doi.org/10.1017/pan.2022.10</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Appendix: why use patterns in ALC embeddings?</a:t>
            </a:r>
            <a:endParaRPr/>
          </a:p>
        </p:txBody>
      </p:sp>
      <p:sp>
        <p:nvSpPr>
          <p:cNvPr id="209" name="Google Shape;209;p32"/>
          <p:cNvSpPr txBox="1"/>
          <p:nvPr>
            <p:ph idx="1" type="body"/>
          </p:nvPr>
        </p:nvSpPr>
        <p:spPr>
          <a:xfrm>
            <a:off x="348225" y="4071925"/>
            <a:ext cx="8684700" cy="1028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There is no </a:t>
            </a:r>
            <a:r>
              <a:rPr lang="en"/>
              <a:t>stemming</a:t>
            </a:r>
            <a:r>
              <a:rPr lang="en"/>
              <a:t>  in the preprocessing of ALC embeddings.</a:t>
            </a:r>
            <a:endParaRPr/>
          </a:p>
          <a:p>
            <a:pPr indent="0" lvl="0" marL="0" rtl="0" algn="l">
              <a:spcBef>
                <a:spcPts val="1200"/>
              </a:spcBef>
              <a:spcAft>
                <a:spcPts val="1200"/>
              </a:spcAft>
              <a:buNone/>
            </a:pPr>
            <a:r>
              <a:rPr lang="en"/>
              <a:t>Therefore, using word patterns can capture more relevant concepts than relying on a single word</a:t>
            </a:r>
            <a:endParaRPr/>
          </a:p>
        </p:txBody>
      </p:sp>
      <p:pic>
        <p:nvPicPr>
          <p:cNvPr id="210" name="Google Shape;210;p32"/>
          <p:cNvPicPr preferRelativeResize="0"/>
          <p:nvPr/>
        </p:nvPicPr>
        <p:blipFill>
          <a:blip r:embed="rId3">
            <a:alphaModFix/>
          </a:blip>
          <a:stretch>
            <a:fillRect/>
          </a:stretch>
        </p:blipFill>
        <p:spPr>
          <a:xfrm>
            <a:off x="1087725" y="1174175"/>
            <a:ext cx="2442050" cy="2442050"/>
          </a:xfrm>
          <a:prstGeom prst="rect">
            <a:avLst/>
          </a:prstGeom>
          <a:noFill/>
          <a:ln>
            <a:noFill/>
          </a:ln>
        </p:spPr>
      </p:pic>
      <p:pic>
        <p:nvPicPr>
          <p:cNvPr id="211" name="Google Shape;211;p32"/>
          <p:cNvPicPr preferRelativeResize="0"/>
          <p:nvPr/>
        </p:nvPicPr>
        <p:blipFill>
          <a:blip r:embed="rId4">
            <a:alphaModFix/>
          </a:blip>
          <a:stretch>
            <a:fillRect/>
          </a:stretch>
        </p:blipFill>
        <p:spPr>
          <a:xfrm>
            <a:off x="5253500" y="1144125"/>
            <a:ext cx="2641827" cy="2472101"/>
          </a:xfrm>
          <a:prstGeom prst="rect">
            <a:avLst/>
          </a:prstGeom>
          <a:noFill/>
          <a:ln>
            <a:noFill/>
          </a:ln>
        </p:spPr>
      </p:pic>
      <p:sp>
        <p:nvSpPr>
          <p:cNvPr id="212" name="Google Shape;212;p32"/>
          <p:cNvSpPr txBox="1"/>
          <p:nvPr/>
        </p:nvSpPr>
        <p:spPr>
          <a:xfrm>
            <a:off x="1326875" y="3616225"/>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Pattern: *march*</a:t>
            </a:r>
            <a:endParaRPr sz="1800">
              <a:solidFill>
                <a:schemeClr val="dk1"/>
              </a:solidFill>
              <a:latin typeface="Roboto"/>
              <a:ea typeface="Roboto"/>
              <a:cs typeface="Roboto"/>
              <a:sym typeface="Roboto"/>
            </a:endParaRPr>
          </a:p>
        </p:txBody>
      </p:sp>
      <p:sp>
        <p:nvSpPr>
          <p:cNvPr id="213" name="Google Shape;213;p32"/>
          <p:cNvSpPr txBox="1"/>
          <p:nvPr/>
        </p:nvSpPr>
        <p:spPr>
          <a:xfrm>
            <a:off x="5762275" y="3616225"/>
            <a:ext cx="22029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Pattern: *trump*</a:t>
            </a:r>
            <a:endParaRPr sz="18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5"/>
          <p:cNvSpPr txBox="1"/>
          <p:nvPr>
            <p:ph idx="1" type="body"/>
          </p:nvPr>
        </p:nvSpPr>
        <p:spPr>
          <a:xfrm>
            <a:off x="387900" y="1261224"/>
            <a:ext cx="8368200" cy="3078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lang="en" sz="1829" u="sng"/>
              <a:t>Background and Research Question </a:t>
            </a:r>
            <a:endParaRPr sz="1829" u="sng"/>
          </a:p>
          <a:p>
            <a:pPr indent="-344805" lvl="0" marL="457200" rtl="0" algn="l">
              <a:lnSpc>
                <a:spcPct val="95000"/>
              </a:lnSpc>
              <a:spcBef>
                <a:spcPts val="1200"/>
              </a:spcBef>
              <a:spcAft>
                <a:spcPts val="0"/>
              </a:spcAft>
              <a:buSzPts val="1830"/>
              <a:buChar char="●"/>
            </a:pPr>
            <a:r>
              <a:rPr lang="en" sz="1829"/>
              <a:t>Political scientists have been using NLP more and more often</a:t>
            </a:r>
            <a:endParaRPr sz="1829"/>
          </a:p>
          <a:p>
            <a:pPr indent="-344805" lvl="0" marL="457200" rtl="0" algn="l">
              <a:lnSpc>
                <a:spcPct val="95000"/>
              </a:lnSpc>
              <a:spcBef>
                <a:spcPts val="0"/>
              </a:spcBef>
              <a:spcAft>
                <a:spcPts val="0"/>
              </a:spcAft>
              <a:buSzPts val="1830"/>
              <a:buChar char="●"/>
            </a:pPr>
            <a:r>
              <a:rPr lang="en" sz="1829"/>
              <a:t>While NLP is great for sentiment analysis, political scientists are o</a:t>
            </a:r>
            <a:r>
              <a:rPr lang="en" sz="1829"/>
              <a:t>ften more interested in the political stance of a text rather than its sentiment</a:t>
            </a:r>
            <a:endParaRPr sz="1829"/>
          </a:p>
          <a:p>
            <a:pPr indent="-344805" lvl="0" marL="457200" rtl="0" algn="l">
              <a:lnSpc>
                <a:spcPct val="95000"/>
              </a:lnSpc>
              <a:spcBef>
                <a:spcPts val="0"/>
              </a:spcBef>
              <a:spcAft>
                <a:spcPts val="0"/>
              </a:spcAft>
              <a:buSzPts val="1830"/>
              <a:buChar char="●"/>
            </a:pPr>
            <a:r>
              <a:rPr b="1" i="1" lang="en" sz="1829"/>
              <a:t>Is it reasonable to assume that the sentiment of a document reflects the stance of that document toward the primary topic of the document?</a:t>
            </a:r>
            <a:endParaRPr b="1" i="1" sz="1829"/>
          </a:p>
          <a:p>
            <a:pPr indent="0" lvl="0" marL="0" rtl="0" algn="ctr">
              <a:lnSpc>
                <a:spcPct val="95000"/>
              </a:lnSpc>
              <a:spcBef>
                <a:spcPts val="1200"/>
              </a:spcBef>
              <a:spcAft>
                <a:spcPts val="0"/>
              </a:spcAft>
              <a:buSzPts val="935"/>
              <a:buNone/>
            </a:pPr>
            <a:r>
              <a:rPr lang="en" sz="1829" u="sng"/>
              <a:t>Methods</a:t>
            </a:r>
            <a:endParaRPr sz="1829"/>
          </a:p>
          <a:p>
            <a:pPr indent="-344805" lvl="0" marL="457200" rtl="0" algn="l">
              <a:lnSpc>
                <a:spcPct val="95000"/>
              </a:lnSpc>
              <a:spcBef>
                <a:spcPts val="1200"/>
              </a:spcBef>
              <a:spcAft>
                <a:spcPts val="0"/>
              </a:spcAft>
              <a:buSzPts val="1830"/>
              <a:buChar char="●"/>
            </a:pPr>
            <a:r>
              <a:rPr lang="en" sz="1829"/>
              <a:t>Sentiment Analysis (VADER)</a:t>
            </a:r>
            <a:endParaRPr sz="1829"/>
          </a:p>
          <a:p>
            <a:pPr indent="-344805" lvl="0" marL="457200" rtl="0" algn="l">
              <a:lnSpc>
                <a:spcPct val="95000"/>
              </a:lnSpc>
              <a:spcBef>
                <a:spcPts val="0"/>
              </a:spcBef>
              <a:spcAft>
                <a:spcPts val="0"/>
              </a:spcAft>
              <a:buSzPts val="1830"/>
              <a:buChar char="●"/>
            </a:pPr>
            <a:r>
              <a:rPr lang="en" sz="1829"/>
              <a:t>Hypothesis Testing (logistic regression)</a:t>
            </a:r>
            <a:endParaRPr sz="1829"/>
          </a:p>
          <a:p>
            <a:pPr indent="-344805" lvl="0" marL="457200" rtl="0" algn="l">
              <a:lnSpc>
                <a:spcPct val="95000"/>
              </a:lnSpc>
              <a:spcBef>
                <a:spcPts val="0"/>
              </a:spcBef>
              <a:spcAft>
                <a:spcPts val="0"/>
              </a:spcAft>
              <a:buSzPts val="1830"/>
              <a:buChar char="●"/>
            </a:pPr>
            <a:r>
              <a:rPr lang="en" sz="1829"/>
              <a:t>Supervised Machine Learning (SVM)</a:t>
            </a:r>
            <a:endParaRPr sz="1829"/>
          </a:p>
          <a:p>
            <a:pPr indent="-344805" lvl="0" marL="457200" rtl="0" algn="l">
              <a:lnSpc>
                <a:spcPct val="95000"/>
              </a:lnSpc>
              <a:spcBef>
                <a:spcPts val="0"/>
              </a:spcBef>
              <a:spcAft>
                <a:spcPts val="0"/>
              </a:spcAft>
              <a:buSzPts val="1830"/>
              <a:buChar char="●"/>
            </a:pPr>
            <a:r>
              <a:rPr lang="en" sz="1829"/>
              <a:t>LLMs (BERT)</a:t>
            </a:r>
            <a:endParaRPr sz="18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6"/>
          <p:cNvSpPr txBox="1"/>
          <p:nvPr>
            <p:ph idx="1" type="body"/>
          </p:nvPr>
        </p:nvSpPr>
        <p:spPr>
          <a:xfrm>
            <a:off x="311700" y="1152475"/>
            <a:ext cx="8520600" cy="3757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1018"/>
              <a:buNone/>
            </a:pPr>
            <a:r>
              <a:rPr lang="en" u="sng"/>
              <a:t>3 </a:t>
            </a:r>
            <a:r>
              <a:rPr lang="en" u="sng"/>
              <a:t>Sentiment and Stance </a:t>
            </a:r>
            <a:r>
              <a:rPr lang="en" u="sng"/>
              <a:t>Case Studies</a:t>
            </a:r>
            <a:endParaRPr u="sng"/>
          </a:p>
          <a:p>
            <a:pPr indent="-342900" lvl="0" marL="457200" marR="0" rtl="0" algn="l">
              <a:lnSpc>
                <a:spcPct val="95000"/>
              </a:lnSpc>
              <a:spcBef>
                <a:spcPts val="1200"/>
              </a:spcBef>
              <a:spcAft>
                <a:spcPts val="0"/>
              </a:spcAft>
              <a:buSzPts val="1800"/>
              <a:buAutoNum type="arabicParenR"/>
            </a:pPr>
            <a:r>
              <a:rPr lang="en"/>
              <a:t>Tweets About the 2017 Women’s March</a:t>
            </a:r>
            <a:endParaRPr/>
          </a:p>
          <a:p>
            <a:pPr indent="-342900" lvl="0" marL="457200" marR="0" rtl="0" algn="l">
              <a:lnSpc>
                <a:spcPct val="95000"/>
              </a:lnSpc>
              <a:spcBef>
                <a:spcPts val="0"/>
              </a:spcBef>
              <a:spcAft>
                <a:spcPts val="0"/>
              </a:spcAft>
              <a:buSzPts val="1800"/>
              <a:buAutoNum type="arabicParenR"/>
            </a:pPr>
            <a:r>
              <a:rPr lang="en"/>
              <a:t>Open-Ended Survey Responses About Donald Trump</a:t>
            </a:r>
            <a:endParaRPr/>
          </a:p>
          <a:p>
            <a:pPr indent="-342900" lvl="0" marL="457200" marR="0" rtl="0" algn="l">
              <a:lnSpc>
                <a:spcPct val="95000"/>
              </a:lnSpc>
              <a:spcBef>
                <a:spcPts val="0"/>
              </a:spcBef>
              <a:spcAft>
                <a:spcPts val="0"/>
              </a:spcAft>
              <a:buSzPts val="1800"/>
              <a:buAutoNum type="arabicParenR"/>
            </a:pPr>
            <a:r>
              <a:rPr lang="en"/>
              <a:t>Tweets About the Kavanaugh Confirmation</a:t>
            </a:r>
            <a:endParaRPr/>
          </a:p>
          <a:p>
            <a:pPr indent="0" lvl="0" marL="0" marR="0" rtl="0" algn="ctr">
              <a:lnSpc>
                <a:spcPct val="95000"/>
              </a:lnSpc>
              <a:spcBef>
                <a:spcPts val="1200"/>
              </a:spcBef>
              <a:spcAft>
                <a:spcPts val="0"/>
              </a:spcAft>
              <a:buSzPts val="1018"/>
              <a:buNone/>
            </a:pPr>
            <a:r>
              <a:rPr lang="en" u="sng"/>
              <a:t>Findings</a:t>
            </a:r>
            <a:endParaRPr u="sng"/>
          </a:p>
          <a:p>
            <a:pPr indent="-342900" lvl="0" marL="457200" marR="0" rtl="0" algn="l">
              <a:lnSpc>
                <a:spcPct val="95000"/>
              </a:lnSpc>
              <a:spcBef>
                <a:spcPts val="1200"/>
              </a:spcBef>
              <a:spcAft>
                <a:spcPts val="0"/>
              </a:spcAft>
              <a:buSzPts val="1800"/>
              <a:buChar char="●"/>
            </a:pPr>
            <a:r>
              <a:rPr lang="en"/>
              <a:t>Case 1: Sentiment not a great predictor of stance for the Women’s March tweets, but strong correlation between ideology and approval of movement</a:t>
            </a:r>
            <a:endParaRPr/>
          </a:p>
          <a:p>
            <a:pPr indent="-342900" lvl="0" marL="457200" marR="0" rtl="0" algn="l">
              <a:lnSpc>
                <a:spcPct val="95000"/>
              </a:lnSpc>
              <a:spcBef>
                <a:spcPts val="0"/>
              </a:spcBef>
              <a:spcAft>
                <a:spcPts val="0"/>
              </a:spcAft>
              <a:buSzPts val="1800"/>
              <a:buChar char="●"/>
            </a:pPr>
            <a:r>
              <a:rPr lang="en"/>
              <a:t>Case 2: Respondents predicted as conservative had higher approval of Trump</a:t>
            </a:r>
            <a:endParaRPr/>
          </a:p>
          <a:p>
            <a:pPr indent="-342900" lvl="0" marL="457200" marR="0" rtl="0" algn="l">
              <a:lnSpc>
                <a:spcPct val="95000"/>
              </a:lnSpc>
              <a:spcBef>
                <a:spcPts val="0"/>
              </a:spcBef>
              <a:spcAft>
                <a:spcPts val="0"/>
              </a:spcAft>
              <a:buSzPts val="1800"/>
              <a:buChar char="●"/>
            </a:pPr>
            <a:r>
              <a:rPr lang="en"/>
              <a:t>Case 3: Probability of approving Kavanaugh’s confirmation increases as conservative views increase</a:t>
            </a:r>
            <a:endParaRPr/>
          </a:p>
          <a:p>
            <a:pPr indent="0" lvl="0" marL="0" marR="0" rtl="0" algn="ctr">
              <a:lnSpc>
                <a:spcPct val="95000"/>
              </a:lnSpc>
              <a:spcBef>
                <a:spcPts val="1200"/>
              </a:spcBef>
              <a:spcAft>
                <a:spcPts val="1200"/>
              </a:spcAft>
              <a:buSzPts val="1018"/>
              <a:buNone/>
            </a:pPr>
            <a:r>
              <a:rPr b="1" i="1" lang="en"/>
              <a:t>“Simply put, sentiment is not the same thing as stance, and treating them as conceptually interchangeable can introduce significant measurement error.”</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Methodology - Case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Case 1: Stance and Sentiment in Women’s March Tweets</a:t>
            </a:r>
            <a:endParaRPr/>
          </a:p>
        </p:txBody>
      </p:sp>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Clr>
                <a:schemeClr val="dk1"/>
              </a:buClr>
              <a:buSzPts val="1800"/>
              <a:buChar char="●"/>
            </a:pPr>
            <a:r>
              <a:rPr lang="en">
                <a:solidFill>
                  <a:schemeClr val="dk1"/>
                </a:solidFill>
              </a:rPr>
              <a:t>Analyzed sentiment of 2.5 million tweets about the march using VADER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20,000 tweet sample was labeled by hand to determine:</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Positive / Negative Sentiment</a:t>
            </a:r>
            <a:endParaRPr>
              <a:solidFill>
                <a:schemeClr val="dk1"/>
              </a:solidFill>
            </a:endParaRPr>
          </a:p>
          <a:p>
            <a:pPr indent="-317500" lvl="1" marL="1371600" rtl="0" algn="l">
              <a:spcBef>
                <a:spcPts val="0"/>
              </a:spcBef>
              <a:spcAft>
                <a:spcPts val="0"/>
              </a:spcAft>
              <a:buClr>
                <a:schemeClr val="dk1"/>
              </a:buClr>
              <a:buSzPts val="1400"/>
              <a:buChar char="○"/>
            </a:pPr>
            <a:r>
              <a:rPr lang="en">
                <a:solidFill>
                  <a:schemeClr val="dk1"/>
                </a:solidFill>
              </a:rPr>
              <a:t>Approval / </a:t>
            </a:r>
            <a:r>
              <a:rPr lang="en">
                <a:solidFill>
                  <a:schemeClr val="dk1"/>
                </a:solidFill>
              </a:rPr>
              <a:t>Disapproval</a:t>
            </a:r>
            <a:r>
              <a:rPr lang="en">
                <a:solidFill>
                  <a:schemeClr val="dk1"/>
                </a:solidFill>
              </a:rPr>
              <a:t> of the movement</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BERT</a:t>
            </a:r>
            <a:r>
              <a:rPr lang="en" sz="1800">
                <a:solidFill>
                  <a:schemeClr val="dk1"/>
                </a:solidFill>
              </a:rPr>
              <a:t> model </a:t>
            </a:r>
            <a:r>
              <a:rPr lang="en">
                <a:solidFill>
                  <a:schemeClr val="dk1"/>
                </a:solidFill>
              </a:rPr>
              <a:t>trained </a:t>
            </a:r>
            <a:r>
              <a:rPr lang="en" sz="1800">
                <a:solidFill>
                  <a:schemeClr val="dk1"/>
                </a:solidFill>
              </a:rPr>
              <a:t>classify tweets as either pro- or anti-march based on hand-co</a:t>
            </a:r>
            <a:r>
              <a:rPr lang="en">
                <a:solidFill>
                  <a:schemeClr val="dk1"/>
                </a:solidFill>
              </a:rPr>
              <a:t>ding</a:t>
            </a:r>
            <a:endParaRPr>
              <a:solidFill>
                <a:schemeClr val="dk1"/>
              </a:solidFill>
            </a:endParaRPr>
          </a:p>
          <a:p>
            <a:pPr indent="-342900" lvl="0" marL="457200" marR="0" rtl="0" algn="l">
              <a:lnSpc>
                <a:spcPct val="115000"/>
              </a:lnSpc>
              <a:spcBef>
                <a:spcPts val="0"/>
              </a:spcBef>
              <a:spcAft>
                <a:spcPts val="0"/>
              </a:spcAft>
              <a:buSzPts val="1800"/>
              <a:buChar char="●"/>
            </a:pPr>
            <a:r>
              <a:rPr lang="en"/>
              <a:t>Ideology for each user calculated (-2.5 to 2.5)</a:t>
            </a:r>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Relationship between sentiment and stance analyzed (logistic regression)</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Supervised Machine Learning model trained to predict sentiment and stance based on text (SVM)</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Extension: Naive-Bayes</a:t>
            </a:r>
            <a:r>
              <a:rPr lang="en"/>
              <a:t>, LASSO</a:t>
            </a:r>
            <a:r>
              <a:rPr lang="en">
                <a:solidFill>
                  <a:schemeClr val="dk1"/>
                </a:solidFill>
              </a:rPr>
              <a:t>, word embedding</a:t>
            </a:r>
            <a:r>
              <a:rPr lang="en"/>
              <a:t>s</a:t>
            </a:r>
            <a:r>
              <a:rPr lang="en">
                <a:solidFill>
                  <a:schemeClr val="dk1"/>
                </a:solidFill>
              </a:rPr>
              <a:t>, word</a:t>
            </a:r>
            <a:r>
              <a:rPr lang="en"/>
              <a:t>score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Results - Case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Crosstabs of Positive vs. Negative Stance and Sentiment</a:t>
            </a:r>
            <a:endParaRPr/>
          </a:p>
        </p:txBody>
      </p:sp>
      <p:graphicFrame>
        <p:nvGraphicFramePr>
          <p:cNvPr id="103" name="Google Shape;103;p20"/>
          <p:cNvGraphicFramePr/>
          <p:nvPr/>
        </p:nvGraphicFramePr>
        <p:xfrm>
          <a:off x="677325" y="2000250"/>
          <a:ext cx="3000000" cy="3000000"/>
        </p:xfrm>
        <a:graphic>
          <a:graphicData uri="http://schemas.openxmlformats.org/drawingml/2006/table">
            <a:tbl>
              <a:tblPr>
                <a:noFill/>
                <a:tableStyleId>{30AA60E2-335E-4570-864B-3E45FC83E54D}</a:tableStyleId>
              </a:tblPr>
              <a:tblGrid>
                <a:gridCol w="1259400"/>
                <a:gridCol w="1259400"/>
                <a:gridCol w="1259400"/>
              </a:tblGrid>
              <a:tr h="62087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Sentiment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Sentiment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0875">
                <a:tc>
                  <a:txBody>
                    <a:bodyPr/>
                    <a:lstStyle/>
                    <a:p>
                      <a:pPr indent="0" lvl="0" marL="0" rtl="0" algn="l">
                        <a:spcBef>
                          <a:spcPts val="0"/>
                        </a:spcBef>
                        <a:spcAft>
                          <a:spcPts val="0"/>
                        </a:spcAft>
                        <a:buNone/>
                      </a:pPr>
                      <a:r>
                        <a:rPr lang="en">
                          <a:solidFill>
                            <a:schemeClr val="dk1"/>
                          </a:solidFill>
                        </a:rPr>
                        <a:t>Stance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2,153</a:t>
                      </a:r>
                      <a:endParaRPr>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494</a:t>
                      </a:r>
                      <a:endParaRPr>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0875">
                <a:tc>
                  <a:txBody>
                    <a:bodyPr/>
                    <a:lstStyle/>
                    <a:p>
                      <a:pPr indent="0" lvl="0" marL="0" rtl="0" algn="l">
                        <a:spcBef>
                          <a:spcPts val="0"/>
                        </a:spcBef>
                        <a:spcAft>
                          <a:spcPts val="0"/>
                        </a:spcAft>
                        <a:buNone/>
                      </a:pPr>
                      <a:r>
                        <a:rPr lang="en">
                          <a:solidFill>
                            <a:schemeClr val="dk1"/>
                          </a:solidFill>
                        </a:rPr>
                        <a:t>Stance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3,723</a:t>
                      </a:r>
                      <a:endParaRPr>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13,242</a:t>
                      </a:r>
                      <a:endParaRPr>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04" name="Google Shape;104;p20"/>
          <p:cNvPicPr preferRelativeResize="0"/>
          <p:nvPr/>
        </p:nvPicPr>
        <p:blipFill>
          <a:blip r:embed="rId3">
            <a:alphaModFix/>
          </a:blip>
          <a:stretch>
            <a:fillRect/>
          </a:stretch>
        </p:blipFill>
        <p:spPr>
          <a:xfrm>
            <a:off x="4818075" y="2028825"/>
            <a:ext cx="3778200" cy="1832825"/>
          </a:xfrm>
          <a:prstGeom prst="rect">
            <a:avLst/>
          </a:prstGeom>
          <a:noFill/>
          <a:ln>
            <a:noFill/>
          </a:ln>
        </p:spPr>
      </p:pic>
      <p:sp>
        <p:nvSpPr>
          <p:cNvPr id="105" name="Google Shape;105;p20"/>
          <p:cNvSpPr txBox="1"/>
          <p:nvPr/>
        </p:nvSpPr>
        <p:spPr>
          <a:xfrm>
            <a:off x="1303600" y="1525950"/>
            <a:ext cx="2180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Original</a:t>
            </a:r>
            <a:endParaRPr sz="1800">
              <a:solidFill>
                <a:schemeClr val="dk1"/>
              </a:solidFill>
            </a:endParaRPr>
          </a:p>
        </p:txBody>
      </p:sp>
      <p:sp>
        <p:nvSpPr>
          <p:cNvPr id="106" name="Google Shape;106;p20"/>
          <p:cNvSpPr txBox="1"/>
          <p:nvPr/>
        </p:nvSpPr>
        <p:spPr>
          <a:xfrm>
            <a:off x="5689350" y="1525950"/>
            <a:ext cx="2180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Replication</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 </a:t>
            </a:r>
            <a:r>
              <a:rPr lang="en"/>
              <a:t>Regression(s)</a:t>
            </a:r>
            <a:endParaRPr/>
          </a:p>
        </p:txBody>
      </p:sp>
      <p:pic>
        <p:nvPicPr>
          <p:cNvPr id="112" name="Google Shape;112;p21"/>
          <p:cNvPicPr preferRelativeResize="0"/>
          <p:nvPr/>
        </p:nvPicPr>
        <p:blipFill>
          <a:blip r:embed="rId3">
            <a:alphaModFix/>
          </a:blip>
          <a:stretch>
            <a:fillRect/>
          </a:stretch>
        </p:blipFill>
        <p:spPr>
          <a:xfrm>
            <a:off x="121450" y="1879509"/>
            <a:ext cx="4246199" cy="2544166"/>
          </a:xfrm>
          <a:prstGeom prst="rect">
            <a:avLst/>
          </a:prstGeom>
          <a:noFill/>
          <a:ln>
            <a:noFill/>
          </a:ln>
        </p:spPr>
      </p:pic>
      <p:sp>
        <p:nvSpPr>
          <p:cNvPr id="113" name="Google Shape;113;p21"/>
          <p:cNvSpPr txBox="1"/>
          <p:nvPr/>
        </p:nvSpPr>
        <p:spPr>
          <a:xfrm>
            <a:off x="1097225" y="1352375"/>
            <a:ext cx="2180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Original</a:t>
            </a:r>
            <a:endParaRPr sz="1800">
              <a:solidFill>
                <a:schemeClr val="dk1"/>
              </a:solidFill>
            </a:endParaRPr>
          </a:p>
        </p:txBody>
      </p:sp>
      <p:pic>
        <p:nvPicPr>
          <p:cNvPr id="114" name="Google Shape;114;p21"/>
          <p:cNvPicPr preferRelativeResize="0"/>
          <p:nvPr/>
        </p:nvPicPr>
        <p:blipFill>
          <a:blip r:embed="rId4">
            <a:alphaModFix/>
          </a:blip>
          <a:stretch>
            <a:fillRect/>
          </a:stretch>
        </p:blipFill>
        <p:spPr>
          <a:xfrm>
            <a:off x="4477700" y="1879500"/>
            <a:ext cx="4445390" cy="2544175"/>
          </a:xfrm>
          <a:prstGeom prst="rect">
            <a:avLst/>
          </a:prstGeom>
          <a:noFill/>
          <a:ln>
            <a:noFill/>
          </a:ln>
        </p:spPr>
      </p:pic>
      <p:sp>
        <p:nvSpPr>
          <p:cNvPr id="115" name="Google Shape;115;p21"/>
          <p:cNvSpPr txBox="1"/>
          <p:nvPr/>
        </p:nvSpPr>
        <p:spPr>
          <a:xfrm>
            <a:off x="5610350" y="1352363"/>
            <a:ext cx="2180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Replication</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