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75" r:id="rId4"/>
    <p:sldId id="257" r:id="rId5"/>
    <p:sldId id="27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62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A281"/>
    <a:srgbClr val="42705B"/>
    <a:srgbClr val="BADFA5"/>
    <a:srgbClr val="EFF0EA"/>
    <a:srgbClr val="999775"/>
    <a:srgbClr val="F7F3C6"/>
    <a:srgbClr val="BFC192"/>
    <a:srgbClr val="4986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672" y="-354"/>
      </p:cViewPr>
      <p:guideLst>
        <p:guide orient="horz" pos="1162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1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60712-0617-4A83-978F-D7624BFF7811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D36E8-528F-4341-8EBE-E1E184690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0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42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9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4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68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0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62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0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3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0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75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A4A70-835E-4697-98CE-4FCC6D7FF13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3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88240" y="-807720"/>
            <a:ext cx="502920" cy="50292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588240" y="746760"/>
            <a:ext cx="502920" cy="502920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80EF56D0-3790-44D2-AC54-51BB85536CF0}"/>
              </a:ext>
            </a:extLst>
          </p:cNvPr>
          <p:cNvSpPr/>
          <p:nvPr/>
        </p:nvSpPr>
        <p:spPr>
          <a:xfrm>
            <a:off x="4479472" y="1774576"/>
            <a:ext cx="3233056" cy="3127208"/>
          </a:xfrm>
          <a:prstGeom prst="ellipse">
            <a:avLst/>
          </a:prstGeom>
          <a:solidFill>
            <a:srgbClr val="42705B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Circle">
            <a:extLst>
              <a:ext uri="{FF2B5EF4-FFF2-40B4-BE49-F238E27FC236}">
                <a16:creationId xmlns:a16="http://schemas.microsoft.com/office/drawing/2014/main" xmlns="" id="{C05EB1BE-D0E2-4D96-B9AC-371ABDD346D8}"/>
              </a:ext>
            </a:extLst>
          </p:cNvPr>
          <p:cNvSpPr txBox="1">
            <a:spLocks/>
          </p:cNvSpPr>
          <p:nvPr/>
        </p:nvSpPr>
        <p:spPr>
          <a:xfrm>
            <a:off x="6779267" y="3900809"/>
            <a:ext cx="1154097" cy="10748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87400" dist="355600" dir="5400000" algn="ctr" rotWithShape="0">
              <a:schemeClr val="bg1">
                <a:lumMod val="75000"/>
              </a:schemeClr>
            </a:outerShdw>
          </a:effectLst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4200"/>
            </a:pPr>
            <a:endParaRPr lang="en-US" sz="4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AD5118E-2929-429B-9C22-DEFB03AFC465}"/>
              </a:ext>
            </a:extLst>
          </p:cNvPr>
          <p:cNvSpPr txBox="1"/>
          <p:nvPr/>
        </p:nvSpPr>
        <p:spPr>
          <a:xfrm>
            <a:off x="6932437" y="4115045"/>
            <a:ext cx="1651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By </a:t>
            </a:r>
          </a:p>
          <a:p>
            <a:r>
              <a:rPr lang="ko-KR" altLang="en-US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천세은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99ECFC1-E927-4CBF-8B79-AC4704B71C8D}"/>
              </a:ext>
            </a:extLst>
          </p:cNvPr>
          <p:cNvSpPr txBox="1"/>
          <p:nvPr/>
        </p:nvSpPr>
        <p:spPr>
          <a:xfrm>
            <a:off x="4959926" y="2569351"/>
            <a:ext cx="23566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EFF0E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애플리케이션 테스트 관리</a:t>
            </a:r>
            <a:endParaRPr lang="ko-KR" altLang="en-US" sz="2800" dirty="0">
              <a:solidFill>
                <a:srgbClr val="EFF0EA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ED815C9-0055-4858-8FA3-FFF8DDD7E598}"/>
              </a:ext>
            </a:extLst>
          </p:cNvPr>
          <p:cNvSpPr txBox="1"/>
          <p:nvPr/>
        </p:nvSpPr>
        <p:spPr>
          <a:xfrm>
            <a:off x="4902187" y="3489927"/>
            <a:ext cx="2472152" cy="410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NCS </a:t>
            </a:r>
            <a:r>
              <a:rPr lang="ko-KR" altLang="en-US" spc="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정기평가</a:t>
            </a:r>
            <a:r>
              <a:rPr lang="en-US" altLang="ko-KR" spc="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_190503</a:t>
            </a:r>
            <a:endParaRPr lang="en-US" altLang="ko-KR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5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한쪽 모서리가 잘린 사각형 39">
            <a:extLst>
              <a:ext uri="{FF2B5EF4-FFF2-40B4-BE49-F238E27FC236}">
                <a16:creationId xmlns:a16="http://schemas.microsoft.com/office/drawing/2014/main" xmlns="" id="{18BEBE2E-9FE0-4BA8-BB3D-375724D150CD}"/>
              </a:ext>
            </a:extLst>
          </p:cNvPr>
          <p:cNvSpPr/>
          <p:nvPr/>
        </p:nvSpPr>
        <p:spPr>
          <a:xfrm>
            <a:off x="1862562" y="1349012"/>
            <a:ext cx="8639530" cy="5041120"/>
          </a:xfrm>
          <a:prstGeom prst="snip1Rect">
            <a:avLst>
              <a:gd name="adj" fmla="val 8373"/>
            </a:avLst>
          </a:prstGeom>
          <a:solidFill>
            <a:schemeClr val="tx1">
              <a:lumMod val="75000"/>
              <a:lumOff val="25000"/>
              <a:alpha val="44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한쪽 모서리가 잘린 사각형 39">
            <a:extLst>
              <a:ext uri="{FF2B5EF4-FFF2-40B4-BE49-F238E27FC236}">
                <a16:creationId xmlns:a16="http://schemas.microsoft.com/office/drawing/2014/main" xmlns="" id="{961280B0-175B-4620-BB33-99E355CBDDC1}"/>
              </a:ext>
            </a:extLst>
          </p:cNvPr>
          <p:cNvSpPr/>
          <p:nvPr/>
        </p:nvSpPr>
        <p:spPr>
          <a:xfrm>
            <a:off x="1775287" y="1249680"/>
            <a:ext cx="8639530" cy="5041120"/>
          </a:xfrm>
          <a:prstGeom prst="snip1Rect">
            <a:avLst>
              <a:gd name="adj" fmla="val 8373"/>
            </a:avLst>
          </a:prstGeom>
          <a:solidFill>
            <a:srgbClr val="EFF0EA"/>
          </a:solidFill>
          <a:ln w="19050"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88240" y="-807720"/>
            <a:ext cx="502920" cy="50292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588240" y="746760"/>
            <a:ext cx="502920" cy="502920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각 삼각형 70">
            <a:extLst>
              <a:ext uri="{FF2B5EF4-FFF2-40B4-BE49-F238E27FC236}">
                <a16:creationId xmlns:a16="http://schemas.microsoft.com/office/drawing/2014/main" xmlns="" id="{28C1ADC5-C518-489B-B588-3CDE57F10D3D}"/>
              </a:ext>
            </a:extLst>
          </p:cNvPr>
          <p:cNvSpPr/>
          <p:nvPr/>
        </p:nvSpPr>
        <p:spPr>
          <a:xfrm>
            <a:off x="9991944" y="1370266"/>
            <a:ext cx="296854" cy="296854"/>
          </a:xfrm>
          <a:prstGeom prst="rtTriangle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53B8240C-8B02-449A-93A3-CC6DE5F5E35F}"/>
              </a:ext>
            </a:extLst>
          </p:cNvPr>
          <p:cNvSpPr/>
          <p:nvPr/>
        </p:nvSpPr>
        <p:spPr>
          <a:xfrm>
            <a:off x="6042750" y="628949"/>
            <a:ext cx="1477038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B0317835-9119-4DB4-8A2D-0344A2376CE0}"/>
              </a:ext>
            </a:extLst>
          </p:cNvPr>
          <p:cNvSpPr txBox="1"/>
          <p:nvPr/>
        </p:nvSpPr>
        <p:spPr>
          <a:xfrm>
            <a:off x="4091887" y="557254"/>
            <a:ext cx="393497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애플리케이션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성능저하 원인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ED815C9-0055-4858-8FA3-FFF8DDD7E598}"/>
              </a:ext>
            </a:extLst>
          </p:cNvPr>
          <p:cNvSpPr txBox="1"/>
          <p:nvPr/>
        </p:nvSpPr>
        <p:spPr>
          <a:xfrm>
            <a:off x="1862562" y="2022008"/>
            <a:ext cx="4695837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itchFamily="18" charset="-127"/>
                <a:ea typeface="타이포_쌍문동 B" pitchFamily="18" charset="-127"/>
                <a:cs typeface="맑은 고딕 Semilight" panose="020B0502040204020203" pitchFamily="50" charset="-127"/>
              </a:rPr>
              <a:t>1. </a:t>
            </a:r>
            <a:r>
              <a:rPr lang="en-US" altLang="ko-KR" sz="1400" dirty="0">
                <a:latin typeface="타이포_쌍문동 B" pitchFamily="18" charset="-127"/>
                <a:ea typeface="타이포_쌍문동 B" pitchFamily="18" charset="-127"/>
              </a:rPr>
              <a:t>Database </a:t>
            </a:r>
            <a:r>
              <a:rPr lang="ko-KR" altLang="en-US" sz="1400" dirty="0">
                <a:latin typeface="타이포_쌍문동 B" pitchFamily="18" charset="-127"/>
                <a:ea typeface="타이포_쌍문동 B" pitchFamily="18" charset="-127"/>
              </a:rPr>
              <a:t>연결 및 쿼리 수행 시 발견되는 문제 유형</a:t>
            </a:r>
            <a:endParaRPr lang="en-US" altLang="ko-KR" sz="1400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타이포_쌍문동 B" pitchFamily="18" charset="-127"/>
              <a:ea typeface="타이포_쌍문동 B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05394" y="2362101"/>
            <a:ext cx="869632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1) Slow Query / DB Lock</a:t>
            </a:r>
          </a:p>
          <a:p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Slow Query,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과도한 업데이트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인덱싱이 발생할 경우 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Database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는 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Lock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이 발생합니다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Database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에 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Lock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이 발생하면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해당 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Row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에 접근하는 요청들은 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Lock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이 풀릴 때까지 대기하거나 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Timeout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됩니다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</a:p>
          <a:p>
            <a:endParaRPr lang="en-US" altLang="ko-KR" sz="11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en-US" altLang="ko-KR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2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)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불 필요한 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DB Fetch</a:t>
            </a:r>
          </a:p>
          <a:p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요청하는 데이터의 건수가 많을 수록 응답 시간이 느려집니다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r>
              <a:rPr lang="ko-KR" altLang="en-US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실제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필요한 데이터는 상위 몇 개인데  대량의 데이터를 요청하였거나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en-US" altLang="ko-KR" sz="1100" dirty="0" err="1">
                <a:latin typeface="나눔스퀘어라운드 Regular" pitchFamily="50" charset="-127"/>
                <a:ea typeface="나눔스퀘어라운드 Regular" pitchFamily="50" charset="-127"/>
              </a:rPr>
              <a:t>ResultSet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에서 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Last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로 커서로 이동시키는 작업들이 빈번해지면 </a:t>
            </a:r>
            <a:endParaRPr lang="en-US" altLang="ko-KR" sz="11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응답시간이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현저히 느려지고 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Out Of Memory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가 발생합니다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endParaRPr lang="en-US" altLang="ko-KR" sz="11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en-US" altLang="ko-KR" sz="11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 3) Connection Leak /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부적절한 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Connection Pool size</a:t>
            </a:r>
          </a:p>
          <a:p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DBMS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들은 클라이언트가 요청을 할 때마다 매번 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Connection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객체를 생성하지 않습니다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</a:p>
          <a:p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요청할 때마다 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Connection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객체를 생성할 경우 생성 비용이 만만치 않기 때문에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,  Connection Pool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에서 미리 생성된 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Connection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을 </a:t>
            </a:r>
            <a:r>
              <a:rPr lang="ko-KR" altLang="en-US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꺼내 사용</a:t>
            </a:r>
            <a:endParaRPr lang="ko-KR" altLang="en-US" sz="11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ko-KR" altLang="en-US" sz="11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CED815C9-0055-4858-8FA3-FFF8DDD7E598}"/>
              </a:ext>
            </a:extLst>
          </p:cNvPr>
          <p:cNvSpPr txBox="1"/>
          <p:nvPr/>
        </p:nvSpPr>
        <p:spPr>
          <a:xfrm>
            <a:off x="1957769" y="4578939"/>
            <a:ext cx="308283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itchFamily="18" charset="-127"/>
                <a:ea typeface="타이포_쌍문동 B" pitchFamily="18" charset="-127"/>
                <a:cs typeface="맑은 고딕 Semilight" panose="020B0502040204020203" pitchFamily="50" charset="-127"/>
              </a:rPr>
              <a:t>2. </a:t>
            </a:r>
            <a:r>
              <a:rPr lang="ko-KR" altLang="en-US" sz="1400" dirty="0">
                <a:latin typeface="타이포_쌍문동 B" pitchFamily="18" charset="-127"/>
                <a:ea typeface="타이포_쌍문동 B" pitchFamily="18" charset="-127"/>
              </a:rPr>
              <a:t>외부 호출 </a:t>
            </a:r>
            <a:r>
              <a:rPr lang="en-US" altLang="ko-KR" sz="1400" dirty="0">
                <a:latin typeface="타이포_쌍문동 B" pitchFamily="18" charset="-127"/>
                <a:ea typeface="타이포_쌍문동 B" pitchFamily="18" charset="-127"/>
              </a:rPr>
              <a:t>(HTTP, </a:t>
            </a:r>
            <a:r>
              <a:rPr lang="ko-KR" altLang="en-US" sz="1400" dirty="0">
                <a:latin typeface="타이포_쌍문동 B" pitchFamily="18" charset="-127"/>
                <a:ea typeface="타이포_쌍문동 B" pitchFamily="18" charset="-127"/>
              </a:rPr>
              <a:t>소켓 통신 등</a:t>
            </a:r>
            <a:r>
              <a:rPr lang="en-US" altLang="ko-KR" sz="1400" dirty="0">
                <a:latin typeface="타이포_쌍문동 B" pitchFamily="18" charset="-127"/>
                <a:ea typeface="타이포_쌍문동 B" pitchFamily="18" charset="-127"/>
              </a:rPr>
              <a:t>) </a:t>
            </a:r>
            <a:endParaRPr lang="en-US" altLang="ko-KR" sz="1400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타이포_쌍문동 B" pitchFamily="18" charset="-127"/>
              <a:ea typeface="타이포_쌍문동 B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05394" y="4891704"/>
            <a:ext cx="8696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임의의 트랜잭션이 수행되는 동안 외부 트랜잭션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(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외부 호출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)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이 장시간 수행되거나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타임아 </a:t>
            </a:r>
            <a:r>
              <a:rPr lang="ko-KR" altLang="en-US" sz="1100" dirty="0" err="1">
                <a:latin typeface="나눔스퀘어라운드 Regular" pitchFamily="50" charset="-127"/>
                <a:ea typeface="나눔스퀘어라운드 Regular" pitchFamily="50" charset="-127"/>
              </a:rPr>
              <a:t>웃이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 일어나는 경우 성능 저하 현상이 발생할 수 있다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endParaRPr lang="ko-KR" altLang="en-US" sz="11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6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한쪽 모서리가 잘린 사각형 39">
            <a:extLst>
              <a:ext uri="{FF2B5EF4-FFF2-40B4-BE49-F238E27FC236}">
                <a16:creationId xmlns:a16="http://schemas.microsoft.com/office/drawing/2014/main" xmlns="" id="{18BEBE2E-9FE0-4BA8-BB3D-375724D150CD}"/>
              </a:ext>
            </a:extLst>
          </p:cNvPr>
          <p:cNvSpPr/>
          <p:nvPr/>
        </p:nvSpPr>
        <p:spPr>
          <a:xfrm>
            <a:off x="1862562" y="1349012"/>
            <a:ext cx="8639530" cy="5041120"/>
          </a:xfrm>
          <a:prstGeom prst="snip1Rect">
            <a:avLst>
              <a:gd name="adj" fmla="val 8373"/>
            </a:avLst>
          </a:prstGeom>
          <a:solidFill>
            <a:schemeClr val="tx1">
              <a:lumMod val="75000"/>
              <a:lumOff val="25000"/>
              <a:alpha val="44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한쪽 모서리가 잘린 사각형 39">
            <a:extLst>
              <a:ext uri="{FF2B5EF4-FFF2-40B4-BE49-F238E27FC236}">
                <a16:creationId xmlns:a16="http://schemas.microsoft.com/office/drawing/2014/main" xmlns="" id="{961280B0-175B-4620-BB33-99E355CBDDC1}"/>
              </a:ext>
            </a:extLst>
          </p:cNvPr>
          <p:cNvSpPr/>
          <p:nvPr/>
        </p:nvSpPr>
        <p:spPr>
          <a:xfrm>
            <a:off x="1775287" y="1249680"/>
            <a:ext cx="8639530" cy="5041120"/>
          </a:xfrm>
          <a:prstGeom prst="snip1Rect">
            <a:avLst>
              <a:gd name="adj" fmla="val 8373"/>
            </a:avLst>
          </a:prstGeom>
          <a:solidFill>
            <a:srgbClr val="EFF0EA"/>
          </a:solidFill>
          <a:ln w="19050"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88240" y="-807720"/>
            <a:ext cx="502920" cy="50292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588240" y="746760"/>
            <a:ext cx="502920" cy="502920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각 삼각형 70">
            <a:extLst>
              <a:ext uri="{FF2B5EF4-FFF2-40B4-BE49-F238E27FC236}">
                <a16:creationId xmlns:a16="http://schemas.microsoft.com/office/drawing/2014/main" xmlns="" id="{28C1ADC5-C518-489B-B588-3CDE57F10D3D}"/>
              </a:ext>
            </a:extLst>
          </p:cNvPr>
          <p:cNvSpPr/>
          <p:nvPr/>
        </p:nvSpPr>
        <p:spPr>
          <a:xfrm>
            <a:off x="9991944" y="1379791"/>
            <a:ext cx="296854" cy="296854"/>
          </a:xfrm>
          <a:prstGeom prst="rtTriangle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53B8240C-8B02-449A-93A3-CC6DE5F5E35F}"/>
              </a:ext>
            </a:extLst>
          </p:cNvPr>
          <p:cNvSpPr/>
          <p:nvPr/>
        </p:nvSpPr>
        <p:spPr>
          <a:xfrm>
            <a:off x="6042750" y="628949"/>
            <a:ext cx="1477038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B0317835-9119-4DB4-8A2D-0344A2376CE0}"/>
              </a:ext>
            </a:extLst>
          </p:cNvPr>
          <p:cNvSpPr txBox="1"/>
          <p:nvPr/>
        </p:nvSpPr>
        <p:spPr>
          <a:xfrm>
            <a:off x="4091887" y="557254"/>
            <a:ext cx="393497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애플리케이션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성능저하 원인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ED815C9-0055-4858-8FA3-FFF8DDD7E598}"/>
              </a:ext>
            </a:extLst>
          </p:cNvPr>
          <p:cNvSpPr txBox="1"/>
          <p:nvPr/>
        </p:nvSpPr>
        <p:spPr>
          <a:xfrm>
            <a:off x="1973973" y="2212067"/>
            <a:ext cx="3696205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itchFamily="18" charset="-127"/>
                <a:ea typeface="타이포_쌍문동 B" pitchFamily="18" charset="-127"/>
                <a:cs typeface="맑은 고딕 Semilight" panose="020B0502040204020203" pitchFamily="50" charset="-127"/>
              </a:rPr>
              <a:t>3. </a:t>
            </a:r>
            <a:r>
              <a:rPr lang="ko-KR" altLang="en-US" sz="1400" dirty="0" smtClean="0">
                <a:latin typeface="타이포_쌍문동 B" pitchFamily="18" charset="-127"/>
                <a:ea typeface="타이포_쌍문동 B" pitchFamily="18" charset="-127"/>
              </a:rPr>
              <a:t>그 </a:t>
            </a:r>
            <a:r>
              <a:rPr lang="ko-KR" altLang="en-US" sz="1400" dirty="0">
                <a:latin typeface="타이포_쌍문동 B" pitchFamily="18" charset="-127"/>
                <a:ea typeface="타이포_쌍문동 B" pitchFamily="18" charset="-127"/>
              </a:rPr>
              <a:t>외 환경 설정이나 네트워크 등의 문제</a:t>
            </a:r>
            <a:endParaRPr lang="en-US" altLang="ko-KR" sz="1400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타이포_쌍문동 B" pitchFamily="18" charset="-127"/>
              <a:ea typeface="타이포_쌍문동 B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1978" y="2569856"/>
            <a:ext cx="8696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- </a:t>
            </a:r>
            <a:r>
              <a:rPr lang="ko-KR" altLang="en-US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너무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작게 설정된 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Thread Pool</a:t>
            </a:r>
          </a:p>
          <a:p>
            <a:pPr fontAlgn="base"/>
            <a:r>
              <a:rPr lang="en-US" altLang="ko-KR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- </a:t>
            </a:r>
            <a:r>
              <a:rPr lang="ko-KR" altLang="en-US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너무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작게 설정된 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Heap Memory</a:t>
            </a:r>
          </a:p>
          <a:p>
            <a:pPr fontAlgn="base"/>
            <a:r>
              <a:rPr lang="en-US" altLang="ko-KR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- </a:t>
            </a:r>
            <a:r>
              <a:rPr lang="ko-KR" altLang="en-US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과도한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서비스 요청 증가 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(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처리 능력 초과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)</a:t>
            </a:r>
          </a:p>
          <a:p>
            <a:pPr fontAlgn="base"/>
            <a:r>
              <a:rPr lang="en-US" altLang="ko-KR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- </a:t>
            </a:r>
            <a:r>
              <a:rPr lang="ko-KR" altLang="en-US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네트워크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장비로 인한 데이터 손실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CED815C9-0055-4858-8FA3-FFF8DDD7E598}"/>
              </a:ext>
            </a:extLst>
          </p:cNvPr>
          <p:cNvSpPr txBox="1"/>
          <p:nvPr/>
        </p:nvSpPr>
        <p:spPr>
          <a:xfrm>
            <a:off x="2066146" y="3876167"/>
            <a:ext cx="309924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itchFamily="18" charset="-127"/>
                <a:ea typeface="타이포_쌍문동 B" pitchFamily="18" charset="-127"/>
                <a:cs typeface="맑은 고딕 Semilight" panose="020B0502040204020203" pitchFamily="50" charset="-127"/>
              </a:rPr>
              <a:t>4</a:t>
            </a:r>
            <a:r>
              <a:rPr lang="en-US" altLang="ko-KR" sz="1400" spc="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itchFamily="18" charset="-127"/>
                <a:ea typeface="타이포_쌍문동 B" pitchFamily="18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1400" dirty="0">
                <a:latin typeface="타이포_쌍문동 B" pitchFamily="18" charset="-127"/>
                <a:ea typeface="타이포_쌍문동 B" pitchFamily="18" charset="-127"/>
              </a:rPr>
              <a:t>긴 시간 실행되는 내부 </a:t>
            </a:r>
            <a:r>
              <a:rPr lang="ko-KR" altLang="en-US" sz="1400" dirty="0" err="1">
                <a:latin typeface="타이포_쌍문동 B" pitchFamily="18" charset="-127"/>
                <a:ea typeface="타이포_쌍문동 B" pitchFamily="18" charset="-127"/>
              </a:rPr>
              <a:t>로직</a:t>
            </a:r>
            <a:r>
              <a:rPr lang="ko-KR" altLang="en-US" sz="1400" dirty="0">
                <a:latin typeface="타이포_쌍문동 B" pitchFamily="18" charset="-127"/>
                <a:ea typeface="타이포_쌍문동 B" pitchFamily="18" charset="-127"/>
              </a:rPr>
              <a:t> </a:t>
            </a:r>
            <a:r>
              <a:rPr lang="ko-KR" altLang="en-US" sz="1400" dirty="0" smtClean="0">
                <a:latin typeface="타이포_쌍문동 B" pitchFamily="18" charset="-127"/>
                <a:ea typeface="타이포_쌍문동 B" pitchFamily="18" charset="-127"/>
              </a:rPr>
              <a:t>수행</a:t>
            </a:r>
            <a:r>
              <a:rPr lang="en-US" altLang="ko-KR" sz="1400" dirty="0">
                <a:latin typeface="타이포_쌍문동 B" pitchFamily="18" charset="-127"/>
                <a:ea typeface="타이포_쌍문동 B" pitchFamily="18" charset="-127"/>
              </a:rPr>
              <a:t> </a:t>
            </a:r>
            <a:endParaRPr lang="en-US" altLang="ko-KR" sz="1400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타이포_쌍문동 B" pitchFamily="18" charset="-127"/>
              <a:ea typeface="타이포_쌍문동 B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121978" y="4188932"/>
            <a:ext cx="8696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- </a:t>
            </a:r>
            <a:r>
              <a:rPr lang="ko-KR" altLang="en-US" sz="11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모바일</a:t>
            </a:r>
            <a:r>
              <a:rPr lang="ko-KR" altLang="en-US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애플리케이션에서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데이터를 다 </a:t>
            </a:r>
            <a:r>
              <a:rPr lang="ko-KR" altLang="en-US" sz="1100" dirty="0" err="1">
                <a:latin typeface="나눔스퀘어라운드 Regular" pitchFamily="50" charset="-127"/>
                <a:ea typeface="나눔스퀘어라운드 Regular" pitchFamily="50" charset="-127"/>
              </a:rPr>
              <a:t>전송받지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 못 하고 인터넷 접속이 불능 상태가 되었을 때 </a:t>
            </a:r>
            <a:endParaRPr lang="en-US" altLang="ko-KR" sz="11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en-US" altLang="ko-KR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       (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서버 소켓 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Write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는 계속 일어나고 있으나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100" dirty="0" err="1">
                <a:latin typeface="나눔스퀘어라운드 Regular" pitchFamily="50" charset="-127"/>
                <a:ea typeface="나눔스퀘어라운드 Regular" pitchFamily="50" charset="-127"/>
              </a:rPr>
              <a:t>모바일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 애플리케이션이 비정상적으로 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Read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가 수행되지 않은 경우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)</a:t>
            </a:r>
          </a:p>
          <a:p>
            <a:r>
              <a:rPr lang="en-US" altLang="ko-KR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- </a:t>
            </a:r>
            <a:r>
              <a:rPr lang="ko-KR" altLang="en-US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특정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파일을 업로드 하거나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다운로드 하는 상황 등</a:t>
            </a:r>
          </a:p>
          <a:p>
            <a:r>
              <a:rPr lang="en-US" altLang="ko-KR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- </a:t>
            </a:r>
            <a:r>
              <a:rPr lang="ko-KR" altLang="en-US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예외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처리를 제대로 하지 않아 행이 걸리는 상황 등</a:t>
            </a:r>
          </a:p>
        </p:txBody>
      </p:sp>
    </p:spTree>
    <p:extLst>
      <p:ext uri="{BB962C8B-B14F-4D97-AF65-F5344CB8AC3E}">
        <p14:creationId xmlns:p14="http://schemas.microsoft.com/office/powerpoint/2010/main" val="37772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88240" y="-807720"/>
            <a:ext cx="502920" cy="50292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588240" y="746760"/>
            <a:ext cx="502920" cy="502920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2" y="1743424"/>
            <a:ext cx="387667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1743424"/>
            <a:ext cx="38481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3B8240C-8B02-449A-93A3-CC6DE5F5E35F}"/>
              </a:ext>
            </a:extLst>
          </p:cNvPr>
          <p:cNvSpPr/>
          <p:nvPr/>
        </p:nvSpPr>
        <p:spPr>
          <a:xfrm>
            <a:off x="2043112" y="1462083"/>
            <a:ext cx="1700211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ProductDAO</a:t>
            </a:r>
            <a:endParaRPr lang="ko-KR" altLang="en-US" sz="1400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3B8240C-8B02-449A-93A3-CC6DE5F5E35F}"/>
              </a:ext>
            </a:extLst>
          </p:cNvPr>
          <p:cNvSpPr/>
          <p:nvPr/>
        </p:nvSpPr>
        <p:spPr>
          <a:xfrm>
            <a:off x="6238875" y="1462083"/>
            <a:ext cx="1700211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WaybillDAO</a:t>
            </a:r>
            <a:endParaRPr lang="ko-KR" altLang="en-US" sz="1400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3B8240C-8B02-449A-93A3-CC6DE5F5E35F}"/>
              </a:ext>
            </a:extLst>
          </p:cNvPr>
          <p:cNvSpPr/>
          <p:nvPr/>
        </p:nvSpPr>
        <p:spPr>
          <a:xfrm>
            <a:off x="6061800" y="619424"/>
            <a:ext cx="1477038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0317835-9119-4DB4-8A2D-0344A2376CE0}"/>
              </a:ext>
            </a:extLst>
          </p:cNvPr>
          <p:cNvSpPr txBox="1"/>
          <p:nvPr/>
        </p:nvSpPr>
        <p:spPr>
          <a:xfrm>
            <a:off x="4091887" y="547729"/>
            <a:ext cx="393497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Fullfillment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시스템테스트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0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88240" y="-807720"/>
            <a:ext cx="502920" cy="50292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588240" y="746760"/>
            <a:ext cx="502920" cy="502920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44"/>
          <a:stretch/>
        </p:blipFill>
        <p:spPr bwMode="auto">
          <a:xfrm>
            <a:off x="1071564" y="668655"/>
            <a:ext cx="44767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4" y="3333750"/>
            <a:ext cx="44767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668655"/>
            <a:ext cx="5572125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53B8240C-8B02-449A-93A3-CC6DE5F5E35F}"/>
              </a:ext>
            </a:extLst>
          </p:cNvPr>
          <p:cNvSpPr/>
          <p:nvPr/>
        </p:nvSpPr>
        <p:spPr>
          <a:xfrm>
            <a:off x="1071564" y="387314"/>
            <a:ext cx="1700211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MemberDAO</a:t>
            </a:r>
            <a:endParaRPr lang="ko-KR" altLang="en-US" sz="1400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53B8240C-8B02-449A-93A3-CC6DE5F5E35F}"/>
              </a:ext>
            </a:extLst>
          </p:cNvPr>
          <p:cNvSpPr/>
          <p:nvPr/>
        </p:nvSpPr>
        <p:spPr>
          <a:xfrm>
            <a:off x="1071564" y="3052409"/>
            <a:ext cx="1700211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CommodityDAO</a:t>
            </a:r>
            <a:endParaRPr lang="ko-KR" altLang="en-US" sz="1400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3B8240C-8B02-449A-93A3-CC6DE5F5E35F}"/>
              </a:ext>
            </a:extLst>
          </p:cNvPr>
          <p:cNvSpPr/>
          <p:nvPr/>
        </p:nvSpPr>
        <p:spPr>
          <a:xfrm>
            <a:off x="5929313" y="401248"/>
            <a:ext cx="1700211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OrdersDAO</a:t>
            </a:r>
            <a:endParaRPr lang="ko-KR" altLang="en-US" sz="1400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23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1204</TotalTime>
  <Words>286</Words>
  <Application>Microsoft Office PowerPoint</Application>
  <PresentationFormat>사용자 지정</PresentationFormat>
  <Paragraphs>37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714-</cp:lastModifiedBy>
  <cp:revision>83</cp:revision>
  <dcterms:created xsi:type="dcterms:W3CDTF">2018-07-18T01:57:13Z</dcterms:created>
  <dcterms:modified xsi:type="dcterms:W3CDTF">2019-05-23T05:58:30Z</dcterms:modified>
</cp:coreProperties>
</file>