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6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281"/>
    <a:srgbClr val="BADFA5"/>
    <a:srgbClr val="42705B"/>
    <a:srgbClr val="EFF0EA"/>
    <a:srgbClr val="999775"/>
    <a:srgbClr val="F7F3C6"/>
    <a:srgbClr val="BFC192"/>
    <a:srgbClr val="498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986" y="-1098"/>
      </p:cViewPr>
      <p:guideLst>
        <p:guide orient="horz" pos="116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7BA60712-0617-4A83-978F-D7624BFF7811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675D36E8-528F-4341-8EBE-E1E184690C3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0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4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9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2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6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10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6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7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7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 sz="2800"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 sz="2400"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 sz="2000"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 sz="2000">
                <a:latin typeface="나눔스퀘어라운드 Regular" pitchFamily="50" charset="-127"/>
                <a:ea typeface="나눔스퀘어라운드 Regular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7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80EF56D0-3790-44D2-AC54-51BB85536CF0}"/>
              </a:ext>
            </a:extLst>
          </p:cNvPr>
          <p:cNvSpPr/>
          <p:nvPr/>
        </p:nvSpPr>
        <p:spPr>
          <a:xfrm>
            <a:off x="4479472" y="1774576"/>
            <a:ext cx="3233056" cy="3127208"/>
          </a:xfrm>
          <a:prstGeom prst="ellipse">
            <a:avLst/>
          </a:prstGeom>
          <a:solidFill>
            <a:srgbClr val="42705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4" name="Circle">
            <a:extLst>
              <a:ext uri="{FF2B5EF4-FFF2-40B4-BE49-F238E27FC236}">
                <a16:creationId xmlns:a16="http://schemas.microsoft.com/office/drawing/2014/main" xmlns="" id="{C05EB1BE-D0E2-4D96-B9AC-371ABDD346D8}"/>
              </a:ext>
            </a:extLst>
          </p:cNvPr>
          <p:cNvSpPr txBox="1">
            <a:spLocks/>
          </p:cNvSpPr>
          <p:nvPr/>
        </p:nvSpPr>
        <p:spPr>
          <a:xfrm>
            <a:off x="6779267" y="3900809"/>
            <a:ext cx="1154097" cy="107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D5118E-2929-429B-9C22-DEFB03AFC465}"/>
              </a:ext>
            </a:extLst>
          </p:cNvPr>
          <p:cNvSpPr txBox="1"/>
          <p:nvPr/>
        </p:nvSpPr>
        <p:spPr>
          <a:xfrm>
            <a:off x="6932437" y="4115045"/>
            <a:ext cx="165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By </a:t>
            </a:r>
          </a:p>
          <a:p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천세은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9ECFC1-E927-4CBF-8B79-AC4704B71C8D}"/>
              </a:ext>
            </a:extLst>
          </p:cNvPr>
          <p:cNvSpPr txBox="1"/>
          <p:nvPr/>
        </p:nvSpPr>
        <p:spPr>
          <a:xfrm>
            <a:off x="4959926" y="2569351"/>
            <a:ext cx="2356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서버프로그램</a:t>
            </a:r>
            <a:endParaRPr lang="en-US" altLang="ko-KR" sz="2800" dirty="0" smtClean="0">
              <a:solidFill>
                <a:srgbClr val="EFF0E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</a:t>
            </a:r>
            <a:r>
              <a:rPr lang="ko-KR" altLang="en-US" sz="2800" dirty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D815C9-0055-4858-8FA3-FFF8DDD7E598}"/>
              </a:ext>
            </a:extLst>
          </p:cNvPr>
          <p:cNvSpPr txBox="1"/>
          <p:nvPr/>
        </p:nvSpPr>
        <p:spPr>
          <a:xfrm>
            <a:off x="4902188" y="3489927"/>
            <a:ext cx="247215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NCS </a:t>
            </a:r>
            <a:r>
              <a:rPr lang="ko-KR" altLang="en-US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정기평가</a:t>
            </a: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_190514</a:t>
            </a:r>
            <a:endParaRPr lang="en-US" altLang="ko-KR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103613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관리자용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(admin/</a:t>
            </a:r>
            <a:r>
              <a:rPr lang="en-US" altLang="ko-KR" dirty="0" err="1">
                <a:latin typeface="나눔스퀘어라운드 Regular" pitchFamily="50" charset="-127"/>
                <a:ea typeface="나눔스퀘어라운드 Regular" pitchFamily="50" charset="-127"/>
              </a:rPr>
              <a:t>grossprofit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/) –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매출 총 이익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38826"/>
              </p:ext>
            </p:extLst>
          </p:nvPr>
        </p:nvGraphicFramePr>
        <p:xfrm>
          <a:off x="555813" y="1470929"/>
          <a:ext cx="11187947" cy="4207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4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4944">
                  <a:extLst>
                    <a:ext uri="{9D8B030D-6E8A-4147-A177-3AD203B41FA5}">
                      <a16:colId xmlns:a16="http://schemas.microsoft.com/office/drawing/2014/main" xmlns="" val="2792261811"/>
                    </a:ext>
                  </a:extLst>
                </a:gridCol>
                <a:gridCol w="1994944">
                  <a:extLst>
                    <a:ext uri="{9D8B030D-6E8A-4147-A177-3AD203B41FA5}">
                      <a16:colId xmlns:a16="http://schemas.microsoft.com/office/drawing/2014/main" xmlns="" val="889253965"/>
                    </a:ext>
                  </a:extLst>
                </a:gridCol>
                <a:gridCol w="1994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49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매출 총 이익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월별 매출 총 이익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쇼핑몰 대금청구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월별 쇼핑몰 대금청구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쇼핑몰 상세 대금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grossprofit_shop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grossprofitAll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grossprofit_shop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OrdersProc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selectGrossprofit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shopprofit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shopSelectTime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shopprofit_detail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o_time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shopcode</a:t>
                      </a:r>
                      <a:endParaRPr lang="en-US" altLang="ko-KR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shoptotal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buyingtotal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shiptotal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shoptotal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buyingtotal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shiptotal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shopList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shopList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shoptotal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shopcode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shippay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shopList_detail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grossprofitAll_selectTime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grossprofit_shop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grossprofit_shop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_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grossprofit_shop_detail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110870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관리자용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(admin/</a:t>
            </a:r>
            <a:r>
              <a:rPr lang="en-US" altLang="ko-KR" dirty="0" err="1">
                <a:latin typeface="나눔스퀘어라운드 Regular" pitchFamily="50" charset="-127"/>
                <a:ea typeface="나눔스퀘어라운드 Regular" pitchFamily="50" charset="-127"/>
              </a:rPr>
              <a:t>grossprofit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/) –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매출 총 이익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64581"/>
              </p:ext>
            </p:extLst>
          </p:nvPr>
        </p:nvGraphicFramePr>
        <p:xfrm>
          <a:off x="555813" y="1543499"/>
          <a:ext cx="11187951" cy="4156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구매처 대금지급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구매처 월별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대금지급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구매처 별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상세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발주 요금 내역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grossprofit_buying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grossprofit_buying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grossprofit_buying_selectTime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OrdersProc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buyingprofitAll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buyingselectTime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buyingprofit_detail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b_time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buycode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b_name</a:t>
                      </a:r>
                      <a:endParaRPr lang="en-US" altLang="ko-KR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buyingProfit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buyingProfit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b_name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buycode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buyingList_detail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grossprofit_buying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grossprofit_buying_selectTime</a:t>
                      </a:r>
                      <a:endParaRPr lang="ko-KR" altLang="en-US" sz="1200" b="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grossprofit_buying_detail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105064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관리자용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(admin/</a:t>
            </a:r>
            <a:r>
              <a:rPr lang="en-US" altLang="ko-KR" dirty="0" err="1">
                <a:latin typeface="나눔스퀘어라운드 Regular" pitchFamily="50" charset="-127"/>
                <a:ea typeface="나눔스퀘어라운드 Regular" pitchFamily="50" charset="-127"/>
              </a:rPr>
              <a:t>grossprofit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/) –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매출 총 이익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63193"/>
              </p:ext>
            </p:extLst>
          </p:nvPr>
        </p:nvGraphicFramePr>
        <p:xfrm>
          <a:off x="555813" y="1485443"/>
          <a:ext cx="11187951" cy="4156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운송회사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대금지급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운송회사 월별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대금지급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운송회사별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상세 운송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grossprofit_ship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grossprofit_ship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grossprofit_ship_selectTime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WaybillProc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shipprofitAll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shipselectTime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shipprofit_detail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w_time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waycode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w_name</a:t>
                      </a:r>
                      <a:endParaRPr lang="en-US" altLang="ko-KR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shipProfit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shipProfit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waycode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w_name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shipList_detail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grossprofit_ship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grossprofit_ship_selectTime</a:t>
                      </a:r>
                      <a:endParaRPr lang="ko-KR" altLang="en-US" sz="1200" b="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grossprofit_ship_detail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3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113772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3.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구매처용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(buying)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60407"/>
              </p:ext>
            </p:extLst>
          </p:nvPr>
        </p:nvGraphicFramePr>
        <p:xfrm>
          <a:off x="555813" y="1572527"/>
          <a:ext cx="11187951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발주요청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총 발주내역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월별 발주내역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OrdersProc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buyinglist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buyingall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buyingselectall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field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field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buyingall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buyingall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buyingall</a:t>
                      </a:r>
                      <a:endParaRPr lang="ko-KR" altLang="en-US" sz="1200" b="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buyingall_selectTime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191794" y="1226170"/>
            <a:ext cx="358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url</a:t>
            </a:r>
            <a:endParaRPr lang="ko-KR" altLang="en-US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109418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3.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운송회사용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(carrier)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82239"/>
              </p:ext>
            </p:extLst>
          </p:nvPr>
        </p:nvGraphicFramePr>
        <p:xfrm>
          <a:off x="555813" y="1528985"/>
          <a:ext cx="11187951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51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운송내역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월별 운송내역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carrier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carrier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WaybillProc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carrierlist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selectWaybill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field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carrierList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wayList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carrier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carrier_selectTime</a:t>
                      </a:r>
                      <a:endParaRPr lang="ko-KR" altLang="en-US" sz="1200" b="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88239" y="889635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0075" y="359678"/>
            <a:ext cx="800100" cy="246597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40967" y="293219"/>
            <a:ext cx="11832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문항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Tomcat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에서 데이터베이스를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Connection Pool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사용하여 접속할 때 어떤 파일을 사용하는지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파일의 내용은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1272976" y="1260646"/>
            <a:ext cx="457134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1000124" y="1188951"/>
            <a:ext cx="1006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[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]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00174" y="1624958"/>
            <a:ext cx="5667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1. Tomcat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파일 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&gt; lib &gt; mysql-connector-java-5.1.47.jar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넣기</a:t>
            </a:r>
            <a:endParaRPr lang="en-US" altLang="ko-KR" sz="16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2. context.xml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파일에  하위 내용 추가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3" y="2332481"/>
            <a:ext cx="109442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53539" y="3335588"/>
            <a:ext cx="352599" cy="210532"/>
          </a:xfrm>
          <a:prstGeom prst="rect">
            <a:avLst/>
          </a:prstGeom>
          <a:noFill/>
          <a:ln w="28575">
            <a:solidFill>
              <a:srgbClr val="5F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23874" y="5069138"/>
            <a:ext cx="605964" cy="188662"/>
          </a:xfrm>
          <a:prstGeom prst="rect">
            <a:avLst/>
          </a:prstGeom>
          <a:noFill/>
          <a:ln w="28575">
            <a:solidFill>
              <a:srgbClr val="5F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66924" y="5069138"/>
            <a:ext cx="605964" cy="188662"/>
          </a:xfrm>
          <a:prstGeom prst="rect">
            <a:avLst/>
          </a:prstGeom>
          <a:noFill/>
          <a:ln w="28575">
            <a:solidFill>
              <a:srgbClr val="5F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23875" y="5412038"/>
            <a:ext cx="279256" cy="188662"/>
          </a:xfrm>
          <a:prstGeom prst="rect">
            <a:avLst/>
          </a:prstGeom>
          <a:noFill/>
          <a:ln w="28575">
            <a:solidFill>
              <a:srgbClr val="5FA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69906" y="5926441"/>
            <a:ext cx="6155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나눔스퀘어라운드 Bold" pitchFamily="50" charset="-127"/>
                <a:ea typeface="나눔스퀘어라운드 Bold" pitchFamily="50" charset="-127"/>
              </a:rPr>
              <a:t>name, username, password, </a:t>
            </a:r>
            <a:r>
              <a:rPr lang="en-US" altLang="ko-KR" sz="1600" dirty="0" err="1" smtClean="0">
                <a:solidFill>
                  <a:srgbClr val="C00000"/>
                </a:solidFill>
                <a:latin typeface="나눔스퀘어라운드 Bold" pitchFamily="50" charset="-127"/>
                <a:ea typeface="나눔스퀘어라운드 Bold" pitchFamily="50" charset="-127"/>
              </a:rPr>
              <a:t>url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라운드 Bold" pitchFamily="50" charset="-127"/>
                <a:ea typeface="나눔스퀘어라운드 Bold" pitchFamily="50" charset="-127"/>
              </a:rPr>
              <a:t>은 자신의 데이터베이스에 맞게 설정</a:t>
            </a:r>
            <a:endParaRPr lang="ko-KR" altLang="en-US" sz="1600" dirty="0">
              <a:solidFill>
                <a:srgbClr val="C0000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6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88239" y="889635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0075" y="388706"/>
            <a:ext cx="800100" cy="246597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40967" y="322247"/>
            <a:ext cx="11832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문항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Fufillment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프로젝트의 사용한 컨트롤러의 프로그램 파일과 기능에 간단한 설명을 작성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1652723" y="1890139"/>
            <a:ext cx="1700782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MemberProc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4" name="한쪽 모서리가 잘린 사각형 39">
            <a:extLst>
              <a:ext uri="{FF2B5EF4-FFF2-40B4-BE49-F238E27FC236}">
                <a16:creationId xmlns:a16="http://schemas.microsoft.com/office/drawing/2014/main" xmlns="" id="{18BEBE2E-9FE0-4BA8-BB3D-375724D150CD}"/>
              </a:ext>
            </a:extLst>
          </p:cNvPr>
          <p:cNvSpPr/>
          <p:nvPr/>
        </p:nvSpPr>
        <p:spPr>
          <a:xfrm>
            <a:off x="1735009" y="2245448"/>
            <a:ext cx="2595138" cy="1255395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5" name="한쪽 모서리가 잘린 사각형 39">
            <a:extLst>
              <a:ext uri="{FF2B5EF4-FFF2-40B4-BE49-F238E27FC236}">
                <a16:creationId xmlns:a16="http://schemas.microsoft.com/office/drawing/2014/main" xmlns="" id="{961280B0-175B-4620-BB33-99E355CBDDC1}"/>
              </a:ext>
            </a:extLst>
          </p:cNvPr>
          <p:cNvSpPr/>
          <p:nvPr/>
        </p:nvSpPr>
        <p:spPr>
          <a:xfrm>
            <a:off x="1647734" y="2174691"/>
            <a:ext cx="2595138" cy="1255395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4753" y="2257652"/>
            <a:ext cx="2518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나눔스퀘어라운드 ExtraBold" pitchFamily="50" charset="-127"/>
                <a:ea typeface="나눔스퀘어라운드 ExtraBold" pitchFamily="50" charset="-127"/>
              </a:rPr>
              <a:t>회원정보 관리에 대한 컨트롤러</a:t>
            </a:r>
            <a:endParaRPr lang="ko-KR" altLang="en-US" sz="1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5009" y="2622579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로그인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로그아웃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회원가입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회원목록 조회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4661643" y="1890139"/>
            <a:ext cx="1797567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CommodityProc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1" name="한쪽 모서리가 잘린 사각형 39">
            <a:extLst>
              <a:ext uri="{FF2B5EF4-FFF2-40B4-BE49-F238E27FC236}">
                <a16:creationId xmlns:a16="http://schemas.microsoft.com/office/drawing/2014/main" xmlns="" id="{18BEBE2E-9FE0-4BA8-BB3D-375724D150CD}"/>
              </a:ext>
            </a:extLst>
          </p:cNvPr>
          <p:cNvSpPr/>
          <p:nvPr/>
        </p:nvSpPr>
        <p:spPr>
          <a:xfrm>
            <a:off x="4743930" y="2245448"/>
            <a:ext cx="2595138" cy="1255395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" name="한쪽 모서리가 잘린 사각형 39">
            <a:extLst>
              <a:ext uri="{FF2B5EF4-FFF2-40B4-BE49-F238E27FC236}">
                <a16:creationId xmlns:a16="http://schemas.microsoft.com/office/drawing/2014/main" xmlns="" id="{961280B0-175B-4620-BB33-99E355CBDDC1}"/>
              </a:ext>
            </a:extLst>
          </p:cNvPr>
          <p:cNvSpPr/>
          <p:nvPr/>
        </p:nvSpPr>
        <p:spPr>
          <a:xfrm>
            <a:off x="4656655" y="2174691"/>
            <a:ext cx="2595138" cy="1255395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93674" y="2257652"/>
            <a:ext cx="2518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나눔스퀘어라운드 ExtraBold" pitchFamily="50" charset="-127"/>
                <a:ea typeface="나눔스퀘어라운드 ExtraBold" pitchFamily="50" charset="-127"/>
              </a:rPr>
              <a:t>재고정산 관리</a:t>
            </a:r>
            <a:r>
              <a:rPr lang="ko-KR" altLang="en-US" sz="1300" dirty="0">
                <a:latin typeface="나눔스퀘어라운드 ExtraBold" pitchFamily="50" charset="-127"/>
                <a:ea typeface="나눔스퀘어라운드 ExtraBold" pitchFamily="50" charset="-127"/>
              </a:rPr>
              <a:t>에</a:t>
            </a:r>
            <a:r>
              <a:rPr lang="ko-KR" altLang="en-US" sz="13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1300" dirty="0">
                <a:latin typeface="나눔스퀘어라운드 ExtraBold" pitchFamily="50" charset="-127"/>
                <a:ea typeface="나눔스퀘어라운드 ExtraBold" pitchFamily="50" charset="-127"/>
              </a:rPr>
              <a:t>대한 컨트롤러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83009" y="256542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월별 재고정산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재고정산 데이터베이스 조회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재고정산 데이터베이스 삽입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상세 재고정산 내역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7719179" y="1890139"/>
            <a:ext cx="1797567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FileProc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6" name="한쪽 모서리가 잘린 사각형 39">
            <a:extLst>
              <a:ext uri="{FF2B5EF4-FFF2-40B4-BE49-F238E27FC236}">
                <a16:creationId xmlns:a16="http://schemas.microsoft.com/office/drawing/2014/main" xmlns="" id="{18BEBE2E-9FE0-4BA8-BB3D-375724D150CD}"/>
              </a:ext>
            </a:extLst>
          </p:cNvPr>
          <p:cNvSpPr/>
          <p:nvPr/>
        </p:nvSpPr>
        <p:spPr>
          <a:xfrm>
            <a:off x="7815980" y="2245448"/>
            <a:ext cx="2595138" cy="1255395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7" name="한쪽 모서리가 잘린 사각형 39">
            <a:extLst>
              <a:ext uri="{FF2B5EF4-FFF2-40B4-BE49-F238E27FC236}">
                <a16:creationId xmlns:a16="http://schemas.microsoft.com/office/drawing/2014/main" xmlns="" id="{961280B0-175B-4620-BB33-99E355CBDDC1}"/>
              </a:ext>
            </a:extLst>
          </p:cNvPr>
          <p:cNvSpPr/>
          <p:nvPr/>
        </p:nvSpPr>
        <p:spPr>
          <a:xfrm>
            <a:off x="7728705" y="2174691"/>
            <a:ext cx="2595138" cy="1255395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65724" y="2257652"/>
            <a:ext cx="2518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>
                <a:latin typeface="나눔스퀘어라운드 ExtraBold" pitchFamily="50" charset="-127"/>
                <a:ea typeface="나눔스퀘어라운드 ExtraBold" pitchFamily="50" charset="-127"/>
              </a:rPr>
              <a:t>파일 저장에 대한 파일 컨트롤러</a:t>
            </a:r>
            <a:endParaRPr lang="ko-KR" altLang="en-US" sz="1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075204" y="2657701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재고정산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DB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파일 </a:t>
            </a:r>
            <a:endParaRPr lang="en-US" altLang="ko-KR" sz="11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1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csv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파일로 서버 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1652723" y="3747514"/>
            <a:ext cx="1700782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OrdersProc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41" name="한쪽 모서리가 잘린 사각형 39">
            <a:extLst>
              <a:ext uri="{FF2B5EF4-FFF2-40B4-BE49-F238E27FC236}">
                <a16:creationId xmlns:a16="http://schemas.microsoft.com/office/drawing/2014/main" xmlns="" id="{18BEBE2E-9FE0-4BA8-BB3D-375724D150CD}"/>
              </a:ext>
            </a:extLst>
          </p:cNvPr>
          <p:cNvSpPr/>
          <p:nvPr/>
        </p:nvSpPr>
        <p:spPr>
          <a:xfrm>
            <a:off x="1735009" y="4102823"/>
            <a:ext cx="2595138" cy="2452442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2" name="한쪽 모서리가 잘린 사각형 39">
            <a:extLst>
              <a:ext uri="{FF2B5EF4-FFF2-40B4-BE49-F238E27FC236}">
                <a16:creationId xmlns:a16="http://schemas.microsoft.com/office/drawing/2014/main" xmlns="" id="{961280B0-175B-4620-BB33-99E355CBDDC1}"/>
              </a:ext>
            </a:extLst>
          </p:cNvPr>
          <p:cNvSpPr/>
          <p:nvPr/>
        </p:nvSpPr>
        <p:spPr>
          <a:xfrm>
            <a:off x="1647734" y="4032066"/>
            <a:ext cx="2595138" cy="2452442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84753" y="4115027"/>
            <a:ext cx="2518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라운드 ExtraBold" pitchFamily="50" charset="-127"/>
                <a:ea typeface="나눔스퀘어라운드 ExtraBold" pitchFamily="50" charset="-127"/>
              </a:rPr>
              <a:t>주문 및 발주 관리에 대한 컨트롤러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735009" y="4451379"/>
            <a:ext cx="6096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en-US" altLang="ko-KR" sz="1100" dirty="0" err="1">
                <a:latin typeface="나눔스퀘어라운드 Regular" pitchFamily="50" charset="-127"/>
                <a:ea typeface="나눔스퀘어라운드 Regular" pitchFamily="50" charset="-127"/>
              </a:rPr>
              <a:t>csv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파일 다운받아 주문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주문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내역 운송신청 </a:t>
            </a:r>
            <a:endParaRPr lang="en-US" altLang="ko-KR" sz="11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        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→ 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운송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DB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또는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미 운송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DB 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삽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입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endParaRPr lang="en-US" altLang="ko-KR" sz="11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총 주문 내역 검색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상세조회 가능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재고 목록 조회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발주 내역 조회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구매처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입장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발주 신청 요구 내역 </a:t>
            </a:r>
            <a:endParaRPr lang="en-US" altLang="ko-KR" sz="11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        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→ 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발주 신청 처리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구매처 입장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발주 현황 내역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쇼핑몰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구매처 대금 청구 조회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매출 </a:t>
            </a:r>
            <a:r>
              <a:rPr lang="ko-KR" altLang="en-US" sz="1100" dirty="0" err="1">
                <a:latin typeface="나눔스퀘어라운드 Regular" pitchFamily="50" charset="-127"/>
                <a:ea typeface="나눔스퀘어라운드 Regular" pitchFamily="50" charset="-127"/>
              </a:rPr>
              <a:t>총이익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월별 조회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  <a:endParaRPr lang="ko-KR" altLang="en-US" sz="11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4661643" y="3747514"/>
            <a:ext cx="1797567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ProductProc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46" name="한쪽 모서리가 잘린 사각형 39">
            <a:extLst>
              <a:ext uri="{FF2B5EF4-FFF2-40B4-BE49-F238E27FC236}">
                <a16:creationId xmlns:a16="http://schemas.microsoft.com/office/drawing/2014/main" xmlns="" id="{18BEBE2E-9FE0-4BA8-BB3D-375724D150CD}"/>
              </a:ext>
            </a:extLst>
          </p:cNvPr>
          <p:cNvSpPr/>
          <p:nvPr/>
        </p:nvSpPr>
        <p:spPr>
          <a:xfrm>
            <a:off x="4743930" y="4102823"/>
            <a:ext cx="2595138" cy="1255395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7" name="한쪽 모서리가 잘린 사각형 39">
            <a:extLst>
              <a:ext uri="{FF2B5EF4-FFF2-40B4-BE49-F238E27FC236}">
                <a16:creationId xmlns:a16="http://schemas.microsoft.com/office/drawing/2014/main" xmlns="" id="{961280B0-175B-4620-BB33-99E355CBDDC1}"/>
              </a:ext>
            </a:extLst>
          </p:cNvPr>
          <p:cNvSpPr/>
          <p:nvPr/>
        </p:nvSpPr>
        <p:spPr>
          <a:xfrm>
            <a:off x="4656655" y="4032066"/>
            <a:ext cx="2595138" cy="1255395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93674" y="4115027"/>
            <a:ext cx="2518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라운드 ExtraBold" pitchFamily="50" charset="-127"/>
                <a:ea typeface="나눔스퀘어라운드 ExtraBold" pitchFamily="50" charset="-127"/>
              </a:rPr>
              <a:t>상품목록에 대한 컨트롤러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783009" y="456204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상품 내역 조회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상품 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7719179" y="3747514"/>
            <a:ext cx="1797567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WaybillProc</a:t>
            </a:r>
            <a:endParaRPr lang="ko-KR" altLang="en-US" sz="14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51" name="한쪽 모서리가 잘린 사각형 39">
            <a:extLst>
              <a:ext uri="{FF2B5EF4-FFF2-40B4-BE49-F238E27FC236}">
                <a16:creationId xmlns:a16="http://schemas.microsoft.com/office/drawing/2014/main" xmlns="" id="{18BEBE2E-9FE0-4BA8-BB3D-375724D150CD}"/>
              </a:ext>
            </a:extLst>
          </p:cNvPr>
          <p:cNvSpPr/>
          <p:nvPr/>
        </p:nvSpPr>
        <p:spPr>
          <a:xfrm>
            <a:off x="7815980" y="4102823"/>
            <a:ext cx="2595138" cy="1255395"/>
          </a:xfrm>
          <a:prstGeom prst="snip1Rect">
            <a:avLst>
              <a:gd name="adj" fmla="val 8373"/>
            </a:avLst>
          </a:prstGeom>
          <a:solidFill>
            <a:schemeClr val="tx1">
              <a:lumMod val="75000"/>
              <a:lumOff val="25000"/>
              <a:alpha val="44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2" name="한쪽 모서리가 잘린 사각형 39">
            <a:extLst>
              <a:ext uri="{FF2B5EF4-FFF2-40B4-BE49-F238E27FC236}">
                <a16:creationId xmlns:a16="http://schemas.microsoft.com/office/drawing/2014/main" xmlns="" id="{961280B0-175B-4620-BB33-99E355CBDDC1}"/>
              </a:ext>
            </a:extLst>
          </p:cNvPr>
          <p:cNvSpPr/>
          <p:nvPr/>
        </p:nvSpPr>
        <p:spPr>
          <a:xfrm>
            <a:off x="7728705" y="4032066"/>
            <a:ext cx="2595138" cy="1255395"/>
          </a:xfrm>
          <a:prstGeom prst="snip1Rect">
            <a:avLst>
              <a:gd name="adj" fmla="val 8373"/>
            </a:avLst>
          </a:prstGeom>
          <a:solidFill>
            <a:srgbClr val="EFF0EA"/>
          </a:solidFill>
          <a:ln w="19050">
            <a:solidFill>
              <a:srgbClr val="427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65724" y="4115027"/>
            <a:ext cx="251886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나눔스퀘어라운드 ExtraBold" pitchFamily="50" charset="-127"/>
                <a:ea typeface="나눔스퀘어라운드 ExtraBold" pitchFamily="50" charset="-127"/>
              </a:rPr>
              <a:t>운송관련 기능에 대한 컨트롤러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795025" y="4429783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운송내역 조회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운송회사별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월별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미운송내역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조회 </a:t>
            </a:r>
            <a:endParaRPr lang="en-US" altLang="ko-KR" sz="11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     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→  운송가능여부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신청 기능</a:t>
            </a:r>
          </a:p>
          <a:p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운송회사 대금 청구 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6277" y="1087063"/>
            <a:ext cx="98788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Servlet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 사용 </a:t>
            </a:r>
            <a:endParaRPr lang="en-US" altLang="ko-KR" sz="1600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웹프로그래밍에서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클라이언트의 요청을 처리하고 그 결과를 다시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클라이언트에게 전송하는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 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Servlet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클래스의 구현 규칙을 지킨 자바 프로그래밍 기술</a:t>
            </a:r>
          </a:p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27576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0075" y="345164"/>
            <a:ext cx="800100" cy="246597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540967" y="278705"/>
            <a:ext cx="11832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문항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서버프로그램 구현하기 위한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MVC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방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1161160" y="1153472"/>
            <a:ext cx="591439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963062" y="1081777"/>
            <a:ext cx="1006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[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MVC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]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8111" y="3984588"/>
            <a:ext cx="54797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타이포_쌍문동 B" pitchFamily="18" charset="-127"/>
                <a:ea typeface="타이포_쌍문동 B" pitchFamily="18" charset="-127"/>
              </a:rPr>
              <a:t>Model 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 데이터구조를 표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현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 일반적으로 모델 클래스는 데이터를 추출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입력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갱신하는 등의 함수를 포함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600" dirty="0" smtClean="0">
                <a:latin typeface="타이포_쌍문동 B" pitchFamily="18" charset="-127"/>
                <a:ea typeface="타이포_쌍문동 B" pitchFamily="18" charset="-127"/>
              </a:rPr>
              <a:t>View </a:t>
            </a: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사용자에게 보여질 부분을 표현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일반적으로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웹페이지만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en-US" altLang="ko-KR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CodeIgniter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에서는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뷰가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헤더나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푸터처럼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웹페이지의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 조각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RSS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페이지나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혹은 다른 페이지 형태의 것일 수도 있음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600" dirty="0" smtClean="0">
                <a:latin typeface="타이포_쌍문동 B" pitchFamily="18" charset="-127"/>
                <a:ea typeface="타이포_쌍문동 B" pitchFamily="18" charset="-127"/>
              </a:rPr>
              <a:t>Controller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일반적으로 모델과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뷰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HTTP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요청을 처리하여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웹페이지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생성하는  것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사이에서 동작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436567" y="1647180"/>
            <a:ext cx="5545507" cy="2233907"/>
            <a:chOff x="540967" y="2291211"/>
            <a:chExt cx="5814359" cy="2233907"/>
          </a:xfrm>
        </p:grpSpPr>
        <p:sp>
          <p:nvSpPr>
            <p:cNvPr id="12" name="타원 11"/>
            <p:cNvSpPr/>
            <p:nvPr/>
          </p:nvSpPr>
          <p:spPr>
            <a:xfrm>
              <a:off x="540967" y="2520585"/>
              <a:ext cx="790575" cy="632161"/>
            </a:xfrm>
            <a:prstGeom prst="ellipse">
              <a:avLst/>
            </a:prstGeom>
            <a:solidFill>
              <a:srgbClr val="BA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타이포_쌍문동 B" pitchFamily="18" charset="-127"/>
                <a:ea typeface="타이포_쌍문동 B" pitchFamily="18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="" xmlns:a16="http://schemas.microsoft.com/office/drawing/2014/main" id="{53B8240C-8B02-449A-93A3-CC6DE5F5E35F}"/>
                </a:ext>
              </a:extLst>
            </p:cNvPr>
            <p:cNvSpPr/>
            <p:nvPr/>
          </p:nvSpPr>
          <p:spPr>
            <a:xfrm>
              <a:off x="2639066" y="2568210"/>
              <a:ext cx="1485900" cy="536911"/>
            </a:xfrm>
            <a:prstGeom prst="roundRect">
              <a:avLst/>
            </a:prstGeom>
            <a:solidFill>
              <a:srgbClr val="5FA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타이포_쌍문동 B" pitchFamily="18" charset="-127"/>
                  <a:ea typeface="타이포_쌍문동 B" pitchFamily="18" charset="-127"/>
                </a:rPr>
                <a:t>Controller</a:t>
              </a:r>
              <a:endParaRPr lang="ko-KR" altLang="en-US" sz="16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="" xmlns:a16="http://schemas.microsoft.com/office/drawing/2014/main" id="{53B8240C-8B02-449A-93A3-CC6DE5F5E35F}"/>
                </a:ext>
              </a:extLst>
            </p:cNvPr>
            <p:cNvSpPr/>
            <p:nvPr/>
          </p:nvSpPr>
          <p:spPr>
            <a:xfrm>
              <a:off x="4285912" y="3701684"/>
              <a:ext cx="1485900" cy="536911"/>
            </a:xfrm>
            <a:prstGeom prst="roundRect">
              <a:avLst/>
            </a:prstGeom>
            <a:solidFill>
              <a:srgbClr val="5FA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타이포_쌍문동 B" pitchFamily="18" charset="-127"/>
                  <a:ea typeface="타이포_쌍문동 B" pitchFamily="18" charset="-127"/>
                </a:rPr>
                <a:t>Model</a:t>
              </a:r>
              <a:endParaRPr lang="ko-KR" altLang="en-US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endParaRPr>
            </a:p>
          </p:txBody>
        </p:sp>
        <p:cxnSp>
          <p:nvCxnSpPr>
            <p:cNvPr id="4" name="직선 화살표 연결선 3"/>
            <p:cNvCxnSpPr>
              <a:stCxn id="23" idx="1"/>
              <a:endCxn id="24" idx="0"/>
            </p:cNvCxnSpPr>
            <p:nvPr/>
          </p:nvCxnSpPr>
          <p:spPr>
            <a:xfrm flipH="1">
              <a:off x="1767528" y="2836666"/>
              <a:ext cx="871538" cy="865019"/>
            </a:xfrm>
            <a:prstGeom prst="straightConnector1">
              <a:avLst/>
            </a:prstGeom>
            <a:ln w="38100">
              <a:solidFill>
                <a:srgbClr val="5FA28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23" idx="3"/>
              <a:endCxn id="25" idx="0"/>
            </p:cNvCxnSpPr>
            <p:nvPr/>
          </p:nvCxnSpPr>
          <p:spPr>
            <a:xfrm>
              <a:off x="4124966" y="2836666"/>
              <a:ext cx="903896" cy="865018"/>
            </a:xfrm>
            <a:prstGeom prst="straightConnector1">
              <a:avLst/>
            </a:prstGeom>
            <a:ln w="38100">
              <a:solidFill>
                <a:srgbClr val="5FA28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0031" y="2661524"/>
              <a:ext cx="94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타이포_쌍문동 B" pitchFamily="18" charset="-127"/>
                  <a:ea typeface="타이포_쌍문동 B" pitchFamily="18" charset="-127"/>
                </a:rPr>
                <a:t>U</a:t>
              </a:r>
              <a:r>
                <a:rPr lang="en-US" altLang="ko-KR" dirty="0" smtClean="0">
                  <a:solidFill>
                    <a:schemeClr val="bg1"/>
                  </a:solidFill>
                  <a:latin typeface="타이포_쌍문동 B" pitchFamily="18" charset="-127"/>
                  <a:ea typeface="타이포_쌍문동 B" pitchFamily="18" charset="-127"/>
                </a:rPr>
                <a:t>ser</a:t>
              </a:r>
              <a:endParaRPr lang="ko-KR" altLang="en-US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1331542" y="2836665"/>
              <a:ext cx="1097974" cy="1"/>
            </a:xfrm>
            <a:prstGeom prst="straightConnector1">
              <a:avLst/>
            </a:prstGeom>
            <a:ln w="38100">
              <a:solidFill>
                <a:srgbClr val="BADFA5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4" idx="0"/>
            </p:cNvCxnSpPr>
            <p:nvPr/>
          </p:nvCxnSpPr>
          <p:spPr>
            <a:xfrm flipH="1" flipV="1">
              <a:off x="969592" y="3158760"/>
              <a:ext cx="797936" cy="542925"/>
            </a:xfrm>
            <a:prstGeom prst="straightConnector1">
              <a:avLst/>
            </a:prstGeom>
            <a:ln w="38100">
              <a:solidFill>
                <a:srgbClr val="BADFA5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>
              <a:extLst>
                <a:ext uri="{FF2B5EF4-FFF2-40B4-BE49-F238E27FC236}">
                  <a16:creationId xmlns="" xmlns:a16="http://schemas.microsoft.com/office/drawing/2014/main" id="{53B8240C-8B02-449A-93A3-CC6DE5F5E35F}"/>
                </a:ext>
              </a:extLst>
            </p:cNvPr>
            <p:cNvSpPr/>
            <p:nvPr/>
          </p:nvSpPr>
          <p:spPr>
            <a:xfrm>
              <a:off x="1024578" y="3701685"/>
              <a:ext cx="1485900" cy="536911"/>
            </a:xfrm>
            <a:prstGeom prst="roundRect">
              <a:avLst/>
            </a:prstGeom>
            <a:solidFill>
              <a:srgbClr val="5FA2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타이포_쌍문동 B" pitchFamily="18" charset="-127"/>
                  <a:ea typeface="타이포_쌍문동 B" pitchFamily="18" charset="-127"/>
                </a:rPr>
                <a:t>View</a:t>
              </a:r>
              <a:endParaRPr lang="ko-KR" altLang="en-US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91416" y="2291211"/>
              <a:ext cx="2152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View</a:t>
              </a:r>
              <a:r>
                <a:rPr lang="ko-KR" altLang="en-US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와 </a:t>
              </a:r>
              <a:r>
                <a:rPr lang="en-US" altLang="ko-KR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Model </a:t>
              </a:r>
              <a:r>
                <a:rPr lang="ko-KR" altLang="en-US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연결</a:t>
              </a:r>
              <a:r>
                <a:rPr lang="en-US" altLang="ko-KR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(Servlet)</a:t>
              </a:r>
              <a:endParaRPr lang="ko-KR" altLang="en-US" sz="1200" dirty="0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6995" y="3369664"/>
              <a:ext cx="1723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나눔스퀘어라운드 ExtraBold" pitchFamily="50" charset="-127"/>
                  <a:ea typeface="나눔스퀘어라운드 ExtraBold" pitchFamily="50" charset="-127"/>
                </a:rPr>
                <a:t>응답</a:t>
              </a:r>
              <a:endParaRPr lang="ko-KR" altLang="en-US" sz="12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4260" y="4248119"/>
              <a:ext cx="214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실질적으로 보여지는 화면</a:t>
              </a:r>
              <a:r>
                <a:rPr lang="en-US" altLang="ko-KR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(</a:t>
              </a:r>
              <a:r>
                <a:rPr lang="en-US" altLang="ko-KR" sz="1200" dirty="0" err="1" smtClean="0">
                  <a:latin typeface="나눔스퀘어라운드 Regular" pitchFamily="50" charset="-127"/>
                  <a:ea typeface="나눔스퀘어라운드 Regular" pitchFamily="50" charset="-127"/>
                </a:rPr>
                <a:t>jsp</a:t>
              </a:r>
              <a:r>
                <a:rPr lang="en-US" altLang="ko-KR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) </a:t>
              </a:r>
              <a:endParaRPr lang="ko-KR" altLang="en-US" sz="1200" dirty="0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10691" y="4238595"/>
              <a:ext cx="2144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웹 페이지에 필요한 기능</a:t>
              </a:r>
              <a:r>
                <a:rPr lang="en-US" altLang="ko-KR" sz="1200" dirty="0" smtClean="0">
                  <a:latin typeface="나눔스퀘어라운드 Regular" pitchFamily="50" charset="-127"/>
                  <a:ea typeface="나눔스퀘어라운드 Regular" pitchFamily="50" charset="-127"/>
                </a:rPr>
                <a:t>(java)</a:t>
              </a:r>
              <a:endParaRPr lang="ko-KR" altLang="en-US" sz="1200" dirty="0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571977" y="4507808"/>
            <a:ext cx="54121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타이포_쌍문동 B" pitchFamily="18" charset="-127"/>
                <a:ea typeface="타이포_쌍문동 B" pitchFamily="18" charset="-127"/>
              </a:rPr>
              <a:t>[ </a:t>
            </a:r>
            <a:r>
              <a:rPr lang="en-US" altLang="ko-KR" sz="1600" dirty="0">
                <a:latin typeface="타이포_쌍문동 B" pitchFamily="18" charset="-127"/>
                <a:ea typeface="타이포_쌍문동 B" pitchFamily="18" charset="-127"/>
              </a:rPr>
              <a:t>MVC </a:t>
            </a:r>
            <a:r>
              <a:rPr lang="ko-KR" altLang="en-US" sz="1600" dirty="0">
                <a:latin typeface="타이포_쌍문동 B" pitchFamily="18" charset="-127"/>
                <a:ea typeface="타이포_쌍문동 B" pitchFamily="18" charset="-127"/>
              </a:rPr>
              <a:t>패턴 개발 가이드 라인 </a:t>
            </a:r>
            <a:r>
              <a:rPr lang="en-US" altLang="ko-KR" sz="1600" dirty="0" smtClean="0">
                <a:latin typeface="타이포_쌍문동 B" pitchFamily="18" charset="-127"/>
                <a:ea typeface="타이포_쌍문동 B" pitchFamily="18" charset="-127"/>
              </a:rPr>
              <a:t>]</a:t>
            </a:r>
            <a:endParaRPr lang="en-US" altLang="ko-KR" sz="1400" dirty="0">
              <a:latin typeface="타이포_쌍문동 B" pitchFamily="18" charset="-127"/>
              <a:ea typeface="타이포_쌍문동 B" pitchFamily="18" charset="-127"/>
            </a:endParaRP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1. model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은 애플리케이션 내부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data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및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view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에 제공할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data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만을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보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관</a:t>
            </a: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2. view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는 유저에게 보여질 화면에 표시될 시각적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UI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요소만을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보관</a:t>
            </a: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3. controller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model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과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view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를 연결하는데 필요한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logic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만을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보관</a:t>
            </a: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4. model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은 사용자에게 보여질 모든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data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를 가지고 있어야  한다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5. view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model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이 보관하고 있거나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보관하게 될 어떠한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data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도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별도로 보관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x</a:t>
            </a: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6. view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controller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가 담당해야 하는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logic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을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view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내부에서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처리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x</a:t>
            </a: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7. controller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는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model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이나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view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변동사항을 모니터링 할 수 있어야 함</a:t>
            </a:r>
          </a:p>
        </p:txBody>
      </p:sp>
    </p:spTree>
    <p:extLst>
      <p:ext uri="{BB962C8B-B14F-4D97-AF65-F5344CB8AC3E}">
        <p14:creationId xmlns:p14="http://schemas.microsoft.com/office/powerpoint/2010/main" val="41308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1952" y="11167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1.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회원가입 및 로그인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76745"/>
              </p:ext>
            </p:extLst>
          </p:nvPr>
        </p:nvGraphicFramePr>
        <p:xfrm>
          <a:off x="546800" y="1551531"/>
          <a:ext cx="11187952" cy="482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0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6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60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login.jsp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signup.jsp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MemberProc.java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login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logout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signup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Post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m_Id</a:t>
                      </a:r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m_password</a:t>
                      </a:r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m_id</a:t>
                      </a:r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m_password</a:t>
                      </a:r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m_name</a:t>
                      </a:r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m_tel</a:t>
                      </a:r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l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m_field</a:t>
                      </a:r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memberId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memberName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memberJob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memberFied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invaldate</a:t>
                      </a:r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();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memberJob</a:t>
                      </a:r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= 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0</a:t>
                      </a:r>
                      <a:r>
                        <a:rPr lang="en-US" altLang="ko-KR" sz="1200" baseline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이면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productlist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buyinglist&amp;field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=" +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();</a:t>
                      </a:r>
                    </a:p>
                    <a:p>
                      <a:pPr algn="l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&amp;field=" +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();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index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182781" y="1205174"/>
            <a:ext cx="358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url</a:t>
            </a:r>
            <a:endParaRPr lang="ko-KR" altLang="en-US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2086224" y="437801"/>
            <a:ext cx="591439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407670" y="366107"/>
            <a:ext cx="25204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[ </a:t>
            </a:r>
            <a:r>
              <a:rPr lang="en-US" altLang="ko-KR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Fullfillment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MVC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]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1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97807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관리자용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(admin/order/) -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주문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10275"/>
              </p:ext>
            </p:extLst>
          </p:nvPr>
        </p:nvGraphicFramePr>
        <p:xfrm>
          <a:off x="555813" y="1412873"/>
          <a:ext cx="11187947" cy="4059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4944"/>
                <a:gridCol w="1994944"/>
                <a:gridCol w="1994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4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49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주문하기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운송신청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총 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일별 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주문 상세내역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</a:t>
                      </a:r>
                      <a:endParaRPr lang="ko-KR" altLang="en-US" sz="1200" i="0" dirty="0" smtClean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sales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sales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sales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OrdersProc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down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orderAll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detail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count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i="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page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i="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page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count</a:t>
                      </a:r>
                      <a:endParaRPr lang="ko-KR" altLang="en-US" sz="1200" i="0" dirty="0" smtClean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u="none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@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orderAllList</a:t>
                      </a:r>
                      <a:endParaRPr lang="en-US" altLang="ko-KR" sz="1200" i="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pageList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i="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orderhistoryList</a:t>
                      </a:r>
                      <a:endParaRPr lang="en-US" altLang="ko-KR" sz="1200" i="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pageList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u="none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id</a:t>
                      </a:r>
                    </a:p>
                    <a:p>
                      <a:pPr algn="l" latinLnBrk="1"/>
                      <a:r>
                        <a:rPr lang="en-US" altLang="ko-KR" sz="1200" i="0" u="none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name</a:t>
                      </a:r>
                    </a:p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detailorderList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</a:t>
                      </a:r>
                    </a:p>
                    <a:p>
                      <a:pPr algn="ctr" latinLnBrk="1"/>
                      <a:r>
                        <a:rPr lang="ko-KR" altLang="en-US" sz="1200" i="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주문완료 시</a:t>
                      </a:r>
                      <a:r>
                        <a:rPr lang="ko-KR" altLang="en-US" sz="1200" i="0" baseline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ko-KR" altLang="en-US" sz="1200" i="0" baseline="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운송신청 </a:t>
                      </a:r>
                      <a:endParaRPr lang="en-US" altLang="ko-KR" sz="1200" i="0" baseline="0" dirty="0" smtClean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i="0" baseline="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버튼 활성화</a:t>
                      </a:r>
                      <a:endParaRPr lang="en-US" altLang="ko-KR" sz="1200" i="0" dirty="0" smtClean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sales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detail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191794" y="1066516"/>
            <a:ext cx="358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url</a:t>
            </a:r>
            <a:endParaRPr lang="ko-KR" altLang="en-US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9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107967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관리자용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(admin/commodity/) -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재고내역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09159"/>
              </p:ext>
            </p:extLst>
          </p:nvPr>
        </p:nvGraphicFramePr>
        <p:xfrm>
          <a:off x="555813" y="1514471"/>
          <a:ext cx="11187949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7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7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7861"/>
                <a:gridCol w="2427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재고내역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재고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DB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이번달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재고정산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월별 재고정산 내역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commodity_now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OrdersProc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CommodityProc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productlist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commoditydbselect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commodity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selectCommodity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productList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cDtoList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commodityList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commodityList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commoditydb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commodity_now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commodity_detail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112321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관리자용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(admin/buying/) -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발주내역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81642"/>
              </p:ext>
            </p:extLst>
          </p:nvPr>
        </p:nvGraphicFramePr>
        <p:xfrm>
          <a:off x="555813" y="1558013"/>
          <a:ext cx="11187951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0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총 발주내역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발주내역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월별 발주내역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orderhistoryall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orderhistoryall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orderhistoryall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OrdersProc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orderhistoryall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orderhistory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selectOrders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i="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page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orderhistoryList</a:t>
                      </a:r>
                      <a:endParaRPr lang="ko-KR" altLang="en-US" sz="120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orderhistoryList</a:t>
                      </a:r>
                      <a:endParaRPr lang="ko-KR" altLang="en-US" sz="120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orderhistoryList</a:t>
                      </a:r>
                      <a:endParaRPr lang="ko-KR" altLang="en-US" sz="120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orderhistoryall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orderhistory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orderhistoryall_selectTime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191794" y="1211656"/>
            <a:ext cx="358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url</a:t>
            </a:r>
            <a:endParaRPr lang="ko-KR" altLang="en-US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9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965" y="106515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관리자용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(admin/shipping/) -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운송내역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09329"/>
              </p:ext>
            </p:extLst>
          </p:nvPr>
        </p:nvGraphicFramePr>
        <p:xfrm>
          <a:off x="555813" y="1499957"/>
          <a:ext cx="11187949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7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7861">
                  <a:extLst>
                    <a:ext uri="{9D8B030D-6E8A-4147-A177-3AD203B41FA5}">
                      <a16:colId xmlns:a16="http://schemas.microsoft.com/office/drawing/2014/main" xmlns="" val="889253965"/>
                    </a:ext>
                  </a:extLst>
                </a:gridCol>
                <a:gridCol w="2427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78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총 운송내역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월별 운송내역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지역별 운송내역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미운송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2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Viewer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shippinghistory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shippinghistory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shippinghistory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noshippinghistory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Control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WaybillProc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Action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waybilllist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selectShipping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shipping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nowaybilllist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Get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page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dateInventory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SetAttribute</a:t>
                      </a:r>
                      <a:endParaRPr lang="ko-KR" altLang="en-US" sz="120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wayList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라운드 Regular" pitchFamily="50" charset="-127"/>
                        <a:ea typeface="나눔스퀘어라운드 Regular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pageList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date</a:t>
                      </a:r>
                    </a:p>
                    <a:p>
                      <a:pPr algn="l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wayList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wayList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nwayList</a:t>
                      </a:r>
                      <a:endParaRPr lang="ko-KR" altLang="en-US" sz="1200" i="0" u="none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처리 후 화면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shippinghistory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shipping_selectTime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라운드 Regular" pitchFamily="50" charset="-127"/>
                          <a:ea typeface="나눔스퀘어라운드 Regular" pitchFamily="50" charset="-127"/>
                          <a:cs typeface="+mn-cs"/>
                        </a:rPr>
                        <a:t>shipping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>
                          <a:latin typeface="나눔스퀘어라운드 Regular" pitchFamily="50" charset="-127"/>
                          <a:ea typeface="나눔스퀘어라운드 Regular" pitchFamily="50" charset="-127"/>
                        </a:rPr>
                        <a:t>noshippinghistory</a:t>
                      </a:r>
                      <a:endParaRPr lang="ko-KR" altLang="en-US" sz="1200" i="0" dirty="0">
                        <a:latin typeface="나눔스퀘어라운드 Regular" pitchFamily="50" charset="-127"/>
                        <a:ea typeface="나눔스퀘어라운드 Regular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191794" y="1153600"/>
            <a:ext cx="358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＠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alertMsg.jsp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 Attribute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로 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message,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url</a:t>
            </a:r>
            <a:endParaRPr lang="ko-KR" altLang="en-US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4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Words>937</Words>
  <Application>Microsoft Office PowerPoint</Application>
  <PresentationFormat>사용자 지정</PresentationFormat>
  <Paragraphs>435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714-</cp:lastModifiedBy>
  <cp:revision>93</cp:revision>
  <dcterms:created xsi:type="dcterms:W3CDTF">2018-07-18T01:57:13Z</dcterms:created>
  <dcterms:modified xsi:type="dcterms:W3CDTF">2019-05-24T06:04:31Z</dcterms:modified>
</cp:coreProperties>
</file>