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89" r:id="rId4"/>
    <p:sldId id="288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62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05B"/>
    <a:srgbClr val="5FA281"/>
    <a:srgbClr val="BADFA5"/>
    <a:srgbClr val="EFF0EA"/>
    <a:srgbClr val="999775"/>
    <a:srgbClr val="F7F3C6"/>
    <a:srgbClr val="BFC192"/>
    <a:srgbClr val="4986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59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1626" y="-846"/>
      </p:cViewPr>
      <p:guideLst>
        <p:guide orient="horz" pos="1162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15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7BA60712-0617-4A83-978F-D7624BFF7811}" type="datetimeFigureOut">
              <a:rPr lang="ko-KR" altLang="en-US" smtClean="0"/>
              <a:pPr/>
              <a:t>2019-05-24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675D36E8-528F-4341-8EBE-E1E184690C3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0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라운드 Regular" pitchFamily="50" charset="-127"/>
        <a:ea typeface="나눔스퀘어라운드 Regular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라운드 Regular" pitchFamily="50" charset="-127"/>
        <a:ea typeface="나눔스퀘어라운드 Regular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라운드 Regular" pitchFamily="50" charset="-127"/>
        <a:ea typeface="나눔스퀘어라운드 Regular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라운드 Regular" pitchFamily="50" charset="-127"/>
        <a:ea typeface="나눔스퀘어라운드 Regular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라운드 Regular" pitchFamily="50" charset="-127"/>
        <a:ea typeface="나눔스퀘어라운드 Regular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나눔스퀘어라운드 Regular" pitchFamily="50" charset="-127"/>
                <a:ea typeface="나눔스퀘어라운드 Regular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EC5A4A70-835E-4697-98CE-4FCC6D7FF13A}" type="datetimeFigureOut">
              <a:rPr lang="ko-KR" altLang="en-US" smtClean="0"/>
              <a:pPr/>
              <a:t>2019-05-24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C8233F30-48F6-488E-908C-D735FF3D179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142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  <a:lvl2pPr>
              <a:defRPr>
                <a:latin typeface="나눔스퀘어라운드 Regular" pitchFamily="50" charset="-127"/>
                <a:ea typeface="나눔스퀘어라운드 Regular" pitchFamily="50" charset="-127"/>
              </a:defRPr>
            </a:lvl2pPr>
            <a:lvl3pPr>
              <a:defRPr>
                <a:latin typeface="나눔스퀘어라운드 Regular" pitchFamily="50" charset="-127"/>
                <a:ea typeface="나눔스퀘어라운드 Regular" pitchFamily="50" charset="-127"/>
              </a:defRPr>
            </a:lvl3pPr>
            <a:lvl4pPr>
              <a:defRPr>
                <a:latin typeface="나눔스퀘어라운드 Regular" pitchFamily="50" charset="-127"/>
                <a:ea typeface="나눔스퀘어라운드 Regular" pitchFamily="50" charset="-127"/>
              </a:defRPr>
            </a:lvl4pPr>
            <a:lvl5pPr>
              <a:defRPr>
                <a:latin typeface="나눔스퀘어라운드 Regular" pitchFamily="50" charset="-127"/>
                <a:ea typeface="나눔스퀘어라운드 Regular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EC5A4A70-835E-4697-98CE-4FCC6D7FF13A}" type="datetimeFigureOut">
              <a:rPr lang="ko-KR" altLang="en-US" smtClean="0"/>
              <a:pPr/>
              <a:t>2019-05-24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C8233F30-48F6-488E-908C-D735FF3D179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9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  <a:lvl2pPr>
              <a:defRPr>
                <a:latin typeface="나눔스퀘어라운드 Regular" pitchFamily="50" charset="-127"/>
                <a:ea typeface="나눔스퀘어라운드 Regular" pitchFamily="50" charset="-127"/>
              </a:defRPr>
            </a:lvl2pPr>
            <a:lvl3pPr>
              <a:defRPr>
                <a:latin typeface="나눔스퀘어라운드 Regular" pitchFamily="50" charset="-127"/>
                <a:ea typeface="나눔스퀘어라운드 Regular" pitchFamily="50" charset="-127"/>
              </a:defRPr>
            </a:lvl3pPr>
            <a:lvl4pPr>
              <a:defRPr>
                <a:latin typeface="나눔스퀘어라운드 Regular" pitchFamily="50" charset="-127"/>
                <a:ea typeface="나눔스퀘어라운드 Regular" pitchFamily="50" charset="-127"/>
              </a:defRPr>
            </a:lvl4pPr>
            <a:lvl5pPr>
              <a:defRPr>
                <a:latin typeface="나눔스퀘어라운드 Regular" pitchFamily="50" charset="-127"/>
                <a:ea typeface="나눔스퀘어라운드 Regular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EC5A4A70-835E-4697-98CE-4FCC6D7FF13A}" type="datetimeFigureOut">
              <a:rPr lang="ko-KR" altLang="en-US" smtClean="0"/>
              <a:pPr/>
              <a:t>2019-05-24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C8233F30-48F6-488E-908C-D735FF3D179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024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  <a:lvl2pPr>
              <a:defRPr>
                <a:latin typeface="나눔스퀘어라운드 Regular" pitchFamily="50" charset="-127"/>
                <a:ea typeface="나눔스퀘어라운드 Regular" pitchFamily="50" charset="-127"/>
              </a:defRPr>
            </a:lvl2pPr>
            <a:lvl3pPr>
              <a:defRPr>
                <a:latin typeface="나눔스퀘어라운드 Regular" pitchFamily="50" charset="-127"/>
                <a:ea typeface="나눔스퀘어라운드 Regular" pitchFamily="50" charset="-127"/>
              </a:defRPr>
            </a:lvl3pPr>
            <a:lvl4pPr>
              <a:defRPr>
                <a:latin typeface="나눔스퀘어라운드 Regular" pitchFamily="50" charset="-127"/>
                <a:ea typeface="나눔스퀘어라운드 Regular" pitchFamily="50" charset="-127"/>
              </a:defRPr>
            </a:lvl4pPr>
            <a:lvl5pPr>
              <a:defRPr>
                <a:latin typeface="나눔스퀘어라운드 Regular" pitchFamily="50" charset="-127"/>
                <a:ea typeface="나눔스퀘어라운드 Regular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EC5A4A70-835E-4697-98CE-4FCC6D7FF13A}" type="datetimeFigureOut">
              <a:rPr lang="ko-KR" altLang="en-US" smtClean="0"/>
              <a:pPr/>
              <a:t>2019-05-24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C8233F30-48F6-488E-908C-D735FF3D179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968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EC5A4A70-835E-4697-98CE-4FCC6D7FF13A}" type="datetimeFigureOut">
              <a:rPr lang="ko-KR" altLang="en-US" smtClean="0"/>
              <a:pPr/>
              <a:t>2019-05-24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C8233F30-48F6-488E-908C-D735FF3D179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610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  <a:lvl2pPr>
              <a:defRPr>
                <a:latin typeface="나눔스퀘어라운드 Regular" pitchFamily="50" charset="-127"/>
                <a:ea typeface="나눔스퀘어라운드 Regular" pitchFamily="50" charset="-127"/>
              </a:defRPr>
            </a:lvl2pPr>
            <a:lvl3pPr>
              <a:defRPr>
                <a:latin typeface="나눔스퀘어라운드 Regular" pitchFamily="50" charset="-127"/>
                <a:ea typeface="나눔스퀘어라운드 Regular" pitchFamily="50" charset="-127"/>
              </a:defRPr>
            </a:lvl3pPr>
            <a:lvl4pPr>
              <a:defRPr>
                <a:latin typeface="나눔스퀘어라운드 Regular" pitchFamily="50" charset="-127"/>
                <a:ea typeface="나눔스퀘어라운드 Regular" pitchFamily="50" charset="-127"/>
              </a:defRPr>
            </a:lvl4pPr>
            <a:lvl5pPr>
              <a:defRPr>
                <a:latin typeface="나눔스퀘어라운드 Regular" pitchFamily="50" charset="-127"/>
                <a:ea typeface="나눔스퀘어라운드 Regular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  <a:lvl2pPr>
              <a:defRPr>
                <a:latin typeface="나눔스퀘어라운드 Regular" pitchFamily="50" charset="-127"/>
                <a:ea typeface="나눔스퀘어라운드 Regular" pitchFamily="50" charset="-127"/>
              </a:defRPr>
            </a:lvl2pPr>
            <a:lvl3pPr>
              <a:defRPr>
                <a:latin typeface="나눔스퀘어라운드 Regular" pitchFamily="50" charset="-127"/>
                <a:ea typeface="나눔스퀘어라운드 Regular" pitchFamily="50" charset="-127"/>
              </a:defRPr>
            </a:lvl3pPr>
            <a:lvl4pPr>
              <a:defRPr>
                <a:latin typeface="나눔스퀘어라운드 Regular" pitchFamily="50" charset="-127"/>
                <a:ea typeface="나눔스퀘어라운드 Regular" pitchFamily="50" charset="-127"/>
              </a:defRPr>
            </a:lvl4pPr>
            <a:lvl5pPr>
              <a:defRPr>
                <a:latin typeface="나눔스퀘어라운드 Regular" pitchFamily="50" charset="-127"/>
                <a:ea typeface="나눔스퀘어라운드 Regular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EC5A4A70-835E-4697-98CE-4FCC6D7FF13A}" type="datetimeFigureOut">
              <a:rPr lang="ko-KR" altLang="en-US" smtClean="0"/>
              <a:pPr/>
              <a:t>2019-05-24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C8233F30-48F6-488E-908C-D735FF3D179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62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나눔스퀘어라운드 Regular" pitchFamily="50" charset="-127"/>
                <a:ea typeface="나눔스퀘어라운드 Regular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  <a:lvl2pPr>
              <a:defRPr>
                <a:latin typeface="나눔스퀘어라운드 Regular" pitchFamily="50" charset="-127"/>
                <a:ea typeface="나눔스퀘어라운드 Regular" pitchFamily="50" charset="-127"/>
              </a:defRPr>
            </a:lvl2pPr>
            <a:lvl3pPr>
              <a:defRPr>
                <a:latin typeface="나눔스퀘어라운드 Regular" pitchFamily="50" charset="-127"/>
                <a:ea typeface="나눔스퀘어라운드 Regular" pitchFamily="50" charset="-127"/>
              </a:defRPr>
            </a:lvl3pPr>
            <a:lvl4pPr>
              <a:defRPr>
                <a:latin typeface="나눔스퀘어라운드 Regular" pitchFamily="50" charset="-127"/>
                <a:ea typeface="나눔스퀘어라운드 Regular" pitchFamily="50" charset="-127"/>
              </a:defRPr>
            </a:lvl4pPr>
            <a:lvl5pPr>
              <a:defRPr>
                <a:latin typeface="나눔스퀘어라운드 Regular" pitchFamily="50" charset="-127"/>
                <a:ea typeface="나눔스퀘어라운드 Regular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나눔스퀘어라운드 Regular" pitchFamily="50" charset="-127"/>
                <a:ea typeface="나눔스퀘어라운드 Regular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  <a:lvl2pPr>
              <a:defRPr>
                <a:latin typeface="나눔스퀘어라운드 Regular" pitchFamily="50" charset="-127"/>
                <a:ea typeface="나눔스퀘어라운드 Regular" pitchFamily="50" charset="-127"/>
              </a:defRPr>
            </a:lvl2pPr>
            <a:lvl3pPr>
              <a:defRPr>
                <a:latin typeface="나눔스퀘어라운드 Regular" pitchFamily="50" charset="-127"/>
                <a:ea typeface="나눔스퀘어라운드 Regular" pitchFamily="50" charset="-127"/>
              </a:defRPr>
            </a:lvl3pPr>
            <a:lvl4pPr>
              <a:defRPr>
                <a:latin typeface="나눔스퀘어라운드 Regular" pitchFamily="50" charset="-127"/>
                <a:ea typeface="나눔스퀘어라운드 Regular" pitchFamily="50" charset="-127"/>
              </a:defRPr>
            </a:lvl4pPr>
            <a:lvl5pPr>
              <a:defRPr>
                <a:latin typeface="나눔스퀘어라운드 Regular" pitchFamily="50" charset="-127"/>
                <a:ea typeface="나눔스퀘어라운드 Regular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EC5A4A70-835E-4697-98CE-4FCC6D7FF13A}" type="datetimeFigureOut">
              <a:rPr lang="ko-KR" altLang="en-US" smtClean="0"/>
              <a:pPr/>
              <a:t>2019-05-24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C8233F30-48F6-488E-908C-D735FF3D179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870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EC5A4A70-835E-4697-98CE-4FCC6D7FF13A}" type="datetimeFigureOut">
              <a:rPr lang="ko-KR" altLang="en-US" smtClean="0"/>
              <a:pPr/>
              <a:t>2019-05-24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C8233F30-48F6-488E-908C-D735FF3D179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273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EC5A4A70-835E-4697-98CE-4FCC6D7FF13A}" type="datetimeFigureOut">
              <a:rPr lang="ko-KR" altLang="en-US" smtClean="0"/>
              <a:pPr/>
              <a:t>2019-05-24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C8233F30-48F6-488E-908C-D735FF3D179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70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나눔스퀘어라운드 Regular" pitchFamily="50" charset="-127"/>
                <a:ea typeface="나눔스퀘어라운드 Regular" pitchFamily="50" charset="-127"/>
              </a:defRPr>
            </a:lvl1pPr>
            <a:lvl2pPr>
              <a:defRPr sz="2800">
                <a:latin typeface="나눔스퀘어라운드 Regular" pitchFamily="50" charset="-127"/>
                <a:ea typeface="나눔스퀘어라운드 Regular" pitchFamily="50" charset="-127"/>
              </a:defRPr>
            </a:lvl2pPr>
            <a:lvl3pPr>
              <a:defRPr sz="2400">
                <a:latin typeface="나눔스퀘어라운드 Regular" pitchFamily="50" charset="-127"/>
                <a:ea typeface="나눔스퀘어라운드 Regular" pitchFamily="50" charset="-127"/>
              </a:defRPr>
            </a:lvl3pPr>
            <a:lvl4pPr>
              <a:defRPr sz="2000">
                <a:latin typeface="나눔스퀘어라운드 Regular" pitchFamily="50" charset="-127"/>
                <a:ea typeface="나눔스퀘어라운드 Regular" pitchFamily="50" charset="-127"/>
              </a:defRPr>
            </a:lvl4pPr>
            <a:lvl5pPr>
              <a:defRPr sz="2000">
                <a:latin typeface="나눔스퀘어라운드 Regular" pitchFamily="50" charset="-127"/>
                <a:ea typeface="나눔스퀘어라운드 Regular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나눔스퀘어라운드 Regular" pitchFamily="50" charset="-127"/>
                <a:ea typeface="나눔스퀘어라운드 Regular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EC5A4A70-835E-4697-98CE-4FCC6D7FF13A}" type="datetimeFigureOut">
              <a:rPr lang="ko-KR" altLang="en-US" smtClean="0"/>
              <a:pPr/>
              <a:t>2019-05-24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C8233F30-48F6-488E-908C-D735FF3D179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75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나눔스퀘어라운드 Regular" pitchFamily="50" charset="-127"/>
                <a:ea typeface="나눔스퀘어라운드 Regular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나눔스퀘어라운드 Regular" pitchFamily="50" charset="-127"/>
                <a:ea typeface="나눔스퀘어라운드 Regular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EC5A4A70-835E-4697-98CE-4FCC6D7FF13A}" type="datetimeFigureOut">
              <a:rPr lang="ko-KR" altLang="en-US" smtClean="0"/>
              <a:pPr/>
              <a:t>2019-05-24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C8233F30-48F6-488E-908C-D735FF3D179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5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0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EC5A4A70-835E-4697-98CE-4FCC6D7FF13A}" type="datetimeFigureOut">
              <a:rPr lang="ko-KR" altLang="en-US" smtClean="0"/>
              <a:pPr/>
              <a:t>2019-05-24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라운드 Regular" pitchFamily="50" charset="-127"/>
                <a:ea typeface="나눔스퀘어라운드 Regular" pitchFamily="50" charset="-127"/>
              </a:defRPr>
            </a:lvl1pPr>
          </a:lstStyle>
          <a:p>
            <a:fld id="{C8233F30-48F6-488E-908C-D735FF3D179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473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라운드 Regular" pitchFamily="50" charset="-127"/>
          <a:ea typeface="나눔스퀘어라운드 Regular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라운드 Regular" pitchFamily="50" charset="-127"/>
          <a:ea typeface="나눔스퀘어라운드 Regular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라운드 Regular" pitchFamily="50" charset="-127"/>
          <a:ea typeface="나눔스퀘어라운드 Regular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라운드 Regular" pitchFamily="50" charset="-127"/>
          <a:ea typeface="나눔스퀘어라운드 Regular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라운드 Regular" pitchFamily="50" charset="-127"/>
          <a:ea typeface="나눔스퀘어라운드 Regular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라운드 Regular" pitchFamily="50" charset="-127"/>
          <a:ea typeface="나눔스퀘어라운드 Regular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0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88240" y="-807720"/>
            <a:ext cx="502920" cy="50292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487400" y="-807720"/>
            <a:ext cx="502920" cy="502920"/>
          </a:xfrm>
          <a:prstGeom prst="rect">
            <a:avLst/>
          </a:prstGeom>
          <a:solidFill>
            <a:srgbClr val="F7F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386560" y="-807720"/>
            <a:ext cx="502920" cy="502920"/>
          </a:xfrm>
          <a:prstGeom prst="rect">
            <a:avLst/>
          </a:prstGeom>
          <a:solidFill>
            <a:srgbClr val="BF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85720" y="-807720"/>
            <a:ext cx="502920" cy="502920"/>
          </a:xfrm>
          <a:prstGeom prst="rect">
            <a:avLst/>
          </a:prstGeom>
          <a:solidFill>
            <a:srgbClr val="999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588240" y="-30480"/>
            <a:ext cx="502920" cy="502920"/>
          </a:xfrm>
          <a:prstGeom prst="rect">
            <a:avLst/>
          </a:prstGeom>
          <a:solidFill>
            <a:srgbClr val="49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588240" y="746760"/>
            <a:ext cx="502920" cy="502920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386560" y="-30480"/>
            <a:ext cx="502920" cy="502920"/>
          </a:xfrm>
          <a:prstGeom prst="rect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80EF56D0-3790-44D2-AC54-51BB85536CF0}"/>
              </a:ext>
            </a:extLst>
          </p:cNvPr>
          <p:cNvSpPr/>
          <p:nvPr/>
        </p:nvSpPr>
        <p:spPr>
          <a:xfrm>
            <a:off x="4479472" y="1774576"/>
            <a:ext cx="3233056" cy="3127208"/>
          </a:xfrm>
          <a:prstGeom prst="ellipse">
            <a:avLst/>
          </a:prstGeom>
          <a:solidFill>
            <a:srgbClr val="42705B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4" name="Circle">
            <a:extLst>
              <a:ext uri="{FF2B5EF4-FFF2-40B4-BE49-F238E27FC236}">
                <a16:creationId xmlns="" xmlns:a16="http://schemas.microsoft.com/office/drawing/2014/main" id="{C05EB1BE-D0E2-4D96-B9AC-371ABDD346D8}"/>
              </a:ext>
            </a:extLst>
          </p:cNvPr>
          <p:cNvSpPr txBox="1">
            <a:spLocks/>
          </p:cNvSpPr>
          <p:nvPr/>
        </p:nvSpPr>
        <p:spPr>
          <a:xfrm>
            <a:off x="6779267" y="3900809"/>
            <a:ext cx="1154097" cy="10748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787400" dist="355600" dir="5400000" algn="ctr" rotWithShape="0">
              <a:schemeClr val="bg1">
                <a:lumMod val="75000"/>
              </a:schemeClr>
            </a:outerShdw>
          </a:effectLst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4200"/>
            </a:pPr>
            <a:endParaRPr lang="en-US" sz="4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8AD5118E-2929-429B-9C22-DEFB03AFC465}"/>
              </a:ext>
            </a:extLst>
          </p:cNvPr>
          <p:cNvSpPr txBox="1"/>
          <p:nvPr/>
        </p:nvSpPr>
        <p:spPr>
          <a:xfrm>
            <a:off x="6932437" y="4115045"/>
            <a:ext cx="1651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By </a:t>
            </a:r>
          </a:p>
          <a:p>
            <a:r>
              <a:rPr lang="ko-KR" altLang="en-US" dirty="0" err="1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천세은</a:t>
            </a:r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F99ECFC1-E927-4CBF-8B79-AC4704B71C8D}"/>
              </a:ext>
            </a:extLst>
          </p:cNvPr>
          <p:cNvSpPr txBox="1"/>
          <p:nvPr/>
        </p:nvSpPr>
        <p:spPr>
          <a:xfrm>
            <a:off x="4959926" y="2569351"/>
            <a:ext cx="23566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EFF0E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정보시스템</a:t>
            </a:r>
            <a:endParaRPr lang="en-US" altLang="ko-KR" sz="2800" dirty="0" smtClean="0">
              <a:solidFill>
                <a:srgbClr val="EFF0EA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rgbClr val="EFF0E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이</a:t>
            </a:r>
            <a:r>
              <a:rPr lang="ko-KR" altLang="en-US" sz="2800" dirty="0">
                <a:solidFill>
                  <a:srgbClr val="EFF0EA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행</a:t>
            </a:r>
            <a:endParaRPr lang="ko-KR" altLang="en-US" sz="2800" dirty="0">
              <a:solidFill>
                <a:srgbClr val="EFF0EA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ED815C9-0055-4858-8FA3-FFF8DDD7E598}"/>
              </a:ext>
            </a:extLst>
          </p:cNvPr>
          <p:cNvSpPr txBox="1"/>
          <p:nvPr/>
        </p:nvSpPr>
        <p:spPr>
          <a:xfrm>
            <a:off x="4902187" y="3489927"/>
            <a:ext cx="247215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NCS </a:t>
            </a:r>
            <a:r>
              <a:rPr lang="ko-KR" altLang="en-US" spc="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정기평가</a:t>
            </a:r>
            <a:r>
              <a:rPr lang="en-US" altLang="ko-KR" spc="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_</a:t>
            </a:r>
            <a:r>
              <a:rPr lang="en-US" altLang="ko-KR" spc="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 Semilight" panose="020B0502040204020203" pitchFamily="50" charset="-127"/>
              </a:rPr>
              <a:t>190520</a:t>
            </a:r>
            <a:endParaRPr lang="en-US" altLang="ko-KR" spc="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257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112" y="1588651"/>
            <a:ext cx="5372668" cy="4442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487400" y="-807720"/>
            <a:ext cx="502920" cy="502920"/>
          </a:xfrm>
          <a:prstGeom prst="rect">
            <a:avLst/>
          </a:prstGeom>
          <a:solidFill>
            <a:srgbClr val="F7F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386560" y="-807720"/>
            <a:ext cx="502920" cy="502920"/>
          </a:xfrm>
          <a:prstGeom prst="rect">
            <a:avLst/>
          </a:prstGeom>
          <a:solidFill>
            <a:srgbClr val="BF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85720" y="-807720"/>
            <a:ext cx="502920" cy="502920"/>
          </a:xfrm>
          <a:prstGeom prst="rect">
            <a:avLst/>
          </a:prstGeom>
          <a:solidFill>
            <a:srgbClr val="999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588240" y="-30480"/>
            <a:ext cx="502920" cy="502920"/>
          </a:xfrm>
          <a:prstGeom prst="rect">
            <a:avLst/>
          </a:prstGeom>
          <a:solidFill>
            <a:srgbClr val="49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83663" y="459740"/>
            <a:ext cx="808099" cy="391795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386560" y="-30480"/>
            <a:ext cx="502920" cy="502920"/>
          </a:xfrm>
          <a:prstGeom prst="rect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53B8240C-8B02-449A-93A3-CC6DE5F5E35F}"/>
              </a:ext>
            </a:extLst>
          </p:cNvPr>
          <p:cNvSpPr/>
          <p:nvPr/>
        </p:nvSpPr>
        <p:spPr>
          <a:xfrm>
            <a:off x="506406" y="1258304"/>
            <a:ext cx="1179938" cy="32400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재고</a:t>
            </a:r>
            <a:r>
              <a:rPr lang="en-US" altLang="ko-KR" dirty="0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DB</a:t>
            </a:r>
            <a:endParaRPr lang="ko-KR" altLang="en-US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6375" y="3094063"/>
            <a:ext cx="4590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나눔스퀘어라운드 Regular" pitchFamily="50" charset="-127"/>
                <a:ea typeface="나눔스퀘어라운드 Regular" pitchFamily="50" charset="-127"/>
              </a:rPr>
              <a:t>재고정산으로 등록된 데이터베이스 내역 조회</a:t>
            </a:r>
            <a:endParaRPr lang="ko-KR" altLang="en-US" sz="12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53B8240C-8B02-449A-93A3-CC6DE5F5E35F}"/>
              </a:ext>
            </a:extLst>
          </p:cNvPr>
          <p:cNvSpPr/>
          <p:nvPr/>
        </p:nvSpPr>
        <p:spPr>
          <a:xfrm>
            <a:off x="6324600" y="1258304"/>
            <a:ext cx="1179938" cy="32400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상세조회</a:t>
            </a:r>
            <a:endParaRPr lang="ko-KR" altLang="en-US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28322" y="6179618"/>
            <a:ext cx="4590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재고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DB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의 상세조회</a:t>
            </a:r>
            <a:endParaRPr lang="ko-KR" altLang="en-US" sz="1200" b="1" dirty="0">
              <a:solidFill>
                <a:srgbClr val="C00000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0317835-9119-4DB4-8A2D-0344A2376CE0}"/>
              </a:ext>
            </a:extLst>
          </p:cNvPr>
          <p:cNvSpPr txBox="1"/>
          <p:nvPr/>
        </p:nvSpPr>
        <p:spPr>
          <a:xfrm>
            <a:off x="4786367" y="427970"/>
            <a:ext cx="2505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관리자  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2705B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로그인 화면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2705B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711689" y="1501085"/>
            <a:ext cx="1931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월별 재고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DB</a:t>
            </a:r>
          </a:p>
          <a:p>
            <a:pPr algn="ctr"/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CSV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파일로 서버에 저장 </a:t>
            </a:r>
            <a:endParaRPr lang="ko-KR" altLang="en-US" sz="12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1117011" y="1893501"/>
            <a:ext cx="233212" cy="13849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06" y="1588651"/>
            <a:ext cx="5372668" cy="1436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914400" y="2268633"/>
            <a:ext cx="571500" cy="203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45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582304"/>
            <a:ext cx="5377180" cy="447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487400" y="-807720"/>
            <a:ext cx="502920" cy="502920"/>
          </a:xfrm>
          <a:prstGeom prst="rect">
            <a:avLst/>
          </a:prstGeom>
          <a:solidFill>
            <a:srgbClr val="F7F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386560" y="-807720"/>
            <a:ext cx="502920" cy="502920"/>
          </a:xfrm>
          <a:prstGeom prst="rect">
            <a:avLst/>
          </a:prstGeom>
          <a:solidFill>
            <a:srgbClr val="BF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85720" y="-807720"/>
            <a:ext cx="502920" cy="502920"/>
          </a:xfrm>
          <a:prstGeom prst="rect">
            <a:avLst/>
          </a:prstGeom>
          <a:solidFill>
            <a:srgbClr val="999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588240" y="-30480"/>
            <a:ext cx="502920" cy="502920"/>
          </a:xfrm>
          <a:prstGeom prst="rect">
            <a:avLst/>
          </a:prstGeom>
          <a:solidFill>
            <a:srgbClr val="49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83663" y="459740"/>
            <a:ext cx="808099" cy="391795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386560" y="-30480"/>
            <a:ext cx="502920" cy="502920"/>
          </a:xfrm>
          <a:prstGeom prst="rect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53B8240C-8B02-449A-93A3-CC6DE5F5E35F}"/>
              </a:ext>
            </a:extLst>
          </p:cNvPr>
          <p:cNvSpPr/>
          <p:nvPr/>
        </p:nvSpPr>
        <p:spPr>
          <a:xfrm>
            <a:off x="506406" y="1258304"/>
            <a:ext cx="1179938" cy="32400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발주</a:t>
            </a:r>
            <a:r>
              <a:rPr lang="ko-KR" altLang="en-US" dirty="0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내역</a:t>
            </a:r>
            <a:endParaRPr lang="ko-KR" altLang="en-US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0214" y="6133452"/>
            <a:ext cx="4590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발주된 목록 조회 가능</a:t>
            </a:r>
            <a:endParaRPr lang="ko-KR" altLang="en-US" sz="12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53B8240C-8B02-449A-93A3-CC6DE5F5E35F}"/>
              </a:ext>
            </a:extLst>
          </p:cNvPr>
          <p:cNvSpPr/>
          <p:nvPr/>
        </p:nvSpPr>
        <p:spPr>
          <a:xfrm>
            <a:off x="6324600" y="1258304"/>
            <a:ext cx="1179938" cy="32400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운송내역</a:t>
            </a:r>
            <a:endParaRPr lang="ko-KR" altLang="en-US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28322" y="6179618"/>
            <a:ext cx="459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운송회사별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/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월별 운송 내역 조회 가능 </a:t>
            </a:r>
            <a:endParaRPr lang="en-US" altLang="ko-KR" sz="12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algn="ctr"/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-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운송은 제품의 재고가 가능할 때 운송시킴</a:t>
            </a:r>
            <a:endParaRPr lang="ko-KR" altLang="en-US" sz="12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0317835-9119-4DB4-8A2D-0344A2376CE0}"/>
              </a:ext>
            </a:extLst>
          </p:cNvPr>
          <p:cNvSpPr txBox="1"/>
          <p:nvPr/>
        </p:nvSpPr>
        <p:spPr>
          <a:xfrm>
            <a:off x="4786367" y="427970"/>
            <a:ext cx="2505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관리자  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2705B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로그인 화면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2705B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972852" y="3301813"/>
            <a:ext cx="233212" cy="13849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04715" y="3024814"/>
            <a:ext cx="178704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10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개미만인 상품 표시</a:t>
            </a:r>
            <a:endParaRPr lang="ko-KR" altLang="en-US" sz="12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18" y="1582304"/>
            <a:ext cx="5372668" cy="444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904715" y="1848760"/>
            <a:ext cx="110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월별 검색 가능</a:t>
            </a:r>
            <a:endParaRPr lang="ko-KR" altLang="en-US" sz="12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cxnSp>
        <p:nvCxnSpPr>
          <p:cNvPr id="34" name="직선 화살표 연결선 33"/>
          <p:cNvCxnSpPr>
            <a:stCxn id="26" idx="3"/>
          </p:cNvCxnSpPr>
          <p:nvPr/>
        </p:nvCxnSpPr>
        <p:spPr>
          <a:xfrm>
            <a:off x="5005003" y="1987260"/>
            <a:ext cx="233212" cy="13849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91622" y="1692121"/>
            <a:ext cx="1511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구매처별로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 조회가능</a:t>
            </a:r>
            <a:endParaRPr lang="ko-KR" altLang="en-US" sz="12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1807662" y="1887015"/>
            <a:ext cx="157340" cy="2004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624561" y="1848760"/>
            <a:ext cx="110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월별 검색 가능</a:t>
            </a:r>
            <a:endParaRPr lang="ko-KR" altLang="en-US" sz="12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cxnSp>
        <p:nvCxnSpPr>
          <p:cNvPr id="38" name="직선 화살표 연결선 37"/>
          <p:cNvCxnSpPr>
            <a:stCxn id="37" idx="3"/>
          </p:cNvCxnSpPr>
          <p:nvPr/>
        </p:nvCxnSpPr>
        <p:spPr>
          <a:xfrm>
            <a:off x="10724849" y="1987260"/>
            <a:ext cx="233212" cy="13849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611468" y="1692121"/>
            <a:ext cx="1753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운송회사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별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로 조회가능</a:t>
            </a:r>
            <a:endParaRPr lang="ko-KR" altLang="en-US" sz="12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H="1">
            <a:off x="7527508" y="1887015"/>
            <a:ext cx="157340" cy="2004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42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487400" y="-807720"/>
            <a:ext cx="502920" cy="502920"/>
          </a:xfrm>
          <a:prstGeom prst="rect">
            <a:avLst/>
          </a:prstGeom>
          <a:solidFill>
            <a:srgbClr val="F7F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386560" y="-807720"/>
            <a:ext cx="502920" cy="502920"/>
          </a:xfrm>
          <a:prstGeom prst="rect">
            <a:avLst/>
          </a:prstGeom>
          <a:solidFill>
            <a:srgbClr val="BF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85720" y="-807720"/>
            <a:ext cx="502920" cy="502920"/>
          </a:xfrm>
          <a:prstGeom prst="rect">
            <a:avLst/>
          </a:prstGeom>
          <a:solidFill>
            <a:srgbClr val="999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588240" y="-30480"/>
            <a:ext cx="502920" cy="502920"/>
          </a:xfrm>
          <a:prstGeom prst="rect">
            <a:avLst/>
          </a:prstGeom>
          <a:solidFill>
            <a:srgbClr val="49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83663" y="459740"/>
            <a:ext cx="808099" cy="391795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386560" y="-30480"/>
            <a:ext cx="502920" cy="502920"/>
          </a:xfrm>
          <a:prstGeom prst="rect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53B8240C-8B02-449A-93A3-CC6DE5F5E35F}"/>
              </a:ext>
            </a:extLst>
          </p:cNvPr>
          <p:cNvSpPr/>
          <p:nvPr/>
        </p:nvSpPr>
        <p:spPr>
          <a:xfrm>
            <a:off x="506406" y="1258304"/>
            <a:ext cx="1373194" cy="32400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미운송내역</a:t>
            </a:r>
            <a:endParaRPr lang="ko-KR" altLang="en-US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67364" y="6179618"/>
            <a:ext cx="4856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제품의 재고가 부족하거나 주문하기에서 운송신청 버튼 누르지 않은 경우 </a:t>
            </a:r>
            <a:endParaRPr lang="en-US" altLang="ko-KR" sz="1200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algn="ctr"/>
            <a:r>
              <a:rPr lang="ko-KR" altLang="en-US" sz="12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미운송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 내역 데이터베이스에 삽입</a:t>
            </a:r>
            <a:endParaRPr lang="ko-KR" altLang="en-US" sz="12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0317835-9119-4DB4-8A2D-0344A2376CE0}"/>
              </a:ext>
            </a:extLst>
          </p:cNvPr>
          <p:cNvSpPr txBox="1"/>
          <p:nvPr/>
        </p:nvSpPr>
        <p:spPr>
          <a:xfrm>
            <a:off x="4786367" y="427970"/>
            <a:ext cx="2505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관리자  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2705B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로그인 화면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2705B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06" y="1582304"/>
            <a:ext cx="11178162" cy="444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직선 화살표 연결선 29"/>
          <p:cNvCxnSpPr/>
          <p:nvPr/>
        </p:nvCxnSpPr>
        <p:spPr>
          <a:xfrm flipH="1" flipV="1">
            <a:off x="6515100" y="5403854"/>
            <a:ext cx="241300" cy="12064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95487" y="5403854"/>
            <a:ext cx="4856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제품의 재고가 채워졌을 경우 운송신청으로 넘어가고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</a:p>
          <a:p>
            <a:pPr algn="ctr"/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부족할 경우 </a:t>
            </a:r>
            <a:r>
              <a:rPr lang="ko-KR" altLang="en-US" sz="12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미운송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 내역에 남아있음</a:t>
            </a:r>
            <a:endParaRPr lang="ko-KR" altLang="en-US" sz="12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855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487400" y="-807720"/>
            <a:ext cx="502920" cy="502920"/>
          </a:xfrm>
          <a:prstGeom prst="rect">
            <a:avLst/>
          </a:prstGeom>
          <a:solidFill>
            <a:srgbClr val="F7F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386560" y="-807720"/>
            <a:ext cx="502920" cy="502920"/>
          </a:xfrm>
          <a:prstGeom prst="rect">
            <a:avLst/>
          </a:prstGeom>
          <a:solidFill>
            <a:srgbClr val="BF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85720" y="-807720"/>
            <a:ext cx="502920" cy="502920"/>
          </a:xfrm>
          <a:prstGeom prst="rect">
            <a:avLst/>
          </a:prstGeom>
          <a:solidFill>
            <a:srgbClr val="999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588240" y="-30480"/>
            <a:ext cx="502920" cy="502920"/>
          </a:xfrm>
          <a:prstGeom prst="rect">
            <a:avLst/>
          </a:prstGeom>
          <a:solidFill>
            <a:srgbClr val="49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83663" y="459740"/>
            <a:ext cx="808099" cy="391795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386560" y="-30480"/>
            <a:ext cx="502920" cy="502920"/>
          </a:xfrm>
          <a:prstGeom prst="rect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53B8240C-8B02-449A-93A3-CC6DE5F5E35F}"/>
              </a:ext>
            </a:extLst>
          </p:cNvPr>
          <p:cNvSpPr/>
          <p:nvPr/>
        </p:nvSpPr>
        <p:spPr>
          <a:xfrm>
            <a:off x="785806" y="1258304"/>
            <a:ext cx="1423994" cy="32400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매출총이익</a:t>
            </a:r>
            <a:endParaRPr lang="ko-KR" altLang="en-US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0317835-9119-4DB4-8A2D-0344A2376CE0}"/>
              </a:ext>
            </a:extLst>
          </p:cNvPr>
          <p:cNvSpPr txBox="1"/>
          <p:nvPr/>
        </p:nvSpPr>
        <p:spPr>
          <a:xfrm>
            <a:off x="4786367" y="427970"/>
            <a:ext cx="2505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관리자  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2705B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로그인 화면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2705B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06" y="1582304"/>
            <a:ext cx="5372667" cy="447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829563" y="1686681"/>
            <a:ext cx="110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월별 검색 가능</a:t>
            </a:r>
            <a:endParaRPr lang="ko-KR" altLang="en-US" sz="12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cxnSp>
        <p:nvCxnSpPr>
          <p:cNvPr id="31" name="직선 화살표 연결선 30"/>
          <p:cNvCxnSpPr>
            <a:stCxn id="30" idx="3"/>
          </p:cNvCxnSpPr>
          <p:nvPr/>
        </p:nvCxnSpPr>
        <p:spPr>
          <a:xfrm>
            <a:off x="4929851" y="1825181"/>
            <a:ext cx="233212" cy="13849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60161" y="1605285"/>
            <a:ext cx="1511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각 </a:t>
            </a:r>
            <a:r>
              <a:rPr lang="ko-KR" altLang="en-US" sz="12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분류</a:t>
            </a:r>
            <a:r>
              <a:rPr lang="ko-KR" altLang="en-US" sz="12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별로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 조회가능</a:t>
            </a:r>
            <a:endParaRPr lang="ko-KR" altLang="en-US" sz="12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1876201" y="1800179"/>
            <a:ext cx="157340" cy="2004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EAF6B30-E656-4EE0-B7F9-387ED89A9971}"/>
              </a:ext>
            </a:extLst>
          </p:cNvPr>
          <p:cNvSpPr/>
          <p:nvPr/>
        </p:nvSpPr>
        <p:spPr>
          <a:xfrm>
            <a:off x="7376601" y="2643354"/>
            <a:ext cx="3988338" cy="2215991"/>
          </a:xfrm>
          <a:prstGeom prst="rect">
            <a:avLst/>
          </a:prstGeom>
          <a:solidFill>
            <a:srgbClr val="FBFBFB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6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기타사항 </a:t>
            </a:r>
            <a:r>
              <a:rPr lang="en-US" altLang="ko-KR" sz="16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단위</a:t>
            </a:r>
            <a:r>
              <a:rPr lang="en-US" altLang="ko-KR" sz="16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쇼핑몰에 대금 청구</a:t>
            </a:r>
            <a:endParaRPr lang="en-US" altLang="ko-KR" sz="1600" b="1" dirty="0">
              <a:ln>
                <a:solidFill>
                  <a:srgbClr val="3F97AB">
                    <a:alpha val="0"/>
                  </a:srgbClr>
                </a:solidFill>
              </a:ln>
              <a:solidFill>
                <a:srgbClr val="2E40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- </a:t>
            </a:r>
            <a:r>
              <a:rPr lang="ko-KR" altLang="en-US" sz="12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물품가격 </a:t>
            </a:r>
            <a:r>
              <a:rPr lang="en-US" altLang="ko-KR" sz="12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200" b="1" dirty="0" err="1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서비스료</a:t>
            </a:r>
            <a:r>
              <a:rPr lang="en-US" altLang="ko-KR" sz="12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(10%) + </a:t>
            </a:r>
            <a:r>
              <a:rPr lang="ko-KR" altLang="en-US" sz="12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송장당 </a:t>
            </a:r>
            <a:r>
              <a:rPr lang="en-US" altLang="ko-KR" sz="12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10,000</a:t>
            </a:r>
            <a:r>
              <a:rPr lang="ko-KR" altLang="en-US" sz="12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  <a:endParaRPr lang="en-US" altLang="ko-KR" sz="1200" b="1" dirty="0">
              <a:ln>
                <a:solidFill>
                  <a:srgbClr val="3F97AB">
                    <a:alpha val="0"/>
                  </a:srgbClr>
                </a:solidFill>
              </a:ln>
              <a:solidFill>
                <a:srgbClr val="2E40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sz="16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구매처에 물품가격 지급</a:t>
            </a:r>
            <a:endParaRPr lang="en-US" altLang="ko-KR" sz="1600" b="1" dirty="0">
              <a:ln>
                <a:solidFill>
                  <a:srgbClr val="3F97AB">
                    <a:alpha val="0"/>
                  </a:srgbClr>
                </a:solidFill>
              </a:ln>
              <a:solidFill>
                <a:srgbClr val="2E40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sz="16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운송회사에 운송비 지급</a:t>
            </a:r>
            <a:endParaRPr lang="en-US" altLang="ko-KR" sz="1600" b="1" dirty="0">
              <a:ln>
                <a:solidFill>
                  <a:srgbClr val="3F97AB">
                    <a:alpha val="0"/>
                  </a:srgbClr>
                </a:solidFill>
              </a:ln>
              <a:solidFill>
                <a:srgbClr val="2E40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4"/>
            </a:pPr>
            <a:r>
              <a:rPr lang="ko-KR" altLang="en-US" sz="16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매출 총 이익 </a:t>
            </a:r>
            <a:r>
              <a:rPr lang="en-US" altLang="ko-KR" sz="12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12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쇼핑몰 </a:t>
            </a:r>
            <a:r>
              <a:rPr lang="en-US" altLang="ko-KR" sz="12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2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구매처 </a:t>
            </a:r>
            <a:r>
              <a:rPr lang="en-US" altLang="ko-KR" sz="12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운송회사</a:t>
            </a:r>
            <a:endParaRPr lang="en-US" altLang="ko-KR" sz="1200" b="1" dirty="0">
              <a:ln>
                <a:solidFill>
                  <a:srgbClr val="3F97AB">
                    <a:alpha val="0"/>
                  </a:srgbClr>
                </a:solidFill>
              </a:ln>
              <a:solidFill>
                <a:srgbClr val="2E40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5425628" y="2819400"/>
            <a:ext cx="1785873" cy="889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44016" y="6237834"/>
            <a:ext cx="4856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매출 총 이익 월별로 각 분류 별로 조회 가능</a:t>
            </a:r>
            <a:endParaRPr lang="ko-KR" altLang="en-US" sz="12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4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487400" y="-807720"/>
            <a:ext cx="502920" cy="502920"/>
          </a:xfrm>
          <a:prstGeom prst="rect">
            <a:avLst/>
          </a:prstGeom>
          <a:solidFill>
            <a:srgbClr val="F7F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386560" y="-807720"/>
            <a:ext cx="502920" cy="502920"/>
          </a:xfrm>
          <a:prstGeom prst="rect">
            <a:avLst/>
          </a:prstGeom>
          <a:solidFill>
            <a:srgbClr val="BF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85720" y="-807720"/>
            <a:ext cx="502920" cy="502920"/>
          </a:xfrm>
          <a:prstGeom prst="rect">
            <a:avLst/>
          </a:prstGeom>
          <a:solidFill>
            <a:srgbClr val="999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588240" y="-30480"/>
            <a:ext cx="502920" cy="502920"/>
          </a:xfrm>
          <a:prstGeom prst="rect">
            <a:avLst/>
          </a:prstGeom>
          <a:solidFill>
            <a:srgbClr val="49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83663" y="459740"/>
            <a:ext cx="808099" cy="391795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386560" y="-30480"/>
            <a:ext cx="502920" cy="502920"/>
          </a:xfrm>
          <a:prstGeom prst="rect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53B8240C-8B02-449A-93A3-CC6DE5F5E35F}"/>
              </a:ext>
            </a:extLst>
          </p:cNvPr>
          <p:cNvSpPr/>
          <p:nvPr/>
        </p:nvSpPr>
        <p:spPr>
          <a:xfrm>
            <a:off x="620706" y="1258304"/>
            <a:ext cx="1995494" cy="32400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쇼핑몰 대금청구</a:t>
            </a:r>
            <a:endParaRPr lang="ko-KR" altLang="en-US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67364" y="6179618"/>
            <a:ext cx="4856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쇼핑몰 대금청구 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-&gt;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상세내역 조회</a:t>
            </a:r>
            <a:endParaRPr lang="ko-KR" altLang="en-US" sz="12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0317835-9119-4DB4-8A2D-0344A2376CE0}"/>
              </a:ext>
            </a:extLst>
          </p:cNvPr>
          <p:cNvSpPr txBox="1"/>
          <p:nvPr/>
        </p:nvSpPr>
        <p:spPr>
          <a:xfrm>
            <a:off x="4786367" y="427970"/>
            <a:ext cx="2505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관리자  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2705B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로그인 화면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2705B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06" y="1582304"/>
            <a:ext cx="5185356" cy="4399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06" y="1582305"/>
            <a:ext cx="5185356" cy="4399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직선 화살표 연결선 17"/>
          <p:cNvCxnSpPr/>
          <p:nvPr/>
        </p:nvCxnSpPr>
        <p:spPr>
          <a:xfrm>
            <a:off x="1107628" y="3124200"/>
            <a:ext cx="5291578" cy="65780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365" y="5245099"/>
            <a:ext cx="4448175" cy="73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492365" y="5707102"/>
            <a:ext cx="2648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주문자 수 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X 10000</a:t>
            </a:r>
            <a:endParaRPr lang="ko-KR" altLang="en-US" sz="12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67364" y="1710261"/>
            <a:ext cx="110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월별 검색 가능</a:t>
            </a:r>
            <a:endParaRPr lang="ko-KR" altLang="en-US" sz="12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cxnSp>
        <p:nvCxnSpPr>
          <p:cNvPr id="24" name="직선 화살표 연결선 23"/>
          <p:cNvCxnSpPr>
            <a:stCxn id="23" idx="3"/>
          </p:cNvCxnSpPr>
          <p:nvPr/>
        </p:nvCxnSpPr>
        <p:spPr>
          <a:xfrm>
            <a:off x="4767652" y="1848761"/>
            <a:ext cx="233212" cy="13849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83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487400" y="-807720"/>
            <a:ext cx="502920" cy="502920"/>
          </a:xfrm>
          <a:prstGeom prst="rect">
            <a:avLst/>
          </a:prstGeom>
          <a:solidFill>
            <a:srgbClr val="F7F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386560" y="-807720"/>
            <a:ext cx="502920" cy="502920"/>
          </a:xfrm>
          <a:prstGeom prst="rect">
            <a:avLst/>
          </a:prstGeom>
          <a:solidFill>
            <a:srgbClr val="BF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85720" y="-807720"/>
            <a:ext cx="502920" cy="502920"/>
          </a:xfrm>
          <a:prstGeom prst="rect">
            <a:avLst/>
          </a:prstGeom>
          <a:solidFill>
            <a:srgbClr val="999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588240" y="-30480"/>
            <a:ext cx="502920" cy="502920"/>
          </a:xfrm>
          <a:prstGeom prst="rect">
            <a:avLst/>
          </a:prstGeom>
          <a:solidFill>
            <a:srgbClr val="49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83663" y="459740"/>
            <a:ext cx="808099" cy="391795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386560" y="-30480"/>
            <a:ext cx="502920" cy="502920"/>
          </a:xfrm>
          <a:prstGeom prst="rect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53B8240C-8B02-449A-93A3-CC6DE5F5E35F}"/>
              </a:ext>
            </a:extLst>
          </p:cNvPr>
          <p:cNvSpPr/>
          <p:nvPr/>
        </p:nvSpPr>
        <p:spPr>
          <a:xfrm>
            <a:off x="620706" y="1258304"/>
            <a:ext cx="1995494" cy="32400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구매처 대금지급</a:t>
            </a:r>
            <a:endParaRPr lang="ko-KR" altLang="en-US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67364" y="6179618"/>
            <a:ext cx="4856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구매처 대금지급 내역 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-&gt;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상세내역 조회</a:t>
            </a:r>
            <a:endParaRPr lang="ko-KR" altLang="en-US" sz="12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0317835-9119-4DB4-8A2D-0344A2376CE0}"/>
              </a:ext>
            </a:extLst>
          </p:cNvPr>
          <p:cNvSpPr txBox="1"/>
          <p:nvPr/>
        </p:nvSpPr>
        <p:spPr>
          <a:xfrm>
            <a:off x="4786367" y="427970"/>
            <a:ext cx="2505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관리자  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2705B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로그인 화면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2705B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06" y="1582305"/>
            <a:ext cx="5071056" cy="4398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직선 화살표 연결선 17"/>
          <p:cNvCxnSpPr/>
          <p:nvPr/>
        </p:nvCxnSpPr>
        <p:spPr>
          <a:xfrm>
            <a:off x="1485900" y="3225800"/>
            <a:ext cx="4913306" cy="55620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06" y="2519289"/>
            <a:ext cx="5464182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452867" y="1710260"/>
            <a:ext cx="110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월별 검색 가능</a:t>
            </a:r>
            <a:endParaRPr lang="ko-KR" altLang="en-US" sz="12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cxnSp>
        <p:nvCxnSpPr>
          <p:cNvPr id="23" name="직선 화살표 연결선 22"/>
          <p:cNvCxnSpPr>
            <a:stCxn id="20" idx="3"/>
          </p:cNvCxnSpPr>
          <p:nvPr/>
        </p:nvCxnSpPr>
        <p:spPr>
          <a:xfrm>
            <a:off x="4553155" y="1848760"/>
            <a:ext cx="233212" cy="13849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86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487400" y="-807720"/>
            <a:ext cx="502920" cy="502920"/>
          </a:xfrm>
          <a:prstGeom prst="rect">
            <a:avLst/>
          </a:prstGeom>
          <a:solidFill>
            <a:srgbClr val="F7F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386560" y="-807720"/>
            <a:ext cx="502920" cy="502920"/>
          </a:xfrm>
          <a:prstGeom prst="rect">
            <a:avLst/>
          </a:prstGeom>
          <a:solidFill>
            <a:srgbClr val="BF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85720" y="-807720"/>
            <a:ext cx="502920" cy="502920"/>
          </a:xfrm>
          <a:prstGeom prst="rect">
            <a:avLst/>
          </a:prstGeom>
          <a:solidFill>
            <a:srgbClr val="999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588240" y="-30480"/>
            <a:ext cx="502920" cy="502920"/>
          </a:xfrm>
          <a:prstGeom prst="rect">
            <a:avLst/>
          </a:prstGeom>
          <a:solidFill>
            <a:srgbClr val="49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83663" y="459740"/>
            <a:ext cx="808099" cy="391795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386560" y="-30480"/>
            <a:ext cx="502920" cy="502920"/>
          </a:xfrm>
          <a:prstGeom prst="rect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53B8240C-8B02-449A-93A3-CC6DE5F5E35F}"/>
              </a:ext>
            </a:extLst>
          </p:cNvPr>
          <p:cNvSpPr/>
          <p:nvPr/>
        </p:nvSpPr>
        <p:spPr>
          <a:xfrm>
            <a:off x="620706" y="1258304"/>
            <a:ext cx="2287594" cy="32400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운송회사 대금지급</a:t>
            </a:r>
            <a:endParaRPr lang="ko-KR" altLang="en-US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67364" y="6179618"/>
            <a:ext cx="4856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운송회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사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 대금지급 내역 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-&gt;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상세내역 조회</a:t>
            </a:r>
            <a:endParaRPr lang="ko-KR" altLang="en-US" sz="12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0317835-9119-4DB4-8A2D-0344A2376CE0}"/>
              </a:ext>
            </a:extLst>
          </p:cNvPr>
          <p:cNvSpPr txBox="1"/>
          <p:nvPr/>
        </p:nvSpPr>
        <p:spPr>
          <a:xfrm>
            <a:off x="4786367" y="427970"/>
            <a:ext cx="2505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관리자  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2705B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로그인 화면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2705B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06" y="1582304"/>
            <a:ext cx="5071056" cy="4285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959" y="5756142"/>
            <a:ext cx="21145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05" y="2134970"/>
            <a:ext cx="5119696" cy="329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직선 화살표 연결선 17"/>
          <p:cNvCxnSpPr/>
          <p:nvPr/>
        </p:nvCxnSpPr>
        <p:spPr>
          <a:xfrm>
            <a:off x="1498600" y="3465801"/>
            <a:ext cx="4900606" cy="1892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52867" y="1582304"/>
            <a:ext cx="110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월별 검색 가능</a:t>
            </a:r>
            <a:endParaRPr lang="ko-KR" altLang="en-US" sz="12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cxnSp>
        <p:nvCxnSpPr>
          <p:cNvPr id="22" name="직선 화살표 연결선 21"/>
          <p:cNvCxnSpPr>
            <a:stCxn id="20" idx="3"/>
          </p:cNvCxnSpPr>
          <p:nvPr/>
        </p:nvCxnSpPr>
        <p:spPr>
          <a:xfrm>
            <a:off x="4553155" y="1720804"/>
            <a:ext cx="233212" cy="13849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52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487400" y="-807720"/>
            <a:ext cx="502920" cy="502920"/>
          </a:xfrm>
          <a:prstGeom prst="rect">
            <a:avLst/>
          </a:prstGeom>
          <a:solidFill>
            <a:srgbClr val="F7F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386560" y="-807720"/>
            <a:ext cx="502920" cy="502920"/>
          </a:xfrm>
          <a:prstGeom prst="rect">
            <a:avLst/>
          </a:prstGeom>
          <a:solidFill>
            <a:srgbClr val="BF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85720" y="-807720"/>
            <a:ext cx="502920" cy="502920"/>
          </a:xfrm>
          <a:prstGeom prst="rect">
            <a:avLst/>
          </a:prstGeom>
          <a:solidFill>
            <a:srgbClr val="999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588240" y="-30480"/>
            <a:ext cx="502920" cy="502920"/>
          </a:xfrm>
          <a:prstGeom prst="rect">
            <a:avLst/>
          </a:prstGeom>
          <a:solidFill>
            <a:srgbClr val="49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77363" y="459740"/>
            <a:ext cx="1440937" cy="391795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386560" y="-30480"/>
            <a:ext cx="502920" cy="502920"/>
          </a:xfrm>
          <a:prstGeom prst="rect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53B8240C-8B02-449A-93A3-CC6DE5F5E35F}"/>
              </a:ext>
            </a:extLst>
          </p:cNvPr>
          <p:cNvSpPr/>
          <p:nvPr/>
        </p:nvSpPr>
        <p:spPr>
          <a:xfrm>
            <a:off x="506406" y="1258304"/>
            <a:ext cx="1423994" cy="32400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송장 </a:t>
            </a:r>
            <a:r>
              <a:rPr lang="en-US" altLang="ko-KR" dirty="0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CSV</a:t>
            </a:r>
            <a:endParaRPr lang="ko-KR" altLang="en-US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53B8240C-8B02-449A-93A3-CC6DE5F5E35F}"/>
              </a:ext>
            </a:extLst>
          </p:cNvPr>
          <p:cNvSpPr/>
          <p:nvPr/>
        </p:nvSpPr>
        <p:spPr>
          <a:xfrm>
            <a:off x="6324600" y="1258304"/>
            <a:ext cx="1320800" cy="32400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재고</a:t>
            </a:r>
            <a:r>
              <a:rPr lang="en-US" altLang="ko-KR" dirty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CSV</a:t>
            </a:r>
            <a:endParaRPr lang="ko-KR" altLang="en-US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0317835-9119-4DB4-8A2D-0344A2376CE0}"/>
              </a:ext>
            </a:extLst>
          </p:cNvPr>
          <p:cNvSpPr txBox="1"/>
          <p:nvPr/>
        </p:nvSpPr>
        <p:spPr>
          <a:xfrm>
            <a:off x="4786367" y="427970"/>
            <a:ext cx="2505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파일 처리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2705B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07" y="1582304"/>
            <a:ext cx="5185356" cy="4716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582304"/>
            <a:ext cx="5232400" cy="4716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106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487400" y="-807720"/>
            <a:ext cx="502920" cy="502920"/>
          </a:xfrm>
          <a:prstGeom prst="rect">
            <a:avLst/>
          </a:prstGeom>
          <a:solidFill>
            <a:srgbClr val="F7F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386560" y="-807720"/>
            <a:ext cx="502920" cy="502920"/>
          </a:xfrm>
          <a:prstGeom prst="rect">
            <a:avLst/>
          </a:prstGeom>
          <a:solidFill>
            <a:srgbClr val="BF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85720" y="-807720"/>
            <a:ext cx="502920" cy="502920"/>
          </a:xfrm>
          <a:prstGeom prst="rect">
            <a:avLst/>
          </a:prstGeom>
          <a:solidFill>
            <a:srgbClr val="999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588240" y="-30480"/>
            <a:ext cx="502920" cy="502920"/>
          </a:xfrm>
          <a:prstGeom prst="rect">
            <a:avLst/>
          </a:prstGeom>
          <a:solidFill>
            <a:srgbClr val="49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588239" y="889635"/>
            <a:ext cx="502920" cy="502920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386560" y="-30480"/>
            <a:ext cx="502920" cy="502920"/>
          </a:xfrm>
          <a:prstGeom prst="rect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0075" y="359678"/>
            <a:ext cx="800100" cy="246597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0317835-9119-4DB4-8A2D-0344A2376CE0}"/>
              </a:ext>
            </a:extLst>
          </p:cNvPr>
          <p:cNvSpPr txBox="1"/>
          <p:nvPr/>
        </p:nvSpPr>
        <p:spPr>
          <a:xfrm>
            <a:off x="540967" y="293219"/>
            <a:ext cx="1183200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문항 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22</a:t>
            </a:r>
          </a:p>
          <a:p>
            <a:pPr>
              <a:lnSpc>
                <a:spcPct val="120000"/>
              </a:lnSpc>
            </a:pP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  </a:t>
            </a:r>
            <a:r>
              <a:rPr lang="en-US" altLang="ko-KR" sz="16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Fullfillment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프로젝트의 사용자 교육을 위한 매뉴얼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53B8240C-8B02-449A-93A3-CC6DE5F5E35F}"/>
              </a:ext>
            </a:extLst>
          </p:cNvPr>
          <p:cNvSpPr/>
          <p:nvPr/>
        </p:nvSpPr>
        <p:spPr>
          <a:xfrm>
            <a:off x="1892035" y="1390458"/>
            <a:ext cx="1179938" cy="281341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초기화</a:t>
            </a:r>
            <a:r>
              <a:rPr lang="ko-KR" altLang="en-US" dirty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면</a:t>
            </a:r>
            <a:endParaRPr lang="ko-KR" altLang="en-US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035" y="1680357"/>
            <a:ext cx="8532025" cy="4528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667802" y="3256905"/>
            <a:ext cx="2053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회원가입</a:t>
            </a:r>
            <a:endParaRPr lang="ko-KR" altLang="en-US" sz="12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67802" y="3505458"/>
            <a:ext cx="694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로그인</a:t>
            </a:r>
            <a:endParaRPr lang="ko-KR" altLang="en-US" sz="12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67802" y="3782457"/>
            <a:ext cx="951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상품목록</a:t>
            </a:r>
            <a:endParaRPr lang="ko-KR" altLang="en-US" sz="12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2306" y="4840625"/>
            <a:ext cx="1255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C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재고가 </a:t>
            </a:r>
            <a:r>
              <a:rPr lang="en-US" altLang="ko-KR" sz="1200" b="1" dirty="0" smtClean="0">
                <a:solidFill>
                  <a:srgbClr val="C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10</a:t>
            </a:r>
            <a:r>
              <a:rPr lang="ko-KR" altLang="en-US" sz="1200" b="1" dirty="0" smtClean="0">
                <a:solidFill>
                  <a:srgbClr val="C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개미만 상품 공지확인 </a:t>
            </a:r>
            <a:endParaRPr lang="ko-KR" altLang="en-US" sz="1200" b="1" dirty="0">
              <a:solidFill>
                <a:srgbClr val="C00000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6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487400" y="-807720"/>
            <a:ext cx="502920" cy="502920"/>
          </a:xfrm>
          <a:prstGeom prst="rect">
            <a:avLst/>
          </a:prstGeom>
          <a:solidFill>
            <a:srgbClr val="F7F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386560" y="-807720"/>
            <a:ext cx="502920" cy="502920"/>
          </a:xfrm>
          <a:prstGeom prst="rect">
            <a:avLst/>
          </a:prstGeom>
          <a:solidFill>
            <a:srgbClr val="BF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85720" y="-807720"/>
            <a:ext cx="502920" cy="502920"/>
          </a:xfrm>
          <a:prstGeom prst="rect">
            <a:avLst/>
          </a:prstGeom>
          <a:solidFill>
            <a:srgbClr val="999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588240" y="-30480"/>
            <a:ext cx="502920" cy="502920"/>
          </a:xfrm>
          <a:prstGeom prst="rect">
            <a:avLst/>
          </a:prstGeom>
          <a:solidFill>
            <a:srgbClr val="49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524739" y="826135"/>
            <a:ext cx="502920" cy="502920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386560" y="-30480"/>
            <a:ext cx="502920" cy="502920"/>
          </a:xfrm>
          <a:prstGeom prst="rect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53B8240C-8B02-449A-93A3-CC6DE5F5E35F}"/>
              </a:ext>
            </a:extLst>
          </p:cNvPr>
          <p:cNvSpPr/>
          <p:nvPr/>
        </p:nvSpPr>
        <p:spPr>
          <a:xfrm>
            <a:off x="506406" y="1194804"/>
            <a:ext cx="1179938" cy="32400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회원가</a:t>
            </a:r>
            <a:r>
              <a:rPr lang="ko-KR" altLang="en-US" dirty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입</a:t>
            </a:r>
            <a:endParaRPr lang="ko-KR" altLang="en-US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06" y="1519554"/>
            <a:ext cx="5401256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317414" y="6069953"/>
            <a:ext cx="4590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나눔스퀘어라운드 Regular" pitchFamily="50" charset="-127"/>
                <a:ea typeface="나눔스퀘어라운드 Regular" pitchFamily="50" charset="-127"/>
              </a:rPr>
              <a:t>관리자를 제외한 구매처와 운송회사 입장으로 회원가입 가능</a:t>
            </a:r>
            <a:endParaRPr lang="ko-KR" altLang="en-US" sz="12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22489" y="4611981"/>
            <a:ext cx="459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구매처 → 발주할 상품 체크</a:t>
            </a:r>
            <a:endParaRPr lang="en-US" altLang="ko-KR" sz="1200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운송회사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→ 운송할 지역 체크</a:t>
            </a:r>
            <a:endParaRPr lang="ko-KR" altLang="en-US" sz="12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526368"/>
            <a:ext cx="5364479" cy="4441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53B8240C-8B02-449A-93A3-CC6DE5F5E35F}"/>
              </a:ext>
            </a:extLst>
          </p:cNvPr>
          <p:cNvSpPr/>
          <p:nvPr/>
        </p:nvSpPr>
        <p:spPr>
          <a:xfrm>
            <a:off x="6324600" y="1194804"/>
            <a:ext cx="1179938" cy="32400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상품목록</a:t>
            </a:r>
            <a:endParaRPr lang="ko-KR" altLang="en-US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97992" y="6082006"/>
            <a:ext cx="4590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나눔스퀘어라운드 Regular" pitchFamily="50" charset="-127"/>
                <a:ea typeface="나눔스퀘어라운드 Regular" pitchFamily="50" charset="-127"/>
              </a:rPr>
              <a:t>자세하게 상품 목록 확인 가능</a:t>
            </a:r>
            <a:endParaRPr lang="ko-KR" altLang="en-US" sz="12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83663" y="459740"/>
            <a:ext cx="808099" cy="391795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0317835-9119-4DB4-8A2D-0344A2376CE0}"/>
              </a:ext>
            </a:extLst>
          </p:cNvPr>
          <p:cNvSpPr txBox="1"/>
          <p:nvPr/>
        </p:nvSpPr>
        <p:spPr>
          <a:xfrm>
            <a:off x="4799066" y="427970"/>
            <a:ext cx="271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로그인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2705B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하지 않았을 때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2705B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44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487400" y="-807720"/>
            <a:ext cx="502920" cy="502920"/>
          </a:xfrm>
          <a:prstGeom prst="rect">
            <a:avLst/>
          </a:prstGeom>
          <a:solidFill>
            <a:srgbClr val="F7F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386560" y="-807720"/>
            <a:ext cx="502920" cy="502920"/>
          </a:xfrm>
          <a:prstGeom prst="rect">
            <a:avLst/>
          </a:prstGeom>
          <a:solidFill>
            <a:srgbClr val="BF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85720" y="-807720"/>
            <a:ext cx="502920" cy="502920"/>
          </a:xfrm>
          <a:prstGeom prst="rect">
            <a:avLst/>
          </a:prstGeom>
          <a:solidFill>
            <a:srgbClr val="999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588240" y="-30480"/>
            <a:ext cx="502920" cy="502920"/>
          </a:xfrm>
          <a:prstGeom prst="rect">
            <a:avLst/>
          </a:prstGeom>
          <a:solidFill>
            <a:srgbClr val="49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83663" y="459740"/>
            <a:ext cx="808099" cy="391795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386560" y="-30480"/>
            <a:ext cx="502920" cy="502920"/>
          </a:xfrm>
          <a:prstGeom prst="rect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53B8240C-8B02-449A-93A3-CC6DE5F5E35F}"/>
              </a:ext>
            </a:extLst>
          </p:cNvPr>
          <p:cNvSpPr/>
          <p:nvPr/>
        </p:nvSpPr>
        <p:spPr>
          <a:xfrm>
            <a:off x="506406" y="1258304"/>
            <a:ext cx="1179938" cy="32400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발주요청</a:t>
            </a:r>
            <a:endParaRPr lang="ko-KR" altLang="en-US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0214" y="6133452"/>
            <a:ext cx="459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재고가 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10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개미만인 상품의 목록이 띄어지므로 </a:t>
            </a:r>
            <a:endParaRPr lang="en-US" altLang="ko-KR" sz="1200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algn="ctr"/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구매처는 발주완료 버튼을 누를 경우 재고가 채워짐</a:t>
            </a:r>
            <a:endParaRPr lang="ko-KR" altLang="en-US" sz="12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22489" y="4675481"/>
            <a:ext cx="459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구매처 → 발주할 상품 체크</a:t>
            </a:r>
            <a:endParaRPr lang="en-US" altLang="ko-KR" sz="1200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운송회사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→ 운송할 지역 체크</a:t>
            </a:r>
            <a:endParaRPr lang="ko-KR" altLang="en-US" sz="12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53B8240C-8B02-449A-93A3-CC6DE5F5E35F}"/>
              </a:ext>
            </a:extLst>
          </p:cNvPr>
          <p:cNvSpPr/>
          <p:nvPr/>
        </p:nvSpPr>
        <p:spPr>
          <a:xfrm>
            <a:off x="6324600" y="1258304"/>
            <a:ext cx="1179938" cy="32400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발주내역</a:t>
            </a:r>
            <a:endParaRPr lang="ko-KR" altLang="en-US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01752" y="6145506"/>
            <a:ext cx="4590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현 나무향기라는 구매처가 발주 했던 목록 조회 가능</a:t>
            </a:r>
            <a:endParaRPr lang="ko-KR" altLang="en-US" sz="12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07" y="1589867"/>
            <a:ext cx="5401256" cy="4441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582304"/>
            <a:ext cx="5401256" cy="444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0317835-9119-4DB4-8A2D-0344A2376CE0}"/>
              </a:ext>
            </a:extLst>
          </p:cNvPr>
          <p:cNvSpPr txBox="1"/>
          <p:nvPr/>
        </p:nvSpPr>
        <p:spPr>
          <a:xfrm>
            <a:off x="4786367" y="427970"/>
            <a:ext cx="2505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구매처  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2705B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로그인 화면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2705B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430732" y="3026362"/>
            <a:ext cx="250980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발주 시간은 다음날 오전 </a:t>
            </a:r>
            <a:r>
              <a:rPr lang="en-US" altLang="ko-KR" sz="1200" dirty="0" smtClean="0">
                <a:solidFill>
                  <a:srgbClr val="C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10</a:t>
            </a:r>
            <a:r>
              <a:rPr lang="ko-KR" altLang="en-US" sz="1200" dirty="0" smtClean="0">
                <a:solidFill>
                  <a:srgbClr val="C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시에 처리</a:t>
            </a:r>
            <a:endParaRPr lang="ko-KR" altLang="en-US" sz="1200" dirty="0">
              <a:solidFill>
                <a:srgbClr val="C00000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48900" y="2119605"/>
            <a:ext cx="110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나눔스퀘어라운드 Regular" pitchFamily="50" charset="-127"/>
                <a:ea typeface="나눔스퀘어라운드 Regular" pitchFamily="50" charset="-127"/>
              </a:rPr>
              <a:t>월별 검색 가능</a:t>
            </a:r>
            <a:endParaRPr lang="ko-KR" altLang="en-US" sz="12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cxnSp>
        <p:nvCxnSpPr>
          <p:cNvPr id="4" name="직선 화살표 연결선 3"/>
          <p:cNvCxnSpPr>
            <a:stCxn id="31" idx="3"/>
          </p:cNvCxnSpPr>
          <p:nvPr/>
        </p:nvCxnSpPr>
        <p:spPr>
          <a:xfrm>
            <a:off x="11349188" y="2258105"/>
            <a:ext cx="233212" cy="13849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937000" y="5137146"/>
            <a:ext cx="241300" cy="13335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02266" y="2396604"/>
            <a:ext cx="313719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C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수량요청은 </a:t>
            </a:r>
            <a:r>
              <a:rPr lang="en-US" altLang="ko-KR" sz="1200" dirty="0" smtClean="0">
                <a:solidFill>
                  <a:srgbClr val="C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15</a:t>
            </a:r>
            <a:r>
              <a:rPr lang="ko-KR" altLang="en-US" sz="1200" dirty="0" smtClean="0">
                <a:solidFill>
                  <a:srgbClr val="C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개 기준으로 부족한 개수가 요청</a:t>
            </a:r>
            <a:endParaRPr lang="ko-KR" altLang="en-US" sz="1200" dirty="0">
              <a:solidFill>
                <a:srgbClr val="C00000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5287712" y="2673603"/>
            <a:ext cx="116606" cy="13849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68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487400" y="-807720"/>
            <a:ext cx="502920" cy="502920"/>
          </a:xfrm>
          <a:prstGeom prst="rect">
            <a:avLst/>
          </a:prstGeom>
          <a:solidFill>
            <a:srgbClr val="F7F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386560" y="-807720"/>
            <a:ext cx="502920" cy="502920"/>
          </a:xfrm>
          <a:prstGeom prst="rect">
            <a:avLst/>
          </a:prstGeom>
          <a:solidFill>
            <a:srgbClr val="BF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85720" y="-807720"/>
            <a:ext cx="502920" cy="502920"/>
          </a:xfrm>
          <a:prstGeom prst="rect">
            <a:avLst/>
          </a:prstGeom>
          <a:solidFill>
            <a:srgbClr val="999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588240" y="-30480"/>
            <a:ext cx="502920" cy="502920"/>
          </a:xfrm>
          <a:prstGeom prst="rect">
            <a:avLst/>
          </a:prstGeom>
          <a:solidFill>
            <a:srgbClr val="49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83663" y="459740"/>
            <a:ext cx="1024000" cy="391795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386560" y="-30480"/>
            <a:ext cx="502920" cy="502920"/>
          </a:xfrm>
          <a:prstGeom prst="rect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53B8240C-8B02-449A-93A3-CC6DE5F5E35F}"/>
              </a:ext>
            </a:extLst>
          </p:cNvPr>
          <p:cNvSpPr/>
          <p:nvPr/>
        </p:nvSpPr>
        <p:spPr>
          <a:xfrm>
            <a:off x="1031731" y="1242504"/>
            <a:ext cx="1179938" cy="32400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운송내역</a:t>
            </a:r>
            <a:endParaRPr lang="ko-KR" altLang="en-US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0317835-9119-4DB4-8A2D-0344A2376CE0}"/>
              </a:ext>
            </a:extLst>
          </p:cNvPr>
          <p:cNvSpPr txBox="1"/>
          <p:nvPr/>
        </p:nvSpPr>
        <p:spPr>
          <a:xfrm>
            <a:off x="4786366" y="427970"/>
            <a:ext cx="271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운송회사  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2705B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로그인 화면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2705B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31" y="1574800"/>
            <a:ext cx="10107463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1EAF6B30-E656-4EE0-B7F9-387ED89A9971}"/>
              </a:ext>
            </a:extLst>
          </p:cNvPr>
          <p:cNvSpPr/>
          <p:nvPr/>
        </p:nvSpPr>
        <p:spPr>
          <a:xfrm>
            <a:off x="9023482" y="5749022"/>
            <a:ext cx="2853558" cy="646331"/>
          </a:xfrm>
          <a:prstGeom prst="rect">
            <a:avLst/>
          </a:prstGeom>
          <a:solidFill>
            <a:srgbClr val="FBFBFB"/>
          </a:solidFill>
        </p:spPr>
        <p:txBody>
          <a:bodyPr wrap="square">
            <a:spAutoFit/>
          </a:bodyPr>
          <a:lstStyle/>
          <a:p>
            <a:r>
              <a:rPr lang="en-US" altLang="ko-KR" sz="12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</a:t>
            </a:r>
            <a:r>
              <a:rPr lang="ko-KR" altLang="en-US" sz="12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송</a:t>
            </a:r>
            <a:r>
              <a:rPr lang="ko-KR" altLang="en-US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</a:t>
            </a:r>
            <a:endParaRPr lang="en-US" altLang="ko-KR" sz="1200" b="1" dirty="0">
              <a:ln>
                <a:solidFill>
                  <a:srgbClr val="3F97AB">
                    <a:alpha val="0"/>
                  </a:srgbClr>
                </a:solidFill>
              </a:ln>
              <a:solidFill>
                <a:srgbClr val="2E40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AM 9:00 ~ PM 6:00    &gt;&gt;&gt;    PM 6:00</a:t>
            </a:r>
          </a:p>
          <a:p>
            <a:r>
              <a:rPr lang="en-US" altLang="ko-KR" sz="12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PM 6:00 ~ AM 9:00    &gt;&gt;&gt;    AM 9:00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349973" y="1941805"/>
            <a:ext cx="110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월별 검색 가능</a:t>
            </a:r>
            <a:endParaRPr lang="ko-KR" altLang="en-US" sz="12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cxnSp>
        <p:nvCxnSpPr>
          <p:cNvPr id="25" name="직선 화살표 연결선 24"/>
          <p:cNvCxnSpPr>
            <a:stCxn id="24" idx="3"/>
          </p:cNvCxnSpPr>
          <p:nvPr/>
        </p:nvCxnSpPr>
        <p:spPr>
          <a:xfrm>
            <a:off x="10450261" y="2080305"/>
            <a:ext cx="233212" cy="13849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63" y="4079513"/>
            <a:ext cx="4546600" cy="15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직선 화살표 연결선 31"/>
          <p:cNvCxnSpPr/>
          <p:nvPr/>
        </p:nvCxnSpPr>
        <p:spPr>
          <a:xfrm flipH="1">
            <a:off x="3060700" y="3007405"/>
            <a:ext cx="1909557" cy="107210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77719" y="3684994"/>
            <a:ext cx="110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나눔스퀘어라운드 Regular" pitchFamily="50" charset="-127"/>
                <a:ea typeface="나눔스퀘어라운드 Regular" pitchFamily="50" charset="-127"/>
              </a:rPr>
              <a:t>상세조회가능</a:t>
            </a:r>
            <a:endParaRPr lang="ko-KR" altLang="en-US" sz="12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82963" y="1830699"/>
            <a:ext cx="110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서울 경기지역 </a:t>
            </a:r>
            <a:endParaRPr lang="ko-KR" altLang="en-US" sz="12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59242" y="6239906"/>
            <a:ext cx="3372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현 대한통운 운송회사의 운송 내역 조회 가능</a:t>
            </a:r>
            <a:endParaRPr lang="ko-KR" altLang="en-US" sz="12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096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582304"/>
            <a:ext cx="5364480" cy="444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06" y="1582304"/>
            <a:ext cx="5364480" cy="444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487400" y="-807720"/>
            <a:ext cx="502920" cy="502920"/>
          </a:xfrm>
          <a:prstGeom prst="rect">
            <a:avLst/>
          </a:prstGeom>
          <a:solidFill>
            <a:srgbClr val="F7F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386560" y="-807720"/>
            <a:ext cx="502920" cy="502920"/>
          </a:xfrm>
          <a:prstGeom prst="rect">
            <a:avLst/>
          </a:prstGeom>
          <a:solidFill>
            <a:srgbClr val="BF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85720" y="-807720"/>
            <a:ext cx="502920" cy="502920"/>
          </a:xfrm>
          <a:prstGeom prst="rect">
            <a:avLst/>
          </a:prstGeom>
          <a:solidFill>
            <a:srgbClr val="999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588240" y="-30480"/>
            <a:ext cx="502920" cy="502920"/>
          </a:xfrm>
          <a:prstGeom prst="rect">
            <a:avLst/>
          </a:prstGeom>
          <a:solidFill>
            <a:srgbClr val="49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83663" y="459740"/>
            <a:ext cx="808099" cy="391795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386560" y="-30480"/>
            <a:ext cx="502920" cy="502920"/>
          </a:xfrm>
          <a:prstGeom prst="rect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53B8240C-8B02-449A-93A3-CC6DE5F5E35F}"/>
              </a:ext>
            </a:extLst>
          </p:cNvPr>
          <p:cNvSpPr/>
          <p:nvPr/>
        </p:nvSpPr>
        <p:spPr>
          <a:xfrm>
            <a:off x="506406" y="1258304"/>
            <a:ext cx="1179938" cy="32400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회원목록</a:t>
            </a:r>
            <a:endParaRPr lang="ko-KR" altLang="en-US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0214" y="6133452"/>
            <a:ext cx="4590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관리자는 모든 회원의 목록을 조회 가능</a:t>
            </a:r>
            <a:endParaRPr lang="ko-KR" altLang="en-US" sz="12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53B8240C-8B02-449A-93A3-CC6DE5F5E35F}"/>
              </a:ext>
            </a:extLst>
          </p:cNvPr>
          <p:cNvSpPr/>
          <p:nvPr/>
        </p:nvSpPr>
        <p:spPr>
          <a:xfrm>
            <a:off x="6324600" y="1258304"/>
            <a:ext cx="1179938" cy="32400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주문하</a:t>
            </a:r>
            <a:r>
              <a:rPr lang="ko-KR" altLang="en-US" dirty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기</a:t>
            </a:r>
            <a:endParaRPr lang="ko-KR" altLang="en-US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28322" y="6141518"/>
            <a:ext cx="4590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쇼핑몰로부터 받은 </a:t>
            </a:r>
            <a:r>
              <a:rPr lang="en-US" altLang="ko-KR" sz="12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csv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파일을 청구하여 주문 후</a:t>
            </a:r>
            <a:endParaRPr lang="en-US" altLang="ko-KR" sz="1200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algn="ctr"/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운송신청 버튼 클릭하여 </a:t>
            </a:r>
            <a:r>
              <a:rPr lang="ko-KR" altLang="en-US" sz="1200" b="1" dirty="0" smtClean="0">
                <a:solidFill>
                  <a:srgbClr val="C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재고가 있을 경우 운송 아닐 경우 미 운송</a:t>
            </a:r>
            <a:endParaRPr lang="en-US" altLang="ko-KR" sz="1200" b="1" dirty="0" smtClean="0">
              <a:solidFill>
                <a:srgbClr val="C00000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algn="ctr"/>
            <a:r>
              <a:rPr lang="ko-KR" altLang="en-US" sz="1200" b="1" dirty="0" smtClean="0">
                <a:solidFill>
                  <a:srgbClr val="C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상품의 발주 </a:t>
            </a:r>
            <a:r>
              <a:rPr lang="en-US" altLang="ko-KR" sz="1200" b="1" dirty="0" smtClean="0">
                <a:solidFill>
                  <a:srgbClr val="C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10</a:t>
            </a:r>
            <a:r>
              <a:rPr lang="ko-KR" altLang="en-US" sz="1200" b="1" dirty="0" smtClean="0">
                <a:solidFill>
                  <a:srgbClr val="C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개 미만과 관계없이 재고가 있을 경우 운송 가능</a:t>
            </a:r>
            <a:endParaRPr lang="ko-KR" altLang="en-US" sz="1200" b="1" dirty="0">
              <a:solidFill>
                <a:srgbClr val="C00000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0317835-9119-4DB4-8A2D-0344A2376CE0}"/>
              </a:ext>
            </a:extLst>
          </p:cNvPr>
          <p:cNvSpPr txBox="1"/>
          <p:nvPr/>
        </p:nvSpPr>
        <p:spPr>
          <a:xfrm>
            <a:off x="4786367" y="427970"/>
            <a:ext cx="2505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관리자  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2705B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로그인 화면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2705B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982434" y="2005211"/>
            <a:ext cx="110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주문하기 버튼 </a:t>
            </a:r>
            <a:endParaRPr lang="ko-KR" altLang="en-US" sz="12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9006840" y="1616708"/>
            <a:ext cx="233212" cy="13849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29383" y="1339709"/>
            <a:ext cx="2602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쇼핑몰로 </a:t>
            </a:r>
            <a:r>
              <a:rPr lang="ko-KR" altLang="en-US" sz="12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부터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 받은 </a:t>
            </a:r>
            <a:r>
              <a:rPr lang="en-US" altLang="ko-KR" sz="12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csv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파일 업로드</a:t>
            </a:r>
            <a:endParaRPr lang="ko-KR" altLang="en-US" sz="12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 flipV="1">
            <a:off x="9804400" y="1854200"/>
            <a:ext cx="178034" cy="12690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9183082" y="5632446"/>
            <a:ext cx="241300" cy="13335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1EAF6B30-E656-4EE0-B7F9-387ED89A9971}"/>
              </a:ext>
            </a:extLst>
          </p:cNvPr>
          <p:cNvSpPr/>
          <p:nvPr/>
        </p:nvSpPr>
        <p:spPr>
          <a:xfrm>
            <a:off x="10262300" y="5468290"/>
            <a:ext cx="1815399" cy="461665"/>
          </a:xfrm>
          <a:prstGeom prst="rect">
            <a:avLst/>
          </a:prstGeom>
          <a:solidFill>
            <a:srgbClr val="FBFBFB"/>
          </a:solidFill>
        </p:spPr>
        <p:txBody>
          <a:bodyPr wrap="square">
            <a:spAutoFit/>
          </a:bodyPr>
          <a:lstStyle/>
          <a:p>
            <a:r>
              <a:rPr lang="en-US" altLang="ko-KR" sz="12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</a:t>
            </a:r>
            <a:r>
              <a:rPr lang="ko-KR" altLang="en-US" sz="1200" b="1" dirty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</a:t>
            </a:r>
            <a:r>
              <a:rPr lang="ko-KR" altLang="en-US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</a:t>
            </a:r>
            <a:endParaRPr lang="en-US" altLang="ko-KR" sz="1200" b="1" dirty="0">
              <a:ln>
                <a:solidFill>
                  <a:srgbClr val="3F97AB">
                    <a:alpha val="0"/>
                  </a:srgbClr>
                </a:solidFill>
              </a:ln>
              <a:solidFill>
                <a:srgbClr val="2E40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b="1" dirty="0" smtClean="0">
                <a:ln>
                  <a:solidFill>
                    <a:srgbClr val="3F97AB">
                      <a:alpha val="0"/>
                    </a:srgbClr>
                  </a:solidFill>
                </a:ln>
                <a:solidFill>
                  <a:srgbClr val="2E405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주문하기 버튼 누른 시간</a:t>
            </a:r>
            <a:endParaRPr lang="en-US" altLang="ko-KR" sz="1200" b="1" dirty="0">
              <a:ln>
                <a:solidFill>
                  <a:srgbClr val="3F97AB">
                    <a:alpha val="0"/>
                  </a:srgbClr>
                </a:solidFill>
              </a:ln>
              <a:solidFill>
                <a:srgbClr val="2E405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865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487400" y="-807720"/>
            <a:ext cx="502920" cy="502920"/>
          </a:xfrm>
          <a:prstGeom prst="rect">
            <a:avLst/>
          </a:prstGeom>
          <a:solidFill>
            <a:srgbClr val="F7F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386560" y="-807720"/>
            <a:ext cx="502920" cy="502920"/>
          </a:xfrm>
          <a:prstGeom prst="rect">
            <a:avLst/>
          </a:prstGeom>
          <a:solidFill>
            <a:srgbClr val="BF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85720" y="-807720"/>
            <a:ext cx="502920" cy="502920"/>
          </a:xfrm>
          <a:prstGeom prst="rect">
            <a:avLst/>
          </a:prstGeom>
          <a:solidFill>
            <a:srgbClr val="999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588240" y="-30480"/>
            <a:ext cx="502920" cy="502920"/>
          </a:xfrm>
          <a:prstGeom prst="rect">
            <a:avLst/>
          </a:prstGeom>
          <a:solidFill>
            <a:srgbClr val="49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83663" y="459740"/>
            <a:ext cx="808099" cy="391795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386560" y="-30480"/>
            <a:ext cx="502920" cy="502920"/>
          </a:xfrm>
          <a:prstGeom prst="rect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53B8240C-8B02-449A-93A3-CC6DE5F5E35F}"/>
              </a:ext>
            </a:extLst>
          </p:cNvPr>
          <p:cNvSpPr/>
          <p:nvPr/>
        </p:nvSpPr>
        <p:spPr>
          <a:xfrm>
            <a:off x="6347784" y="1258304"/>
            <a:ext cx="1373194" cy="32400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총주문내역</a:t>
            </a:r>
            <a:endParaRPr lang="ko-KR" altLang="en-US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01592" y="6133452"/>
            <a:ext cx="4590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주문내역 조회 가능 </a:t>
            </a:r>
            <a:r>
              <a:rPr lang="en-US" altLang="ko-KR" sz="1200" dirty="0" smtClean="0">
                <a:solidFill>
                  <a:srgbClr val="C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– </a:t>
            </a:r>
            <a:r>
              <a:rPr lang="ko-KR" altLang="en-US" sz="1200" dirty="0" smtClean="0">
                <a:solidFill>
                  <a:srgbClr val="C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미 운송된 상품은 </a:t>
            </a:r>
            <a:r>
              <a:rPr lang="ko-KR" altLang="en-US" sz="1200" b="1" dirty="0" smtClean="0">
                <a:solidFill>
                  <a:srgbClr val="C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지연</a:t>
            </a:r>
            <a:endParaRPr lang="ko-KR" altLang="en-US" sz="1200" b="1" dirty="0">
              <a:solidFill>
                <a:srgbClr val="C00000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0317835-9119-4DB4-8A2D-0344A2376CE0}"/>
              </a:ext>
            </a:extLst>
          </p:cNvPr>
          <p:cNvSpPr txBox="1"/>
          <p:nvPr/>
        </p:nvSpPr>
        <p:spPr>
          <a:xfrm>
            <a:off x="4786367" y="427970"/>
            <a:ext cx="2505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관리자  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2705B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로그인 화면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2705B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784" y="1582304"/>
            <a:ext cx="5341296" cy="444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9624753" y="1729460"/>
            <a:ext cx="110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월별 검색 가능</a:t>
            </a:r>
            <a:endParaRPr lang="ko-KR" altLang="en-US" sz="12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cxnSp>
        <p:nvCxnSpPr>
          <p:cNvPr id="23" name="직선 화살표 연결선 22"/>
          <p:cNvCxnSpPr>
            <a:stCxn id="22" idx="3"/>
          </p:cNvCxnSpPr>
          <p:nvPr/>
        </p:nvCxnSpPr>
        <p:spPr>
          <a:xfrm>
            <a:off x="10725041" y="1867960"/>
            <a:ext cx="233212" cy="13849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15" y="4028646"/>
            <a:ext cx="5520950" cy="186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직선 화살표 연결선 25"/>
          <p:cNvCxnSpPr>
            <a:endCxn id="5124" idx="0"/>
          </p:cNvCxnSpPr>
          <p:nvPr/>
        </p:nvCxnSpPr>
        <p:spPr>
          <a:xfrm flipH="1">
            <a:off x="3278690" y="3378200"/>
            <a:ext cx="3228268" cy="65044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01514" y="6006452"/>
            <a:ext cx="4590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나눔스퀘어라운드 Regular" pitchFamily="50" charset="-127"/>
                <a:ea typeface="나눔스퀘어라운드 Regular" pitchFamily="50" charset="-127"/>
              </a:rPr>
              <a:t>주문번호로 상세조회 가능</a:t>
            </a:r>
            <a:endParaRPr lang="ko-KR" altLang="en-US" sz="12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561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114" y="1582304"/>
            <a:ext cx="5353966" cy="444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487400" y="-807720"/>
            <a:ext cx="502920" cy="502920"/>
          </a:xfrm>
          <a:prstGeom prst="rect">
            <a:avLst/>
          </a:prstGeom>
          <a:solidFill>
            <a:srgbClr val="F7F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386560" y="-807720"/>
            <a:ext cx="502920" cy="502920"/>
          </a:xfrm>
          <a:prstGeom prst="rect">
            <a:avLst/>
          </a:prstGeom>
          <a:solidFill>
            <a:srgbClr val="BF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85720" y="-807720"/>
            <a:ext cx="502920" cy="502920"/>
          </a:xfrm>
          <a:prstGeom prst="rect">
            <a:avLst/>
          </a:prstGeom>
          <a:solidFill>
            <a:srgbClr val="999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588240" y="-30480"/>
            <a:ext cx="502920" cy="502920"/>
          </a:xfrm>
          <a:prstGeom prst="rect">
            <a:avLst/>
          </a:prstGeom>
          <a:solidFill>
            <a:srgbClr val="49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83663" y="459740"/>
            <a:ext cx="808099" cy="391795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386560" y="-30480"/>
            <a:ext cx="502920" cy="502920"/>
          </a:xfrm>
          <a:prstGeom prst="rect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53B8240C-8B02-449A-93A3-CC6DE5F5E35F}"/>
              </a:ext>
            </a:extLst>
          </p:cNvPr>
          <p:cNvSpPr/>
          <p:nvPr/>
        </p:nvSpPr>
        <p:spPr>
          <a:xfrm>
            <a:off x="506406" y="1258304"/>
            <a:ext cx="1179938" cy="32400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제</a:t>
            </a:r>
            <a:r>
              <a:rPr lang="ko-KR" altLang="en-US" dirty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품</a:t>
            </a:r>
            <a:r>
              <a:rPr lang="ko-KR" altLang="en-US" dirty="0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목록</a:t>
            </a:r>
            <a:endParaRPr lang="ko-KR" altLang="en-US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0214" y="6133452"/>
            <a:ext cx="4590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현 </a:t>
            </a:r>
            <a:r>
              <a:rPr lang="ko-KR" altLang="en-US" sz="12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풀필먼트에서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 제공하고 있는 상품</a:t>
            </a:r>
            <a:endParaRPr lang="ko-KR" altLang="en-US" sz="12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53B8240C-8B02-449A-93A3-CC6DE5F5E35F}"/>
              </a:ext>
            </a:extLst>
          </p:cNvPr>
          <p:cNvSpPr/>
          <p:nvPr/>
        </p:nvSpPr>
        <p:spPr>
          <a:xfrm>
            <a:off x="6324600" y="1258304"/>
            <a:ext cx="1179938" cy="32400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제품추가</a:t>
            </a:r>
            <a:endParaRPr lang="ko-KR" altLang="en-US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28322" y="6179618"/>
            <a:ext cx="4590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상품 추가 가능 화면 </a:t>
            </a:r>
            <a:endParaRPr lang="ko-KR" altLang="en-US" sz="12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0317835-9119-4DB4-8A2D-0344A2376CE0}"/>
              </a:ext>
            </a:extLst>
          </p:cNvPr>
          <p:cNvSpPr txBox="1"/>
          <p:nvPr/>
        </p:nvSpPr>
        <p:spPr>
          <a:xfrm>
            <a:off x="4786367" y="427970"/>
            <a:ext cx="2505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관리자  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2705B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로그인 화면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2705B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9190414" y="4921246"/>
            <a:ext cx="241300" cy="13335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18" y="1582304"/>
            <a:ext cx="5372668" cy="444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4739640" y="2258105"/>
            <a:ext cx="233212" cy="13849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62183" y="1981106"/>
            <a:ext cx="2602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각 상품의 구매처 코드</a:t>
            </a:r>
            <a:endParaRPr lang="ko-KR" altLang="en-US" sz="12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9693329" y="3045505"/>
            <a:ext cx="233212" cy="13849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209572" y="2768506"/>
            <a:ext cx="2602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사진첨부</a:t>
            </a:r>
            <a:endParaRPr lang="ko-KR" altLang="en-US" sz="12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90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582304"/>
            <a:ext cx="5372668" cy="444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18" y="1582304"/>
            <a:ext cx="5372668" cy="444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689080" y="-807720"/>
            <a:ext cx="502920" cy="502920"/>
          </a:xfrm>
          <a:prstGeom prst="rect">
            <a:avLst/>
          </a:prstGeom>
          <a:solidFill>
            <a:srgbClr val="EFF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487400" y="-807720"/>
            <a:ext cx="502920" cy="502920"/>
          </a:xfrm>
          <a:prstGeom prst="rect">
            <a:avLst/>
          </a:prstGeom>
          <a:solidFill>
            <a:srgbClr val="F7F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386560" y="-807720"/>
            <a:ext cx="502920" cy="502920"/>
          </a:xfrm>
          <a:prstGeom prst="rect">
            <a:avLst/>
          </a:prstGeom>
          <a:solidFill>
            <a:srgbClr val="BFC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85720" y="-807720"/>
            <a:ext cx="502920" cy="502920"/>
          </a:xfrm>
          <a:prstGeom prst="rect">
            <a:avLst/>
          </a:prstGeom>
          <a:solidFill>
            <a:srgbClr val="999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588240" y="-30480"/>
            <a:ext cx="502920" cy="502920"/>
          </a:xfrm>
          <a:prstGeom prst="rect">
            <a:avLst/>
          </a:prstGeom>
          <a:solidFill>
            <a:srgbClr val="498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83663" y="459740"/>
            <a:ext cx="808099" cy="391795"/>
          </a:xfrm>
          <a:prstGeom prst="rect">
            <a:avLst/>
          </a:prstGeom>
          <a:solidFill>
            <a:srgbClr val="BAD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386560" y="-30480"/>
            <a:ext cx="502920" cy="502920"/>
          </a:xfrm>
          <a:prstGeom prst="rect">
            <a:avLst/>
          </a:prstGeom>
          <a:solidFill>
            <a:srgbClr val="427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53B8240C-8B02-449A-93A3-CC6DE5F5E35F}"/>
              </a:ext>
            </a:extLst>
          </p:cNvPr>
          <p:cNvSpPr/>
          <p:nvPr/>
        </p:nvSpPr>
        <p:spPr>
          <a:xfrm>
            <a:off x="506406" y="1258304"/>
            <a:ext cx="1179938" cy="32400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재고내역</a:t>
            </a:r>
            <a:endParaRPr lang="ko-KR" altLang="en-US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0214" y="6133452"/>
            <a:ext cx="459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재고내역 조회 가능 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–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운송 될 경우 제품수량 차감</a:t>
            </a:r>
            <a:endParaRPr lang="en-US" altLang="ko-KR" sz="1200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algn="ctr"/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                                -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발주 된 제품 제품수량 증감</a:t>
            </a:r>
            <a:endParaRPr lang="ko-KR" altLang="en-US" sz="12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53B8240C-8B02-449A-93A3-CC6DE5F5E35F}"/>
              </a:ext>
            </a:extLst>
          </p:cNvPr>
          <p:cNvSpPr/>
          <p:nvPr/>
        </p:nvSpPr>
        <p:spPr>
          <a:xfrm>
            <a:off x="6324600" y="1258304"/>
            <a:ext cx="1179938" cy="324000"/>
          </a:xfrm>
          <a:prstGeom prst="rect">
            <a:avLst/>
          </a:prstGeom>
          <a:solidFill>
            <a:srgbClr val="5FA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타이포_쌍문동 B" pitchFamily="18" charset="-127"/>
                <a:ea typeface="타이포_쌍문동 B" pitchFamily="18" charset="-127"/>
              </a:rPr>
              <a:t>재고정산</a:t>
            </a:r>
            <a:endParaRPr lang="ko-KR" altLang="en-US" dirty="0">
              <a:solidFill>
                <a:schemeClr val="bg1"/>
              </a:solidFill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28322" y="6179618"/>
            <a:ext cx="459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월별로 재고 파악 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–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기초재고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입고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출고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기말재고</a:t>
            </a:r>
            <a:endParaRPr lang="en-US" altLang="ko-KR" sz="1200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algn="ctr"/>
            <a:r>
              <a:rPr lang="ko-KR" altLang="en-US" sz="1200" b="1" dirty="0" smtClean="0">
                <a:solidFill>
                  <a:srgbClr val="C00000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재고정산 버튼 클릭 시 재고정산 데이터베이스에 기록</a:t>
            </a:r>
            <a:endParaRPr lang="ko-KR" altLang="en-US" sz="1200" b="1" dirty="0">
              <a:solidFill>
                <a:srgbClr val="C00000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0317835-9119-4DB4-8A2D-0344A2376CE0}"/>
              </a:ext>
            </a:extLst>
          </p:cNvPr>
          <p:cNvSpPr txBox="1"/>
          <p:nvPr/>
        </p:nvSpPr>
        <p:spPr>
          <a:xfrm>
            <a:off x="4786367" y="427970"/>
            <a:ext cx="2505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관리자  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2705B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로그인 화면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2705B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9123446" y="5746746"/>
            <a:ext cx="241300" cy="13335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>
            <a:off x="4972852" y="3301813"/>
            <a:ext cx="233212" cy="13849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04715" y="3024814"/>
            <a:ext cx="178704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10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개미만인 상품 표시</a:t>
            </a:r>
            <a:endParaRPr lang="ko-KR" altLang="en-US" sz="12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016723" y="1420304"/>
            <a:ext cx="110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월별 검색 가능</a:t>
            </a:r>
            <a:endParaRPr lang="ko-KR" altLang="en-US" sz="12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cxnSp>
        <p:nvCxnSpPr>
          <p:cNvPr id="30" name="직선 화살표 연결선 29"/>
          <p:cNvCxnSpPr>
            <a:stCxn id="25" idx="3"/>
          </p:cNvCxnSpPr>
          <p:nvPr/>
        </p:nvCxnSpPr>
        <p:spPr>
          <a:xfrm>
            <a:off x="11117011" y="1558804"/>
            <a:ext cx="233212" cy="13849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259729" y="2224714"/>
            <a:ext cx="2307138" cy="461665"/>
          </a:xfrm>
          <a:prstGeom prst="rect">
            <a:avLst/>
          </a:prstGeom>
          <a:solidFill>
            <a:schemeClr val="bg1"/>
          </a:solidFill>
          <a:ln>
            <a:solidFill>
              <a:srgbClr val="4270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atin typeface="나눔스퀘어라운드 Regular" pitchFamily="50" charset="-127"/>
                <a:ea typeface="나눔스퀘어라운드 Regular" pitchFamily="50" charset="-127"/>
              </a:rPr>
              <a:t>기초재고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는 전월 재고정산으로 </a:t>
            </a:r>
            <a:endParaRPr lang="en-US" altLang="ko-KR" sz="1200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algn="ctr"/>
            <a:r>
              <a:rPr lang="ko-KR" altLang="en-US" sz="1200" b="1" dirty="0" smtClean="0">
                <a:latin typeface="나눔스퀘어라운드 Regular" pitchFamily="50" charset="-127"/>
                <a:ea typeface="나눔스퀘어라운드 Regular" pitchFamily="50" charset="-127"/>
              </a:rPr>
              <a:t>기말재고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 수량이 등록</a:t>
            </a:r>
            <a:endParaRPr lang="ko-KR" altLang="en-US" sz="12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9364746" y="2032000"/>
            <a:ext cx="0" cy="18751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71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1340</TotalTime>
  <Words>481</Words>
  <Application>Microsoft Office PowerPoint</Application>
  <PresentationFormat>사용자 지정</PresentationFormat>
  <Paragraphs>124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714-</cp:lastModifiedBy>
  <cp:revision>102</cp:revision>
  <dcterms:created xsi:type="dcterms:W3CDTF">2018-07-18T01:57:13Z</dcterms:created>
  <dcterms:modified xsi:type="dcterms:W3CDTF">2019-05-24T08:29:51Z</dcterms:modified>
</cp:coreProperties>
</file>