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2" r:id="rId4"/>
    <p:sldId id="257" r:id="rId5"/>
    <p:sldId id="267" r:id="rId6"/>
    <p:sldId id="266" r:id="rId7"/>
    <p:sldId id="268" r:id="rId8"/>
    <p:sldId id="269" r:id="rId9"/>
    <p:sldId id="271" r:id="rId10"/>
    <p:sldId id="270" r:id="rId11"/>
    <p:sldId id="273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A281"/>
    <a:srgbClr val="42705B"/>
    <a:srgbClr val="BADFA5"/>
    <a:srgbClr val="EFF0EA"/>
    <a:srgbClr val="999775"/>
    <a:srgbClr val="F7F3C6"/>
    <a:srgbClr val="BFC192"/>
    <a:srgbClr val="4986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17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852" y="90"/>
      </p:cViewPr>
      <p:guideLst>
        <p:guide orient="horz" pos="1162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42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9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4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68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0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62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70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73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70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75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5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0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A4A70-835E-4697-98CE-4FCC6D7FF13A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73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0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88240" y="-807720"/>
            <a:ext cx="502920" cy="50292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588240" y="746760"/>
            <a:ext cx="502920" cy="502920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0EF56D0-3790-44D2-AC54-51BB85536CF0}"/>
              </a:ext>
            </a:extLst>
          </p:cNvPr>
          <p:cNvSpPr/>
          <p:nvPr/>
        </p:nvSpPr>
        <p:spPr>
          <a:xfrm>
            <a:off x="4479472" y="1774576"/>
            <a:ext cx="3233056" cy="3127208"/>
          </a:xfrm>
          <a:prstGeom prst="ellipse">
            <a:avLst/>
          </a:prstGeom>
          <a:solidFill>
            <a:srgbClr val="42705B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Circle">
            <a:extLst>
              <a:ext uri="{FF2B5EF4-FFF2-40B4-BE49-F238E27FC236}">
                <a16:creationId xmlns:a16="http://schemas.microsoft.com/office/drawing/2014/main" id="{C05EB1BE-D0E2-4D96-B9AC-371ABDD346D8}"/>
              </a:ext>
            </a:extLst>
          </p:cNvPr>
          <p:cNvSpPr txBox="1">
            <a:spLocks/>
          </p:cNvSpPr>
          <p:nvPr/>
        </p:nvSpPr>
        <p:spPr>
          <a:xfrm>
            <a:off x="6808586" y="3826976"/>
            <a:ext cx="1154097" cy="10748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87400" dist="355600" dir="5400000" algn="ctr" rotWithShape="0">
              <a:schemeClr val="bg1">
                <a:lumMod val="75000"/>
              </a:schemeClr>
            </a:outerShdw>
          </a:effectLst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4200"/>
            </a:pPr>
            <a:endParaRPr lang="en-US" sz="4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D5118E-2929-429B-9C22-DEFB03AFC465}"/>
              </a:ext>
            </a:extLst>
          </p:cNvPr>
          <p:cNvSpPr txBox="1"/>
          <p:nvPr/>
        </p:nvSpPr>
        <p:spPr>
          <a:xfrm>
            <a:off x="7012017" y="4041214"/>
            <a:ext cx="1651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By </a:t>
            </a:r>
          </a:p>
          <a:p>
            <a:r>
              <a:rPr lang="ko-KR" altLang="en-US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천세은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9ECFC1-E927-4CBF-8B79-AC4704B71C8D}"/>
              </a:ext>
            </a:extLst>
          </p:cNvPr>
          <p:cNvSpPr txBox="1"/>
          <p:nvPr/>
        </p:nvSpPr>
        <p:spPr>
          <a:xfrm>
            <a:off x="5245094" y="3198167"/>
            <a:ext cx="220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EFF0E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Ezen</a:t>
            </a:r>
            <a:r>
              <a:rPr lang="en-US" altLang="ko-KR" sz="2400" dirty="0">
                <a:solidFill>
                  <a:srgbClr val="EFF0E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Mall</a:t>
            </a:r>
            <a:endParaRPr lang="ko-KR" altLang="en-US" sz="2400" dirty="0">
              <a:solidFill>
                <a:srgbClr val="EFF0EA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B44826-F472-4C82-B93C-DDBCF176E2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138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40" y="2521508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74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88240" y="-807720"/>
            <a:ext cx="502920" cy="50292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588240" y="746760"/>
            <a:ext cx="502920" cy="502920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B8240C-8B02-449A-93A3-CC6DE5F5E35F}"/>
              </a:ext>
            </a:extLst>
          </p:cNvPr>
          <p:cNvSpPr/>
          <p:nvPr/>
        </p:nvSpPr>
        <p:spPr>
          <a:xfrm>
            <a:off x="5558971" y="1034250"/>
            <a:ext cx="1074056" cy="281341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317835-9119-4DB4-8A2D-0344A2376CE0}"/>
              </a:ext>
            </a:extLst>
          </p:cNvPr>
          <p:cNvSpPr txBox="1"/>
          <p:nvPr/>
        </p:nvSpPr>
        <p:spPr>
          <a:xfrm>
            <a:off x="5053752" y="954965"/>
            <a:ext cx="2084493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User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D7C8C6-DC40-436D-A9EC-A0FEA1C354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40" y="420264"/>
            <a:ext cx="502920" cy="502920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7113F74-BE73-448A-9B9A-E16F82741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325125"/>
              </p:ext>
            </p:extLst>
          </p:nvPr>
        </p:nvGraphicFramePr>
        <p:xfrm>
          <a:off x="582726" y="1878631"/>
          <a:ext cx="11106354" cy="428300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84513">
                  <a:extLst>
                    <a:ext uri="{9D8B030D-6E8A-4147-A177-3AD203B41FA5}">
                      <a16:colId xmlns:a16="http://schemas.microsoft.com/office/drawing/2014/main" val="1800015041"/>
                    </a:ext>
                  </a:extLst>
                </a:gridCol>
                <a:gridCol w="1557282">
                  <a:extLst>
                    <a:ext uri="{9D8B030D-6E8A-4147-A177-3AD203B41FA5}">
                      <a16:colId xmlns:a16="http://schemas.microsoft.com/office/drawing/2014/main" val="304768422"/>
                    </a:ext>
                  </a:extLst>
                </a:gridCol>
                <a:gridCol w="1417064">
                  <a:extLst>
                    <a:ext uri="{9D8B030D-6E8A-4147-A177-3AD203B41FA5}">
                      <a16:colId xmlns:a16="http://schemas.microsoft.com/office/drawing/2014/main" val="2058712968"/>
                    </a:ext>
                  </a:extLst>
                </a:gridCol>
                <a:gridCol w="1539182">
                  <a:extLst>
                    <a:ext uri="{9D8B030D-6E8A-4147-A177-3AD203B41FA5}">
                      <a16:colId xmlns:a16="http://schemas.microsoft.com/office/drawing/2014/main" val="523330545"/>
                    </a:ext>
                  </a:extLst>
                </a:gridCol>
                <a:gridCol w="1837768">
                  <a:extLst>
                    <a:ext uri="{9D8B030D-6E8A-4147-A177-3AD203B41FA5}">
                      <a16:colId xmlns:a16="http://schemas.microsoft.com/office/drawing/2014/main" val="1073728711"/>
                    </a:ext>
                  </a:extLst>
                </a:gridCol>
                <a:gridCol w="1727454">
                  <a:extLst>
                    <a:ext uri="{9D8B030D-6E8A-4147-A177-3AD203B41FA5}">
                      <a16:colId xmlns:a16="http://schemas.microsoft.com/office/drawing/2014/main" val="2173021345"/>
                    </a:ext>
                  </a:extLst>
                </a:gridCol>
                <a:gridCol w="1643091">
                  <a:extLst>
                    <a:ext uri="{9D8B030D-6E8A-4147-A177-3AD203B41FA5}">
                      <a16:colId xmlns:a16="http://schemas.microsoft.com/office/drawing/2014/main" val="1086897662"/>
                    </a:ext>
                  </a:extLst>
                </a:gridCol>
              </a:tblGrid>
              <a:tr h="3160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항목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상품매장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주문버튼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장바구니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확정버튼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주문이력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상세주문내역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385607"/>
                  </a:ext>
                </a:extLst>
              </a:tr>
              <a:tr h="407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Viewer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Index(top).</a:t>
                      </a: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mallModal.jsp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Index(top).</a:t>
                      </a: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cartView.jsp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Index(top).</a:t>
                      </a: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showHistory.jsp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311723"/>
                  </a:ext>
                </a:extLst>
              </a:tr>
              <a:tr h="316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Controller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shoppingControl.jsp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빙그레 따옴체" panose="02030503000000000000" pitchFamily="18" charset="-127"/>
                        <a:ea typeface="빙그레 따옴체" panose="02030503000000000000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494585"/>
                  </a:ext>
                </a:extLst>
              </a:tr>
              <a:tr h="407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action, category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action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action,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action, </a:t>
                      </a: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orderId</a:t>
                      </a:r>
                      <a:endParaRPr lang="en-US" altLang="ko-KR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549094"/>
                  </a:ext>
                </a:extLst>
              </a:tr>
              <a:tr h="407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Action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view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buy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cartView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final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history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detail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412609"/>
                  </a:ext>
                </a:extLst>
              </a:tr>
              <a:tr h="911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post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pId</a:t>
                      </a:r>
                      <a:endParaRPr lang="en-US" altLang="ko-KR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pName</a:t>
                      </a:r>
                      <a:endParaRPr lang="en-US" altLang="ko-KR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quantity</a:t>
                      </a:r>
                    </a:p>
                    <a:p>
                      <a:pPr algn="l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pUnitPrice</a:t>
                      </a:r>
                      <a:endParaRPr lang="en-US" altLang="ko-KR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063280"/>
                  </a:ext>
                </a:extLst>
              </a:tr>
              <a:tr h="407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처리 후 화면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mallModal.jsp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mallModal.jsp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cartView.jsp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 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→ </a:t>
                      </a: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mallModal.jsp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showHistory.jsp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detailOrders.jsp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041103"/>
                  </a:ext>
                </a:extLst>
              </a:tr>
              <a:tr h="488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Attribute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→ </a:t>
                      </a: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showHistory.jsp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“Order”, DTO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191507"/>
                  </a:ext>
                </a:extLst>
              </a:tr>
              <a:tr h="488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session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cId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u="none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cId</a:t>
                      </a:r>
                      <a:endParaRPr lang="en-US" altLang="ko-KR" sz="1400" u="none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u="none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OrderSet</a:t>
                      </a:r>
                      <a:endParaRPr lang="ko-KR" altLang="en-US" sz="1400" u="none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cId</a:t>
                      </a:r>
                      <a:endParaRPr lang="en-US" altLang="ko-KR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OrderSet</a:t>
                      </a:r>
                      <a:endParaRPr lang="ko-KR" altLang="en-US" sz="1400" u="none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cId</a:t>
                      </a:r>
                      <a:endParaRPr lang="en-US" altLang="ko-KR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OrderSet</a:t>
                      </a:r>
                      <a:endParaRPr lang="ko-KR" altLang="en-US" sz="1400" u="none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cId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cId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59956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5438C34-A96D-4532-A67C-F070A6DFAA20}"/>
              </a:ext>
            </a:extLst>
          </p:cNvPr>
          <p:cNvSpPr txBox="1"/>
          <p:nvPr/>
        </p:nvSpPr>
        <p:spPr>
          <a:xfrm>
            <a:off x="8146122" y="1532754"/>
            <a:ext cx="3542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＠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400" dirty="0" err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alertMsg.jsp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Attribute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message, </a:t>
            </a:r>
            <a:r>
              <a:rPr lang="en-US" altLang="ko-KR" sz="1400" dirty="0" err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1516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AFDD873-9B64-4FA1-B29C-7B0407DE1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963" y="387275"/>
            <a:ext cx="4991100" cy="24013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7125685-6962-42E3-8130-8749E7193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884" y="2955663"/>
            <a:ext cx="100679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33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65A7C3A-C93A-4B92-9773-D22F097BD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6848"/>
            <a:ext cx="12192000" cy="372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0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한쪽 모서리가 잘린 사각형 39">
            <a:extLst>
              <a:ext uri="{FF2B5EF4-FFF2-40B4-BE49-F238E27FC236}">
                <a16:creationId xmlns:a16="http://schemas.microsoft.com/office/drawing/2014/main" id="{18BEBE2E-9FE0-4BA8-BB3D-375724D150CD}"/>
              </a:ext>
            </a:extLst>
          </p:cNvPr>
          <p:cNvSpPr/>
          <p:nvPr/>
        </p:nvSpPr>
        <p:spPr>
          <a:xfrm>
            <a:off x="1862562" y="822715"/>
            <a:ext cx="8639530" cy="5041120"/>
          </a:xfrm>
          <a:prstGeom prst="snip1Rect">
            <a:avLst>
              <a:gd name="adj" fmla="val 8373"/>
            </a:avLst>
          </a:prstGeom>
          <a:solidFill>
            <a:schemeClr val="tx1">
              <a:lumMod val="75000"/>
              <a:lumOff val="25000"/>
              <a:alpha val="44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한쪽 모서리가 잘린 사각형 39">
            <a:extLst>
              <a:ext uri="{FF2B5EF4-FFF2-40B4-BE49-F238E27FC236}">
                <a16:creationId xmlns:a16="http://schemas.microsoft.com/office/drawing/2014/main" id="{961280B0-175B-4620-BB33-99E355CBDDC1}"/>
              </a:ext>
            </a:extLst>
          </p:cNvPr>
          <p:cNvSpPr/>
          <p:nvPr/>
        </p:nvSpPr>
        <p:spPr>
          <a:xfrm>
            <a:off x="1775287" y="723383"/>
            <a:ext cx="8639530" cy="5041120"/>
          </a:xfrm>
          <a:prstGeom prst="snip1Rect">
            <a:avLst>
              <a:gd name="adj" fmla="val 8373"/>
            </a:avLst>
          </a:prstGeom>
          <a:solidFill>
            <a:srgbClr val="EFF0EA"/>
          </a:solidFill>
          <a:ln w="19050">
            <a:solidFill>
              <a:srgbClr val="427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88240" y="-807720"/>
            <a:ext cx="502920" cy="50292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588240" y="746760"/>
            <a:ext cx="502920" cy="502920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각 삼각형 70">
            <a:extLst>
              <a:ext uri="{FF2B5EF4-FFF2-40B4-BE49-F238E27FC236}">
                <a16:creationId xmlns:a16="http://schemas.microsoft.com/office/drawing/2014/main" id="{28C1ADC5-C518-489B-B588-3CDE57F10D3D}"/>
              </a:ext>
            </a:extLst>
          </p:cNvPr>
          <p:cNvSpPr/>
          <p:nvPr/>
        </p:nvSpPr>
        <p:spPr>
          <a:xfrm>
            <a:off x="9991944" y="843969"/>
            <a:ext cx="296854" cy="296854"/>
          </a:xfrm>
          <a:prstGeom prst="rtTriangle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D51C214-13B4-46A7-A762-D5C8B4E91A5B}"/>
              </a:ext>
            </a:extLst>
          </p:cNvPr>
          <p:cNvSpPr/>
          <p:nvPr/>
        </p:nvSpPr>
        <p:spPr>
          <a:xfrm>
            <a:off x="2786691" y="3165999"/>
            <a:ext cx="814340" cy="292055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4E002CA-4AC4-4619-866B-28C7B4393D7B}"/>
              </a:ext>
            </a:extLst>
          </p:cNvPr>
          <p:cNvSpPr txBox="1"/>
          <p:nvPr/>
        </p:nvSpPr>
        <p:spPr>
          <a:xfrm>
            <a:off x="2763935" y="3095699"/>
            <a:ext cx="1617751" cy="410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USER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VIEW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4CDDD28B-823E-41D1-AFAF-B3489BED7304}"/>
              </a:ext>
            </a:extLst>
          </p:cNvPr>
          <p:cNvSpPr/>
          <p:nvPr/>
        </p:nvSpPr>
        <p:spPr>
          <a:xfrm flipV="1">
            <a:off x="6399535" y="3304141"/>
            <a:ext cx="1537344" cy="640182"/>
          </a:xfrm>
          <a:custGeom>
            <a:avLst/>
            <a:gdLst>
              <a:gd name="connsiteX0" fmla="*/ 0 w 1604745"/>
              <a:gd name="connsiteY0" fmla="*/ 1802033 h 1802033"/>
              <a:gd name="connsiteX1" fmla="*/ 1604745 w 1604745"/>
              <a:gd name="connsiteY1" fmla="*/ 1802033 h 1802033"/>
              <a:gd name="connsiteX2" fmla="*/ 1604745 w 1604745"/>
              <a:gd name="connsiteY2" fmla="*/ 96310 h 1802033"/>
              <a:gd name="connsiteX3" fmla="*/ 858232 w 1604745"/>
              <a:gd name="connsiteY3" fmla="*/ 96310 h 1802033"/>
              <a:gd name="connsiteX4" fmla="*/ 802373 w 1604745"/>
              <a:gd name="connsiteY4" fmla="*/ 0 h 1802033"/>
              <a:gd name="connsiteX5" fmla="*/ 746513 w 1604745"/>
              <a:gd name="connsiteY5" fmla="*/ 96310 h 1802033"/>
              <a:gd name="connsiteX6" fmla="*/ 0 w 1604745"/>
              <a:gd name="connsiteY6" fmla="*/ 96310 h 1802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4745" h="1802033">
                <a:moveTo>
                  <a:pt x="0" y="1802033"/>
                </a:moveTo>
                <a:lnTo>
                  <a:pt x="1604745" y="1802033"/>
                </a:lnTo>
                <a:lnTo>
                  <a:pt x="1604745" y="96310"/>
                </a:lnTo>
                <a:lnTo>
                  <a:pt x="858232" y="96310"/>
                </a:lnTo>
                <a:lnTo>
                  <a:pt x="802373" y="0"/>
                </a:lnTo>
                <a:lnTo>
                  <a:pt x="746513" y="96310"/>
                </a:lnTo>
                <a:lnTo>
                  <a:pt x="0" y="96310"/>
                </a:lnTo>
                <a:close/>
              </a:path>
            </a:pathLst>
          </a:custGeom>
          <a:noFill/>
          <a:ln>
            <a:solidFill>
              <a:srgbClr val="427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A3646D-C75B-4FEC-9D4D-9E97D1DD2C97}"/>
              </a:ext>
            </a:extLst>
          </p:cNvPr>
          <p:cNvSpPr txBox="1"/>
          <p:nvPr/>
        </p:nvSpPr>
        <p:spPr>
          <a:xfrm>
            <a:off x="5037262" y="2519807"/>
            <a:ext cx="684803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2705B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로그인</a:t>
            </a:r>
            <a:endParaRPr lang="en-US" altLang="ko-KR" sz="1200" spc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2705B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FDC2AF0-93A4-4AB8-A308-905385041BA0}"/>
              </a:ext>
            </a:extLst>
          </p:cNvPr>
          <p:cNvCxnSpPr/>
          <p:nvPr/>
        </p:nvCxnSpPr>
        <p:spPr>
          <a:xfrm>
            <a:off x="5132917" y="2846278"/>
            <a:ext cx="4281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D0CB653-143E-4864-B4E1-52CDCA86801F}"/>
              </a:ext>
            </a:extLst>
          </p:cNvPr>
          <p:cNvSpPr txBox="1"/>
          <p:nvPr/>
        </p:nvSpPr>
        <p:spPr>
          <a:xfrm>
            <a:off x="4821513" y="2880285"/>
            <a:ext cx="1081066" cy="278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spc="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loginForm.jsp</a:t>
            </a:r>
            <a:endParaRPr lang="en-US" altLang="ko-KR" sz="1050" spc="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1727A60-BCEA-4233-AE95-CD18F931354D}"/>
              </a:ext>
            </a:extLst>
          </p:cNvPr>
          <p:cNvSpPr/>
          <p:nvPr/>
        </p:nvSpPr>
        <p:spPr>
          <a:xfrm>
            <a:off x="6408478" y="1944004"/>
            <a:ext cx="1537344" cy="615672"/>
          </a:xfrm>
          <a:prstGeom prst="rect">
            <a:avLst/>
          </a:prstGeom>
          <a:noFill/>
          <a:ln>
            <a:solidFill>
              <a:srgbClr val="427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73D4F61-2582-4507-9B23-20BC6DB79DF8}"/>
              </a:ext>
            </a:extLst>
          </p:cNvPr>
          <p:cNvCxnSpPr/>
          <p:nvPr/>
        </p:nvCxnSpPr>
        <p:spPr>
          <a:xfrm>
            <a:off x="6939079" y="2269289"/>
            <a:ext cx="4281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2E63439-6F5A-4069-89EC-E25BF8CE8463}"/>
              </a:ext>
            </a:extLst>
          </p:cNvPr>
          <p:cNvSpPr txBox="1"/>
          <p:nvPr/>
        </p:nvSpPr>
        <p:spPr>
          <a:xfrm>
            <a:off x="6618863" y="2259752"/>
            <a:ext cx="1098699" cy="278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spc="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mallModal.jsp</a:t>
            </a:r>
            <a:endParaRPr lang="en-US" altLang="ko-KR" sz="1050" spc="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CDC8EB-A627-4254-9357-C5DD9F2FF227}"/>
              </a:ext>
            </a:extLst>
          </p:cNvPr>
          <p:cNvSpPr txBox="1"/>
          <p:nvPr/>
        </p:nvSpPr>
        <p:spPr>
          <a:xfrm>
            <a:off x="6742450" y="1984035"/>
            <a:ext cx="851515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2705B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상품매장</a:t>
            </a:r>
            <a:endParaRPr lang="en-US" altLang="ko-KR" sz="1200" spc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2705B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055DD15-AAD3-4947-BDFE-62161B6CF80D}"/>
              </a:ext>
            </a:extLst>
          </p:cNvPr>
          <p:cNvSpPr/>
          <p:nvPr/>
        </p:nvSpPr>
        <p:spPr>
          <a:xfrm>
            <a:off x="6408478" y="2624073"/>
            <a:ext cx="1537344" cy="615672"/>
          </a:xfrm>
          <a:prstGeom prst="rect">
            <a:avLst/>
          </a:prstGeom>
          <a:noFill/>
          <a:ln>
            <a:solidFill>
              <a:srgbClr val="427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216B35E-DDD2-47B0-BD68-864FCEE6FF76}"/>
              </a:ext>
            </a:extLst>
          </p:cNvPr>
          <p:cNvCxnSpPr/>
          <p:nvPr/>
        </p:nvCxnSpPr>
        <p:spPr>
          <a:xfrm>
            <a:off x="6939079" y="2949358"/>
            <a:ext cx="4281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B187BEA-B7F4-4315-86C0-D85E174EBA2B}"/>
              </a:ext>
            </a:extLst>
          </p:cNvPr>
          <p:cNvSpPr txBox="1"/>
          <p:nvPr/>
        </p:nvSpPr>
        <p:spPr>
          <a:xfrm>
            <a:off x="6678497" y="2918049"/>
            <a:ext cx="979435" cy="278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spc="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cartview.jsp</a:t>
            </a:r>
            <a:endParaRPr lang="en-US" altLang="ko-KR" sz="1050" spc="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BEEA90-3038-40BF-B166-8C8E95B602C9}"/>
              </a:ext>
            </a:extLst>
          </p:cNvPr>
          <p:cNvSpPr txBox="1"/>
          <p:nvPr/>
        </p:nvSpPr>
        <p:spPr>
          <a:xfrm>
            <a:off x="6742451" y="2664104"/>
            <a:ext cx="851515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2705B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장바구니</a:t>
            </a:r>
            <a:endParaRPr lang="en-US" altLang="ko-KR" sz="1200" spc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2705B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7AAFE59-BCDD-4890-B637-1A233B9D13DA}"/>
              </a:ext>
            </a:extLst>
          </p:cNvPr>
          <p:cNvCxnSpPr/>
          <p:nvPr/>
        </p:nvCxnSpPr>
        <p:spPr>
          <a:xfrm>
            <a:off x="6939079" y="3641726"/>
            <a:ext cx="4281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8F35897-B415-44D8-B9F7-044042F1D074}"/>
              </a:ext>
            </a:extLst>
          </p:cNvPr>
          <p:cNvSpPr txBox="1"/>
          <p:nvPr/>
        </p:nvSpPr>
        <p:spPr>
          <a:xfrm>
            <a:off x="6551700" y="3610417"/>
            <a:ext cx="1233030" cy="278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spc="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showHistory.jsp</a:t>
            </a:r>
            <a:endParaRPr lang="en-US" altLang="ko-KR" sz="1050" spc="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18B441-94DC-420A-8CDE-60F61DBC6655}"/>
              </a:ext>
            </a:extLst>
          </p:cNvPr>
          <p:cNvSpPr txBox="1"/>
          <p:nvPr/>
        </p:nvSpPr>
        <p:spPr>
          <a:xfrm>
            <a:off x="6742454" y="3356472"/>
            <a:ext cx="851515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2705B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주문이력</a:t>
            </a:r>
            <a:endParaRPr lang="en-US" altLang="ko-KR" sz="1200" spc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2705B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A0EBC1-32CD-435F-A51F-70361DA5D51E}"/>
              </a:ext>
            </a:extLst>
          </p:cNvPr>
          <p:cNvSpPr/>
          <p:nvPr/>
        </p:nvSpPr>
        <p:spPr>
          <a:xfrm>
            <a:off x="6408478" y="3966501"/>
            <a:ext cx="1537344" cy="615672"/>
          </a:xfrm>
          <a:prstGeom prst="rect">
            <a:avLst/>
          </a:prstGeom>
          <a:noFill/>
          <a:ln>
            <a:solidFill>
              <a:srgbClr val="427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86A3211-03FB-4AD8-9970-F8A38AC3C421}"/>
              </a:ext>
            </a:extLst>
          </p:cNvPr>
          <p:cNvCxnSpPr/>
          <p:nvPr/>
        </p:nvCxnSpPr>
        <p:spPr>
          <a:xfrm>
            <a:off x="6939079" y="4291786"/>
            <a:ext cx="4281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1C32568-B0DC-4E4B-9673-BDABD9C508D5}"/>
              </a:ext>
            </a:extLst>
          </p:cNvPr>
          <p:cNvSpPr txBox="1"/>
          <p:nvPr/>
        </p:nvSpPr>
        <p:spPr>
          <a:xfrm>
            <a:off x="6598186" y="4282249"/>
            <a:ext cx="1140056" cy="278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spc="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detailorder.jsp</a:t>
            </a:r>
            <a:endParaRPr lang="en-US" altLang="ko-KR" sz="1050" spc="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5B1ECD-C2D2-4148-B6C1-EA7E2606CD6C}"/>
              </a:ext>
            </a:extLst>
          </p:cNvPr>
          <p:cNvSpPr txBox="1"/>
          <p:nvPr/>
        </p:nvSpPr>
        <p:spPr>
          <a:xfrm>
            <a:off x="6575738" y="4006532"/>
            <a:ext cx="1184941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2705B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상세주문내역</a:t>
            </a:r>
            <a:endParaRPr lang="en-US" altLang="ko-KR" sz="1200" spc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2705B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4DDE5590-CAA8-4B04-B8F2-2998C8CFB7B1}"/>
              </a:ext>
            </a:extLst>
          </p:cNvPr>
          <p:cNvSpPr/>
          <p:nvPr/>
        </p:nvSpPr>
        <p:spPr>
          <a:xfrm rot="16200000" flipV="1">
            <a:off x="5005713" y="2251499"/>
            <a:ext cx="804046" cy="1172446"/>
          </a:xfrm>
          <a:custGeom>
            <a:avLst/>
            <a:gdLst>
              <a:gd name="connsiteX0" fmla="*/ 0 w 1604745"/>
              <a:gd name="connsiteY0" fmla="*/ 1802033 h 1802033"/>
              <a:gd name="connsiteX1" fmla="*/ 1604745 w 1604745"/>
              <a:gd name="connsiteY1" fmla="*/ 1802033 h 1802033"/>
              <a:gd name="connsiteX2" fmla="*/ 1604745 w 1604745"/>
              <a:gd name="connsiteY2" fmla="*/ 96310 h 1802033"/>
              <a:gd name="connsiteX3" fmla="*/ 858232 w 1604745"/>
              <a:gd name="connsiteY3" fmla="*/ 96310 h 1802033"/>
              <a:gd name="connsiteX4" fmla="*/ 802373 w 1604745"/>
              <a:gd name="connsiteY4" fmla="*/ 0 h 1802033"/>
              <a:gd name="connsiteX5" fmla="*/ 746513 w 1604745"/>
              <a:gd name="connsiteY5" fmla="*/ 96310 h 1802033"/>
              <a:gd name="connsiteX6" fmla="*/ 0 w 1604745"/>
              <a:gd name="connsiteY6" fmla="*/ 96310 h 1802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4745" h="1802033">
                <a:moveTo>
                  <a:pt x="0" y="1802033"/>
                </a:moveTo>
                <a:lnTo>
                  <a:pt x="1604745" y="1802033"/>
                </a:lnTo>
                <a:lnTo>
                  <a:pt x="1604745" y="96310"/>
                </a:lnTo>
                <a:lnTo>
                  <a:pt x="858232" y="96310"/>
                </a:lnTo>
                <a:lnTo>
                  <a:pt x="802373" y="0"/>
                </a:lnTo>
                <a:lnTo>
                  <a:pt x="746513" y="96310"/>
                </a:lnTo>
                <a:lnTo>
                  <a:pt x="0" y="96310"/>
                </a:lnTo>
                <a:close/>
              </a:path>
            </a:pathLst>
          </a:custGeom>
          <a:noFill/>
          <a:ln>
            <a:solidFill>
              <a:srgbClr val="427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C329C776-B60F-4A7F-A7DD-0AF2771F0A4A}"/>
              </a:ext>
            </a:extLst>
          </p:cNvPr>
          <p:cNvSpPr/>
          <p:nvPr/>
        </p:nvSpPr>
        <p:spPr>
          <a:xfrm flipV="1">
            <a:off x="8051535" y="2475240"/>
            <a:ext cx="837695" cy="377728"/>
          </a:xfrm>
          <a:custGeom>
            <a:avLst/>
            <a:gdLst>
              <a:gd name="connsiteX0" fmla="*/ 0 w 1604745"/>
              <a:gd name="connsiteY0" fmla="*/ 1802033 h 1802033"/>
              <a:gd name="connsiteX1" fmla="*/ 1604745 w 1604745"/>
              <a:gd name="connsiteY1" fmla="*/ 1802033 h 1802033"/>
              <a:gd name="connsiteX2" fmla="*/ 1604745 w 1604745"/>
              <a:gd name="connsiteY2" fmla="*/ 96310 h 1802033"/>
              <a:gd name="connsiteX3" fmla="*/ 858232 w 1604745"/>
              <a:gd name="connsiteY3" fmla="*/ 96310 h 1802033"/>
              <a:gd name="connsiteX4" fmla="*/ 802373 w 1604745"/>
              <a:gd name="connsiteY4" fmla="*/ 0 h 1802033"/>
              <a:gd name="connsiteX5" fmla="*/ 746513 w 1604745"/>
              <a:gd name="connsiteY5" fmla="*/ 96310 h 1802033"/>
              <a:gd name="connsiteX6" fmla="*/ 0 w 1604745"/>
              <a:gd name="connsiteY6" fmla="*/ 96310 h 1802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4745" h="1802033">
                <a:moveTo>
                  <a:pt x="0" y="1802033"/>
                </a:moveTo>
                <a:lnTo>
                  <a:pt x="1604745" y="1802033"/>
                </a:lnTo>
                <a:lnTo>
                  <a:pt x="1604745" y="96310"/>
                </a:lnTo>
                <a:lnTo>
                  <a:pt x="858232" y="96310"/>
                </a:lnTo>
                <a:lnTo>
                  <a:pt x="802373" y="0"/>
                </a:lnTo>
                <a:lnTo>
                  <a:pt x="746513" y="96310"/>
                </a:lnTo>
                <a:lnTo>
                  <a:pt x="0" y="96310"/>
                </a:lnTo>
                <a:close/>
              </a:path>
            </a:pathLst>
          </a:cu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254157-6117-478C-91EC-CE4F54C3549E}"/>
              </a:ext>
            </a:extLst>
          </p:cNvPr>
          <p:cNvSpPr txBox="1"/>
          <p:nvPr/>
        </p:nvSpPr>
        <p:spPr>
          <a:xfrm>
            <a:off x="8211336" y="2511754"/>
            <a:ext cx="518092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주문</a:t>
            </a:r>
            <a:endParaRPr lang="en-US" altLang="ko-KR" sz="1200" spc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B3D182E0-4C13-4702-9ECA-EF45BCD4CB87}"/>
              </a:ext>
            </a:extLst>
          </p:cNvPr>
          <p:cNvSpPr/>
          <p:nvPr/>
        </p:nvSpPr>
        <p:spPr>
          <a:xfrm flipV="1">
            <a:off x="8051535" y="3170485"/>
            <a:ext cx="837695" cy="377728"/>
          </a:xfrm>
          <a:custGeom>
            <a:avLst/>
            <a:gdLst>
              <a:gd name="connsiteX0" fmla="*/ 0 w 1604745"/>
              <a:gd name="connsiteY0" fmla="*/ 1802033 h 1802033"/>
              <a:gd name="connsiteX1" fmla="*/ 1604745 w 1604745"/>
              <a:gd name="connsiteY1" fmla="*/ 1802033 h 1802033"/>
              <a:gd name="connsiteX2" fmla="*/ 1604745 w 1604745"/>
              <a:gd name="connsiteY2" fmla="*/ 96310 h 1802033"/>
              <a:gd name="connsiteX3" fmla="*/ 858232 w 1604745"/>
              <a:gd name="connsiteY3" fmla="*/ 96310 h 1802033"/>
              <a:gd name="connsiteX4" fmla="*/ 802373 w 1604745"/>
              <a:gd name="connsiteY4" fmla="*/ 0 h 1802033"/>
              <a:gd name="connsiteX5" fmla="*/ 746513 w 1604745"/>
              <a:gd name="connsiteY5" fmla="*/ 96310 h 1802033"/>
              <a:gd name="connsiteX6" fmla="*/ 0 w 1604745"/>
              <a:gd name="connsiteY6" fmla="*/ 96310 h 1802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4745" h="1802033">
                <a:moveTo>
                  <a:pt x="0" y="1802033"/>
                </a:moveTo>
                <a:lnTo>
                  <a:pt x="1604745" y="1802033"/>
                </a:lnTo>
                <a:lnTo>
                  <a:pt x="1604745" y="96310"/>
                </a:lnTo>
                <a:lnTo>
                  <a:pt x="858232" y="96310"/>
                </a:lnTo>
                <a:lnTo>
                  <a:pt x="802373" y="0"/>
                </a:lnTo>
                <a:lnTo>
                  <a:pt x="746513" y="96310"/>
                </a:lnTo>
                <a:lnTo>
                  <a:pt x="0" y="96310"/>
                </a:lnTo>
                <a:close/>
              </a:path>
            </a:pathLst>
          </a:cu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C1F4066-1CAE-47A4-8B58-A2A3397986FB}"/>
              </a:ext>
            </a:extLst>
          </p:cNvPr>
          <p:cNvSpPr txBox="1"/>
          <p:nvPr/>
        </p:nvSpPr>
        <p:spPr>
          <a:xfrm>
            <a:off x="8211337" y="3206999"/>
            <a:ext cx="518092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확정</a:t>
            </a:r>
            <a:endParaRPr lang="en-US" altLang="ko-KR" sz="1200" spc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FB3EEE-9C9B-4817-A6E5-13FFBA7A511E}"/>
              </a:ext>
            </a:extLst>
          </p:cNvPr>
          <p:cNvSpPr txBox="1"/>
          <p:nvPr/>
        </p:nvSpPr>
        <p:spPr>
          <a:xfrm>
            <a:off x="4937681" y="3475574"/>
            <a:ext cx="851515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2705B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회원가입</a:t>
            </a:r>
            <a:endParaRPr lang="en-US" altLang="ko-KR" sz="1200" spc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2705B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90634E0-C11A-476E-B91A-2C9EB4007734}"/>
              </a:ext>
            </a:extLst>
          </p:cNvPr>
          <p:cNvCxnSpPr/>
          <p:nvPr/>
        </p:nvCxnSpPr>
        <p:spPr>
          <a:xfrm>
            <a:off x="5120674" y="3780159"/>
            <a:ext cx="4281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14ACF07-70DD-4BF3-A894-76B0B7872625}"/>
              </a:ext>
            </a:extLst>
          </p:cNvPr>
          <p:cNvSpPr txBox="1"/>
          <p:nvPr/>
        </p:nvSpPr>
        <p:spPr>
          <a:xfrm>
            <a:off x="4829054" y="3783852"/>
            <a:ext cx="1084272" cy="278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spc="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Register….</a:t>
            </a:r>
            <a:r>
              <a:rPr lang="en-US" altLang="ko-KR" sz="1050" spc="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jsp</a:t>
            </a:r>
            <a:endParaRPr lang="en-US" altLang="ko-KR" sz="1050" spc="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0914AC1D-9871-437A-AAA8-440F97D68EBA}"/>
              </a:ext>
            </a:extLst>
          </p:cNvPr>
          <p:cNvSpPr/>
          <p:nvPr/>
        </p:nvSpPr>
        <p:spPr>
          <a:xfrm rot="10800000" flipV="1">
            <a:off x="4821512" y="3335940"/>
            <a:ext cx="1091813" cy="804047"/>
          </a:xfrm>
          <a:custGeom>
            <a:avLst/>
            <a:gdLst>
              <a:gd name="connsiteX0" fmla="*/ 0 w 1604745"/>
              <a:gd name="connsiteY0" fmla="*/ 1802033 h 1802033"/>
              <a:gd name="connsiteX1" fmla="*/ 1604745 w 1604745"/>
              <a:gd name="connsiteY1" fmla="*/ 1802033 h 1802033"/>
              <a:gd name="connsiteX2" fmla="*/ 1604745 w 1604745"/>
              <a:gd name="connsiteY2" fmla="*/ 96310 h 1802033"/>
              <a:gd name="connsiteX3" fmla="*/ 858232 w 1604745"/>
              <a:gd name="connsiteY3" fmla="*/ 96310 h 1802033"/>
              <a:gd name="connsiteX4" fmla="*/ 802373 w 1604745"/>
              <a:gd name="connsiteY4" fmla="*/ 0 h 1802033"/>
              <a:gd name="connsiteX5" fmla="*/ 746513 w 1604745"/>
              <a:gd name="connsiteY5" fmla="*/ 96310 h 1802033"/>
              <a:gd name="connsiteX6" fmla="*/ 0 w 1604745"/>
              <a:gd name="connsiteY6" fmla="*/ 96310 h 1802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4745" h="1802033">
                <a:moveTo>
                  <a:pt x="0" y="1802033"/>
                </a:moveTo>
                <a:lnTo>
                  <a:pt x="1604745" y="1802033"/>
                </a:lnTo>
                <a:lnTo>
                  <a:pt x="1604745" y="96310"/>
                </a:lnTo>
                <a:lnTo>
                  <a:pt x="858232" y="96310"/>
                </a:lnTo>
                <a:lnTo>
                  <a:pt x="802373" y="0"/>
                </a:lnTo>
                <a:lnTo>
                  <a:pt x="746513" y="96310"/>
                </a:lnTo>
                <a:lnTo>
                  <a:pt x="0" y="96310"/>
                </a:lnTo>
                <a:close/>
              </a:path>
            </a:pathLst>
          </a:custGeom>
          <a:noFill/>
          <a:ln>
            <a:solidFill>
              <a:srgbClr val="427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62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한쪽 모서리가 잘린 사각형 39">
            <a:extLst>
              <a:ext uri="{FF2B5EF4-FFF2-40B4-BE49-F238E27FC236}">
                <a16:creationId xmlns:a16="http://schemas.microsoft.com/office/drawing/2014/main" id="{18BEBE2E-9FE0-4BA8-BB3D-375724D150CD}"/>
              </a:ext>
            </a:extLst>
          </p:cNvPr>
          <p:cNvSpPr/>
          <p:nvPr/>
        </p:nvSpPr>
        <p:spPr>
          <a:xfrm>
            <a:off x="1862562" y="822715"/>
            <a:ext cx="8639530" cy="5041120"/>
          </a:xfrm>
          <a:prstGeom prst="snip1Rect">
            <a:avLst>
              <a:gd name="adj" fmla="val 8373"/>
            </a:avLst>
          </a:prstGeom>
          <a:solidFill>
            <a:schemeClr val="tx1">
              <a:lumMod val="75000"/>
              <a:lumOff val="25000"/>
              <a:alpha val="44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한쪽 모서리가 잘린 사각형 39">
            <a:extLst>
              <a:ext uri="{FF2B5EF4-FFF2-40B4-BE49-F238E27FC236}">
                <a16:creationId xmlns:a16="http://schemas.microsoft.com/office/drawing/2014/main" id="{961280B0-175B-4620-BB33-99E355CBDDC1}"/>
              </a:ext>
            </a:extLst>
          </p:cNvPr>
          <p:cNvSpPr/>
          <p:nvPr/>
        </p:nvSpPr>
        <p:spPr>
          <a:xfrm>
            <a:off x="1812748" y="719185"/>
            <a:ext cx="8639530" cy="5041120"/>
          </a:xfrm>
          <a:prstGeom prst="snip1Rect">
            <a:avLst>
              <a:gd name="adj" fmla="val 8373"/>
            </a:avLst>
          </a:prstGeom>
          <a:solidFill>
            <a:srgbClr val="EFF0EA"/>
          </a:solidFill>
          <a:ln w="19050">
            <a:solidFill>
              <a:srgbClr val="427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88240" y="-807720"/>
            <a:ext cx="502920" cy="50292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588240" y="746760"/>
            <a:ext cx="502920" cy="502920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각 삼각형 70">
            <a:extLst>
              <a:ext uri="{FF2B5EF4-FFF2-40B4-BE49-F238E27FC236}">
                <a16:creationId xmlns:a16="http://schemas.microsoft.com/office/drawing/2014/main" id="{28C1ADC5-C518-489B-B588-3CDE57F10D3D}"/>
              </a:ext>
            </a:extLst>
          </p:cNvPr>
          <p:cNvSpPr/>
          <p:nvPr/>
        </p:nvSpPr>
        <p:spPr>
          <a:xfrm>
            <a:off x="9991944" y="843969"/>
            <a:ext cx="296854" cy="296854"/>
          </a:xfrm>
          <a:prstGeom prst="rtTriangle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D51C214-13B4-46A7-A762-D5C8B4E91A5B}"/>
              </a:ext>
            </a:extLst>
          </p:cNvPr>
          <p:cNvSpPr/>
          <p:nvPr/>
        </p:nvSpPr>
        <p:spPr>
          <a:xfrm>
            <a:off x="3263095" y="3093248"/>
            <a:ext cx="914452" cy="292055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4E002CA-4AC4-4619-866B-28C7B4393D7B}"/>
              </a:ext>
            </a:extLst>
          </p:cNvPr>
          <p:cNvSpPr txBox="1"/>
          <p:nvPr/>
        </p:nvSpPr>
        <p:spPr>
          <a:xfrm>
            <a:off x="3240339" y="3023427"/>
            <a:ext cx="1771832" cy="410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Admin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 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VIEW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73D4F61-2582-4507-9B23-20BC6DB79DF8}"/>
              </a:ext>
            </a:extLst>
          </p:cNvPr>
          <p:cNvCxnSpPr/>
          <p:nvPr/>
        </p:nvCxnSpPr>
        <p:spPr>
          <a:xfrm>
            <a:off x="6053143" y="1836986"/>
            <a:ext cx="4281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2E63439-6F5A-4069-89EC-E25BF8CE8463}"/>
              </a:ext>
            </a:extLst>
          </p:cNvPr>
          <p:cNvSpPr txBox="1"/>
          <p:nvPr/>
        </p:nvSpPr>
        <p:spPr>
          <a:xfrm>
            <a:off x="5631461" y="1827449"/>
            <a:ext cx="1301638" cy="278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spc="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customerListl.jsp</a:t>
            </a:r>
            <a:endParaRPr lang="en-US" altLang="ko-KR" sz="1050" spc="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CDC8EB-A627-4254-9357-C5DD9F2FF227}"/>
              </a:ext>
            </a:extLst>
          </p:cNvPr>
          <p:cNvSpPr txBox="1"/>
          <p:nvPr/>
        </p:nvSpPr>
        <p:spPr>
          <a:xfrm>
            <a:off x="5689802" y="1551732"/>
            <a:ext cx="1184941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2705B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고객목록조회</a:t>
            </a:r>
            <a:endParaRPr lang="en-US" altLang="ko-KR" sz="1200" spc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2705B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055DD15-AAD3-4947-BDFE-62161B6CF80D}"/>
              </a:ext>
            </a:extLst>
          </p:cNvPr>
          <p:cNvSpPr/>
          <p:nvPr/>
        </p:nvSpPr>
        <p:spPr>
          <a:xfrm>
            <a:off x="5522542" y="2191770"/>
            <a:ext cx="1537344" cy="615672"/>
          </a:xfrm>
          <a:prstGeom prst="rect">
            <a:avLst/>
          </a:prstGeom>
          <a:noFill/>
          <a:ln>
            <a:solidFill>
              <a:srgbClr val="427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216B35E-DDD2-47B0-BD68-864FCEE6FF76}"/>
              </a:ext>
            </a:extLst>
          </p:cNvPr>
          <p:cNvCxnSpPr/>
          <p:nvPr/>
        </p:nvCxnSpPr>
        <p:spPr>
          <a:xfrm>
            <a:off x="6053143" y="2517055"/>
            <a:ext cx="4281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B187BEA-B7F4-4315-86C0-D85E174EBA2B}"/>
              </a:ext>
            </a:extLst>
          </p:cNvPr>
          <p:cNvSpPr txBox="1"/>
          <p:nvPr/>
        </p:nvSpPr>
        <p:spPr>
          <a:xfrm>
            <a:off x="5521335" y="2485746"/>
            <a:ext cx="1521891" cy="278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spc="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showHistoryBy</a:t>
            </a:r>
            <a:r>
              <a:rPr lang="en-US" altLang="ko-KR" sz="1050" spc="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….</a:t>
            </a:r>
            <a:r>
              <a:rPr lang="en-US" altLang="ko-KR" sz="1050" spc="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jsp</a:t>
            </a:r>
            <a:endParaRPr lang="en-US" altLang="ko-KR" sz="1050" spc="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BEEA90-3038-40BF-B166-8C8E95B602C9}"/>
              </a:ext>
            </a:extLst>
          </p:cNvPr>
          <p:cNvSpPr txBox="1"/>
          <p:nvPr/>
        </p:nvSpPr>
        <p:spPr>
          <a:xfrm>
            <a:off x="5606447" y="2231801"/>
            <a:ext cx="1351652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2705B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고객별주문이력</a:t>
            </a:r>
            <a:endParaRPr lang="en-US" altLang="ko-KR" sz="1200" spc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2705B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7AAFE59-BCDD-4890-B637-1A233B9D13DA}"/>
              </a:ext>
            </a:extLst>
          </p:cNvPr>
          <p:cNvCxnSpPr/>
          <p:nvPr/>
        </p:nvCxnSpPr>
        <p:spPr>
          <a:xfrm>
            <a:off x="6053143" y="3209423"/>
            <a:ext cx="4281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8F35897-B415-44D8-B9F7-044042F1D074}"/>
              </a:ext>
            </a:extLst>
          </p:cNvPr>
          <p:cNvSpPr txBox="1"/>
          <p:nvPr/>
        </p:nvSpPr>
        <p:spPr>
          <a:xfrm>
            <a:off x="5743031" y="3178114"/>
            <a:ext cx="1078501" cy="278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spc="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dailySales.jsp</a:t>
            </a:r>
            <a:endParaRPr lang="en-US" altLang="ko-KR" sz="1050" spc="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18B441-94DC-420A-8CDE-60F61DBC6655}"/>
              </a:ext>
            </a:extLst>
          </p:cNvPr>
          <p:cNvSpPr txBox="1"/>
          <p:nvPr/>
        </p:nvSpPr>
        <p:spPr>
          <a:xfrm>
            <a:off x="5689808" y="2924169"/>
            <a:ext cx="1184941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2705B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일단위고객별</a:t>
            </a:r>
            <a:endParaRPr lang="en-US" altLang="ko-KR" sz="1200" spc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2705B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A0EBC1-32CD-435F-A51F-70361DA5D51E}"/>
              </a:ext>
            </a:extLst>
          </p:cNvPr>
          <p:cNvSpPr/>
          <p:nvPr/>
        </p:nvSpPr>
        <p:spPr>
          <a:xfrm>
            <a:off x="5522542" y="3534198"/>
            <a:ext cx="1537344" cy="615672"/>
          </a:xfrm>
          <a:prstGeom prst="rect">
            <a:avLst/>
          </a:prstGeom>
          <a:noFill/>
          <a:ln>
            <a:solidFill>
              <a:srgbClr val="427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86A3211-03FB-4AD8-9970-F8A38AC3C421}"/>
              </a:ext>
            </a:extLst>
          </p:cNvPr>
          <p:cNvCxnSpPr/>
          <p:nvPr/>
        </p:nvCxnSpPr>
        <p:spPr>
          <a:xfrm>
            <a:off x="6053143" y="3859483"/>
            <a:ext cx="4281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1C32568-B0DC-4E4B-9673-BDABD9C508D5}"/>
              </a:ext>
            </a:extLst>
          </p:cNvPr>
          <p:cNvSpPr txBox="1"/>
          <p:nvPr/>
        </p:nvSpPr>
        <p:spPr>
          <a:xfrm>
            <a:off x="5702955" y="3849946"/>
            <a:ext cx="1158651" cy="278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spc="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wholeSales.jsp</a:t>
            </a:r>
            <a:endParaRPr lang="en-US" altLang="ko-KR" sz="1050" spc="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5B1ECD-C2D2-4148-B6C1-EA7E2606CD6C}"/>
              </a:ext>
            </a:extLst>
          </p:cNvPr>
          <p:cNvSpPr txBox="1"/>
          <p:nvPr/>
        </p:nvSpPr>
        <p:spPr>
          <a:xfrm>
            <a:off x="5856516" y="3574229"/>
            <a:ext cx="851515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2705B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주문이력</a:t>
            </a:r>
            <a:endParaRPr lang="en-US" altLang="ko-KR" sz="1200" spc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2705B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76400C0A-9E14-42C0-A7EB-64DA745FC9F6}"/>
              </a:ext>
            </a:extLst>
          </p:cNvPr>
          <p:cNvSpPr/>
          <p:nvPr/>
        </p:nvSpPr>
        <p:spPr>
          <a:xfrm flipV="1">
            <a:off x="5513599" y="1524584"/>
            <a:ext cx="1537344" cy="640182"/>
          </a:xfrm>
          <a:custGeom>
            <a:avLst/>
            <a:gdLst>
              <a:gd name="connsiteX0" fmla="*/ 0 w 1604745"/>
              <a:gd name="connsiteY0" fmla="*/ 1802033 h 1802033"/>
              <a:gd name="connsiteX1" fmla="*/ 1604745 w 1604745"/>
              <a:gd name="connsiteY1" fmla="*/ 1802033 h 1802033"/>
              <a:gd name="connsiteX2" fmla="*/ 1604745 w 1604745"/>
              <a:gd name="connsiteY2" fmla="*/ 96310 h 1802033"/>
              <a:gd name="connsiteX3" fmla="*/ 858232 w 1604745"/>
              <a:gd name="connsiteY3" fmla="*/ 96310 h 1802033"/>
              <a:gd name="connsiteX4" fmla="*/ 802373 w 1604745"/>
              <a:gd name="connsiteY4" fmla="*/ 0 h 1802033"/>
              <a:gd name="connsiteX5" fmla="*/ 746513 w 1604745"/>
              <a:gd name="connsiteY5" fmla="*/ 96310 h 1802033"/>
              <a:gd name="connsiteX6" fmla="*/ 0 w 1604745"/>
              <a:gd name="connsiteY6" fmla="*/ 96310 h 1802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4745" h="1802033">
                <a:moveTo>
                  <a:pt x="0" y="1802033"/>
                </a:moveTo>
                <a:lnTo>
                  <a:pt x="1604745" y="1802033"/>
                </a:lnTo>
                <a:lnTo>
                  <a:pt x="1604745" y="96310"/>
                </a:lnTo>
                <a:lnTo>
                  <a:pt x="858232" y="96310"/>
                </a:lnTo>
                <a:lnTo>
                  <a:pt x="802373" y="0"/>
                </a:lnTo>
                <a:lnTo>
                  <a:pt x="746513" y="96310"/>
                </a:lnTo>
                <a:lnTo>
                  <a:pt x="0" y="96310"/>
                </a:lnTo>
                <a:close/>
              </a:path>
            </a:pathLst>
          </a:custGeom>
          <a:noFill/>
          <a:ln>
            <a:solidFill>
              <a:srgbClr val="427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6E57CC9-3F1E-46C6-BBCA-EA25F65E9E9A}"/>
              </a:ext>
            </a:extLst>
          </p:cNvPr>
          <p:cNvSpPr/>
          <p:nvPr/>
        </p:nvSpPr>
        <p:spPr>
          <a:xfrm>
            <a:off x="5522542" y="2866761"/>
            <a:ext cx="1537344" cy="615672"/>
          </a:xfrm>
          <a:prstGeom prst="rect">
            <a:avLst/>
          </a:prstGeom>
          <a:noFill/>
          <a:ln>
            <a:solidFill>
              <a:srgbClr val="427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BB0553C7-8CD2-4441-A2FC-E2C960BE1C01}"/>
              </a:ext>
            </a:extLst>
          </p:cNvPr>
          <p:cNvCxnSpPr/>
          <p:nvPr/>
        </p:nvCxnSpPr>
        <p:spPr>
          <a:xfrm>
            <a:off x="7697623" y="3209423"/>
            <a:ext cx="4281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80CDE30-A3FB-404B-8F2F-4979FD71F732}"/>
              </a:ext>
            </a:extLst>
          </p:cNvPr>
          <p:cNvSpPr txBox="1"/>
          <p:nvPr/>
        </p:nvSpPr>
        <p:spPr>
          <a:xfrm>
            <a:off x="7403865" y="3178114"/>
            <a:ext cx="1045800" cy="278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spc="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inventory.jsp</a:t>
            </a:r>
            <a:endParaRPr lang="en-US" altLang="ko-KR" sz="1050" spc="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7FB721B-29B5-4DD2-AB92-01A9E3A981D1}"/>
              </a:ext>
            </a:extLst>
          </p:cNvPr>
          <p:cNvSpPr txBox="1"/>
          <p:nvPr/>
        </p:nvSpPr>
        <p:spPr>
          <a:xfrm>
            <a:off x="7334290" y="2924169"/>
            <a:ext cx="1184941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2705B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일단위상품별</a:t>
            </a:r>
            <a:endParaRPr lang="en-US" altLang="ko-KR" sz="1200" spc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2705B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530FF30-668A-4BCD-9044-4C12207D2758}"/>
              </a:ext>
            </a:extLst>
          </p:cNvPr>
          <p:cNvSpPr/>
          <p:nvPr/>
        </p:nvSpPr>
        <p:spPr>
          <a:xfrm>
            <a:off x="7167022" y="2866761"/>
            <a:ext cx="1537344" cy="615672"/>
          </a:xfrm>
          <a:prstGeom prst="rect">
            <a:avLst/>
          </a:prstGeom>
          <a:noFill/>
          <a:ln>
            <a:solidFill>
              <a:srgbClr val="427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DAF387E-1F79-4F61-A382-E52CC46AB2FD}"/>
              </a:ext>
            </a:extLst>
          </p:cNvPr>
          <p:cNvSpPr/>
          <p:nvPr/>
        </p:nvSpPr>
        <p:spPr>
          <a:xfrm>
            <a:off x="5522542" y="4196630"/>
            <a:ext cx="1537344" cy="615672"/>
          </a:xfrm>
          <a:prstGeom prst="rect">
            <a:avLst/>
          </a:prstGeom>
          <a:noFill/>
          <a:ln>
            <a:solidFill>
              <a:srgbClr val="427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519BAA9-EE4A-473C-9BA5-C062BBFAA6BB}"/>
              </a:ext>
            </a:extLst>
          </p:cNvPr>
          <p:cNvCxnSpPr/>
          <p:nvPr/>
        </p:nvCxnSpPr>
        <p:spPr>
          <a:xfrm>
            <a:off x="6053143" y="4521915"/>
            <a:ext cx="4281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1DD4F78-6A35-4CE1-9703-391985972B0D}"/>
              </a:ext>
            </a:extLst>
          </p:cNvPr>
          <p:cNvSpPr txBox="1"/>
          <p:nvPr/>
        </p:nvSpPr>
        <p:spPr>
          <a:xfrm>
            <a:off x="5743506" y="4236661"/>
            <a:ext cx="1077539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2705B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판매된 상품</a:t>
            </a:r>
            <a:endParaRPr lang="en-US" altLang="ko-KR" sz="1200" spc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2705B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D3D2C5-3BB7-44B5-AF38-7A76D4B480C0}"/>
              </a:ext>
            </a:extLst>
          </p:cNvPr>
          <p:cNvSpPr txBox="1"/>
          <p:nvPr/>
        </p:nvSpPr>
        <p:spPr>
          <a:xfrm>
            <a:off x="5744330" y="4517914"/>
            <a:ext cx="1045800" cy="278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spc="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inventory.jsp</a:t>
            </a:r>
            <a:endParaRPr lang="en-US" altLang="ko-KR" sz="1050" spc="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90" name="자유형: 도형 89">
            <a:extLst>
              <a:ext uri="{FF2B5EF4-FFF2-40B4-BE49-F238E27FC236}">
                <a16:creationId xmlns:a16="http://schemas.microsoft.com/office/drawing/2014/main" id="{7B886D19-13AA-4211-9A7D-08CA2D56110A}"/>
              </a:ext>
            </a:extLst>
          </p:cNvPr>
          <p:cNvSpPr/>
          <p:nvPr/>
        </p:nvSpPr>
        <p:spPr>
          <a:xfrm rot="10800000" flipV="1">
            <a:off x="7303466" y="3522610"/>
            <a:ext cx="1334440" cy="253916"/>
          </a:xfrm>
          <a:custGeom>
            <a:avLst/>
            <a:gdLst>
              <a:gd name="connsiteX0" fmla="*/ 0 w 1604745"/>
              <a:gd name="connsiteY0" fmla="*/ 1802033 h 1802033"/>
              <a:gd name="connsiteX1" fmla="*/ 1604745 w 1604745"/>
              <a:gd name="connsiteY1" fmla="*/ 1802033 h 1802033"/>
              <a:gd name="connsiteX2" fmla="*/ 1604745 w 1604745"/>
              <a:gd name="connsiteY2" fmla="*/ 96310 h 1802033"/>
              <a:gd name="connsiteX3" fmla="*/ 858232 w 1604745"/>
              <a:gd name="connsiteY3" fmla="*/ 96310 h 1802033"/>
              <a:gd name="connsiteX4" fmla="*/ 802373 w 1604745"/>
              <a:gd name="connsiteY4" fmla="*/ 0 h 1802033"/>
              <a:gd name="connsiteX5" fmla="*/ 746513 w 1604745"/>
              <a:gd name="connsiteY5" fmla="*/ 96310 h 1802033"/>
              <a:gd name="connsiteX6" fmla="*/ 0 w 1604745"/>
              <a:gd name="connsiteY6" fmla="*/ 96310 h 1802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4745" h="1802033">
                <a:moveTo>
                  <a:pt x="0" y="1802033"/>
                </a:moveTo>
                <a:lnTo>
                  <a:pt x="1604745" y="1802033"/>
                </a:lnTo>
                <a:lnTo>
                  <a:pt x="1604745" y="96310"/>
                </a:lnTo>
                <a:lnTo>
                  <a:pt x="858232" y="96310"/>
                </a:lnTo>
                <a:lnTo>
                  <a:pt x="802373" y="0"/>
                </a:lnTo>
                <a:lnTo>
                  <a:pt x="746513" y="96310"/>
                </a:lnTo>
                <a:lnTo>
                  <a:pt x="0" y="96310"/>
                </a:lnTo>
                <a:close/>
              </a:path>
            </a:pathLst>
          </a:cu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3F0A275-2E1B-44B3-8DD0-52138EAECDC6}"/>
              </a:ext>
            </a:extLst>
          </p:cNvPr>
          <p:cNvSpPr txBox="1"/>
          <p:nvPr/>
        </p:nvSpPr>
        <p:spPr>
          <a:xfrm>
            <a:off x="7275774" y="3533659"/>
            <a:ext cx="13372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dailyByProduct</a:t>
            </a:r>
            <a:endParaRPr lang="ko-KR" altLang="en-US" sz="100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7A4E23F6-CEF5-43F2-9F69-3D4193BFC460}"/>
              </a:ext>
            </a:extLst>
          </p:cNvPr>
          <p:cNvSpPr/>
          <p:nvPr/>
        </p:nvSpPr>
        <p:spPr>
          <a:xfrm rot="10800000" flipV="1">
            <a:off x="5648566" y="4858360"/>
            <a:ext cx="1334440" cy="253916"/>
          </a:xfrm>
          <a:custGeom>
            <a:avLst/>
            <a:gdLst>
              <a:gd name="connsiteX0" fmla="*/ 0 w 1604745"/>
              <a:gd name="connsiteY0" fmla="*/ 1802033 h 1802033"/>
              <a:gd name="connsiteX1" fmla="*/ 1604745 w 1604745"/>
              <a:gd name="connsiteY1" fmla="*/ 1802033 h 1802033"/>
              <a:gd name="connsiteX2" fmla="*/ 1604745 w 1604745"/>
              <a:gd name="connsiteY2" fmla="*/ 96310 h 1802033"/>
              <a:gd name="connsiteX3" fmla="*/ 858232 w 1604745"/>
              <a:gd name="connsiteY3" fmla="*/ 96310 h 1802033"/>
              <a:gd name="connsiteX4" fmla="*/ 802373 w 1604745"/>
              <a:gd name="connsiteY4" fmla="*/ 0 h 1802033"/>
              <a:gd name="connsiteX5" fmla="*/ 746513 w 1604745"/>
              <a:gd name="connsiteY5" fmla="*/ 96310 h 1802033"/>
              <a:gd name="connsiteX6" fmla="*/ 0 w 1604745"/>
              <a:gd name="connsiteY6" fmla="*/ 96310 h 1802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4745" h="1802033">
                <a:moveTo>
                  <a:pt x="0" y="1802033"/>
                </a:moveTo>
                <a:lnTo>
                  <a:pt x="1604745" y="1802033"/>
                </a:lnTo>
                <a:lnTo>
                  <a:pt x="1604745" y="96310"/>
                </a:lnTo>
                <a:lnTo>
                  <a:pt x="858232" y="96310"/>
                </a:lnTo>
                <a:lnTo>
                  <a:pt x="802373" y="0"/>
                </a:lnTo>
                <a:lnTo>
                  <a:pt x="746513" y="96310"/>
                </a:lnTo>
                <a:lnTo>
                  <a:pt x="0" y="96310"/>
                </a:lnTo>
                <a:close/>
              </a:path>
            </a:pathLst>
          </a:cu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0CB72A7-9CBE-4037-BB6E-50E4EB1AC504}"/>
              </a:ext>
            </a:extLst>
          </p:cNvPr>
          <p:cNvSpPr txBox="1"/>
          <p:nvPr/>
        </p:nvSpPr>
        <p:spPr>
          <a:xfrm>
            <a:off x="5847700" y="4869409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inventory</a:t>
            </a:r>
            <a:endParaRPr lang="ko-KR" altLang="en-US" sz="100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23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88240" y="-807720"/>
            <a:ext cx="502920" cy="50292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588240" y="746760"/>
            <a:ext cx="502920" cy="502920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B8240C-8B02-449A-93A3-CC6DE5F5E35F}"/>
              </a:ext>
            </a:extLst>
          </p:cNvPr>
          <p:cNvSpPr/>
          <p:nvPr/>
        </p:nvSpPr>
        <p:spPr>
          <a:xfrm>
            <a:off x="5395324" y="1374549"/>
            <a:ext cx="1411878" cy="281341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317835-9119-4DB4-8A2D-0344A2376CE0}"/>
              </a:ext>
            </a:extLst>
          </p:cNvPr>
          <p:cNvSpPr txBox="1"/>
          <p:nvPr/>
        </p:nvSpPr>
        <p:spPr>
          <a:xfrm>
            <a:off x="5067706" y="961509"/>
            <a:ext cx="2084493" cy="74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Class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Diagram</a:t>
            </a:r>
          </a:p>
          <a:p>
            <a:pPr algn="ct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Customer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D815C9-0055-4858-8FA3-FFF8DDD7E598}"/>
              </a:ext>
            </a:extLst>
          </p:cNvPr>
          <p:cNvSpPr txBox="1"/>
          <p:nvPr/>
        </p:nvSpPr>
        <p:spPr>
          <a:xfrm>
            <a:off x="1473932" y="2216950"/>
            <a:ext cx="1018164" cy="3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Customer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9FC7EE4-E695-41EA-A702-47469FBA5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137843"/>
              </p:ext>
            </p:extLst>
          </p:nvPr>
        </p:nvGraphicFramePr>
        <p:xfrm>
          <a:off x="1983014" y="2563782"/>
          <a:ext cx="3861526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1526">
                  <a:extLst>
                    <a:ext uri="{9D8B030D-6E8A-4147-A177-3AD203B41FA5}">
                      <a16:colId xmlns:a16="http://schemas.microsoft.com/office/drawing/2014/main" val="2444486772"/>
                    </a:ext>
                  </a:extLst>
                </a:gridCol>
              </a:tblGrid>
              <a:tr h="270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Customer DTO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87107"/>
                  </a:ext>
                </a:extLst>
              </a:tr>
              <a:tr h="8256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cName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cPassword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cEmail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cTel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099751"/>
                  </a:ext>
                </a:extLst>
              </a:tr>
              <a:tr h="6827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CustomerDTO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CustomerDTO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cName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cPassword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cEmail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cTel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Get()/set()/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toString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49473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63F4A10-559F-4741-92E6-8C96897BE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41487"/>
              </p:ext>
            </p:extLst>
          </p:nvPr>
        </p:nvGraphicFramePr>
        <p:xfrm>
          <a:off x="6347460" y="2563782"/>
          <a:ext cx="3861527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1527">
                  <a:extLst>
                    <a:ext uri="{9D8B030D-6E8A-4147-A177-3AD203B41FA5}">
                      <a16:colId xmlns:a16="http://schemas.microsoft.com/office/drawing/2014/main" val="24444867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Customer DAO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87107"/>
                  </a:ext>
                </a:extLst>
              </a:tr>
              <a:tr h="104055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static final int ID_PASSWORD_MATCH = 1;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static final int ID_DOES_NOT_EXIST = 2;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static final int PASSWORD_IS_WRONG = 3;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static final int DATABASE_ERROR = -1;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Connection conn;</a:t>
                      </a:r>
                    </a:p>
                    <a:p>
                      <a:pPr algn="l" latinLnBrk="1"/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PreparedStatement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pstmt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ResultSet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rs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099751"/>
                  </a:ext>
                </a:extLst>
              </a:tr>
              <a:tr h="487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int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verifyIdPassword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(int id, String password){}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getLastId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void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addCustomer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CustomerDTO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CustomerDTO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getOneCustomer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ArrayList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CustomerDTO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getAllCustomers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 {}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49473"/>
                  </a:ext>
                </a:extLst>
              </a:tr>
            </a:tbl>
          </a:graphicData>
        </a:graphic>
      </p:graphicFrame>
      <p:pic>
        <p:nvPicPr>
          <p:cNvPr id="65" name="그림 64">
            <a:extLst>
              <a:ext uri="{FF2B5EF4-FFF2-40B4-BE49-F238E27FC236}">
                <a16:creationId xmlns:a16="http://schemas.microsoft.com/office/drawing/2014/main" id="{F18D2963-B43B-4127-8DB2-915021E6A9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40" y="420264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9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88240" y="-807720"/>
            <a:ext cx="502920" cy="50292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588240" y="746760"/>
            <a:ext cx="502920" cy="502920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B8240C-8B02-449A-93A3-CC6DE5F5E35F}"/>
              </a:ext>
            </a:extLst>
          </p:cNvPr>
          <p:cNvSpPr/>
          <p:nvPr/>
        </p:nvSpPr>
        <p:spPr>
          <a:xfrm>
            <a:off x="5395324" y="1392837"/>
            <a:ext cx="1411878" cy="281341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317835-9119-4DB4-8A2D-0344A2376CE0}"/>
              </a:ext>
            </a:extLst>
          </p:cNvPr>
          <p:cNvSpPr txBox="1"/>
          <p:nvPr/>
        </p:nvSpPr>
        <p:spPr>
          <a:xfrm>
            <a:off x="5067706" y="979797"/>
            <a:ext cx="2084493" cy="74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Class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Diagram</a:t>
            </a:r>
          </a:p>
          <a:p>
            <a:pPr algn="ct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Shopping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7666E0-85BC-4A98-BF9C-598C57EB1FB8}"/>
              </a:ext>
            </a:extLst>
          </p:cNvPr>
          <p:cNvSpPr txBox="1"/>
          <p:nvPr/>
        </p:nvSpPr>
        <p:spPr>
          <a:xfrm>
            <a:off x="1538514" y="1977490"/>
            <a:ext cx="1770100" cy="3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Shopping-product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14BCF92-CE0D-4F99-AB0B-B2F38514D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824162"/>
              </p:ext>
            </p:extLst>
          </p:nvPr>
        </p:nvGraphicFramePr>
        <p:xfrm>
          <a:off x="1828073" y="3963383"/>
          <a:ext cx="4016467" cy="2336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6467">
                  <a:extLst>
                    <a:ext uri="{9D8B030D-6E8A-4147-A177-3AD203B41FA5}">
                      <a16:colId xmlns:a16="http://schemas.microsoft.com/office/drawing/2014/main" val="2444486772"/>
                    </a:ext>
                  </a:extLst>
                </a:gridCol>
              </a:tblGrid>
              <a:tr h="309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Product DAO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87107"/>
                  </a:ext>
                </a:extLst>
              </a:tr>
              <a:tr h="104055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static final int ARDUINO = 30001;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static final int SENSOR = 30011;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static final int ACTUATOR = 30021;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static final int PARTS = 30031;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static final int OSHW = 30041;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Connection conn;</a:t>
                      </a:r>
                    </a:p>
                    <a:p>
                      <a:pPr algn="l" latinLnBrk="1"/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PreparedStatement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pstmt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ResultSet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rs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099751"/>
                  </a:ext>
                </a:extLst>
              </a:tr>
              <a:tr h="487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ProductDTO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getOneProduct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(int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ArrayList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ProductDTO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getProducts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(int category)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ArrayList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ProductDTO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getAllProducts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 {}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49473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0E53FC2E-08C7-4AE8-A860-AF47D494E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149306"/>
              </p:ext>
            </p:extLst>
          </p:nvPr>
        </p:nvGraphicFramePr>
        <p:xfrm>
          <a:off x="1828073" y="2324322"/>
          <a:ext cx="4016466" cy="1512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6466">
                  <a:extLst>
                    <a:ext uri="{9D8B030D-6E8A-4147-A177-3AD203B41FA5}">
                      <a16:colId xmlns:a16="http://schemas.microsoft.com/office/drawing/2014/main" val="2444486772"/>
                    </a:ext>
                  </a:extLst>
                </a:gridCol>
              </a:tblGrid>
              <a:tr h="274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Product DTO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87107"/>
                  </a:ext>
                </a:extLst>
              </a:tr>
              <a:tr h="8382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pName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pUnitPrice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pImgName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pDescription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099751"/>
                  </a:ext>
                </a:extLst>
              </a:tr>
              <a:tr h="27779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Get()/Set()/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toString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49473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ED35F75-87D8-4052-BECE-EBDCC4DDB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340022"/>
              </p:ext>
            </p:extLst>
          </p:nvPr>
        </p:nvGraphicFramePr>
        <p:xfrm>
          <a:off x="6438322" y="3632424"/>
          <a:ext cx="4016467" cy="1688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6467">
                  <a:extLst>
                    <a:ext uri="{9D8B030D-6E8A-4147-A177-3AD203B41FA5}">
                      <a16:colId xmlns:a16="http://schemas.microsoft.com/office/drawing/2014/main" val="2444486772"/>
                    </a:ext>
                  </a:extLst>
                </a:gridCol>
              </a:tblGrid>
              <a:tr h="288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SoldProductDTO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87107"/>
                  </a:ext>
                </a:extLst>
              </a:tr>
              <a:tr h="8651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sOrderId;</a:t>
                      </a:r>
                    </a:p>
                    <a:p>
                      <a:pPr algn="l" latinLnBrk="1"/>
                      <a:r>
                        <a:rPr lang="en-US" altLang="ko-KR" sz="11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sProductId;</a:t>
                      </a:r>
                    </a:p>
                    <a:p>
                      <a:pPr algn="l" latinLnBrk="1"/>
                      <a:r>
                        <a:rPr lang="en-US" altLang="ko-KR" sz="11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sQuantity;</a:t>
                      </a:r>
                    </a:p>
                    <a:p>
                      <a:pPr algn="l" latinLnBrk="1"/>
                      <a:r>
                        <a:rPr lang="en-US" altLang="ko-KR" sz="11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sProductName;</a:t>
                      </a:r>
                    </a:p>
                    <a:p>
                      <a:pPr algn="l" latinLnBrk="1"/>
                      <a:r>
                        <a:rPr lang="en-US" altLang="ko-KR" sz="11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sUnitPrice;</a:t>
                      </a:r>
                      <a:endParaRPr lang="en-US" altLang="ko-KR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099751"/>
                  </a:ext>
                </a:extLst>
              </a:tr>
              <a:tr h="4541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Get()/Set()/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toString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int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compareTo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SoldProductDTO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spDto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{}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4947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97CB8BF-3990-49C1-9ACF-60D294CF4743}"/>
              </a:ext>
            </a:extLst>
          </p:cNvPr>
          <p:cNvSpPr txBox="1"/>
          <p:nvPr/>
        </p:nvSpPr>
        <p:spPr>
          <a:xfrm>
            <a:off x="6234761" y="3292331"/>
            <a:ext cx="1223476" cy="3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SoldProduct</a:t>
            </a:r>
            <a:endParaRPr lang="en-US" altLang="ko-KR" sz="1400" spc="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8082E59-71B7-4E3F-8E72-6BA3104017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40" y="438552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4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88240" y="-807720"/>
            <a:ext cx="502920" cy="50292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588240" y="746760"/>
            <a:ext cx="502920" cy="502920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D815C9-0055-4858-8FA3-FFF8DDD7E598}"/>
              </a:ext>
            </a:extLst>
          </p:cNvPr>
          <p:cNvSpPr txBox="1"/>
          <p:nvPr/>
        </p:nvSpPr>
        <p:spPr>
          <a:xfrm>
            <a:off x="1360739" y="2026389"/>
            <a:ext cx="677814" cy="3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Order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9FC7EE4-E695-41EA-A702-47469FBA5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856018"/>
              </p:ext>
            </p:extLst>
          </p:nvPr>
        </p:nvGraphicFramePr>
        <p:xfrm>
          <a:off x="1546522" y="2372364"/>
          <a:ext cx="4060371" cy="1329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371">
                  <a:extLst>
                    <a:ext uri="{9D8B030D-6E8A-4147-A177-3AD203B41FA5}">
                      <a16:colId xmlns:a16="http://schemas.microsoft.com/office/drawing/2014/main" val="2444486772"/>
                    </a:ext>
                  </a:extLst>
                </a:gridCol>
              </a:tblGrid>
              <a:tr h="308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OrderDTO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87107"/>
                  </a:ext>
                </a:extLst>
              </a:tr>
              <a:tr h="6533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oCustomerId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oDate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oPrice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099751"/>
                  </a:ext>
                </a:extLst>
              </a:tr>
              <a:tr h="2549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Get()/Set()/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toString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49473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63F4A10-559F-4741-92E6-8C96897BE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530120"/>
              </p:ext>
            </p:extLst>
          </p:nvPr>
        </p:nvGraphicFramePr>
        <p:xfrm>
          <a:off x="6010723" y="2366482"/>
          <a:ext cx="4913085" cy="3408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3085">
                  <a:extLst>
                    <a:ext uri="{9D8B030D-6E8A-4147-A177-3AD203B41FA5}">
                      <a16:colId xmlns:a16="http://schemas.microsoft.com/office/drawing/2014/main" val="2444486772"/>
                    </a:ext>
                  </a:extLst>
                </a:gridCol>
              </a:tblGrid>
              <a:tr h="327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OrderDAO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87107"/>
                  </a:ext>
                </a:extLst>
              </a:tr>
              <a:tr h="6390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Connection conn;</a:t>
                      </a:r>
                    </a:p>
                    <a:p>
                      <a:pPr algn="l" latinLnBrk="1"/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PreparedStatement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pstmt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ResultSet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rs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099751"/>
                  </a:ext>
                </a:extLst>
              </a:tr>
              <a:tr h="24415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boolean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insertDetailOrders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TreeSet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SoldProductDTO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orderSet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customerId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void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insertSoldProduct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(int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orderId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int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productId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int quantity)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void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insertOrder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(int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customerId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int price)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int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sumDetailOrders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(int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orderId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void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updateOrders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(int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orderId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int price)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ArrayList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SoldProductDTO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getSoldProducts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orderId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ArrayList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DetailOrderDTO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getDetailOrders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orderId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OrderDTO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getOneOrder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orderId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int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getOrderIdByCustomerId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customerId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ArrayList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OrderDTO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getOrdersByCustomer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customerId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ArrayList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OrderDTO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getOrdersByDate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(String date)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ArrayList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OrderDTO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getAllOrders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 {}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49473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787666E0-85BC-4A98-BF9C-598C57EB1FB8}"/>
              </a:ext>
            </a:extLst>
          </p:cNvPr>
          <p:cNvSpPr txBox="1"/>
          <p:nvPr/>
        </p:nvSpPr>
        <p:spPr>
          <a:xfrm>
            <a:off x="1360739" y="3935295"/>
            <a:ext cx="1180708" cy="3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DetailOrder</a:t>
            </a:r>
            <a:endParaRPr lang="en-US" altLang="ko-KR" sz="1400" spc="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맑은 고딕 Semilight" panose="020B0502040204020203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0E53FC2E-08C7-4AE8-A860-AF47D494E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528884"/>
              </p:ext>
            </p:extLst>
          </p:nvPr>
        </p:nvGraphicFramePr>
        <p:xfrm>
          <a:off x="1564301" y="4281270"/>
          <a:ext cx="401646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6466">
                  <a:extLst>
                    <a:ext uri="{9D8B030D-6E8A-4147-A177-3AD203B41FA5}">
                      <a16:colId xmlns:a16="http://schemas.microsoft.com/office/drawing/2014/main" val="2444486772"/>
                    </a:ext>
                  </a:extLst>
                </a:gridCol>
              </a:tblGrid>
              <a:tr h="270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DetailOrderDTO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87107"/>
                  </a:ext>
                </a:extLst>
              </a:tr>
              <a:tr h="82529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dNumber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dProductName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dQuantity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dUnitPrice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dPrice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099751"/>
                  </a:ext>
                </a:extLst>
              </a:tr>
              <a:tr h="23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Get()/Set()/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toString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49473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B64AFE-8012-4AC2-9401-A1C1C8EBE647}"/>
              </a:ext>
            </a:extLst>
          </p:cNvPr>
          <p:cNvSpPr/>
          <p:nvPr/>
        </p:nvSpPr>
        <p:spPr>
          <a:xfrm>
            <a:off x="5395324" y="1374549"/>
            <a:ext cx="1411878" cy="281341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4F95DB-EC63-458A-A905-9EF0E865D1AA}"/>
              </a:ext>
            </a:extLst>
          </p:cNvPr>
          <p:cNvSpPr txBox="1"/>
          <p:nvPr/>
        </p:nvSpPr>
        <p:spPr>
          <a:xfrm>
            <a:off x="5067706" y="961509"/>
            <a:ext cx="2084493" cy="74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Class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Diagram</a:t>
            </a:r>
          </a:p>
          <a:p>
            <a:pPr algn="ct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Shopping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2549855-C2E7-4BC8-9B81-B1BABA6833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40" y="420264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7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88240" y="-807720"/>
            <a:ext cx="502920" cy="50292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588240" y="746760"/>
            <a:ext cx="502920" cy="502920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B8240C-8B02-449A-93A3-CC6DE5F5E35F}"/>
              </a:ext>
            </a:extLst>
          </p:cNvPr>
          <p:cNvSpPr/>
          <p:nvPr/>
        </p:nvSpPr>
        <p:spPr>
          <a:xfrm>
            <a:off x="5558972" y="1379220"/>
            <a:ext cx="1074056" cy="281341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317835-9119-4DB4-8A2D-0344A2376CE0}"/>
              </a:ext>
            </a:extLst>
          </p:cNvPr>
          <p:cNvSpPr txBox="1"/>
          <p:nvPr/>
        </p:nvSpPr>
        <p:spPr>
          <a:xfrm>
            <a:off x="5053753" y="969480"/>
            <a:ext cx="2084493" cy="74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Class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Diagram</a:t>
            </a:r>
          </a:p>
          <a:p>
            <a:pPr algn="ct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Admin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D7C8C6-DC40-436D-A9EC-A0FEA1C354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40" y="420264"/>
            <a:ext cx="502920" cy="502920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9FC7EE4-E695-41EA-A702-47469FBA5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884184"/>
              </p:ext>
            </p:extLst>
          </p:nvPr>
        </p:nvGraphicFramePr>
        <p:xfrm>
          <a:off x="6633028" y="2717349"/>
          <a:ext cx="2168362" cy="149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362">
                  <a:extLst>
                    <a:ext uri="{9D8B030D-6E8A-4147-A177-3AD203B41FA5}">
                      <a16:colId xmlns:a16="http://schemas.microsoft.com/office/drawing/2014/main" val="2444486772"/>
                    </a:ext>
                  </a:extLst>
                </a:gridCol>
              </a:tblGrid>
              <a:tr h="273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DailySalesDTO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87107"/>
                  </a:ext>
                </a:extLst>
              </a:tr>
              <a:tr h="83528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dDate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dCustomerId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dCustomerName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dOrderId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dPrice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099751"/>
                  </a:ext>
                </a:extLst>
              </a:tr>
              <a:tr h="2604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Get()/set()/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toString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49473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63F4A10-559F-4741-92E6-8C96897BE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223685"/>
              </p:ext>
            </p:extLst>
          </p:nvPr>
        </p:nvGraphicFramePr>
        <p:xfrm>
          <a:off x="1064262" y="2723076"/>
          <a:ext cx="4494710" cy="2847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4710">
                  <a:extLst>
                    <a:ext uri="{9D8B030D-6E8A-4147-A177-3AD203B41FA5}">
                      <a16:colId xmlns:a16="http://schemas.microsoft.com/office/drawing/2014/main" val="24444867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AdminDAO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87107"/>
                  </a:ext>
                </a:extLst>
              </a:tr>
              <a:tr h="7745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Connection conn;</a:t>
                      </a:r>
                    </a:p>
                    <a:p>
                      <a:pPr algn="l" latinLnBrk="1"/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PreparedStatement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pstmt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ResultSet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rs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ArrayList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InventoryDTO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iList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= null;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099751"/>
                  </a:ext>
                </a:extLst>
              </a:tr>
              <a:tr h="487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prepareDownload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getTotalPrice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ArrayList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InventoryDTO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piList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ArrayList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InventoryDTO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getInventoryByDate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(String date)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ArrayList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InventoryDTO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getInventory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private void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initInventory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private void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updateInventory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productId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int quantity)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int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getTotalPage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ArrayList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DailySalesDTO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getAllDailySales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(int page)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getDailyTotalPrice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ArrayList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DailySalesDTO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dsList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ArrayList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DailySalesDTO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getDailySales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(String date) {}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49473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3E874F9-3581-4F7C-9871-4EC2719FB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145414"/>
              </p:ext>
            </p:extLst>
          </p:nvPr>
        </p:nvGraphicFramePr>
        <p:xfrm>
          <a:off x="9010612" y="2717349"/>
          <a:ext cx="2168362" cy="149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362">
                  <a:extLst>
                    <a:ext uri="{9D8B030D-6E8A-4147-A177-3AD203B41FA5}">
                      <a16:colId xmlns:a16="http://schemas.microsoft.com/office/drawing/2014/main" val="24444867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InventoryDTO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87107"/>
                  </a:ext>
                </a:extLst>
              </a:tr>
              <a:tr h="83528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productId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productName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unitPrice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quantity;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price;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099751"/>
                  </a:ext>
                </a:extLst>
              </a:tr>
              <a:tr h="2604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Get()/set()/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toString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49473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235DB5E-7AA6-4B98-AFC1-6AAF5F7BC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808266"/>
              </p:ext>
            </p:extLst>
          </p:nvPr>
        </p:nvGraphicFramePr>
        <p:xfrm>
          <a:off x="6633028" y="4411980"/>
          <a:ext cx="4545946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946">
                  <a:extLst>
                    <a:ext uri="{9D8B030D-6E8A-4147-A177-3AD203B41FA5}">
                      <a16:colId xmlns:a16="http://schemas.microsoft.com/office/drawing/2014/main" val="24444867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FileController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87107"/>
                  </a:ext>
                </a:extLst>
              </a:tr>
              <a:tr h="21336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private static final long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serialVersionUID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= 1L;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099751"/>
                  </a:ext>
                </a:extLst>
              </a:tr>
              <a:tr h="2604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FileController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protected void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doGet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...{}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protected void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doPost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...{}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49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56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88240" y="-807720"/>
            <a:ext cx="502920" cy="50292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588240" y="746760"/>
            <a:ext cx="502920" cy="502920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B8240C-8B02-449A-93A3-CC6DE5F5E35F}"/>
              </a:ext>
            </a:extLst>
          </p:cNvPr>
          <p:cNvSpPr/>
          <p:nvPr/>
        </p:nvSpPr>
        <p:spPr>
          <a:xfrm>
            <a:off x="5558971" y="1034250"/>
            <a:ext cx="1074056" cy="281341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317835-9119-4DB4-8A2D-0344A2376CE0}"/>
              </a:ext>
            </a:extLst>
          </p:cNvPr>
          <p:cNvSpPr txBox="1"/>
          <p:nvPr/>
        </p:nvSpPr>
        <p:spPr>
          <a:xfrm>
            <a:off x="5053753" y="969480"/>
            <a:ext cx="2084493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Admin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D7C8C6-DC40-436D-A9EC-A0FEA1C354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40" y="420264"/>
            <a:ext cx="502920" cy="502920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08EA9CA-2135-4C73-A32F-50B42151D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423779"/>
              </p:ext>
            </p:extLst>
          </p:nvPr>
        </p:nvGraphicFramePr>
        <p:xfrm>
          <a:off x="791256" y="1941770"/>
          <a:ext cx="10682513" cy="337252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87432">
                  <a:extLst>
                    <a:ext uri="{9D8B030D-6E8A-4147-A177-3AD203B41FA5}">
                      <a16:colId xmlns:a16="http://schemas.microsoft.com/office/drawing/2014/main" val="1800015041"/>
                    </a:ext>
                  </a:extLst>
                </a:gridCol>
                <a:gridCol w="1861284">
                  <a:extLst>
                    <a:ext uri="{9D8B030D-6E8A-4147-A177-3AD203B41FA5}">
                      <a16:colId xmlns:a16="http://schemas.microsoft.com/office/drawing/2014/main" val="863786060"/>
                    </a:ext>
                  </a:extLst>
                </a:gridCol>
                <a:gridCol w="1620834">
                  <a:extLst>
                    <a:ext uri="{9D8B030D-6E8A-4147-A177-3AD203B41FA5}">
                      <a16:colId xmlns:a16="http://schemas.microsoft.com/office/drawing/2014/main" val="2318859070"/>
                    </a:ext>
                  </a:extLst>
                </a:gridCol>
                <a:gridCol w="1448087">
                  <a:extLst>
                    <a:ext uri="{9D8B030D-6E8A-4147-A177-3AD203B41FA5}">
                      <a16:colId xmlns:a16="http://schemas.microsoft.com/office/drawing/2014/main" val="304768422"/>
                    </a:ext>
                  </a:extLst>
                </a:gridCol>
                <a:gridCol w="1412836">
                  <a:extLst>
                    <a:ext uri="{9D8B030D-6E8A-4147-A177-3AD203B41FA5}">
                      <a16:colId xmlns:a16="http://schemas.microsoft.com/office/drawing/2014/main" val="262968121"/>
                    </a:ext>
                  </a:extLst>
                </a:gridCol>
                <a:gridCol w="1524158">
                  <a:extLst>
                    <a:ext uri="{9D8B030D-6E8A-4147-A177-3AD203B41FA5}">
                      <a16:colId xmlns:a16="http://schemas.microsoft.com/office/drawing/2014/main" val="172588500"/>
                    </a:ext>
                  </a:extLst>
                </a:gridCol>
                <a:gridCol w="1527882">
                  <a:extLst>
                    <a:ext uri="{9D8B030D-6E8A-4147-A177-3AD203B41FA5}">
                      <a16:colId xmlns:a16="http://schemas.microsoft.com/office/drawing/2014/main" val="1086897662"/>
                    </a:ext>
                  </a:extLst>
                </a:gridCol>
              </a:tblGrid>
              <a:tr h="452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항목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고객목록조회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고객별 주문이력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일단위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고객별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일단위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상품별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 이력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판매된 상품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385607"/>
                  </a:ext>
                </a:extLst>
              </a:tr>
              <a:tr h="326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Viewer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Index(top).</a:t>
                      </a: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customerList.jsp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Index(top).</a:t>
                      </a: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Index(top).</a:t>
                      </a: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Index(top).</a:t>
                      </a: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Index(top).</a:t>
                      </a: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311723"/>
                  </a:ext>
                </a:extLst>
              </a:tr>
              <a:tr h="481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Controller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adminControl.jsp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빙그레 따옴체" panose="02030503000000000000" pitchFamily="18" charset="-127"/>
                        <a:ea typeface="빙그레 따옴체" panose="02030503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494585"/>
                  </a:ext>
                </a:extLst>
              </a:tr>
              <a:tr h="490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action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action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id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action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action</a:t>
                      </a:r>
                    </a:p>
                    <a:p>
                      <a:pPr algn="l" latinLnBrk="1"/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dateInventory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action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action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549094"/>
                  </a:ext>
                </a:extLst>
              </a:tr>
              <a:tr h="326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Action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listCustomer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dailyByCustomer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dailySales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dailyByProduct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wholeSales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inventory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412609"/>
                  </a:ext>
                </a:extLst>
              </a:tr>
              <a:tr h="500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처리 후 화면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customerList.jsp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showHistoryByCustomer.jsp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dailySales.jsp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inventory.jsp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wholeSales.jsp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inventory.jsp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041103"/>
                  </a:ext>
                </a:extLst>
              </a:tr>
              <a:tr h="70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Attribute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</a:t>
                      </a: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showHistoryByCustomer.jsp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“Order”, DTO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191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39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88240" y="-807720"/>
            <a:ext cx="502920" cy="50292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588240" y="746760"/>
            <a:ext cx="502920" cy="502920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B8240C-8B02-449A-93A3-CC6DE5F5E35F}"/>
              </a:ext>
            </a:extLst>
          </p:cNvPr>
          <p:cNvSpPr/>
          <p:nvPr/>
        </p:nvSpPr>
        <p:spPr>
          <a:xfrm>
            <a:off x="5558971" y="1034250"/>
            <a:ext cx="1074056" cy="281341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317835-9119-4DB4-8A2D-0344A2376CE0}"/>
              </a:ext>
            </a:extLst>
          </p:cNvPr>
          <p:cNvSpPr txBox="1"/>
          <p:nvPr/>
        </p:nvSpPr>
        <p:spPr>
          <a:xfrm>
            <a:off x="5053752" y="954965"/>
            <a:ext cx="2084493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User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D7C8C6-DC40-436D-A9EC-A0FEA1C354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40" y="420264"/>
            <a:ext cx="502920" cy="502920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7113F74-BE73-448A-9B9A-E16F82741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250227"/>
              </p:ext>
            </p:extLst>
          </p:nvPr>
        </p:nvGraphicFramePr>
        <p:xfrm>
          <a:off x="962570" y="1808085"/>
          <a:ext cx="10266860" cy="369926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61371">
                  <a:extLst>
                    <a:ext uri="{9D8B030D-6E8A-4147-A177-3AD203B41FA5}">
                      <a16:colId xmlns:a16="http://schemas.microsoft.com/office/drawing/2014/main" val="1800015041"/>
                    </a:ext>
                  </a:extLst>
                </a:gridCol>
                <a:gridCol w="2212109">
                  <a:extLst>
                    <a:ext uri="{9D8B030D-6E8A-4147-A177-3AD203B41FA5}">
                      <a16:colId xmlns:a16="http://schemas.microsoft.com/office/drawing/2014/main" val="2479325002"/>
                    </a:ext>
                  </a:extLst>
                </a:gridCol>
                <a:gridCol w="1990488">
                  <a:extLst>
                    <a:ext uri="{9D8B030D-6E8A-4147-A177-3AD203B41FA5}">
                      <a16:colId xmlns:a16="http://schemas.microsoft.com/office/drawing/2014/main" val="863786060"/>
                    </a:ext>
                  </a:extLst>
                </a:gridCol>
                <a:gridCol w="3902892">
                  <a:extLst>
                    <a:ext uri="{9D8B030D-6E8A-4147-A177-3AD203B41FA5}">
                      <a16:colId xmlns:a16="http://schemas.microsoft.com/office/drawing/2014/main" val="3570323278"/>
                    </a:ext>
                  </a:extLst>
                </a:gridCol>
              </a:tblGrid>
              <a:tr h="2857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항목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로그아웃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회원가입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385607"/>
                  </a:ext>
                </a:extLst>
              </a:tr>
              <a:tr h="368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Viewer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loginForm.jsp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loginForm.jsp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registerCustomerForm.jsp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311723"/>
                  </a:ext>
                </a:extLst>
              </a:tr>
              <a:tr h="285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Controller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customerControl.jsp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0494585"/>
                  </a:ext>
                </a:extLst>
              </a:tr>
              <a:tr h="368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action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action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action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549094"/>
                  </a:ext>
                </a:extLst>
              </a:tr>
              <a:tr h="368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Action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login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logout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register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412609"/>
                  </a:ext>
                </a:extLst>
              </a:tr>
              <a:tr h="987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post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password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cId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cName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cPassword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cEmail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cTel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063280"/>
                  </a:ext>
                </a:extLst>
              </a:tr>
              <a:tr h="368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처리 후 화면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Index.jsp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Index.jsp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ysClr val="windowText" lastClr="000000"/>
                          </a:solidFill>
                        </a:rPr>
                        <a:t>＠</a:t>
                      </a:r>
                      <a:r>
                        <a:rPr lang="en-US" altLang="ko-KR" sz="1400">
                          <a:solidFill>
                            <a:sysClr val="windowText" lastClr="000000"/>
                          </a:solidFill>
                          <a:sym typeface="Wingdings" pitchFamily="2" charset="2"/>
                        </a:rPr>
                        <a:t></a:t>
                      </a:r>
                      <a:r>
                        <a:rPr lang="en-US" altLang="ko-KR" sz="1400">
                          <a:solidFill>
                            <a:sysClr val="windowText" lastClr="000000"/>
                          </a:solidFill>
                        </a:rPr>
                        <a:t>login</a:t>
                      </a:r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Form</a:t>
                      </a:r>
                      <a:r>
                        <a:rPr lang="en-US" altLang="ko-KR" sz="1400">
                          <a:solidFill>
                            <a:sysClr val="windowText" lastClr="000000"/>
                          </a:solidFill>
                        </a:rPr>
                        <a:t>.jsp  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041103"/>
                  </a:ext>
                </a:extLst>
              </a:tr>
              <a:tr h="395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session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cId</a:t>
                      </a: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cName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cId</a:t>
                      </a: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cName</a:t>
                      </a: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400" u="none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OrderSet</a:t>
                      </a:r>
                      <a:endParaRPr lang="ko-KR" altLang="en-US" sz="1400" u="none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59956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A7A7F3A-101A-47F0-98D7-DA48E2E07DB8}"/>
              </a:ext>
            </a:extLst>
          </p:cNvPr>
          <p:cNvSpPr txBox="1"/>
          <p:nvPr/>
        </p:nvSpPr>
        <p:spPr>
          <a:xfrm>
            <a:off x="7686472" y="5507348"/>
            <a:ext cx="3542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＠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400" dirty="0" err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alertMsg.jsp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Attribute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message, </a:t>
            </a:r>
            <a:r>
              <a:rPr lang="en-US" altLang="ko-KR" sz="1400" dirty="0" err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238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1185</TotalTime>
  <Words>982</Words>
  <Application>Microsoft Office PowerPoint</Application>
  <PresentationFormat>와이드스크린</PresentationFormat>
  <Paragraphs>292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D2Coding</vt:lpstr>
      <vt:lpstr>나눔바른고딕</vt:lpstr>
      <vt:lpstr>맑은 고딕</vt:lpstr>
      <vt:lpstr>맑은 고딕 Semilight</vt:lpstr>
      <vt:lpstr>타이포_쌍문동 B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714-7</cp:lastModifiedBy>
  <cp:revision>80</cp:revision>
  <dcterms:created xsi:type="dcterms:W3CDTF">2018-07-18T01:57:13Z</dcterms:created>
  <dcterms:modified xsi:type="dcterms:W3CDTF">2019-04-29T08:23:29Z</dcterms:modified>
</cp:coreProperties>
</file>