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1" r:id="rId4"/>
    <p:sldId id="264" r:id="rId5"/>
    <p:sldId id="257" r:id="rId6"/>
    <p:sldId id="265" r:id="rId7"/>
    <p:sldId id="262" r:id="rId8"/>
    <p:sldId id="266" r:id="rId9"/>
    <p:sldId id="263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684" y="1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9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0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33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2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8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2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1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1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1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F0E1-E112-4273-B548-86872106A40C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8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cle">
            <a:extLst>
              <a:ext uri="{FF2B5EF4-FFF2-40B4-BE49-F238E27FC236}">
                <a16:creationId xmlns:a16="http://schemas.microsoft.com/office/drawing/2014/main" id="{8896C456-1DA4-42D9-B7DD-797B16289D29}"/>
              </a:ext>
            </a:extLst>
          </p:cNvPr>
          <p:cNvSpPr txBox="1">
            <a:spLocks/>
          </p:cNvSpPr>
          <p:nvPr/>
        </p:nvSpPr>
        <p:spPr>
          <a:xfrm>
            <a:off x="3204379" y="1602051"/>
            <a:ext cx="3154341" cy="3419475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>
            <a:outerShdw blurRad="1270000" dist="254000" dir="3120000" algn="tl" rotWithShape="0">
              <a:schemeClr val="bg1">
                <a:lumMod val="65000"/>
                <a:alpha val="78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200"/>
            </a:pPr>
            <a:endParaRPr lang="en-US" sz="4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HEADING HERE">
            <a:extLst>
              <a:ext uri="{FF2B5EF4-FFF2-40B4-BE49-F238E27FC236}">
                <a16:creationId xmlns:a16="http://schemas.microsoft.com/office/drawing/2014/main" id="{230603DA-198B-4ACC-AF26-D9ED0B84B245}"/>
              </a:ext>
            </a:extLst>
          </p:cNvPr>
          <p:cNvSpPr txBox="1">
            <a:spLocks/>
          </p:cNvSpPr>
          <p:nvPr/>
        </p:nvSpPr>
        <p:spPr>
          <a:xfrm>
            <a:off x="2583286" y="2838535"/>
            <a:ext cx="4396526" cy="791780"/>
          </a:xfrm>
          <a:prstGeom prst="rect">
            <a:avLst/>
          </a:prstGeom>
        </p:spPr>
        <p:txBody>
          <a:bodyPr/>
          <a:lstStyle>
            <a:lvl1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0" marR="0" indent="3556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0" marR="0" indent="7112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0" marR="0" indent="10668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0" marR="0" indent="14224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R" altLang="en-US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활용</a:t>
            </a:r>
            <a:endParaRPr 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HEADING HERE">
            <a:extLst>
              <a:ext uri="{FF2B5EF4-FFF2-40B4-BE49-F238E27FC236}">
                <a16:creationId xmlns:a16="http://schemas.microsoft.com/office/drawing/2014/main" id="{C0053FBA-D4C9-4FD3-BF51-552C1B467805}"/>
              </a:ext>
            </a:extLst>
          </p:cNvPr>
          <p:cNvSpPr txBox="1">
            <a:spLocks/>
          </p:cNvSpPr>
          <p:nvPr/>
        </p:nvSpPr>
        <p:spPr>
          <a:xfrm>
            <a:off x="3204379" y="3297864"/>
            <a:ext cx="3154340" cy="321600"/>
          </a:xfrm>
          <a:prstGeom prst="rect">
            <a:avLst/>
          </a:prstGeom>
        </p:spPr>
        <p:txBody>
          <a:bodyPr/>
          <a:lstStyle>
            <a:lvl1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0" marR="0" indent="3556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0" marR="0" indent="7112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0" marR="0" indent="10668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0" marR="0" indent="14224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NCS</a:t>
            </a:r>
            <a:r>
              <a:rPr lang="ko-KR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정기평가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_190411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115825BC-1C6B-4F89-8930-3FF4D126FB5F}"/>
              </a:ext>
            </a:extLst>
          </p:cNvPr>
          <p:cNvSpPr txBox="1">
            <a:spLocks/>
          </p:cNvSpPr>
          <p:nvPr/>
        </p:nvSpPr>
        <p:spPr>
          <a:xfrm>
            <a:off x="5587295" y="3893462"/>
            <a:ext cx="1089730" cy="1128064"/>
          </a:xfrm>
          <a:prstGeom prst="ellipse">
            <a:avLst/>
          </a:prstGeom>
          <a:solidFill>
            <a:schemeClr val="bg1"/>
          </a:solidFill>
          <a:effectLst>
            <a:outerShdw blurRad="787400" dist="355600" dir="5400000" algn="ctr" rotWithShape="0">
              <a:schemeClr val="bg1">
                <a:lumMod val="75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200"/>
            </a:pPr>
            <a:endParaRPr lang="en-US" sz="4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AE815-6485-40D9-9E33-926A7B7C2F59}"/>
              </a:ext>
            </a:extLst>
          </p:cNvPr>
          <p:cNvSpPr txBox="1"/>
          <p:nvPr/>
        </p:nvSpPr>
        <p:spPr>
          <a:xfrm>
            <a:off x="5705475" y="4125481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By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천세은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64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F6526-C5FD-4837-8A00-93A8F7363B8D}"/>
              </a:ext>
            </a:extLst>
          </p:cNvPr>
          <p:cNvSpPr txBox="1"/>
          <p:nvPr/>
        </p:nvSpPr>
        <p:spPr>
          <a:xfrm>
            <a:off x="581516" y="583314"/>
            <a:ext cx="79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11. MySQL 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생성 및 구조 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924954-1223-4CCA-9675-91C984081EEE}"/>
              </a:ext>
            </a:extLst>
          </p:cNvPr>
          <p:cNvSpPr/>
          <p:nvPr/>
        </p:nvSpPr>
        <p:spPr>
          <a:xfrm>
            <a:off x="477013" y="632996"/>
            <a:ext cx="95794" cy="252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D39AF6-17FE-4753-856B-6C884EE0639F}"/>
              </a:ext>
            </a:extLst>
          </p:cNvPr>
          <p:cNvSpPr txBox="1"/>
          <p:nvPr/>
        </p:nvSpPr>
        <p:spPr>
          <a:xfrm>
            <a:off x="6306543" y="3814613"/>
            <a:ext cx="3410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 student 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구조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  <a:endParaRPr lang="ko-KR" altLang="en-US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4913B-7B0E-4D17-AAB9-8DC7F8A0524A}"/>
              </a:ext>
            </a:extLst>
          </p:cNvPr>
          <p:cNvSpPr txBox="1"/>
          <p:nvPr/>
        </p:nvSpPr>
        <p:spPr>
          <a:xfrm>
            <a:off x="581516" y="1659285"/>
            <a:ext cx="49774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/*</a:t>
            </a:r>
            <a:r>
              <a:rPr lang="ko-KR" altLang="en-US" sz="1600" i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데이터베이스 </a:t>
            </a:r>
            <a:r>
              <a:rPr lang="en-US" altLang="ko-KR" sz="1600" i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world </a:t>
            </a:r>
            <a:r>
              <a:rPr lang="ko-KR" altLang="en-US" sz="1600" i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사용*</a:t>
            </a:r>
            <a:r>
              <a:rPr lang="en-US" altLang="ko-KR" sz="1600" i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</a:t>
            </a:r>
          </a:p>
          <a:p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use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world;</a:t>
            </a:r>
          </a:p>
          <a:p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i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/*student </a:t>
            </a:r>
            <a:r>
              <a:rPr lang="ko-KR" altLang="en-US" sz="1600" i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생성*</a:t>
            </a:r>
            <a:r>
              <a:rPr lang="en-US" altLang="ko-KR" sz="1600" i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</a:t>
            </a:r>
          </a:p>
          <a:p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create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table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student(</a:t>
            </a:r>
          </a:p>
          <a:p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s_id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int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(8) </a:t>
            </a:r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unsigned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not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null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auto_increment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</a:p>
          <a:p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s_name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varchar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(8) </a:t>
            </a:r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not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null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</a:p>
          <a:p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dept_id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int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(4) </a:t>
            </a:r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unsigned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not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null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email </a:t>
            </a:r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varchar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(40),</a:t>
            </a:r>
          </a:p>
          <a:p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primary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key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s_id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r>
              <a:rPr lang="fr-FR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lang="fr-FR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auto_increment</a:t>
            </a:r>
            <a:r>
              <a:rPr lang="fr-FR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=1001 </a:t>
            </a:r>
            <a:r>
              <a:rPr lang="fr-FR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default</a:t>
            </a:r>
            <a:r>
              <a:rPr lang="fr-FR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fr-FR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charset</a:t>
            </a:r>
            <a:r>
              <a:rPr lang="fr-FR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fr-FR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utf8</a:t>
            </a:r>
            <a:r>
              <a:rPr lang="fr-FR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;</a:t>
            </a:r>
          </a:p>
          <a:p>
            <a:endParaRPr lang="en-US" altLang="ko-KR" sz="1600" i="1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i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/*student </a:t>
            </a:r>
            <a:r>
              <a:rPr lang="ko-KR" altLang="en-US" sz="1600" i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구조 확인*</a:t>
            </a:r>
            <a:r>
              <a:rPr lang="en-US" altLang="ko-KR" sz="1600" i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</a:t>
            </a:r>
          </a:p>
          <a:p>
            <a:r>
              <a:rPr lang="en-US" altLang="ko-KR" sz="16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desc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student;          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941176-DC50-4355-804D-54AEAB864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947" y="2505224"/>
            <a:ext cx="3765537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5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924954-1223-4CCA-9675-91C984081EEE}"/>
              </a:ext>
            </a:extLst>
          </p:cNvPr>
          <p:cNvSpPr/>
          <p:nvPr/>
        </p:nvSpPr>
        <p:spPr>
          <a:xfrm>
            <a:off x="477013" y="632996"/>
            <a:ext cx="95794" cy="252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608F4-9165-4313-83BF-7E757A3DD488}"/>
              </a:ext>
            </a:extLst>
          </p:cNvPr>
          <p:cNvSpPr txBox="1"/>
          <p:nvPr/>
        </p:nvSpPr>
        <p:spPr>
          <a:xfrm>
            <a:off x="1714612" y="1398211"/>
            <a:ext cx="694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alter</a:t>
            </a:r>
            <a:r>
              <a:rPr lang="en-US" altLang="ko-KR" dirty="0"/>
              <a:t> </a:t>
            </a:r>
            <a:r>
              <a:rPr lang="en-US" altLang="ko-KR" b="1" dirty="0"/>
              <a:t>table</a:t>
            </a:r>
            <a:r>
              <a:rPr lang="en-US" altLang="ko-KR" dirty="0"/>
              <a:t> student </a:t>
            </a:r>
            <a:r>
              <a:rPr lang="en-US" altLang="ko-KR" b="1" dirty="0"/>
              <a:t>add</a:t>
            </a:r>
            <a:r>
              <a:rPr lang="en-US" altLang="ko-KR" dirty="0"/>
              <a:t> </a:t>
            </a:r>
            <a:r>
              <a:rPr lang="en-US" altLang="ko-KR" dirty="0" err="1"/>
              <a:t>hs_id</a:t>
            </a:r>
            <a:r>
              <a:rPr lang="en-US" altLang="ko-KR" dirty="0"/>
              <a:t> </a:t>
            </a:r>
            <a:r>
              <a:rPr lang="en-US" altLang="ko-KR" b="1" dirty="0"/>
              <a:t>int</a:t>
            </a:r>
            <a:r>
              <a:rPr lang="en-US" altLang="ko-KR" dirty="0"/>
              <a:t>(8) </a:t>
            </a:r>
            <a:r>
              <a:rPr lang="en-US" altLang="ko-KR" b="1" dirty="0"/>
              <a:t>unsigned</a:t>
            </a:r>
            <a:r>
              <a:rPr lang="en-US" altLang="ko-KR" dirty="0"/>
              <a:t> </a:t>
            </a:r>
            <a:r>
              <a:rPr lang="en-US" altLang="ko-KR" b="1" dirty="0"/>
              <a:t>not</a:t>
            </a:r>
            <a:r>
              <a:rPr lang="en-US" altLang="ko-KR" dirty="0"/>
              <a:t> </a:t>
            </a:r>
            <a:r>
              <a:rPr lang="en-US" altLang="ko-KR" b="1" dirty="0"/>
              <a:t>null after </a:t>
            </a:r>
            <a:r>
              <a:rPr lang="en-US" altLang="ko-KR" b="1" dirty="0" err="1"/>
              <a:t>dept_id</a:t>
            </a:r>
            <a:r>
              <a:rPr lang="en-US" altLang="ko-KR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144D4-2766-43F1-A4CD-14AEA853ED64}"/>
              </a:ext>
            </a:extLst>
          </p:cNvPr>
          <p:cNvSpPr txBox="1"/>
          <p:nvPr/>
        </p:nvSpPr>
        <p:spPr>
          <a:xfrm>
            <a:off x="959140" y="1025766"/>
            <a:ext cx="798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1) Email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항목 전에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hs_id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(int(8)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unsined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no, null)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필드 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9A72F-E41C-4267-A475-B0DBBFB38736}"/>
              </a:ext>
            </a:extLst>
          </p:cNvPr>
          <p:cNvSpPr txBox="1"/>
          <p:nvPr/>
        </p:nvSpPr>
        <p:spPr>
          <a:xfrm>
            <a:off x="959140" y="3974792"/>
            <a:ext cx="798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2) Email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항목 뒤에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s_tel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(varchar(16), , , null)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필드 추가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B8D152-214C-4F15-8D20-C70458FD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94198"/>
            <a:ext cx="4876800" cy="17562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D15B9CF-4BCB-4DE5-99F6-FFEE90E737BA}"/>
              </a:ext>
            </a:extLst>
          </p:cNvPr>
          <p:cNvSpPr/>
          <p:nvPr/>
        </p:nvSpPr>
        <p:spPr>
          <a:xfrm>
            <a:off x="2514600" y="3236520"/>
            <a:ext cx="4548809" cy="203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1366B8-5666-4A16-A2EC-99579E713EEB}"/>
              </a:ext>
            </a:extLst>
          </p:cNvPr>
          <p:cNvSpPr txBox="1"/>
          <p:nvPr/>
        </p:nvSpPr>
        <p:spPr>
          <a:xfrm>
            <a:off x="1714612" y="4332938"/>
            <a:ext cx="694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alter</a:t>
            </a:r>
            <a:r>
              <a:rPr lang="en-US" altLang="ko-KR" dirty="0"/>
              <a:t> </a:t>
            </a:r>
            <a:r>
              <a:rPr lang="en-US" altLang="ko-KR" b="1" dirty="0"/>
              <a:t>table</a:t>
            </a:r>
            <a:r>
              <a:rPr lang="en-US" altLang="ko-KR" dirty="0"/>
              <a:t> student </a:t>
            </a:r>
            <a:r>
              <a:rPr lang="en-US" altLang="ko-KR" b="1" dirty="0"/>
              <a:t>add</a:t>
            </a:r>
            <a:r>
              <a:rPr lang="en-US" altLang="ko-KR" dirty="0"/>
              <a:t> </a:t>
            </a:r>
            <a:r>
              <a:rPr lang="en-US" altLang="ko-KR" dirty="0" err="1"/>
              <a:t>s_tel</a:t>
            </a:r>
            <a:r>
              <a:rPr lang="en-US" altLang="ko-KR" dirty="0"/>
              <a:t> </a:t>
            </a:r>
            <a:r>
              <a:rPr lang="en-US" altLang="ko-KR" b="1" dirty="0"/>
              <a:t>varchar</a:t>
            </a:r>
            <a:r>
              <a:rPr lang="en-US" altLang="ko-KR" dirty="0"/>
              <a:t>(16) </a:t>
            </a:r>
            <a:r>
              <a:rPr lang="en-US" altLang="ko-KR" b="1" dirty="0"/>
              <a:t>after</a:t>
            </a:r>
            <a:r>
              <a:rPr lang="en-US" altLang="ko-KR" dirty="0"/>
              <a:t> email;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6C79931-43E1-4513-8E3E-D76718257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4822339"/>
            <a:ext cx="4857750" cy="16859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C10956-3FA7-4937-BD08-493C455A573E}"/>
              </a:ext>
            </a:extLst>
          </p:cNvPr>
          <p:cNvSpPr/>
          <p:nvPr/>
        </p:nvSpPr>
        <p:spPr>
          <a:xfrm>
            <a:off x="2514600" y="6284638"/>
            <a:ext cx="4548809" cy="203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E0DAD-8247-4EC5-AF4E-4764A9E12082}"/>
              </a:ext>
            </a:extLst>
          </p:cNvPr>
          <p:cNvSpPr txBox="1"/>
          <p:nvPr/>
        </p:nvSpPr>
        <p:spPr>
          <a:xfrm>
            <a:off x="581516" y="583314"/>
            <a:ext cx="79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12. Student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DDL 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명령문</a:t>
            </a:r>
          </a:p>
        </p:txBody>
      </p:sp>
    </p:spTree>
    <p:extLst>
      <p:ext uri="{BB962C8B-B14F-4D97-AF65-F5344CB8AC3E}">
        <p14:creationId xmlns:p14="http://schemas.microsoft.com/office/powerpoint/2010/main" val="369427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E8BDAE-7B04-4076-8172-BB79C3B3A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3209499"/>
            <a:ext cx="4857750" cy="1647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DF6526-C5FD-4837-8A00-93A8F7363B8D}"/>
              </a:ext>
            </a:extLst>
          </p:cNvPr>
          <p:cNvSpPr txBox="1"/>
          <p:nvPr/>
        </p:nvSpPr>
        <p:spPr>
          <a:xfrm>
            <a:off x="581516" y="583314"/>
            <a:ext cx="79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12. Student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DDL 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명령문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924954-1223-4CCA-9675-91C984081EEE}"/>
              </a:ext>
            </a:extLst>
          </p:cNvPr>
          <p:cNvSpPr/>
          <p:nvPr/>
        </p:nvSpPr>
        <p:spPr>
          <a:xfrm>
            <a:off x="477013" y="632996"/>
            <a:ext cx="95794" cy="252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608F4-9165-4313-83BF-7E757A3DD488}"/>
              </a:ext>
            </a:extLst>
          </p:cNvPr>
          <p:cNvSpPr txBox="1"/>
          <p:nvPr/>
        </p:nvSpPr>
        <p:spPr>
          <a:xfrm>
            <a:off x="2360548" y="2455257"/>
            <a:ext cx="694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alter</a:t>
            </a:r>
            <a:r>
              <a:rPr lang="en-US" altLang="ko-KR" dirty="0"/>
              <a:t> </a:t>
            </a:r>
            <a:r>
              <a:rPr lang="en-US" altLang="ko-KR" b="1" dirty="0"/>
              <a:t>table</a:t>
            </a:r>
            <a:r>
              <a:rPr lang="en-US" altLang="ko-KR" dirty="0"/>
              <a:t> student </a:t>
            </a:r>
            <a:r>
              <a:rPr lang="en-US" altLang="ko-KR" b="1" dirty="0"/>
              <a:t>change</a:t>
            </a:r>
            <a:r>
              <a:rPr lang="en-US" altLang="ko-KR" dirty="0"/>
              <a:t> email </a:t>
            </a:r>
            <a:r>
              <a:rPr lang="en-US" altLang="ko-KR" dirty="0" err="1"/>
              <a:t>s_email</a:t>
            </a:r>
            <a:r>
              <a:rPr lang="en-US" altLang="ko-KR" dirty="0"/>
              <a:t> </a:t>
            </a:r>
            <a:r>
              <a:rPr lang="en-US" altLang="ko-KR" b="1" dirty="0"/>
              <a:t>varchar</a:t>
            </a:r>
            <a:r>
              <a:rPr lang="en-US" altLang="ko-KR" dirty="0"/>
              <a:t>(40);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144D4-2766-43F1-A4CD-14AEA853ED64}"/>
              </a:ext>
            </a:extLst>
          </p:cNvPr>
          <p:cNvSpPr txBox="1"/>
          <p:nvPr/>
        </p:nvSpPr>
        <p:spPr>
          <a:xfrm>
            <a:off x="1180365" y="1873799"/>
            <a:ext cx="798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3) Email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필드 이름을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s_email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변경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15B9CF-4BCB-4DE5-99F6-FFEE90E737BA}"/>
              </a:ext>
            </a:extLst>
          </p:cNvPr>
          <p:cNvSpPr/>
          <p:nvPr/>
        </p:nvSpPr>
        <p:spPr>
          <a:xfrm>
            <a:off x="2524125" y="4451846"/>
            <a:ext cx="4548809" cy="203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7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924954-1223-4CCA-9675-91C984081EEE}"/>
              </a:ext>
            </a:extLst>
          </p:cNvPr>
          <p:cNvSpPr/>
          <p:nvPr/>
        </p:nvSpPr>
        <p:spPr>
          <a:xfrm>
            <a:off x="477013" y="632996"/>
            <a:ext cx="95794" cy="252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2976-6BD3-4DAF-A52B-FF6C6AE60B1C}"/>
              </a:ext>
            </a:extLst>
          </p:cNvPr>
          <p:cNvSpPr txBox="1"/>
          <p:nvPr/>
        </p:nvSpPr>
        <p:spPr>
          <a:xfrm>
            <a:off x="959140" y="1251053"/>
            <a:ext cx="798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1) Student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항목 삽입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46373-909D-45CC-B6ED-7C415E572891}"/>
              </a:ext>
            </a:extLst>
          </p:cNvPr>
          <p:cNvSpPr txBox="1"/>
          <p:nvPr/>
        </p:nvSpPr>
        <p:spPr>
          <a:xfrm>
            <a:off x="1576266" y="1710711"/>
            <a:ext cx="68579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insert</a:t>
            </a:r>
            <a:r>
              <a:rPr lang="en-US" altLang="ko-KR" dirty="0"/>
              <a:t> </a:t>
            </a:r>
            <a:r>
              <a:rPr lang="en-US" altLang="ko-KR" b="1" dirty="0"/>
              <a:t>into</a:t>
            </a:r>
            <a:r>
              <a:rPr lang="en-US" altLang="ko-KR" dirty="0"/>
              <a:t> student (</a:t>
            </a:r>
            <a:r>
              <a:rPr lang="en-US" altLang="ko-KR" dirty="0" err="1"/>
              <a:t>s_name</a:t>
            </a:r>
            <a:r>
              <a:rPr lang="en-US" altLang="ko-KR" dirty="0"/>
              <a:t>, </a:t>
            </a:r>
            <a:r>
              <a:rPr lang="en-US" altLang="ko-KR" dirty="0" err="1"/>
              <a:t>dept_id</a:t>
            </a:r>
            <a:r>
              <a:rPr lang="en-US" altLang="ko-KR" dirty="0"/>
              <a:t>, </a:t>
            </a:r>
            <a:r>
              <a:rPr lang="en-US" altLang="ko-KR" dirty="0" err="1"/>
              <a:t>hs_id</a:t>
            </a:r>
            <a:r>
              <a:rPr lang="en-US" altLang="ko-KR" dirty="0"/>
              <a:t>, </a:t>
            </a:r>
            <a:r>
              <a:rPr lang="en-US" altLang="ko-KR" dirty="0" err="1"/>
              <a:t>s_email</a:t>
            </a:r>
            <a:r>
              <a:rPr lang="en-US" altLang="ko-KR" dirty="0"/>
              <a:t>, </a:t>
            </a:r>
            <a:r>
              <a:rPr lang="en-US" altLang="ko-KR" dirty="0" err="1"/>
              <a:t>s_tel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values</a:t>
            </a:r>
            <a:r>
              <a:rPr lang="en-US" altLang="ko-KR" dirty="0"/>
              <a:t> ('</a:t>
            </a:r>
            <a:r>
              <a:rPr lang="ko-KR" altLang="en-US" dirty="0" err="1"/>
              <a:t>정근우</a:t>
            </a:r>
            <a:r>
              <a:rPr lang="en-US" altLang="ko-KR" dirty="0"/>
              <a:t>',</a:t>
            </a:r>
            <a:r>
              <a:rPr lang="ko-KR" altLang="en-US" dirty="0"/>
              <a:t> </a:t>
            </a:r>
            <a:r>
              <a:rPr lang="en-US" altLang="ko-KR" dirty="0"/>
              <a:t>602,</a:t>
            </a:r>
            <a:r>
              <a:rPr lang="ko-KR" altLang="en-US" dirty="0"/>
              <a:t> </a:t>
            </a:r>
            <a:r>
              <a:rPr lang="en-US" altLang="ko-KR" dirty="0"/>
              <a:t>50001,</a:t>
            </a:r>
            <a:r>
              <a:rPr lang="ko-KR" altLang="en-US" dirty="0"/>
              <a:t> </a:t>
            </a:r>
            <a:r>
              <a:rPr lang="en-US" altLang="ko-KR" dirty="0"/>
              <a:t>'kwchung@naver.com', '010-2345-1234’),</a:t>
            </a:r>
          </a:p>
          <a:p>
            <a:r>
              <a:rPr lang="en-US" altLang="ko-KR" dirty="0"/>
              <a:t>	    ('</a:t>
            </a:r>
            <a:r>
              <a:rPr lang="ko-KR" altLang="en-US" dirty="0"/>
              <a:t>이용규</a:t>
            </a:r>
            <a:r>
              <a:rPr lang="en-US" altLang="ko-KR" dirty="0"/>
              <a:t>',</a:t>
            </a:r>
            <a:r>
              <a:rPr lang="ko-KR" altLang="en-US" dirty="0"/>
              <a:t> </a:t>
            </a:r>
            <a:r>
              <a:rPr lang="en-US" altLang="ko-KR" dirty="0"/>
              <a:t>601,</a:t>
            </a:r>
            <a:r>
              <a:rPr lang="ko-KR" altLang="en-US" dirty="0"/>
              <a:t> </a:t>
            </a:r>
            <a:r>
              <a:rPr lang="en-US" altLang="ko-KR" dirty="0"/>
              <a:t>50002,</a:t>
            </a:r>
            <a:r>
              <a:rPr lang="ko-KR" altLang="en-US" dirty="0"/>
              <a:t> </a:t>
            </a:r>
            <a:r>
              <a:rPr lang="en-US" altLang="ko-KR" dirty="0"/>
              <a:t>'yklee@kakao.com',</a:t>
            </a:r>
            <a:r>
              <a:rPr lang="ko-KR" altLang="en-US" dirty="0"/>
              <a:t> </a:t>
            </a:r>
            <a:r>
              <a:rPr lang="en-US" altLang="ko-KR" dirty="0"/>
              <a:t>'010-2345-2345’),</a:t>
            </a:r>
          </a:p>
          <a:p>
            <a:r>
              <a:rPr lang="en-US" altLang="ko-KR" dirty="0"/>
              <a:t>	    ('</a:t>
            </a:r>
            <a:r>
              <a:rPr lang="ko-KR" altLang="en-US" dirty="0"/>
              <a:t>김태균</a:t>
            </a:r>
            <a:r>
              <a:rPr lang="en-US" altLang="ko-KR" dirty="0"/>
              <a:t>',</a:t>
            </a:r>
            <a:r>
              <a:rPr lang="ko-KR" altLang="en-US" dirty="0"/>
              <a:t> </a:t>
            </a:r>
            <a:r>
              <a:rPr lang="en-US" altLang="ko-KR" dirty="0"/>
              <a:t>101,</a:t>
            </a:r>
            <a:r>
              <a:rPr lang="ko-KR" altLang="en-US" dirty="0"/>
              <a:t> </a:t>
            </a:r>
            <a:r>
              <a:rPr lang="en-US" altLang="ko-KR" dirty="0"/>
              <a:t>50003,</a:t>
            </a:r>
            <a:r>
              <a:rPr lang="ko-KR" altLang="en-US" dirty="0"/>
              <a:t> </a:t>
            </a:r>
            <a:r>
              <a:rPr lang="en-US" altLang="ko-KR" dirty="0"/>
              <a:t>'tkkim@eagles.com',</a:t>
            </a:r>
            <a:r>
              <a:rPr lang="ko-KR" altLang="en-US" dirty="0"/>
              <a:t> </a:t>
            </a:r>
            <a:r>
              <a:rPr lang="en-US" altLang="ko-KR" dirty="0"/>
              <a:t>'010-3456-3456’),</a:t>
            </a:r>
          </a:p>
          <a:p>
            <a:r>
              <a:rPr lang="en-US" altLang="ko-KR" dirty="0"/>
              <a:t>	    ('</a:t>
            </a:r>
            <a:r>
              <a:rPr lang="ko-KR" altLang="en-US" dirty="0" err="1"/>
              <a:t>호잉</a:t>
            </a:r>
            <a:r>
              <a:rPr lang="en-US" altLang="ko-KR" dirty="0"/>
              <a:t>',</a:t>
            </a:r>
            <a:r>
              <a:rPr lang="ko-KR" altLang="en-US" dirty="0"/>
              <a:t> </a:t>
            </a:r>
            <a:r>
              <a:rPr lang="en-US" altLang="ko-KR" dirty="0"/>
              <a:t>201,</a:t>
            </a:r>
            <a:r>
              <a:rPr lang="ko-KR" altLang="en-US" dirty="0"/>
              <a:t> </a:t>
            </a:r>
            <a:r>
              <a:rPr lang="en-US" altLang="ko-KR" dirty="0"/>
              <a:t>90001,</a:t>
            </a:r>
            <a:r>
              <a:rPr lang="ko-KR" altLang="en-US" dirty="0"/>
              <a:t> </a:t>
            </a:r>
            <a:r>
              <a:rPr lang="en-US" altLang="ko-KR" dirty="0"/>
              <a:t>'hoyting@google.com',</a:t>
            </a:r>
            <a:r>
              <a:rPr lang="ko-KR" altLang="en-US" dirty="0"/>
              <a:t> </a:t>
            </a:r>
            <a:r>
              <a:rPr lang="en-US" altLang="ko-KR" dirty="0"/>
              <a:t>'010-3456-4567’),</a:t>
            </a:r>
          </a:p>
          <a:p>
            <a:r>
              <a:rPr lang="en-US" altLang="ko-KR" dirty="0"/>
              <a:t>	    ('</a:t>
            </a:r>
            <a:r>
              <a:rPr lang="ko-KR" altLang="en-US" dirty="0"/>
              <a:t>이태양</a:t>
            </a:r>
            <a:r>
              <a:rPr lang="en-US" altLang="ko-KR" dirty="0"/>
              <a:t>',</a:t>
            </a:r>
            <a:r>
              <a:rPr lang="ko-KR" altLang="en-US" dirty="0"/>
              <a:t> </a:t>
            </a:r>
            <a:r>
              <a:rPr lang="en-US" altLang="ko-KR" dirty="0"/>
              <a:t>603,</a:t>
            </a:r>
            <a:r>
              <a:rPr lang="ko-KR" altLang="en-US" dirty="0"/>
              <a:t> </a:t>
            </a:r>
            <a:r>
              <a:rPr lang="en-US" altLang="ko-KR" dirty="0"/>
              <a:t>50004,</a:t>
            </a:r>
            <a:r>
              <a:rPr lang="ko-KR" altLang="en-US" dirty="0"/>
              <a:t> </a:t>
            </a:r>
            <a:r>
              <a:rPr lang="en-US" altLang="ko-KR" dirty="0"/>
              <a:t>'sunlee@naver.com',</a:t>
            </a:r>
            <a:r>
              <a:rPr lang="ko-KR" altLang="en-US" dirty="0"/>
              <a:t> </a:t>
            </a:r>
            <a:r>
              <a:rPr lang="en-US" altLang="ko-KR" dirty="0"/>
              <a:t>'010-5678-5678');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F23E1-2704-4215-914B-1D0AC6FF7D91}"/>
              </a:ext>
            </a:extLst>
          </p:cNvPr>
          <p:cNvSpPr txBox="1"/>
          <p:nvPr/>
        </p:nvSpPr>
        <p:spPr>
          <a:xfrm>
            <a:off x="3787183" y="6057521"/>
            <a:ext cx="2827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 Student 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조회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  <a:endParaRPr lang="ko-KR" altLang="en-US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929F0E-B96A-4AF9-BBE5-50CDC4D5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23" y="3874556"/>
            <a:ext cx="5543550" cy="1885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4D9907-32FE-4267-A3A1-BF27D6CE387B}"/>
              </a:ext>
            </a:extLst>
          </p:cNvPr>
          <p:cNvSpPr txBox="1"/>
          <p:nvPr/>
        </p:nvSpPr>
        <p:spPr>
          <a:xfrm>
            <a:off x="581515" y="583314"/>
            <a:ext cx="884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13. Student 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DML 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명령문</a:t>
            </a:r>
          </a:p>
        </p:txBody>
      </p:sp>
    </p:spTree>
    <p:extLst>
      <p:ext uri="{BB962C8B-B14F-4D97-AF65-F5344CB8AC3E}">
        <p14:creationId xmlns:p14="http://schemas.microsoft.com/office/powerpoint/2010/main" val="117898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F6526-C5FD-4837-8A00-93A8F7363B8D}"/>
              </a:ext>
            </a:extLst>
          </p:cNvPr>
          <p:cNvSpPr txBox="1"/>
          <p:nvPr/>
        </p:nvSpPr>
        <p:spPr>
          <a:xfrm>
            <a:off x="581515" y="583314"/>
            <a:ext cx="884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13. Student 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DML 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명령문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924954-1223-4CCA-9675-91C984081EEE}"/>
              </a:ext>
            </a:extLst>
          </p:cNvPr>
          <p:cNvSpPr/>
          <p:nvPr/>
        </p:nvSpPr>
        <p:spPr>
          <a:xfrm>
            <a:off x="477013" y="632996"/>
            <a:ext cx="95794" cy="252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2976-6BD3-4DAF-A52B-FF6C6AE60B1C}"/>
              </a:ext>
            </a:extLst>
          </p:cNvPr>
          <p:cNvSpPr txBox="1"/>
          <p:nvPr/>
        </p:nvSpPr>
        <p:spPr>
          <a:xfrm>
            <a:off x="959140" y="1330566"/>
            <a:ext cx="798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2)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s_id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=1003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행지우고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s_id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=1004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행의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s_name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‘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천사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’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바꾸기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46373-909D-45CC-B6ED-7C415E572891}"/>
              </a:ext>
            </a:extLst>
          </p:cNvPr>
          <p:cNvSpPr txBox="1"/>
          <p:nvPr/>
        </p:nvSpPr>
        <p:spPr>
          <a:xfrm>
            <a:off x="1616022" y="1847252"/>
            <a:ext cx="528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delete</a:t>
            </a:r>
            <a:r>
              <a:rPr lang="en-US" altLang="ko-KR" dirty="0"/>
              <a:t> </a:t>
            </a:r>
            <a:r>
              <a:rPr lang="en-US" altLang="ko-KR" b="1" dirty="0"/>
              <a:t>from</a:t>
            </a:r>
            <a:r>
              <a:rPr lang="en-US" altLang="ko-KR" dirty="0"/>
              <a:t> student </a:t>
            </a: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s_id</a:t>
            </a:r>
            <a:r>
              <a:rPr lang="en-US" altLang="ko-KR" dirty="0"/>
              <a:t> = 1003;</a:t>
            </a:r>
          </a:p>
          <a:p>
            <a:r>
              <a:rPr lang="en-US" altLang="ko-KR" b="1" dirty="0"/>
              <a:t>update</a:t>
            </a:r>
            <a:r>
              <a:rPr lang="en-US" altLang="ko-KR" dirty="0"/>
              <a:t> student </a:t>
            </a:r>
            <a:r>
              <a:rPr lang="en-US" altLang="ko-KR" b="1" dirty="0"/>
              <a:t>set</a:t>
            </a:r>
            <a:r>
              <a:rPr lang="en-US" altLang="ko-KR" dirty="0"/>
              <a:t> </a:t>
            </a:r>
            <a:r>
              <a:rPr lang="en-US" altLang="ko-KR" dirty="0" err="1"/>
              <a:t>s_name</a:t>
            </a:r>
            <a:r>
              <a:rPr lang="en-US" altLang="ko-KR" dirty="0"/>
              <a:t> = '</a:t>
            </a:r>
            <a:r>
              <a:rPr lang="ko-KR" altLang="en-US" dirty="0"/>
              <a:t>천사</a:t>
            </a:r>
            <a:r>
              <a:rPr lang="en-US" altLang="ko-KR" dirty="0"/>
              <a:t>'</a:t>
            </a:r>
            <a:r>
              <a:rPr lang="ko-KR" altLang="en-US" dirty="0"/>
              <a:t> </a:t>
            </a: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s_id</a:t>
            </a:r>
            <a:r>
              <a:rPr lang="en-US" altLang="ko-KR" dirty="0"/>
              <a:t>=1004;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F23E1-2704-4215-914B-1D0AC6FF7D91}"/>
              </a:ext>
            </a:extLst>
          </p:cNvPr>
          <p:cNvSpPr txBox="1"/>
          <p:nvPr/>
        </p:nvSpPr>
        <p:spPr>
          <a:xfrm>
            <a:off x="3853444" y="5620348"/>
            <a:ext cx="2827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 Student 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조회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  <a:endParaRPr lang="ko-KR" altLang="en-US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BB00B-1B55-45A8-9A1D-EC3F41853861}"/>
              </a:ext>
            </a:extLst>
          </p:cNvPr>
          <p:cNvSpPr txBox="1"/>
          <p:nvPr/>
        </p:nvSpPr>
        <p:spPr>
          <a:xfrm>
            <a:off x="969453" y="3139363"/>
            <a:ext cx="798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3)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s_name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의 오름차순 따라 조회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3632D-9037-425A-B092-CA7903384625}"/>
              </a:ext>
            </a:extLst>
          </p:cNvPr>
          <p:cNvSpPr txBox="1"/>
          <p:nvPr/>
        </p:nvSpPr>
        <p:spPr>
          <a:xfrm>
            <a:off x="1645348" y="3587089"/>
            <a:ext cx="390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select</a:t>
            </a:r>
            <a:r>
              <a:rPr lang="en-US" altLang="ko-KR" dirty="0"/>
              <a:t> * </a:t>
            </a:r>
            <a:r>
              <a:rPr lang="en-US" altLang="ko-KR" b="1" dirty="0"/>
              <a:t>from</a:t>
            </a:r>
            <a:r>
              <a:rPr lang="en-US" altLang="ko-KR" dirty="0"/>
              <a:t> student </a:t>
            </a:r>
            <a:r>
              <a:rPr lang="en-US" altLang="ko-KR" b="1" dirty="0"/>
              <a:t>order</a:t>
            </a:r>
            <a:r>
              <a:rPr lang="en-US" altLang="ko-KR" dirty="0"/>
              <a:t> </a:t>
            </a:r>
            <a:r>
              <a:rPr lang="en-US" altLang="ko-KR" b="1" dirty="0"/>
              <a:t>by</a:t>
            </a:r>
            <a:r>
              <a:rPr lang="en-US" altLang="ko-KR" dirty="0"/>
              <a:t> </a:t>
            </a:r>
            <a:r>
              <a:rPr lang="en-US" altLang="ko-KR" dirty="0" err="1"/>
              <a:t>s_name</a:t>
            </a:r>
            <a:r>
              <a:rPr lang="en-US" altLang="ko-KR" dirty="0"/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AB42C7-50C9-4B57-AB95-3161304A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02" y="4158960"/>
            <a:ext cx="5448300" cy="1295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ED1418-EA04-4FDC-9E96-E4E32FF61C9B}"/>
              </a:ext>
            </a:extLst>
          </p:cNvPr>
          <p:cNvSpPr/>
          <p:nvPr/>
        </p:nvSpPr>
        <p:spPr>
          <a:xfrm>
            <a:off x="2885662" y="4405748"/>
            <a:ext cx="705678" cy="178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A9508B-3344-4863-A44F-D28FDEBCC57E}"/>
              </a:ext>
            </a:extLst>
          </p:cNvPr>
          <p:cNvSpPr/>
          <p:nvPr/>
        </p:nvSpPr>
        <p:spPr>
          <a:xfrm>
            <a:off x="2885662" y="5207649"/>
            <a:ext cx="705678" cy="178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7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F6526-C5FD-4837-8A00-93A8F7363B8D}"/>
              </a:ext>
            </a:extLst>
          </p:cNvPr>
          <p:cNvSpPr txBox="1"/>
          <p:nvPr/>
        </p:nvSpPr>
        <p:spPr>
          <a:xfrm>
            <a:off x="581516" y="583314"/>
            <a:ext cx="79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14. Country 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테이블에서 요구조건 만족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924954-1223-4CCA-9675-91C984081EEE}"/>
              </a:ext>
            </a:extLst>
          </p:cNvPr>
          <p:cNvSpPr/>
          <p:nvPr/>
        </p:nvSpPr>
        <p:spPr>
          <a:xfrm>
            <a:off x="477013" y="632996"/>
            <a:ext cx="95794" cy="252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2976-6BD3-4DAF-A52B-FF6C6AE60B1C}"/>
              </a:ext>
            </a:extLst>
          </p:cNvPr>
          <p:cNvSpPr txBox="1"/>
          <p:nvPr/>
        </p:nvSpPr>
        <p:spPr>
          <a:xfrm>
            <a:off x="1025508" y="1580997"/>
            <a:ext cx="798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1)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대륙별로 국가숫자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인구의 합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평균 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GNP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보여주되 평균 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GNP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내림차순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F23E1-2704-4215-914B-1D0AC6FF7D91}"/>
              </a:ext>
            </a:extLst>
          </p:cNvPr>
          <p:cNvSpPr txBox="1"/>
          <p:nvPr/>
        </p:nvSpPr>
        <p:spPr>
          <a:xfrm>
            <a:off x="4393189" y="5565011"/>
            <a:ext cx="300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 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결과 화면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  <a:endParaRPr lang="ko-KR" altLang="en-US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7EAA5-C758-43C0-A6E1-572F9D3C14E5}"/>
              </a:ext>
            </a:extLst>
          </p:cNvPr>
          <p:cNvSpPr txBox="1"/>
          <p:nvPr/>
        </p:nvSpPr>
        <p:spPr>
          <a:xfrm>
            <a:off x="2070759" y="2297478"/>
            <a:ext cx="694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r>
              <a:rPr lang="en-US" altLang="ko-KR" dirty="0"/>
              <a:t> continent, </a:t>
            </a:r>
            <a:r>
              <a:rPr lang="en-US" altLang="ko-KR" b="1" dirty="0"/>
              <a:t>count</a:t>
            </a:r>
            <a:r>
              <a:rPr lang="en-US" altLang="ko-KR" dirty="0"/>
              <a:t>(*), </a:t>
            </a:r>
            <a:r>
              <a:rPr lang="en-US" altLang="ko-KR" b="1" dirty="0"/>
              <a:t>sum</a:t>
            </a:r>
            <a:r>
              <a:rPr lang="en-US" altLang="ko-KR" dirty="0"/>
              <a:t>(population), </a:t>
            </a:r>
            <a:r>
              <a:rPr lang="en-US" altLang="ko-KR" b="1" dirty="0"/>
              <a:t>avg</a:t>
            </a:r>
            <a:r>
              <a:rPr lang="en-US" altLang="ko-KR" dirty="0"/>
              <a:t>(</a:t>
            </a:r>
            <a:r>
              <a:rPr lang="en-US" altLang="ko-KR" dirty="0" err="1"/>
              <a:t>gnp</a:t>
            </a:r>
            <a:r>
              <a:rPr lang="en-US" altLang="ko-KR" dirty="0"/>
              <a:t>) </a:t>
            </a:r>
          </a:p>
          <a:p>
            <a:r>
              <a:rPr lang="en-US" altLang="ko-KR" b="1" dirty="0"/>
              <a:t>      from</a:t>
            </a:r>
            <a:r>
              <a:rPr lang="en-US" altLang="ko-KR" dirty="0"/>
              <a:t> country </a:t>
            </a:r>
            <a:r>
              <a:rPr lang="en-US" altLang="ko-KR" b="1" dirty="0"/>
              <a:t>group</a:t>
            </a:r>
            <a:r>
              <a:rPr lang="en-US" altLang="ko-KR" dirty="0"/>
              <a:t> </a:t>
            </a:r>
            <a:r>
              <a:rPr lang="en-US" altLang="ko-KR" b="1" dirty="0"/>
              <a:t>by</a:t>
            </a:r>
            <a:r>
              <a:rPr lang="en-US" altLang="ko-KR" dirty="0"/>
              <a:t> continent </a:t>
            </a:r>
            <a:r>
              <a:rPr lang="en-US" altLang="ko-KR" b="1" dirty="0"/>
              <a:t>order</a:t>
            </a:r>
            <a:r>
              <a:rPr lang="en-US" altLang="ko-KR" dirty="0"/>
              <a:t> </a:t>
            </a:r>
            <a:r>
              <a:rPr lang="en-US" altLang="ko-KR" b="1" dirty="0"/>
              <a:t>by</a:t>
            </a:r>
            <a:r>
              <a:rPr lang="en-US" altLang="ko-KR" dirty="0"/>
              <a:t> </a:t>
            </a:r>
            <a:r>
              <a:rPr lang="en-US" altLang="ko-KR" b="1" dirty="0"/>
              <a:t>avg</a:t>
            </a:r>
            <a:r>
              <a:rPr lang="en-US" altLang="ko-KR" dirty="0"/>
              <a:t>(</a:t>
            </a:r>
            <a:r>
              <a:rPr lang="en-US" altLang="ko-KR" dirty="0" err="1"/>
              <a:t>gnp</a:t>
            </a:r>
            <a:r>
              <a:rPr lang="en-US" altLang="ko-KR" dirty="0"/>
              <a:t>) </a:t>
            </a:r>
            <a:r>
              <a:rPr lang="en-US" altLang="ko-KR" b="1" dirty="0"/>
              <a:t>desc</a:t>
            </a:r>
            <a:r>
              <a:rPr lang="en-US" altLang="ko-KR" dirty="0"/>
              <a:t>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36BA19-5465-4E3F-9D76-B92FFDB0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93" y="3572458"/>
            <a:ext cx="42481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0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F6526-C5FD-4837-8A00-93A8F7363B8D}"/>
              </a:ext>
            </a:extLst>
          </p:cNvPr>
          <p:cNvSpPr txBox="1"/>
          <p:nvPr/>
        </p:nvSpPr>
        <p:spPr>
          <a:xfrm>
            <a:off x="581516" y="583314"/>
            <a:ext cx="79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15. City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테이블에서 요구조건 만족시키는 뷰 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924954-1223-4CCA-9675-91C984081EEE}"/>
              </a:ext>
            </a:extLst>
          </p:cNvPr>
          <p:cNvSpPr/>
          <p:nvPr/>
        </p:nvSpPr>
        <p:spPr>
          <a:xfrm>
            <a:off x="477013" y="632996"/>
            <a:ext cx="95794" cy="252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2976-6BD3-4DAF-A52B-FF6C6AE60B1C}"/>
              </a:ext>
            </a:extLst>
          </p:cNvPr>
          <p:cNvSpPr txBox="1"/>
          <p:nvPr/>
        </p:nvSpPr>
        <p:spPr>
          <a:xfrm>
            <a:off x="959140" y="1025766"/>
            <a:ext cx="798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1)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도시의 인구수가 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100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만이상인 도시를 보여주는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MillionCity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뷰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F23E1-2704-4215-914B-1D0AC6FF7D91}"/>
              </a:ext>
            </a:extLst>
          </p:cNvPr>
          <p:cNvSpPr txBox="1"/>
          <p:nvPr/>
        </p:nvSpPr>
        <p:spPr>
          <a:xfrm>
            <a:off x="1573733" y="5994166"/>
            <a:ext cx="300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 </a:t>
            </a:r>
            <a:r>
              <a:rPr lang="en-US" altLang="ko-KR" sz="1400" b="1" dirty="0"/>
              <a:t>select</a:t>
            </a:r>
            <a:r>
              <a:rPr lang="en-US" altLang="ko-KR" sz="1400" dirty="0"/>
              <a:t> * </a:t>
            </a:r>
            <a:r>
              <a:rPr lang="en-US" altLang="ko-KR" sz="1400" b="1" dirty="0"/>
              <a:t>from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MillionCity</a:t>
            </a:r>
            <a:r>
              <a:rPr lang="en-US" altLang="ko-KR" sz="1400" dirty="0"/>
              <a:t> 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  <a:endParaRPr lang="ko-KR" altLang="en-US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7EAA5-C758-43C0-A6E1-572F9D3C14E5}"/>
              </a:ext>
            </a:extLst>
          </p:cNvPr>
          <p:cNvSpPr txBox="1"/>
          <p:nvPr/>
        </p:nvSpPr>
        <p:spPr>
          <a:xfrm>
            <a:off x="2216426" y="1530988"/>
            <a:ext cx="6942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create</a:t>
            </a:r>
            <a:r>
              <a:rPr lang="en-US" altLang="ko-KR" dirty="0"/>
              <a:t> </a:t>
            </a:r>
            <a:r>
              <a:rPr lang="en-US" altLang="ko-KR" b="1" dirty="0"/>
              <a:t>view</a:t>
            </a:r>
            <a:r>
              <a:rPr lang="en-US" altLang="ko-KR" dirty="0"/>
              <a:t> </a:t>
            </a:r>
            <a:r>
              <a:rPr lang="en-US" altLang="ko-KR" dirty="0" err="1"/>
              <a:t>MillionCity</a:t>
            </a:r>
            <a:r>
              <a:rPr lang="en-US" altLang="ko-KR" dirty="0"/>
              <a:t> </a:t>
            </a:r>
            <a:r>
              <a:rPr lang="en-US" altLang="ko-KR" b="1" dirty="0"/>
              <a:t>as</a:t>
            </a:r>
            <a:r>
              <a:rPr lang="en-US" altLang="ko-KR" dirty="0"/>
              <a:t> </a:t>
            </a:r>
            <a:r>
              <a:rPr lang="en-US" altLang="ko-KR" b="1" dirty="0"/>
              <a:t>select</a:t>
            </a:r>
            <a:r>
              <a:rPr lang="en-US" altLang="ko-KR" dirty="0"/>
              <a:t> * </a:t>
            </a:r>
            <a:r>
              <a:rPr lang="en-US" altLang="ko-KR" b="1" dirty="0"/>
              <a:t>from</a:t>
            </a:r>
            <a:r>
              <a:rPr lang="en-US" altLang="ko-KR" dirty="0"/>
              <a:t> city </a:t>
            </a:r>
          </a:p>
          <a:p>
            <a:r>
              <a:rPr lang="en-US" altLang="ko-KR" b="1" dirty="0"/>
              <a:t>     where</a:t>
            </a:r>
            <a:r>
              <a:rPr lang="en-US" altLang="ko-KR" dirty="0"/>
              <a:t> population&gt;1000000 </a:t>
            </a:r>
            <a:r>
              <a:rPr lang="en-US" altLang="ko-KR" b="1" dirty="0"/>
              <a:t>with</a:t>
            </a:r>
            <a:r>
              <a:rPr lang="en-US" altLang="ko-KR" dirty="0"/>
              <a:t> </a:t>
            </a:r>
            <a:r>
              <a:rPr lang="en-US" altLang="ko-KR" b="1" dirty="0"/>
              <a:t>check</a:t>
            </a:r>
            <a:r>
              <a:rPr lang="en-US" altLang="ko-KR" dirty="0"/>
              <a:t> </a:t>
            </a:r>
            <a:r>
              <a:rPr lang="en-US" altLang="ko-KR" b="1" dirty="0"/>
              <a:t>option</a:t>
            </a:r>
            <a:r>
              <a:rPr lang="en-US" altLang="ko-KR" dirty="0"/>
              <a:t>;</a:t>
            </a:r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D77612-9015-4395-9DD4-DC0AFB04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66" y="2834213"/>
            <a:ext cx="4254134" cy="2780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C7DFC0-7376-4E76-AF0C-5081A3C21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506" y="2580744"/>
            <a:ext cx="1190625" cy="32514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75D56-3CAB-4442-A3FC-553ABC5289A4}"/>
              </a:ext>
            </a:extLst>
          </p:cNvPr>
          <p:cNvSpPr txBox="1"/>
          <p:nvPr/>
        </p:nvSpPr>
        <p:spPr>
          <a:xfrm>
            <a:off x="6691334" y="5994166"/>
            <a:ext cx="300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 </a:t>
            </a:r>
            <a:r>
              <a:rPr lang="en-US" altLang="ko-KR" sz="1400" b="1" dirty="0"/>
              <a:t>show tables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  <a:endParaRPr lang="ko-KR" altLang="en-US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32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F6526-C5FD-4837-8A00-93A8F7363B8D}"/>
              </a:ext>
            </a:extLst>
          </p:cNvPr>
          <p:cNvSpPr txBox="1"/>
          <p:nvPr/>
        </p:nvSpPr>
        <p:spPr>
          <a:xfrm>
            <a:off x="581516" y="583314"/>
            <a:ext cx="79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13. City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와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Country 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테이블에서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요구조건 수행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924954-1223-4CCA-9675-91C984081EEE}"/>
              </a:ext>
            </a:extLst>
          </p:cNvPr>
          <p:cNvSpPr/>
          <p:nvPr/>
        </p:nvSpPr>
        <p:spPr>
          <a:xfrm>
            <a:off x="477013" y="632996"/>
            <a:ext cx="95794" cy="252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2976-6BD3-4DAF-A52B-FF6C6AE60B1C}"/>
              </a:ext>
            </a:extLst>
          </p:cNvPr>
          <p:cNvSpPr txBox="1"/>
          <p:nvPr/>
        </p:nvSpPr>
        <p:spPr>
          <a:xfrm>
            <a:off x="959140" y="1025766"/>
            <a:ext cx="8243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1)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유럽 대륙에서 인구가 가장 많은 도시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10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개를 인구수의 내림차순 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91972-8422-45BF-B06E-FAB3F60FB1A1}"/>
              </a:ext>
            </a:extLst>
          </p:cNvPr>
          <p:cNvSpPr txBox="1"/>
          <p:nvPr/>
        </p:nvSpPr>
        <p:spPr>
          <a:xfrm>
            <a:off x="1519188" y="1569561"/>
            <a:ext cx="7050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country.continent</a:t>
            </a:r>
            <a:r>
              <a:rPr lang="en-US" altLang="ko-KR" dirty="0"/>
              <a:t> </a:t>
            </a:r>
            <a:r>
              <a:rPr lang="en-US" altLang="ko-KR" b="1" dirty="0"/>
              <a:t>as</a:t>
            </a:r>
            <a:r>
              <a:rPr lang="en-US" altLang="ko-KR" dirty="0"/>
              <a:t> '</a:t>
            </a:r>
            <a:r>
              <a:rPr lang="ko-KR" altLang="en-US" dirty="0" err="1"/>
              <a:t>대륙명</a:t>
            </a:r>
            <a:r>
              <a:rPr lang="en-US" altLang="ko-KR" dirty="0"/>
              <a:t>',</a:t>
            </a:r>
            <a:r>
              <a:rPr lang="ko-KR" altLang="en-US" dirty="0"/>
              <a:t> </a:t>
            </a:r>
            <a:r>
              <a:rPr lang="en-US" altLang="ko-KR" dirty="0"/>
              <a:t>country.name </a:t>
            </a:r>
            <a:r>
              <a:rPr lang="en-US" altLang="ko-KR" b="1" dirty="0"/>
              <a:t>as</a:t>
            </a:r>
            <a:r>
              <a:rPr lang="en-US" altLang="ko-KR" dirty="0"/>
              <a:t> '</a:t>
            </a:r>
            <a:r>
              <a:rPr lang="ko-KR" altLang="en-US" dirty="0" err="1"/>
              <a:t>국가명</a:t>
            </a:r>
            <a:r>
              <a:rPr lang="en-US" altLang="ko-KR" dirty="0"/>
              <a:t>’,</a:t>
            </a:r>
          </a:p>
          <a:p>
            <a:r>
              <a:rPr lang="en-US" altLang="ko-KR" dirty="0"/>
              <a:t>             </a:t>
            </a:r>
            <a:r>
              <a:rPr lang="ko-KR" altLang="en-US" dirty="0"/>
              <a:t> </a:t>
            </a:r>
            <a:r>
              <a:rPr lang="en-US" altLang="ko-KR" dirty="0"/>
              <a:t>city.name </a:t>
            </a:r>
            <a:r>
              <a:rPr lang="en-US" altLang="ko-KR" b="1" dirty="0"/>
              <a:t>as</a:t>
            </a:r>
            <a:r>
              <a:rPr lang="en-US" altLang="ko-KR" dirty="0"/>
              <a:t> '</a:t>
            </a:r>
            <a:r>
              <a:rPr lang="ko-KR" altLang="en-US" dirty="0"/>
              <a:t>도시명</a:t>
            </a:r>
            <a:r>
              <a:rPr lang="en-US" altLang="ko-KR" dirty="0"/>
              <a:t>',</a:t>
            </a:r>
            <a:r>
              <a:rPr lang="ko-KR" altLang="en-US" dirty="0"/>
              <a:t> </a:t>
            </a:r>
            <a:r>
              <a:rPr lang="en-US" altLang="ko-KR" dirty="0" err="1"/>
              <a:t>city.population</a:t>
            </a:r>
            <a:r>
              <a:rPr lang="en-US" altLang="ko-KR" dirty="0"/>
              <a:t> </a:t>
            </a:r>
            <a:r>
              <a:rPr lang="en-US" altLang="ko-KR" b="1" dirty="0"/>
              <a:t>as</a:t>
            </a:r>
            <a:r>
              <a:rPr lang="en-US" altLang="ko-KR" dirty="0"/>
              <a:t> '</a:t>
            </a:r>
            <a:r>
              <a:rPr lang="ko-KR" altLang="en-US" dirty="0"/>
              <a:t>인구수</a:t>
            </a:r>
            <a:r>
              <a:rPr lang="en-US" altLang="ko-KR" dirty="0"/>
              <a:t>'</a:t>
            </a:r>
          </a:p>
          <a:p>
            <a:r>
              <a:rPr lang="en-US" altLang="ko-KR" b="1" dirty="0"/>
              <a:t>from</a:t>
            </a:r>
            <a:r>
              <a:rPr lang="en-US" altLang="ko-KR" dirty="0"/>
              <a:t> country </a:t>
            </a:r>
            <a:r>
              <a:rPr lang="en-US" altLang="ko-KR" b="1" dirty="0"/>
              <a:t>inner</a:t>
            </a:r>
            <a:r>
              <a:rPr lang="en-US" altLang="ko-KR" dirty="0"/>
              <a:t> </a:t>
            </a:r>
            <a:r>
              <a:rPr lang="en-US" altLang="ko-KR" b="1" dirty="0"/>
              <a:t>join</a:t>
            </a:r>
            <a:r>
              <a:rPr lang="en-US" altLang="ko-KR" dirty="0"/>
              <a:t> city </a:t>
            </a:r>
            <a:r>
              <a:rPr lang="en-US" altLang="ko-KR" b="1" dirty="0"/>
              <a:t>on</a:t>
            </a:r>
            <a:r>
              <a:rPr lang="en-US" altLang="ko-KR" dirty="0"/>
              <a:t> </a:t>
            </a:r>
            <a:r>
              <a:rPr lang="en-US" altLang="ko-KR" dirty="0" err="1"/>
              <a:t>city.countrycode</a:t>
            </a:r>
            <a:r>
              <a:rPr lang="en-US" altLang="ko-KR" dirty="0"/>
              <a:t> = </a:t>
            </a:r>
            <a:r>
              <a:rPr lang="en-US" altLang="ko-KR" dirty="0" err="1"/>
              <a:t>country.code</a:t>
            </a:r>
            <a:endParaRPr lang="en-US" altLang="ko-KR" dirty="0"/>
          </a:p>
          <a:p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country.continent</a:t>
            </a:r>
            <a:r>
              <a:rPr lang="en-US" altLang="ko-KR" dirty="0"/>
              <a:t>='Europe' </a:t>
            </a:r>
            <a:r>
              <a:rPr lang="en-US" altLang="ko-KR" b="1" dirty="0"/>
              <a:t>order</a:t>
            </a:r>
            <a:r>
              <a:rPr lang="en-US" altLang="ko-KR" dirty="0"/>
              <a:t> </a:t>
            </a:r>
            <a:r>
              <a:rPr lang="en-US" altLang="ko-KR" b="1" dirty="0"/>
              <a:t>by</a:t>
            </a:r>
            <a:r>
              <a:rPr lang="en-US" altLang="ko-KR" dirty="0"/>
              <a:t> </a:t>
            </a:r>
            <a:r>
              <a:rPr lang="en-US" altLang="ko-KR" dirty="0" err="1"/>
              <a:t>city.population</a:t>
            </a:r>
            <a:r>
              <a:rPr lang="en-US" altLang="ko-KR" dirty="0"/>
              <a:t> </a:t>
            </a:r>
            <a:r>
              <a:rPr lang="en-US" altLang="ko-KR" b="1" dirty="0"/>
              <a:t>desc</a:t>
            </a:r>
            <a:r>
              <a:rPr lang="en-US" altLang="ko-KR" dirty="0"/>
              <a:t> </a:t>
            </a:r>
            <a:r>
              <a:rPr lang="en-US" altLang="ko-KR" b="1" dirty="0"/>
              <a:t>limit</a:t>
            </a:r>
            <a:r>
              <a:rPr lang="en-US" altLang="ko-KR" dirty="0"/>
              <a:t> 10;</a:t>
            </a:r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5BDD5C-79BB-4930-9977-6EE70CDC2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9" y="3046889"/>
            <a:ext cx="9263922" cy="33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534</Words>
  <Application>Microsoft Office PowerPoint</Application>
  <PresentationFormat>A4 용지(210x297mm)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D2Coding</vt:lpstr>
      <vt:lpstr>D2Coding ligature</vt:lpstr>
      <vt:lpstr>Gill Sans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714-7</dc:creator>
  <cp:lastModifiedBy>714-7</cp:lastModifiedBy>
  <cp:revision>15</cp:revision>
  <dcterms:created xsi:type="dcterms:W3CDTF">2019-02-19T01:07:57Z</dcterms:created>
  <dcterms:modified xsi:type="dcterms:W3CDTF">2019-04-19T02:55:29Z</dcterms:modified>
</cp:coreProperties>
</file>