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8" r:id="rId1"/>
  </p:sldMasterIdLst>
  <p:sldIdLst>
    <p:sldId id="256" r:id="rId2"/>
    <p:sldId id="257" r:id="rId3"/>
    <p:sldId id="258" r:id="rId4"/>
    <p:sldId id="259" r:id="rId5"/>
    <p:sldId id="264" r:id="rId6"/>
    <p:sldId id="265" r:id="rId7"/>
    <p:sldId id="263"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000" autoAdjust="0"/>
    <p:restoredTop sz="94660"/>
  </p:normalViewPr>
  <p:slideViewPr>
    <p:cSldViewPr snapToGrid="0">
      <p:cViewPr varScale="1">
        <p:scale>
          <a:sx n="100" d="100"/>
          <a:sy n="100" d="100"/>
        </p:scale>
        <p:origin x="78" y="186"/>
      </p:cViewPr>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155133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34709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17613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278222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28141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365281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265774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24801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115758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198182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4CC8C81-255A-41A2-B184-B0EC74805C9D}" type="datetimeFigureOut">
              <a:rPr lang="ko-KR" altLang="en-US" smtClean="0"/>
              <a:t>2016-09-06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287336257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C8C81-255A-41A2-B184-B0EC74805C9D}" type="datetimeFigureOut">
              <a:rPr lang="ko-KR" altLang="en-US" smtClean="0"/>
              <a:t>2016-09-06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0F348-034C-4E2E-9170-538A7F4D4F58}" type="slidenum">
              <a:rPr lang="ko-KR" altLang="en-US" smtClean="0"/>
              <a:t>‹#›</a:t>
            </a:fld>
            <a:endParaRPr lang="ko-KR" altLang="en-US"/>
          </a:p>
        </p:txBody>
      </p:sp>
    </p:spTree>
    <p:extLst>
      <p:ext uri="{BB962C8B-B14F-4D97-AF65-F5344CB8AC3E}">
        <p14:creationId xmlns:p14="http://schemas.microsoft.com/office/powerpoint/2010/main" val="86124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543" y="2753692"/>
            <a:ext cx="9822913" cy="905404"/>
          </a:xfrm>
          <a:prstGeom prst="rect">
            <a:avLst/>
          </a:prstGeom>
          <a:solidFill>
            <a:schemeClr val="accent1">
              <a:lumMod val="50000"/>
            </a:schemeClr>
          </a:solidFill>
        </p:spPr>
        <p:txBody>
          <a:bodyPr wrap="none">
            <a:spAutoFit/>
          </a:bodyPr>
          <a:lstStyle/>
          <a:p>
            <a:pPr lvl="0">
              <a:defRPr/>
            </a:pPr>
            <a:r>
              <a:rPr lang="en-US" altLang="ko-KR" sz="5400">
                <a:ln w="9525">
                  <a:solidFill>
                    <a:schemeClr val="tx1">
                      <a:alpha val="1000"/>
                    </a:schemeClr>
                  </a:solidFill>
                </a:ln>
                <a:solidFill>
                  <a:schemeClr val="bg1">
                    <a:lumMod val="95000"/>
                  </a:schemeClr>
                </a:solidFill>
                <a:latin typeface="나눔바른고딕"/>
                <a:ea typeface="나눔바른고딕"/>
              </a:rPr>
              <a:t>OSINT</a:t>
            </a:r>
            <a:r>
              <a:rPr lang="ko-KR" altLang="en-US" sz="5400">
                <a:ln w="9525">
                  <a:solidFill>
                    <a:schemeClr val="tx1">
                      <a:alpha val="1000"/>
                    </a:schemeClr>
                  </a:solidFill>
                </a:ln>
                <a:solidFill>
                  <a:schemeClr val="bg1">
                    <a:lumMod val="95000"/>
                  </a:schemeClr>
                </a:solidFill>
                <a:latin typeface="나눔바른고딕"/>
                <a:ea typeface="나눔바른고딕"/>
              </a:rPr>
              <a:t> 활용 및 파이썬 </a:t>
            </a:r>
            <a:r>
              <a:rPr lang="en-US" altLang="ko-KR" sz="5400">
                <a:ln w="9525">
                  <a:solidFill>
                    <a:schemeClr val="tx1">
                      <a:alpha val="1000"/>
                    </a:schemeClr>
                  </a:solidFill>
                </a:ln>
                <a:solidFill>
                  <a:schemeClr val="bg1">
                    <a:lumMod val="95000"/>
                  </a:schemeClr>
                </a:solidFill>
                <a:latin typeface="나눔바른고딕"/>
                <a:ea typeface="나눔바른고딕"/>
              </a:rPr>
              <a:t>API</a:t>
            </a:r>
            <a:r>
              <a:rPr lang="ko-KR" altLang="en-US" sz="5400">
                <a:ln w="9525">
                  <a:solidFill>
                    <a:schemeClr val="tx1">
                      <a:alpha val="1000"/>
                    </a:schemeClr>
                  </a:solidFill>
                </a:ln>
                <a:solidFill>
                  <a:schemeClr val="bg1">
                    <a:lumMod val="95000"/>
                  </a:schemeClr>
                </a:solidFill>
                <a:latin typeface="나눔바른고딕"/>
                <a:ea typeface="나눔바른고딕"/>
              </a:rPr>
              <a:t> 개발 </a:t>
            </a:r>
            <a:endParaRPr lang="ko-KR" altLang="en-US" sz="5400">
              <a:ln w="9525">
                <a:solidFill>
                  <a:schemeClr val="tx1">
                    <a:alpha val="1000"/>
                  </a:schemeClr>
                </a:solidFill>
              </a:ln>
              <a:solidFill>
                <a:schemeClr val="bg1">
                  <a:lumMod val="95000"/>
                </a:schemeClr>
              </a:solidFill>
              <a:latin typeface="나눔바른고딕"/>
              <a:ea typeface="나눔바른고딕"/>
            </a:endParaRPr>
          </a:p>
        </p:txBody>
      </p:sp>
      <p:sp>
        <p:nvSpPr>
          <p:cNvPr id="6" name="TextBox 5"/>
          <p:cNvSpPr txBox="1"/>
          <p:nvPr/>
        </p:nvSpPr>
        <p:spPr>
          <a:xfrm>
            <a:off x="5544403" y="3695771"/>
            <a:ext cx="1103194" cy="450990"/>
          </a:xfrm>
          <a:prstGeom prst="rect">
            <a:avLst/>
          </a:prstGeom>
          <a:noFill/>
        </p:spPr>
        <p:txBody>
          <a:bodyPr wrap="none">
            <a:spAutoFit/>
          </a:bodyPr>
          <a:lstStyle/>
          <a:p>
            <a:pPr lvl="0">
              <a:defRPr/>
            </a:pPr>
            <a:r>
              <a:rPr lang="ko-KR" altLang="en-US" sz="2400">
                <a:ln w="9525">
                  <a:solidFill>
                    <a:schemeClr val="tx1">
                      <a:alpha val="1000"/>
                    </a:schemeClr>
                  </a:solidFill>
                </a:ln>
                <a:solidFill>
                  <a:schemeClr val="tx1">
                    <a:lumMod val="65000"/>
                    <a:lumOff val="35000"/>
                  </a:schemeClr>
                </a:solidFill>
                <a:latin typeface="나눔바른고딕"/>
                <a:ea typeface="나눔바른고딕"/>
              </a:rPr>
              <a:t>이주성</a:t>
            </a:r>
            <a:endParaRPr lang="ko-KR" altLang="en-US" sz="2400">
              <a:ln w="9525">
                <a:solidFill>
                  <a:schemeClr val="tx1">
                    <a:alpha val="1000"/>
                  </a:schemeClr>
                </a:solidFill>
              </a:ln>
              <a:solidFill>
                <a:schemeClr val="tx1">
                  <a:lumMod val="65000"/>
                  <a:lumOff val="35000"/>
                </a:schemeClr>
              </a:solidFill>
              <a:latin typeface="나눔바른고딕"/>
              <a:ea typeface="나눔바른고딕"/>
            </a:endParaRPr>
          </a:p>
        </p:txBody>
      </p:sp>
      <p:sp>
        <p:nvSpPr>
          <p:cNvPr id="7" name="TextBox 6"/>
          <p:cNvSpPr txBox="1"/>
          <p:nvPr/>
        </p:nvSpPr>
        <p:spPr>
          <a:xfrm>
            <a:off x="5104141" y="2192366"/>
            <a:ext cx="1983717" cy="446976"/>
          </a:xfrm>
          <a:prstGeom prst="rect">
            <a:avLst/>
          </a:prstGeom>
          <a:noFill/>
        </p:spPr>
        <p:txBody>
          <a:bodyPr wrap="none">
            <a:spAutoFit/>
          </a:bodyPr>
          <a:lstStyle/>
          <a:p>
            <a:pPr lvl="0">
              <a:defRPr/>
            </a:pPr>
            <a:r>
              <a:rPr lang="ko-KR" altLang="en-US" sz="2400">
                <a:ln w="9525">
                  <a:solidFill>
                    <a:schemeClr val="tx1">
                      <a:alpha val="1000"/>
                    </a:schemeClr>
                  </a:solidFill>
                </a:ln>
                <a:latin typeface="나눔바른고딕"/>
                <a:ea typeface="나눔바른고딕"/>
              </a:rPr>
              <a:t>보안프로젝트</a:t>
            </a:r>
            <a:endParaRPr lang="ko-KR" altLang="en-US" sz="2400">
              <a:ln w="9525">
                <a:solidFill>
                  <a:schemeClr val="tx1">
                    <a:alpha val="1000"/>
                  </a:schemeClr>
                </a:solidFill>
              </a:ln>
              <a:latin typeface="나눔바른고딕"/>
              <a:ea typeface="나눔바른고딕"/>
            </a:endParaRPr>
          </a:p>
        </p:txBody>
      </p:sp>
      <p:sp>
        <p:nvSpPr>
          <p:cNvPr id="9" name="직사각형 8"/>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 y="0"/>
            <a:ext cx="621254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349745" y="1225782"/>
            <a:ext cx="490840" cy="1015663"/>
          </a:xfrm>
          <a:prstGeom prst="rect">
            <a:avLst/>
          </a:prstGeom>
          <a:solidFill>
            <a:schemeClr val="accent1">
              <a:lumMod val="50000"/>
            </a:schemeClr>
          </a:solidFill>
        </p:spPr>
        <p:txBody>
          <a:bodyPr wrap="none" rtlCol="0">
            <a:spAutoFit/>
          </a:bodyPr>
          <a:lstStyle/>
          <a:p>
            <a:r>
              <a:rPr lang="en-US" altLang="ko-KR"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rPr>
              <a:t>1</a:t>
            </a:r>
            <a:endParaRPr lang="ko-KR" altLang="en-US"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endParaRPr>
          </a:p>
        </p:txBody>
      </p:sp>
      <p:sp>
        <p:nvSpPr>
          <p:cNvPr id="6" name="TextBox 5"/>
          <p:cNvSpPr txBox="1"/>
          <p:nvPr/>
        </p:nvSpPr>
        <p:spPr>
          <a:xfrm>
            <a:off x="6492715" y="1472003"/>
            <a:ext cx="1467068" cy="523220"/>
          </a:xfrm>
          <a:prstGeom prst="rect">
            <a:avLst/>
          </a:prstGeom>
          <a:noFill/>
        </p:spPr>
        <p:txBody>
          <a:bodyPr wrap="none" rtlCol="0">
            <a:spAutoFit/>
          </a:bodyPr>
          <a:lstStyle/>
          <a:p>
            <a:r>
              <a:rPr lang="ko-KR" altLang="en-US" sz="2800" dirty="0" smtClean="0">
                <a:ln>
                  <a:solidFill>
                    <a:schemeClr val="tx1">
                      <a:alpha val="1000"/>
                    </a:schemeClr>
                  </a:solidFill>
                </a:ln>
                <a:latin typeface="나눔바른고딕" panose="020B0603020101020101" pitchFamily="50" charset="-127"/>
                <a:ea typeface="나눔바른고딕" panose="020B0603020101020101" pitchFamily="50" charset="-127"/>
              </a:rPr>
              <a:t>기업소개</a:t>
            </a:r>
            <a:endParaRPr lang="ko-KR" altLang="en-US" sz="2800" dirty="0">
              <a:ln>
                <a:solidFill>
                  <a:schemeClr val="tx1">
                    <a:alpha val="1000"/>
                  </a:schemeClr>
                </a:solidFill>
              </a:ln>
              <a:latin typeface="나눔바른고딕" panose="020B0603020101020101" pitchFamily="50" charset="-127"/>
              <a:ea typeface="나눔바른고딕" panose="020B0603020101020101" pitchFamily="50" charset="-127"/>
            </a:endParaRPr>
          </a:p>
        </p:txBody>
      </p:sp>
      <p:sp>
        <p:nvSpPr>
          <p:cNvPr id="8" name="TextBox 7"/>
          <p:cNvSpPr txBox="1"/>
          <p:nvPr/>
        </p:nvSpPr>
        <p:spPr>
          <a:xfrm>
            <a:off x="2014501" y="2967335"/>
            <a:ext cx="1418978" cy="923330"/>
          </a:xfrm>
          <a:prstGeom prst="rect">
            <a:avLst/>
          </a:prstGeom>
          <a:solidFill>
            <a:schemeClr val="accent1">
              <a:lumMod val="50000"/>
            </a:schemeClr>
          </a:solidFill>
        </p:spPr>
        <p:txBody>
          <a:bodyPr wrap="none" rtlCol="0">
            <a:spAutoFit/>
          </a:bodyPr>
          <a:lstStyle/>
          <a:p>
            <a:r>
              <a:rPr lang="ko-KR" altLang="en-US" sz="5400" dirty="0" smtClean="0">
                <a:ln>
                  <a:solidFill>
                    <a:schemeClr val="tx1">
                      <a:alpha val="1000"/>
                    </a:schemeClr>
                  </a:solidFill>
                </a:ln>
                <a:solidFill>
                  <a:schemeClr val="bg1">
                    <a:lumMod val="95000"/>
                  </a:schemeClr>
                </a:solidFill>
                <a:latin typeface="나눔바른고딕" panose="020B0603020101020101" pitchFamily="50" charset="-127"/>
                <a:ea typeface="나눔바른고딕" panose="020B0603020101020101" pitchFamily="50" charset="-127"/>
              </a:rPr>
              <a:t>목차</a:t>
            </a:r>
            <a:endParaRPr lang="ko-KR" altLang="en-US" sz="5400" dirty="0">
              <a:ln>
                <a:solidFill>
                  <a:schemeClr val="tx1">
                    <a:alpha val="1000"/>
                  </a:schemeClr>
                </a:solidFill>
              </a:ln>
              <a:solidFill>
                <a:schemeClr val="bg1">
                  <a:lumMod val="95000"/>
                </a:schemeClr>
              </a:solidFill>
              <a:latin typeface="나눔바른고딕" panose="020B0603020101020101" pitchFamily="50" charset="-127"/>
              <a:ea typeface="나눔바른고딕" panose="020B0603020101020101" pitchFamily="50" charset="-127"/>
            </a:endParaRPr>
          </a:p>
        </p:txBody>
      </p:sp>
      <p:sp>
        <p:nvSpPr>
          <p:cNvPr id="9" name="TextBox 8"/>
          <p:cNvSpPr txBox="1"/>
          <p:nvPr/>
        </p:nvSpPr>
        <p:spPr>
          <a:xfrm>
            <a:off x="5349745" y="2393126"/>
            <a:ext cx="654346" cy="1015663"/>
          </a:xfrm>
          <a:prstGeom prst="rect">
            <a:avLst/>
          </a:prstGeom>
          <a:solidFill>
            <a:schemeClr val="accent1">
              <a:lumMod val="50000"/>
            </a:schemeClr>
          </a:solidFill>
        </p:spPr>
        <p:txBody>
          <a:bodyPr wrap="none" rtlCol="0">
            <a:spAutoFit/>
          </a:bodyPr>
          <a:lstStyle/>
          <a:p>
            <a:r>
              <a:rPr lang="en-US" altLang="ko-KR" sz="6000" dirty="0" smtClean="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rPr>
              <a:t>2</a:t>
            </a:r>
            <a:endParaRPr lang="ko-KR" altLang="en-US"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endParaRPr>
          </a:p>
        </p:txBody>
      </p:sp>
      <p:sp>
        <p:nvSpPr>
          <p:cNvPr id="10" name="TextBox 9"/>
          <p:cNvSpPr txBox="1"/>
          <p:nvPr/>
        </p:nvSpPr>
        <p:spPr>
          <a:xfrm>
            <a:off x="5349745" y="3560470"/>
            <a:ext cx="655949" cy="1015663"/>
          </a:xfrm>
          <a:prstGeom prst="rect">
            <a:avLst/>
          </a:prstGeom>
          <a:solidFill>
            <a:schemeClr val="accent1">
              <a:lumMod val="50000"/>
            </a:schemeClr>
          </a:solidFill>
        </p:spPr>
        <p:txBody>
          <a:bodyPr wrap="none" rtlCol="0">
            <a:spAutoFit/>
          </a:bodyPr>
          <a:lstStyle/>
          <a:p>
            <a:r>
              <a:rPr lang="en-US" altLang="ko-KR" sz="6000" dirty="0" smtClean="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rPr>
              <a:t>3</a:t>
            </a:r>
            <a:endParaRPr lang="ko-KR" altLang="en-US"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endParaRPr>
          </a:p>
        </p:txBody>
      </p:sp>
      <p:sp>
        <p:nvSpPr>
          <p:cNvPr id="11" name="TextBox 10"/>
          <p:cNvSpPr txBox="1"/>
          <p:nvPr/>
        </p:nvSpPr>
        <p:spPr>
          <a:xfrm>
            <a:off x="5349745" y="4727814"/>
            <a:ext cx="689612" cy="1015663"/>
          </a:xfrm>
          <a:prstGeom prst="rect">
            <a:avLst/>
          </a:prstGeom>
          <a:solidFill>
            <a:schemeClr val="accent1">
              <a:lumMod val="50000"/>
            </a:schemeClr>
          </a:solidFill>
        </p:spPr>
        <p:txBody>
          <a:bodyPr wrap="none" rtlCol="0">
            <a:spAutoFit/>
          </a:bodyPr>
          <a:lstStyle/>
          <a:p>
            <a:r>
              <a:rPr lang="en-US" altLang="ko-KR"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rPr>
              <a:t>4</a:t>
            </a:r>
            <a:endParaRPr lang="ko-KR" altLang="en-US" sz="6000" dirty="0">
              <a:ln>
                <a:solidFill>
                  <a:schemeClr val="tx1">
                    <a:alpha val="1000"/>
                  </a:schemeClr>
                </a:solidFill>
              </a:ln>
              <a:solidFill>
                <a:schemeClr val="bg1">
                  <a:lumMod val="95000"/>
                </a:schemeClr>
              </a:solidFill>
              <a:latin typeface="a블랙M" panose="02020600000000000000" pitchFamily="18" charset="-127"/>
              <a:ea typeface="a블랙M" panose="02020600000000000000" pitchFamily="18" charset="-127"/>
            </a:endParaRPr>
          </a:p>
        </p:txBody>
      </p:sp>
      <p:sp>
        <p:nvSpPr>
          <p:cNvPr id="12" name="TextBox 11"/>
          <p:cNvSpPr txBox="1"/>
          <p:nvPr/>
        </p:nvSpPr>
        <p:spPr>
          <a:xfrm>
            <a:off x="6493516" y="2639347"/>
            <a:ext cx="1467068" cy="523220"/>
          </a:xfrm>
          <a:prstGeom prst="rect">
            <a:avLst/>
          </a:prstGeom>
          <a:noFill/>
        </p:spPr>
        <p:txBody>
          <a:bodyPr wrap="none" rtlCol="0">
            <a:spAutoFit/>
          </a:bodyPr>
          <a:lstStyle/>
          <a:p>
            <a:r>
              <a:rPr lang="ko-KR" altLang="en-US" sz="2800" dirty="0" smtClean="0">
                <a:ln>
                  <a:solidFill>
                    <a:schemeClr val="tx1">
                      <a:alpha val="1000"/>
                    </a:schemeClr>
                  </a:solidFill>
                </a:ln>
                <a:latin typeface="나눔바른고딕" panose="020B0603020101020101" pitchFamily="50" charset="-127"/>
                <a:ea typeface="나눔바른고딕" panose="020B0603020101020101" pitchFamily="50" charset="-127"/>
              </a:rPr>
              <a:t>기업연구</a:t>
            </a:r>
            <a:endParaRPr lang="ko-KR" altLang="en-US" sz="2800" dirty="0">
              <a:ln>
                <a:solidFill>
                  <a:schemeClr val="tx1">
                    <a:alpha val="1000"/>
                  </a:schemeClr>
                </a:solidFill>
              </a:ln>
              <a:latin typeface="나눔바른고딕" panose="020B0603020101020101" pitchFamily="50" charset="-127"/>
              <a:ea typeface="나눔바른고딕" panose="020B0603020101020101" pitchFamily="50" charset="-127"/>
            </a:endParaRPr>
          </a:p>
        </p:txBody>
      </p:sp>
      <p:sp>
        <p:nvSpPr>
          <p:cNvPr id="13" name="TextBox 12"/>
          <p:cNvSpPr txBox="1"/>
          <p:nvPr/>
        </p:nvSpPr>
        <p:spPr>
          <a:xfrm>
            <a:off x="6492715" y="3806691"/>
            <a:ext cx="1467068" cy="523220"/>
          </a:xfrm>
          <a:prstGeom prst="rect">
            <a:avLst/>
          </a:prstGeom>
          <a:noFill/>
        </p:spPr>
        <p:txBody>
          <a:bodyPr wrap="none" rtlCol="0">
            <a:spAutoFit/>
          </a:bodyPr>
          <a:lstStyle/>
          <a:p>
            <a:r>
              <a:rPr lang="ko-KR" altLang="en-US" sz="2800" dirty="0" smtClean="0">
                <a:ln>
                  <a:solidFill>
                    <a:schemeClr val="tx1">
                      <a:alpha val="1000"/>
                    </a:schemeClr>
                  </a:solidFill>
                </a:ln>
                <a:latin typeface="나눔바른고딕" panose="020B0603020101020101" pitchFamily="50" charset="-127"/>
                <a:ea typeface="나눔바른고딕" panose="020B0603020101020101" pitchFamily="50" charset="-127"/>
              </a:rPr>
              <a:t>기업현황</a:t>
            </a:r>
            <a:endParaRPr lang="ko-KR" altLang="en-US" sz="2800" dirty="0">
              <a:ln>
                <a:solidFill>
                  <a:schemeClr val="tx1">
                    <a:alpha val="1000"/>
                  </a:schemeClr>
                </a:solidFill>
              </a:ln>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6783660" y="4974035"/>
            <a:ext cx="825867" cy="523220"/>
          </a:xfrm>
          <a:prstGeom prst="rect">
            <a:avLst/>
          </a:prstGeom>
          <a:noFill/>
        </p:spPr>
        <p:txBody>
          <a:bodyPr wrap="none" rtlCol="0">
            <a:spAutoFit/>
          </a:bodyPr>
          <a:lstStyle/>
          <a:p>
            <a:r>
              <a:rPr lang="ko-KR" altLang="en-US" sz="2800" dirty="0" smtClean="0">
                <a:ln>
                  <a:solidFill>
                    <a:schemeClr val="tx1">
                      <a:alpha val="1000"/>
                    </a:schemeClr>
                  </a:solidFill>
                </a:ln>
                <a:latin typeface="나눔바른고딕" panose="020B0603020101020101" pitchFamily="50" charset="-127"/>
                <a:ea typeface="나눔바른고딕" panose="020B0603020101020101" pitchFamily="50" charset="-127"/>
              </a:rPr>
              <a:t>결론</a:t>
            </a:r>
            <a:endParaRPr lang="ko-KR" altLang="en-US" sz="2800" dirty="0">
              <a:ln>
                <a:solidFill>
                  <a:schemeClr val="tx1">
                    <a:alpha val="1000"/>
                  </a:schemeClr>
                </a:solidFill>
              </a:ln>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729517986"/>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738" y="366222"/>
            <a:ext cx="490840" cy="1015663"/>
          </a:xfrm>
          <a:prstGeom prst="rect">
            <a:avLst/>
          </a:prstGeom>
          <a:solidFill>
            <a:schemeClr val="accent1">
              <a:lumMod val="50000"/>
            </a:schemeClr>
          </a:solidFill>
        </p:spPr>
        <p:txBody>
          <a:bodyPr wrap="none">
            <a:spAutoFit/>
          </a:bodyPr>
          <a:lstStyle/>
          <a:p>
            <a:pPr lvl="0">
              <a:defRPr/>
            </a:pPr>
            <a:r>
              <a:rPr lang="en-US" altLang="ko-KR" sz="6000">
                <a:ln w="9525">
                  <a:solidFill>
                    <a:schemeClr val="tx1">
                      <a:alpha val="1000"/>
                    </a:schemeClr>
                  </a:solidFill>
                </a:ln>
                <a:solidFill>
                  <a:schemeClr val="bg1">
                    <a:lumMod val="95000"/>
                  </a:schemeClr>
                </a:solidFill>
                <a:latin typeface="a블랙M"/>
                <a:ea typeface="a블랙M"/>
              </a:rPr>
              <a:t>1</a:t>
            </a:r>
            <a:endParaRPr lang="ko-KR" altLang="en-US" sz="6000">
              <a:ln w="9525">
                <a:solidFill>
                  <a:schemeClr val="tx1">
                    <a:alpha val="1000"/>
                  </a:schemeClr>
                </a:solidFill>
              </a:ln>
              <a:solidFill>
                <a:schemeClr val="bg1">
                  <a:lumMod val="95000"/>
                </a:schemeClr>
              </a:solidFill>
              <a:latin typeface="a블랙M"/>
              <a:ea typeface="a블랙M"/>
            </a:endParaRPr>
          </a:p>
        </p:txBody>
      </p:sp>
      <p:sp>
        <p:nvSpPr>
          <p:cNvPr id="6" name="TextBox 5"/>
          <p:cNvSpPr txBox="1"/>
          <p:nvPr/>
        </p:nvSpPr>
        <p:spPr>
          <a:xfrm>
            <a:off x="1097107" y="950997"/>
            <a:ext cx="1204133" cy="390123"/>
          </a:xfrm>
          <a:prstGeom prst="rect">
            <a:avLst/>
          </a:prstGeom>
          <a:noFill/>
        </p:spPr>
        <p:txBody>
          <a:bodyPr wrap="none">
            <a:spAutoFit/>
          </a:bodyPr>
          <a:lstStyle/>
          <a:p>
            <a:pPr lvl="0">
              <a:defRPr/>
            </a:pPr>
            <a:r>
              <a:rPr lang="en-US" altLang="ko-KR" sz="2000">
                <a:ln w="9525">
                  <a:solidFill>
                    <a:schemeClr val="tx1">
                      <a:alpha val="1000"/>
                    </a:schemeClr>
                  </a:solidFill>
                </a:ln>
                <a:solidFill>
                  <a:schemeClr val="tx1">
                    <a:lumMod val="65000"/>
                    <a:lumOff val="35000"/>
                  </a:schemeClr>
                </a:solidFill>
                <a:latin typeface="나눔바른고딕"/>
                <a:ea typeface="나눔바른고딕"/>
              </a:rPr>
              <a:t>1 OSINT</a:t>
            </a:r>
            <a:endParaRPr lang="en-US" altLang="ko-KR" sz="2000">
              <a:ln w="9525">
                <a:solidFill>
                  <a:schemeClr val="tx1">
                    <a:alpha val="1000"/>
                  </a:schemeClr>
                </a:solidFill>
              </a:ln>
              <a:solidFill>
                <a:schemeClr val="tx1">
                  <a:lumMod val="65000"/>
                  <a:lumOff val="35000"/>
                </a:schemeClr>
              </a:solidFill>
              <a:latin typeface="나눔바른고딕"/>
              <a:ea typeface="나눔바른고딕"/>
            </a:endParaRPr>
          </a:p>
        </p:txBody>
      </p:sp>
      <p:sp>
        <p:nvSpPr>
          <p:cNvPr id="7" name="TextBox 6"/>
          <p:cNvSpPr txBox="1"/>
          <p:nvPr/>
        </p:nvSpPr>
        <p:spPr>
          <a:xfrm>
            <a:off x="1083039" y="366222"/>
            <a:ext cx="1799226" cy="574848"/>
          </a:xfrm>
          <a:prstGeom prst="rect">
            <a:avLst/>
          </a:prstGeom>
          <a:noFill/>
        </p:spPr>
        <p:txBody>
          <a:bodyPr wrap="none">
            <a:spAutoFit/>
          </a:bodyPr>
          <a:lstStyle/>
          <a:p>
            <a:pPr lvl="0">
              <a:defRPr/>
            </a:pPr>
            <a:r>
              <a:rPr lang="en-US" altLang="ko-KR" sz="3200">
                <a:ln w="9525">
                  <a:solidFill>
                    <a:schemeClr val="tx1">
                      <a:alpha val="1000"/>
                    </a:schemeClr>
                  </a:solidFill>
                </a:ln>
                <a:latin typeface="나눔바른고딕"/>
                <a:ea typeface="나눔바른고딕"/>
              </a:rPr>
              <a:t>1</a:t>
            </a:r>
            <a:r>
              <a:rPr lang="ko-KR" altLang="en-US" sz="3200">
                <a:ln w="9525">
                  <a:solidFill>
                    <a:schemeClr val="tx1">
                      <a:alpha val="1000"/>
                    </a:schemeClr>
                  </a:solidFill>
                </a:ln>
                <a:latin typeface="나눔바른고딕"/>
                <a:ea typeface="나눔바른고딕"/>
              </a:rPr>
              <a:t> </a:t>
            </a:r>
            <a:r>
              <a:rPr lang="en-US" altLang="ko-KR" sz="3200">
                <a:ln w="9525">
                  <a:solidFill>
                    <a:schemeClr val="tx1">
                      <a:alpha val="1000"/>
                    </a:schemeClr>
                  </a:solidFill>
                </a:ln>
                <a:latin typeface="나눔바른고딕"/>
                <a:ea typeface="나눔바른고딕"/>
              </a:rPr>
              <a:t>OSINT</a:t>
            </a:r>
            <a:endParaRPr lang="en-US" altLang="ko-KR" sz="3200">
              <a:ln w="9525">
                <a:solidFill>
                  <a:schemeClr val="tx1">
                    <a:alpha val="1000"/>
                  </a:schemeClr>
                </a:solidFill>
              </a:ln>
              <a:latin typeface="나눔바른고딕"/>
              <a:ea typeface="나눔바른고딕"/>
            </a:endParaRPr>
          </a:p>
        </p:txBody>
      </p:sp>
      <p:sp>
        <p:nvSpPr>
          <p:cNvPr id="2" name="직사각형 1"/>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
          <p:cNvSpPr txBox="1"/>
          <p:nvPr/>
        </p:nvSpPr>
        <p:spPr>
          <a:xfrm>
            <a:off x="389504" y="1668575"/>
            <a:ext cx="11293928" cy="358345"/>
          </a:xfrm>
          <a:prstGeom prst="rect">
            <a:avLst/>
          </a:prstGeom>
        </p:spPr>
        <p:txBody>
          <a:bodyPr wrap="square">
            <a:spAutoFit/>
          </a:bodyPr>
          <a:p>
            <a:pPr>
              <a:defRPr/>
            </a:pPr>
            <a:endParaRPr lang="en-US" altLang="ko-KR"/>
          </a:p>
        </p:txBody>
      </p:sp>
      <p:pic>
        <p:nvPicPr>
          <p:cNvPr id="9" name=""/>
          <p:cNvPicPr>
            <a:picLocks noChangeAspect="1"/>
          </p:cNvPicPr>
          <p:nvPr/>
        </p:nvPicPr>
        <p:blipFill rotWithShape="1">
          <a:blip r:embed="rId2"/>
          <a:stretch>
            <a:fillRect/>
          </a:stretch>
        </p:blipFill>
        <p:spPr>
          <a:xfrm>
            <a:off x="315005" y="1452562"/>
            <a:ext cx="7137400" cy="1031875"/>
          </a:xfrm>
          <a:prstGeom prst="rect">
            <a:avLst/>
          </a:prstGeom>
        </p:spPr>
      </p:pic>
      <p:sp>
        <p:nvSpPr>
          <p:cNvPr id="12" name=""/>
          <p:cNvSpPr txBox="1"/>
          <p:nvPr/>
        </p:nvSpPr>
        <p:spPr>
          <a:xfrm>
            <a:off x="272520" y="2505392"/>
            <a:ext cx="11080752" cy="4199890"/>
          </a:xfrm>
          <a:prstGeom prst="rect">
            <a:avLst/>
          </a:prstGeom>
        </p:spPr>
        <p:txBody>
          <a:bodyPr wrap="square">
            <a:spAutoFit/>
          </a:bodyPr>
          <a:p>
            <a:pPr>
              <a:defRPr/>
            </a:pPr>
            <a:r>
              <a:rPr lang="en-US" altLang="ko-KR"/>
              <a:t>일반적으로 공공에서 접근이 가능한 </a:t>
            </a:r>
            <a:r>
              <a:rPr lang="en-US" altLang="ko-KR">
                <a:highlight>
                  <a:srgbClr val="ffff00"/>
                </a:highlight>
              </a:rPr>
              <a:t>오픈소스를 이용하여 원시 데이터를 수집하여 얻은 정보를 OSINT</a:t>
            </a:r>
            <a:r>
              <a:rPr lang="en-US" altLang="ko-KR"/>
              <a:t>라고 정의한다. Open Source와 군에서 정보를 수집하는 첩보활동에서 유래된 Intelligence가 합쳐져서 탄생한 용어이다.</a:t>
            </a:r>
            <a:endParaRPr lang="en-US" altLang="ko-KR"/>
          </a:p>
          <a:p>
            <a:pPr>
              <a:defRPr/>
            </a:pPr>
            <a:endParaRPr lang="en-US" altLang="ko-KR"/>
          </a:p>
          <a:p>
            <a:pPr>
              <a:defRPr/>
            </a:pPr>
            <a:r>
              <a:rPr lang="en-US" altLang="ko-KR"/>
              <a:t>OSINT는 국가나 민간 정보단체 등에서 테러 및 범죄활동과 관련된 정보를 파악하기 위해 사용되며, 신문, 라디오, TV등의 전통적인 매체를 통한 오픈소스 정보수집에서 출발하였다.</a:t>
            </a:r>
            <a:endParaRPr lang="en-US" altLang="ko-KR"/>
          </a:p>
          <a:p>
            <a:pPr>
              <a:defRPr/>
            </a:pPr>
            <a:endParaRPr lang="en-US" altLang="ko-KR"/>
          </a:p>
          <a:p>
            <a:pPr>
              <a:defRPr/>
            </a:pPr>
            <a:r>
              <a:rPr lang="en-US" altLang="ko-KR"/>
              <a:t>현재는 IT의 지속적인 발전으로 광범위하게 정보를 수집하기 위해 데이터 유출을 방지하고 민감 정보를 파악하여 사이버 위협 요소를 식별하고 있다. 또한 사이버 공격으로부터 보호하기 위해 효과적인 위협 전략을 수립하는 목적으로 활용된다. 특정 정보를 수집하기 위한 목적으로 블로그, 이메일, IP주소, SNS, 다크웹 등 사용이 되고 있다.</a:t>
            </a:r>
            <a:endParaRPr lang="en-US" altLang="ko-KR"/>
          </a:p>
          <a:p>
            <a:pPr>
              <a:defRPr/>
            </a:pPr>
            <a:endParaRPr lang="en-US" altLang="ko-KR"/>
          </a:p>
          <a:p>
            <a:pPr>
              <a:defRPr/>
            </a:pPr>
            <a:r>
              <a:rPr lang="en-US" altLang="ko-KR"/>
              <a:t>데이터를 가져올 때, 데이터 수집 방법에 따라 Active와 Passive로 분류된다. 먼저, Active는 대상에 직접 프로그램 또는 스크립트 등을 사용하여 정보를 수집하여 로그가 남는 것이 특징이다. </a:t>
            </a:r>
            <a:r>
              <a:rPr lang="en-US" altLang="ko-KR">
                <a:highlight>
                  <a:srgbClr val="ffff00"/>
                </a:highlight>
              </a:rPr>
              <a:t>Passive는 다양한 OSINT 도구(Whois, Google, Shodan…</a:t>
            </a:r>
            <a:r>
              <a:rPr lang="en-US" altLang="ko-KR"/>
              <a:t>)를 사용하여 정보를 수집하여 로그가 남지 않는다.</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738" y="366222"/>
            <a:ext cx="654346" cy="1015663"/>
          </a:xfrm>
          <a:prstGeom prst="rect">
            <a:avLst/>
          </a:prstGeom>
          <a:solidFill>
            <a:schemeClr val="accent1">
              <a:lumMod val="50000"/>
            </a:schemeClr>
          </a:solidFill>
        </p:spPr>
        <p:txBody>
          <a:bodyPr wrap="none">
            <a:spAutoFit/>
          </a:bodyPr>
          <a:lstStyle/>
          <a:p>
            <a:pPr lvl="0">
              <a:defRPr/>
            </a:pPr>
            <a:r>
              <a:rPr lang="en-US" altLang="ko-KR" sz="6000">
                <a:ln w="9525">
                  <a:solidFill>
                    <a:schemeClr val="tx1">
                      <a:alpha val="1000"/>
                    </a:schemeClr>
                  </a:solidFill>
                </a:ln>
                <a:solidFill>
                  <a:schemeClr val="bg1">
                    <a:lumMod val="95000"/>
                  </a:schemeClr>
                </a:solidFill>
                <a:latin typeface="a블랙M"/>
                <a:ea typeface="a블랙M"/>
              </a:rPr>
              <a:t>2</a:t>
            </a:r>
            <a:endParaRPr lang="ko-KR" altLang="en-US" sz="6000">
              <a:ln w="9525">
                <a:solidFill>
                  <a:schemeClr val="tx1">
                    <a:alpha val="1000"/>
                  </a:schemeClr>
                </a:solidFill>
              </a:ln>
              <a:solidFill>
                <a:schemeClr val="bg1">
                  <a:lumMod val="95000"/>
                </a:schemeClr>
              </a:solidFill>
              <a:latin typeface="a블랙M"/>
              <a:ea typeface="a블랙M"/>
            </a:endParaRPr>
          </a:p>
        </p:txBody>
      </p:sp>
      <p:sp>
        <p:nvSpPr>
          <p:cNvPr id="6" name="TextBox 5"/>
          <p:cNvSpPr txBox="1"/>
          <p:nvPr/>
        </p:nvSpPr>
        <p:spPr>
          <a:xfrm>
            <a:off x="1097107" y="950997"/>
            <a:ext cx="1089833" cy="390123"/>
          </a:xfrm>
          <a:prstGeom prst="rect">
            <a:avLst/>
          </a:prstGeom>
          <a:noFill/>
        </p:spPr>
        <p:txBody>
          <a:bodyPr wrap="none">
            <a:spAutoFit/>
          </a:bodyPr>
          <a:lstStyle/>
          <a:p>
            <a:pPr lvl="0">
              <a:defRPr/>
            </a:pPr>
            <a:r>
              <a:rPr lang="en-US" altLang="ko-KR" sz="2000">
                <a:ln w="9525">
                  <a:solidFill>
                    <a:schemeClr val="tx1">
                      <a:alpha val="1000"/>
                    </a:schemeClr>
                  </a:solidFill>
                </a:ln>
                <a:solidFill>
                  <a:schemeClr val="tx1">
                    <a:lumMod val="65000"/>
                    <a:lumOff val="35000"/>
                  </a:schemeClr>
                </a:solidFill>
                <a:latin typeface="나눔바른고딕"/>
                <a:ea typeface="나눔바른고딕"/>
              </a:rPr>
              <a:t>Shodan</a:t>
            </a:r>
            <a:endParaRPr lang="en-US" altLang="ko-KR" sz="2000">
              <a:ln w="9525">
                <a:solidFill>
                  <a:schemeClr val="tx1">
                    <a:alpha val="1000"/>
                  </a:schemeClr>
                </a:solidFill>
              </a:ln>
              <a:solidFill>
                <a:schemeClr val="tx1">
                  <a:lumMod val="65000"/>
                  <a:lumOff val="35000"/>
                </a:schemeClr>
              </a:solidFill>
              <a:latin typeface="나눔바른고딕"/>
              <a:ea typeface="나눔바른고딕"/>
            </a:endParaRPr>
          </a:p>
        </p:txBody>
      </p:sp>
      <p:sp>
        <p:nvSpPr>
          <p:cNvPr id="7" name="TextBox 6"/>
          <p:cNvSpPr txBox="1"/>
          <p:nvPr/>
        </p:nvSpPr>
        <p:spPr>
          <a:xfrm>
            <a:off x="1083038" y="366222"/>
            <a:ext cx="2193411" cy="574848"/>
          </a:xfrm>
          <a:prstGeom prst="rect">
            <a:avLst/>
          </a:prstGeom>
          <a:noFill/>
        </p:spPr>
        <p:txBody>
          <a:bodyPr wrap="square">
            <a:spAutoFit/>
          </a:bodyPr>
          <a:lstStyle/>
          <a:p>
            <a:pPr lvl="0">
              <a:defRPr/>
            </a:pPr>
            <a:r>
              <a:rPr lang="ko-KR" altLang="en-US" sz="3200">
                <a:ln w="9525">
                  <a:solidFill>
                    <a:schemeClr val="tx1">
                      <a:alpha val="1000"/>
                    </a:schemeClr>
                  </a:solidFill>
                </a:ln>
                <a:latin typeface="나눔바른고딕"/>
                <a:ea typeface="나눔바른고딕"/>
              </a:rPr>
              <a:t>쇼단</a:t>
            </a:r>
            <a:endParaRPr lang="ko-KR" altLang="en-US" sz="3200">
              <a:ln w="9525">
                <a:solidFill>
                  <a:schemeClr val="tx1">
                    <a:alpha val="1000"/>
                  </a:schemeClr>
                </a:solidFill>
              </a:ln>
              <a:latin typeface="나눔바른고딕"/>
              <a:ea typeface="나눔바른고딕"/>
            </a:endParaRPr>
          </a:p>
        </p:txBody>
      </p:sp>
      <p:sp>
        <p:nvSpPr>
          <p:cNvPr id="8" name="직사각형 7"/>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
          <p:cNvSpPr txBox="1"/>
          <p:nvPr/>
        </p:nvSpPr>
        <p:spPr>
          <a:xfrm>
            <a:off x="447144" y="1682750"/>
            <a:ext cx="10426595" cy="1458595"/>
          </a:xfrm>
          <a:prstGeom prst="rect">
            <a:avLst/>
          </a:prstGeom>
        </p:spPr>
        <p:txBody>
          <a:bodyPr wrap="none">
            <a:spAutoFit/>
          </a:bodyPr>
          <a:p>
            <a:pPr>
              <a:defRPr/>
            </a:pPr>
            <a:r>
              <a:rPr lang="ko-KR" altLang="en-US"/>
              <a:t>시스템 배너정보부터 메타데이터들을 이용해 특정 디바이스</a:t>
            </a:r>
            <a:r>
              <a:rPr lang="en-US" altLang="ko-KR"/>
              <a:t>,</a:t>
            </a:r>
            <a:r>
              <a:rPr lang="ko-KR" altLang="en-US"/>
              <a:t> 컴퓨터</a:t>
            </a:r>
            <a:r>
              <a:rPr lang="en-US" altLang="ko-KR"/>
              <a:t>,</a:t>
            </a:r>
            <a:r>
              <a:rPr lang="ko-KR" altLang="en-US"/>
              <a:t> 라우터</a:t>
            </a:r>
            <a:r>
              <a:rPr lang="en-US" altLang="ko-KR"/>
              <a:t>,</a:t>
            </a:r>
            <a:r>
              <a:rPr lang="ko-KR" altLang="en-US"/>
              <a:t> 서버의 정보 검색</a:t>
            </a:r>
            <a:endParaRPr lang="ko-KR" altLang="en-US"/>
          </a:p>
          <a:p>
            <a:pPr>
              <a:defRPr/>
            </a:pPr>
            <a:r>
              <a:rPr lang="ko-KR" altLang="en-US"/>
              <a:t>특정 시스템 대상으로 공격 대상을 검색할 시에 유용하게 활용</a:t>
            </a:r>
            <a:endParaRPr lang="ko-KR" altLang="en-US"/>
          </a:p>
          <a:p>
            <a:pPr>
              <a:defRPr/>
            </a:pPr>
            <a:endParaRPr lang="ko-KR" altLang="en-US"/>
          </a:p>
          <a:p>
            <a:pPr>
              <a:defRPr/>
            </a:pPr>
            <a:r>
              <a:rPr lang="ko-KR" altLang="en-US"/>
              <a:t>1. 진단용, 취약점 진단용으로 외부사이트에 의한 시스템 운영정보 노출 여부에 대한 판단을 한다.</a:t>
            </a:r>
            <a:endParaRPr lang="ko-KR" altLang="en-US"/>
          </a:p>
          <a:p>
            <a:pPr>
              <a:defRPr/>
            </a:pPr>
            <a:r>
              <a:rPr lang="ko-KR" altLang="en-US"/>
              <a:t>2. 웹캠, 캠, CCTV, IoT 기기 접속 용도 ( 허가되지않은 기기에 대한 접근은 처벌을 받을 수 있습니다.)</a:t>
            </a:r>
            <a:endParaRPr lang="ko-KR" altLang="en-US"/>
          </a:p>
        </p:txBody>
      </p:sp>
      <p:pic>
        <p:nvPicPr>
          <p:cNvPr id="10" name=""/>
          <p:cNvPicPr>
            <a:picLocks noChangeAspect="1"/>
          </p:cNvPicPr>
          <p:nvPr/>
        </p:nvPicPr>
        <p:blipFill rotWithShape="1">
          <a:blip r:embed="rId2"/>
          <a:stretch>
            <a:fillRect/>
          </a:stretch>
        </p:blipFill>
        <p:spPr>
          <a:xfrm>
            <a:off x="295956" y="3429000"/>
            <a:ext cx="8426224" cy="298529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738" y="366222"/>
            <a:ext cx="654346" cy="1015663"/>
          </a:xfrm>
          <a:prstGeom prst="rect">
            <a:avLst/>
          </a:prstGeom>
          <a:solidFill>
            <a:schemeClr val="accent1">
              <a:lumMod val="50000"/>
            </a:schemeClr>
          </a:solidFill>
        </p:spPr>
        <p:txBody>
          <a:bodyPr wrap="none">
            <a:spAutoFit/>
          </a:bodyPr>
          <a:lstStyle/>
          <a:p>
            <a:pPr lvl="0">
              <a:defRPr/>
            </a:pPr>
            <a:r>
              <a:rPr lang="en-US" altLang="ko-KR" sz="6000">
                <a:ln w="9525">
                  <a:solidFill>
                    <a:schemeClr val="tx1">
                      <a:alpha val="1000"/>
                    </a:schemeClr>
                  </a:solidFill>
                </a:ln>
                <a:solidFill>
                  <a:schemeClr val="bg1">
                    <a:lumMod val="95000"/>
                  </a:schemeClr>
                </a:solidFill>
                <a:latin typeface="a블랙M"/>
                <a:ea typeface="a블랙M"/>
              </a:rPr>
              <a:t>2</a:t>
            </a:r>
            <a:endParaRPr lang="ko-KR" altLang="en-US" sz="6000">
              <a:ln w="9525">
                <a:solidFill>
                  <a:schemeClr val="tx1">
                    <a:alpha val="1000"/>
                  </a:schemeClr>
                </a:solidFill>
              </a:ln>
              <a:solidFill>
                <a:schemeClr val="bg1">
                  <a:lumMod val="95000"/>
                </a:schemeClr>
              </a:solidFill>
              <a:latin typeface="a블랙M"/>
              <a:ea typeface="a블랙M"/>
            </a:endParaRPr>
          </a:p>
        </p:txBody>
      </p:sp>
      <p:sp>
        <p:nvSpPr>
          <p:cNvPr id="6" name="TextBox 5"/>
          <p:cNvSpPr txBox="1"/>
          <p:nvPr/>
        </p:nvSpPr>
        <p:spPr>
          <a:xfrm>
            <a:off x="1097106" y="950997"/>
            <a:ext cx="4080684" cy="390123"/>
          </a:xfrm>
          <a:prstGeom prst="rect">
            <a:avLst/>
          </a:prstGeom>
          <a:noFill/>
        </p:spPr>
        <p:txBody>
          <a:bodyPr wrap="none">
            <a:spAutoFit/>
          </a:bodyPr>
          <a:lstStyle/>
          <a:p>
            <a:pPr lvl="0">
              <a:defRPr/>
            </a:pPr>
            <a:r>
              <a:rPr lang="en-US" altLang="ko-KR" sz="2000">
                <a:ln w="9525">
                  <a:solidFill>
                    <a:schemeClr val="tx1">
                      <a:alpha val="1000"/>
                    </a:schemeClr>
                  </a:solidFill>
                </a:ln>
                <a:solidFill>
                  <a:schemeClr val="tx1">
                    <a:lumMod val="65000"/>
                    <a:lumOff val="35000"/>
                  </a:schemeClr>
                </a:solidFill>
                <a:latin typeface="나눔바른고딕"/>
                <a:ea typeface="나눔바른고딕"/>
              </a:rPr>
              <a:t>Shodan</a:t>
            </a:r>
            <a:r>
              <a:rPr lang="ko-KR" altLang="en-US" sz="2000">
                <a:ln w="9525">
                  <a:solidFill>
                    <a:schemeClr val="tx1">
                      <a:alpha val="1000"/>
                    </a:schemeClr>
                  </a:solidFill>
                </a:ln>
                <a:solidFill>
                  <a:schemeClr val="tx1">
                    <a:lumMod val="65000"/>
                    <a:lumOff val="35000"/>
                  </a:schemeClr>
                </a:solidFill>
                <a:latin typeface="나눔바른고딕"/>
                <a:ea typeface="나눔바른고딕"/>
              </a:rPr>
              <a:t>을 이용한 이용한 정보 수집</a:t>
            </a:r>
            <a:endParaRPr lang="ko-KR" altLang="en-US" sz="2000">
              <a:ln w="9525">
                <a:solidFill>
                  <a:schemeClr val="tx1">
                    <a:alpha val="1000"/>
                  </a:schemeClr>
                </a:solidFill>
              </a:ln>
              <a:solidFill>
                <a:schemeClr val="tx1">
                  <a:lumMod val="65000"/>
                  <a:lumOff val="35000"/>
                </a:schemeClr>
              </a:solidFill>
              <a:latin typeface="나눔바른고딕"/>
              <a:ea typeface="나눔바른고딕"/>
            </a:endParaRPr>
          </a:p>
        </p:txBody>
      </p:sp>
      <p:sp>
        <p:nvSpPr>
          <p:cNvPr id="7" name="TextBox 6"/>
          <p:cNvSpPr txBox="1"/>
          <p:nvPr/>
        </p:nvSpPr>
        <p:spPr>
          <a:xfrm>
            <a:off x="1083038" y="366222"/>
            <a:ext cx="2193411" cy="574848"/>
          </a:xfrm>
          <a:prstGeom prst="rect">
            <a:avLst/>
          </a:prstGeom>
          <a:noFill/>
        </p:spPr>
        <p:txBody>
          <a:bodyPr wrap="square">
            <a:spAutoFit/>
          </a:bodyPr>
          <a:lstStyle/>
          <a:p>
            <a:pPr lvl="0">
              <a:defRPr/>
            </a:pPr>
            <a:r>
              <a:rPr lang="ko-KR" altLang="en-US" sz="3200">
                <a:ln w="9525">
                  <a:solidFill>
                    <a:schemeClr val="tx1">
                      <a:alpha val="1000"/>
                    </a:schemeClr>
                  </a:solidFill>
                </a:ln>
                <a:latin typeface="나눔바른고딕"/>
                <a:ea typeface="나눔바른고딕"/>
              </a:rPr>
              <a:t>쇼단</a:t>
            </a:r>
            <a:endParaRPr lang="ko-KR" altLang="en-US" sz="3200">
              <a:ln w="9525">
                <a:solidFill>
                  <a:schemeClr val="tx1">
                    <a:alpha val="1000"/>
                  </a:schemeClr>
                </a:solidFill>
              </a:ln>
              <a:latin typeface="나눔바른고딕"/>
              <a:ea typeface="나눔바른고딕"/>
            </a:endParaRPr>
          </a:p>
        </p:txBody>
      </p:sp>
      <p:sp>
        <p:nvSpPr>
          <p:cNvPr id="8" name="직사각형 7"/>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
          <p:cNvSpPr txBox="1"/>
          <p:nvPr/>
        </p:nvSpPr>
        <p:spPr>
          <a:xfrm>
            <a:off x="447143" y="1495651"/>
            <a:ext cx="6521347" cy="906145"/>
          </a:xfrm>
          <a:prstGeom prst="rect">
            <a:avLst/>
          </a:prstGeom>
        </p:spPr>
        <p:txBody>
          <a:bodyPr wrap="none">
            <a:spAutoFit/>
          </a:bodyPr>
          <a:p>
            <a:pPr>
              <a:defRPr/>
            </a:pPr>
            <a:r>
              <a:rPr lang="ko-KR" altLang="en-US"/>
              <a:t>네트워크</a:t>
            </a:r>
            <a:r>
              <a:rPr lang="en-US" altLang="ko-KR"/>
              <a:t>/</a:t>
            </a:r>
            <a:r>
              <a:rPr lang="ko-KR" altLang="en-US"/>
              <a:t>서버 배너 정보 사례 </a:t>
            </a:r>
            <a:r>
              <a:rPr lang="en-US" altLang="ko-KR"/>
              <a:t>-</a:t>
            </a:r>
            <a:r>
              <a:rPr lang="ko-KR" altLang="en-US"/>
              <a:t> 특정 </a:t>
            </a:r>
            <a:r>
              <a:rPr lang="en-US" altLang="ko-KR"/>
              <a:t>IP</a:t>
            </a:r>
            <a:r>
              <a:rPr lang="ko-KR" altLang="en-US"/>
              <a:t> 검색 결과</a:t>
            </a:r>
            <a:endParaRPr lang="ko-KR" altLang="en-US"/>
          </a:p>
          <a:p>
            <a:pPr>
              <a:defRPr/>
            </a:pPr>
            <a:r>
              <a:rPr lang="ko-KR" altLang="en-US"/>
              <a:t>	불필요하게 오픈된 포트 정보를 확인할 수 있음</a:t>
            </a:r>
            <a:endParaRPr lang="ko-KR" altLang="en-US"/>
          </a:p>
          <a:p>
            <a:pPr>
              <a:defRPr/>
            </a:pPr>
            <a:r>
              <a:rPr lang="ko-KR" altLang="en-US"/>
              <a:t>	직접</a:t>
            </a:r>
            <a:r>
              <a:rPr lang="en-US" altLang="ko-KR"/>
              <a:t> Nmap</a:t>
            </a:r>
            <a:r>
              <a:rPr lang="ko-KR" altLang="en-US"/>
              <a:t> 스캔을 하는 것보다 더 효율적일 수 있음</a:t>
            </a:r>
            <a:endParaRPr lang="ko-KR" altLang="en-US"/>
          </a:p>
        </p:txBody>
      </p:sp>
      <p:pic>
        <p:nvPicPr>
          <p:cNvPr id="11" name=""/>
          <p:cNvPicPr>
            <a:picLocks noChangeAspect="1"/>
          </p:cNvPicPr>
          <p:nvPr/>
        </p:nvPicPr>
        <p:blipFill rotWithShape="1">
          <a:blip r:embed="rId2"/>
          <a:stretch>
            <a:fillRect/>
          </a:stretch>
        </p:blipFill>
        <p:spPr>
          <a:xfrm>
            <a:off x="361951" y="2414588"/>
            <a:ext cx="9358992" cy="414047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738" y="366222"/>
            <a:ext cx="654346" cy="1015663"/>
          </a:xfrm>
          <a:prstGeom prst="rect">
            <a:avLst/>
          </a:prstGeom>
          <a:solidFill>
            <a:schemeClr val="accent1">
              <a:lumMod val="50000"/>
            </a:schemeClr>
          </a:solidFill>
        </p:spPr>
        <p:txBody>
          <a:bodyPr wrap="none">
            <a:spAutoFit/>
          </a:bodyPr>
          <a:lstStyle/>
          <a:p>
            <a:pPr lvl="0">
              <a:defRPr/>
            </a:pPr>
            <a:r>
              <a:rPr lang="en-US" altLang="ko-KR" sz="6000">
                <a:ln w="9525">
                  <a:solidFill>
                    <a:schemeClr val="tx1">
                      <a:alpha val="1000"/>
                    </a:schemeClr>
                  </a:solidFill>
                </a:ln>
                <a:solidFill>
                  <a:schemeClr val="bg1">
                    <a:lumMod val="95000"/>
                  </a:schemeClr>
                </a:solidFill>
                <a:latin typeface="a블랙M"/>
                <a:ea typeface="a블랙M"/>
              </a:rPr>
              <a:t>2</a:t>
            </a:r>
            <a:endParaRPr lang="ko-KR" altLang="en-US" sz="6000">
              <a:ln w="9525">
                <a:solidFill>
                  <a:schemeClr val="tx1">
                    <a:alpha val="1000"/>
                  </a:schemeClr>
                </a:solidFill>
              </a:ln>
              <a:solidFill>
                <a:schemeClr val="bg1">
                  <a:lumMod val="95000"/>
                </a:schemeClr>
              </a:solidFill>
              <a:latin typeface="a블랙M"/>
              <a:ea typeface="a블랙M"/>
            </a:endParaRPr>
          </a:p>
        </p:txBody>
      </p:sp>
      <p:sp>
        <p:nvSpPr>
          <p:cNvPr id="6" name="TextBox 5"/>
          <p:cNvSpPr txBox="1"/>
          <p:nvPr/>
        </p:nvSpPr>
        <p:spPr>
          <a:xfrm>
            <a:off x="1097106" y="950997"/>
            <a:ext cx="4080684" cy="390123"/>
          </a:xfrm>
          <a:prstGeom prst="rect">
            <a:avLst/>
          </a:prstGeom>
          <a:noFill/>
        </p:spPr>
        <p:txBody>
          <a:bodyPr wrap="none">
            <a:spAutoFit/>
          </a:bodyPr>
          <a:lstStyle/>
          <a:p>
            <a:pPr lvl="0">
              <a:defRPr/>
            </a:pPr>
            <a:r>
              <a:rPr lang="en-US" altLang="ko-KR" sz="2000">
                <a:ln w="9525">
                  <a:solidFill>
                    <a:schemeClr val="tx1">
                      <a:alpha val="1000"/>
                    </a:schemeClr>
                  </a:solidFill>
                </a:ln>
                <a:solidFill>
                  <a:schemeClr val="tx1">
                    <a:lumMod val="65000"/>
                    <a:lumOff val="35000"/>
                  </a:schemeClr>
                </a:solidFill>
                <a:latin typeface="나눔바른고딕"/>
                <a:ea typeface="나눔바른고딕"/>
              </a:rPr>
              <a:t>Shodan</a:t>
            </a:r>
            <a:r>
              <a:rPr lang="ko-KR" altLang="en-US" sz="2000">
                <a:ln w="9525">
                  <a:solidFill>
                    <a:schemeClr val="tx1">
                      <a:alpha val="1000"/>
                    </a:schemeClr>
                  </a:solidFill>
                </a:ln>
                <a:solidFill>
                  <a:schemeClr val="tx1">
                    <a:lumMod val="65000"/>
                    <a:lumOff val="35000"/>
                  </a:schemeClr>
                </a:solidFill>
                <a:latin typeface="나눔바른고딕"/>
                <a:ea typeface="나눔바른고딕"/>
              </a:rPr>
              <a:t>을 이용한 이용한 정보 수집</a:t>
            </a:r>
            <a:endParaRPr lang="ko-KR" altLang="en-US" sz="2000">
              <a:ln w="9525">
                <a:solidFill>
                  <a:schemeClr val="tx1">
                    <a:alpha val="1000"/>
                  </a:schemeClr>
                </a:solidFill>
              </a:ln>
              <a:solidFill>
                <a:schemeClr val="tx1">
                  <a:lumMod val="65000"/>
                  <a:lumOff val="35000"/>
                </a:schemeClr>
              </a:solidFill>
              <a:latin typeface="나눔바른고딕"/>
              <a:ea typeface="나눔바른고딕"/>
            </a:endParaRPr>
          </a:p>
        </p:txBody>
      </p:sp>
      <p:sp>
        <p:nvSpPr>
          <p:cNvPr id="7" name="TextBox 6"/>
          <p:cNvSpPr txBox="1"/>
          <p:nvPr/>
        </p:nvSpPr>
        <p:spPr>
          <a:xfrm>
            <a:off x="1083038" y="366222"/>
            <a:ext cx="2193411" cy="574848"/>
          </a:xfrm>
          <a:prstGeom prst="rect">
            <a:avLst/>
          </a:prstGeom>
          <a:noFill/>
        </p:spPr>
        <p:txBody>
          <a:bodyPr wrap="square">
            <a:spAutoFit/>
          </a:bodyPr>
          <a:lstStyle/>
          <a:p>
            <a:pPr lvl="0">
              <a:defRPr/>
            </a:pPr>
            <a:r>
              <a:rPr lang="ko-KR" altLang="en-US" sz="3200">
                <a:ln w="9525">
                  <a:solidFill>
                    <a:schemeClr val="tx1">
                      <a:alpha val="1000"/>
                    </a:schemeClr>
                  </a:solidFill>
                </a:ln>
                <a:latin typeface="나눔바른고딕"/>
                <a:ea typeface="나눔바른고딕"/>
              </a:rPr>
              <a:t>쇼단</a:t>
            </a:r>
            <a:endParaRPr lang="ko-KR" altLang="en-US" sz="3200">
              <a:ln w="9525">
                <a:solidFill>
                  <a:schemeClr val="tx1">
                    <a:alpha val="1000"/>
                  </a:schemeClr>
                </a:solidFill>
              </a:ln>
              <a:latin typeface="나눔바른고딕"/>
              <a:ea typeface="나눔바른고딕"/>
            </a:endParaRPr>
          </a:p>
        </p:txBody>
      </p:sp>
      <p:sp>
        <p:nvSpPr>
          <p:cNvPr id="8" name="직사각형 7"/>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
          <p:cNvSpPr txBox="1"/>
          <p:nvPr/>
        </p:nvSpPr>
        <p:spPr>
          <a:xfrm>
            <a:off x="447143" y="1495651"/>
            <a:ext cx="8616847" cy="906145"/>
          </a:xfrm>
          <a:prstGeom prst="rect">
            <a:avLst/>
          </a:prstGeom>
        </p:spPr>
        <p:txBody>
          <a:bodyPr wrap="none">
            <a:spAutoFit/>
          </a:bodyPr>
          <a:p>
            <a:pPr>
              <a:defRPr/>
            </a:pPr>
            <a:r>
              <a:rPr lang="ko-KR" altLang="en-US"/>
              <a:t>네트워크</a:t>
            </a:r>
            <a:r>
              <a:rPr lang="en-US" altLang="ko-KR"/>
              <a:t>/</a:t>
            </a:r>
            <a:r>
              <a:rPr lang="ko-KR" altLang="en-US"/>
              <a:t>서버 배너 정보 사례 </a:t>
            </a:r>
            <a:r>
              <a:rPr lang="en-US" altLang="ko-KR"/>
              <a:t>-</a:t>
            </a:r>
            <a:r>
              <a:rPr lang="ko-KR" altLang="en-US"/>
              <a:t> 특정 </a:t>
            </a:r>
            <a:r>
              <a:rPr lang="en-US" altLang="ko-KR"/>
              <a:t>IP</a:t>
            </a:r>
            <a:r>
              <a:rPr lang="ko-KR" altLang="en-US"/>
              <a:t> 검색 결과</a:t>
            </a:r>
            <a:endParaRPr lang="ko-KR" altLang="en-US"/>
          </a:p>
          <a:p>
            <a:pPr>
              <a:defRPr/>
            </a:pPr>
            <a:r>
              <a:rPr lang="ko-KR" altLang="en-US"/>
              <a:t>	서버의 응답</a:t>
            </a:r>
            <a:r>
              <a:rPr lang="en-US" altLang="ko-KR"/>
              <a:t>(Response)</a:t>
            </a:r>
            <a:r>
              <a:rPr lang="ko-KR" altLang="en-US"/>
              <a:t> 값에서 버전 정보 노출 여부 확인</a:t>
            </a:r>
            <a:endParaRPr lang="ko-KR" altLang="en-US"/>
          </a:p>
          <a:p>
            <a:pPr>
              <a:defRPr/>
            </a:pPr>
            <a:r>
              <a:rPr lang="ko-KR" altLang="en-US"/>
              <a:t>	버전과 비교하여 취약점 데이터베이스</a:t>
            </a:r>
            <a:r>
              <a:rPr lang="en-US" altLang="ko-KR"/>
              <a:t>(Exploit-DB)</a:t>
            </a:r>
            <a:r>
              <a:rPr lang="ko-KR" altLang="en-US"/>
              <a:t> 와 연결된 정보를 제공</a:t>
            </a:r>
            <a:endParaRPr lang="ko-KR" altLang="en-US"/>
          </a:p>
        </p:txBody>
      </p:sp>
      <p:pic>
        <p:nvPicPr>
          <p:cNvPr id="12" name=""/>
          <p:cNvPicPr>
            <a:picLocks noChangeAspect="1"/>
          </p:cNvPicPr>
          <p:nvPr/>
        </p:nvPicPr>
        <p:blipFill rotWithShape="1">
          <a:blip r:embed="rId2"/>
          <a:stretch>
            <a:fillRect/>
          </a:stretch>
        </p:blipFill>
        <p:spPr>
          <a:xfrm>
            <a:off x="356506" y="2410504"/>
            <a:ext cx="10985724" cy="41505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1597" y="2792928"/>
            <a:ext cx="3542742" cy="910392"/>
          </a:xfrm>
          <a:prstGeom prst="rect">
            <a:avLst/>
          </a:prstGeom>
          <a:solidFill>
            <a:schemeClr val="accent1">
              <a:lumMod val="50000"/>
            </a:schemeClr>
          </a:solidFill>
        </p:spPr>
        <p:txBody>
          <a:bodyPr wrap="none">
            <a:spAutoFit/>
          </a:bodyPr>
          <a:lstStyle/>
          <a:p>
            <a:pPr lvl="0">
              <a:defRPr/>
            </a:pPr>
            <a:r>
              <a:rPr lang="ko-KR" altLang="en-US" sz="5400">
                <a:ln w="9525">
                  <a:solidFill>
                    <a:schemeClr val="tx1">
                      <a:alpha val="1000"/>
                    </a:schemeClr>
                  </a:solidFill>
                </a:ln>
                <a:solidFill>
                  <a:schemeClr val="bg1">
                    <a:lumMod val="95000"/>
                  </a:schemeClr>
                </a:solidFill>
                <a:latin typeface="나눔바른고딕"/>
                <a:ea typeface="나눔바른고딕"/>
              </a:rPr>
              <a:t>감사합니다</a:t>
            </a:r>
            <a:endParaRPr lang="ko-KR" altLang="en-US" sz="5400">
              <a:ln w="9525">
                <a:solidFill>
                  <a:schemeClr val="tx1">
                    <a:alpha val="1000"/>
                  </a:schemeClr>
                </a:solidFill>
              </a:ln>
              <a:solidFill>
                <a:schemeClr val="bg1">
                  <a:lumMod val="95000"/>
                </a:schemeClr>
              </a:solidFill>
              <a:latin typeface="나눔바른고딕"/>
              <a:ea typeface="나눔바른고딕"/>
            </a:endParaRPr>
          </a:p>
        </p:txBody>
      </p:sp>
      <p:sp>
        <p:nvSpPr>
          <p:cNvPr id="7" name="TextBox 6"/>
          <p:cNvSpPr txBox="1"/>
          <p:nvPr/>
        </p:nvSpPr>
        <p:spPr>
          <a:xfrm>
            <a:off x="5299147" y="2325408"/>
            <a:ext cx="1907895" cy="461665"/>
          </a:xfrm>
          <a:prstGeom prst="rect">
            <a:avLst/>
          </a:prstGeom>
          <a:noFill/>
        </p:spPr>
        <p:txBody>
          <a:bodyPr wrap="none">
            <a:spAutoFit/>
          </a:bodyPr>
          <a:lstStyle/>
          <a:p>
            <a:pPr lvl="0">
              <a:defRPr/>
            </a:pPr>
            <a:r>
              <a:rPr lang="en-US" altLang="ko-KR" sz="2400">
                <a:ln w="9525">
                  <a:solidFill>
                    <a:schemeClr val="tx1">
                      <a:alpha val="1000"/>
                    </a:schemeClr>
                  </a:solidFill>
                </a:ln>
                <a:latin typeface="나눔바른고딕"/>
                <a:ea typeface="나눔바른고딕"/>
              </a:rPr>
              <a:t>THANK YOU</a:t>
            </a:r>
            <a:endParaRPr lang="ko-KR" altLang="en-US" sz="2400">
              <a:ln w="9525">
                <a:solidFill>
                  <a:schemeClr val="tx1">
                    <a:alpha val="1000"/>
                  </a:schemeClr>
                </a:solidFill>
              </a:ln>
              <a:latin typeface="나눔바른고딕"/>
              <a:ea typeface="나눔바른고딕"/>
            </a:endParaRPr>
          </a:p>
        </p:txBody>
      </p:sp>
      <p:sp>
        <p:nvSpPr>
          <p:cNvPr id="4" name="직사각형 3"/>
          <p:cNvSpPr/>
          <p:nvPr/>
        </p:nvSpPr>
        <p:spPr>
          <a:xfrm>
            <a:off x="149584" y="140677"/>
            <a:ext cx="11892359" cy="6597747"/>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264</ep:Words>
  <ep:PresentationFormat>와이드스크린</ep:PresentationFormat>
  <ep:Paragraphs>40</ep:Paragraphs>
  <ep:Slides>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7</vt:i4>
      </vt:variant>
    </vt:vector>
  </ep:HeadingPairs>
  <ep:TitlesOfParts>
    <vt:vector size="8" baseType="lpstr">
      <vt:lpstr>Office 테마</vt:lpstr>
      <vt:lpstr>슬라이드 1</vt:lpstr>
      <vt:lpstr>슬라이드 2</vt:lpstr>
      <vt:lpstr>슬라이드 3</vt:lpstr>
      <vt:lpstr>슬라이드 4</vt:lpstr>
      <vt:lpstr>슬라이드 5</vt:lpstr>
      <vt:lpstr>슬라이드 6</vt:lpstr>
      <vt:lpstr>슬라이드 7</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2015-05-21T02:05:49.000</dcterms:created>
  <dc:creator>user</dc:creator>
  <cp:lastModifiedBy>juseo</cp:lastModifiedBy>
  <dcterms:modified xsi:type="dcterms:W3CDTF">2023-11-08T19:25:12.115</dcterms:modified>
  <cp:revision>17</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