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Nunito"/>
      <p:regular r:id="rId59"/>
      <p:bold r:id="rId60"/>
      <p:italic r:id="rId61"/>
      <p:boldItalic r:id="rId62"/>
    </p:embeddedFont>
    <p:embeddedFont>
      <p:font typeface="Maven Pro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Nunito-boldItalic.fntdata"/><Relationship Id="rId61" Type="http://schemas.openxmlformats.org/officeDocument/2006/relationships/font" Target="fonts/Nunito-italic.fntdata"/><Relationship Id="rId20" Type="http://schemas.openxmlformats.org/officeDocument/2006/relationships/slide" Target="slides/slide15.xml"/><Relationship Id="rId64" Type="http://schemas.openxmlformats.org/officeDocument/2006/relationships/font" Target="fonts/MavenPro-bold.fntdata"/><Relationship Id="rId63" Type="http://schemas.openxmlformats.org/officeDocument/2006/relationships/font" Target="fonts/MavenPro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uni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Nunito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1d068b2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1d068b2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About 25% players don’t make it past one season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50% of players are gone by the end of 4 seasons (the median)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Less than 75% of players make it to 10 seasons</a:t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Based on this, the league is fiercely competitive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1d068b28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1d068b2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Both the -log(S(t)) and the log(-log(S(t))) graphs show a linear, upward trend, indicating a consistently declining survival rate 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Survival time never stabilizes, players are always at risk of being thrown out</a:t>
            </a:r>
            <a:endParaRPr sz="14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1d068b2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1d068b2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The Cumulative hazard is increasing at a consistent rate, implying that players are always at risk of being dropped from the league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1d068b28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a1d068b28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791B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0791B"/>
                </a:solidFill>
                <a:latin typeface="Nunito"/>
                <a:ea typeface="Nunito"/>
                <a:cs typeface="Nunito"/>
                <a:sym typeface="Nunito"/>
              </a:rPr>
              <a:t>The E-Kernel graph shows that the hazard starts off reasonably high and steadily increases the longer a player is in the league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1d068b28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a1d068b28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1d068b2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1d068b2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3cefd06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3cefd06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1d068b28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1d068b28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1d068b28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1d068b28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a1d068b28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a1d068b28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a3d09cb2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a3d09cb2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a1d068b28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a1d068b28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1d068b2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a1d068b2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a1e9ab3da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a1e9ab3d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1e9ab3da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1e9ab3d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1e9ab3da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a1e9ab3da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d577acf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d577acf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1e9ab3da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1e9ab3da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1e9ab3dab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1e9ab3dab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1d068b2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1d068b2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1e9ab3da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1e9ab3da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3b240d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3b240d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1e9ab3dab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a1e9ab3dab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1e9ab3da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1e9ab3da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d577acf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d577acf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a1e9ab3da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a1e9ab3da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a1e9ab3dab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a1e9ab3dab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1d068b28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1d068b2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e9ab3da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e9ab3da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a1e9ab3da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a1e9ab3da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e9ab3da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e9ab3da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a1e9ab3dab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a1e9ab3dab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a3d09cb25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a3d09cb25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1e9ab3dab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1e9ab3dab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a1d068b28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a1d068b28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a1e9ab3d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a1e9ab3d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a1e9ab3da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a1e9ab3da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e9ab3da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e9ab3da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a1e9ab3dab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a1e9ab3dab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a1d068b28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a1d068b28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Quantiles for assists column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95%	264.667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90%	199.091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75% Q3	104.273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50% Median	42.000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25% Q1	11.000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2222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Low: 0 - 22.5000</a:t>
            </a:r>
            <a:endParaRPr sz="1700">
              <a:solidFill>
                <a:srgbClr val="22222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2222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Medium:  22.5 - 43.5714</a:t>
            </a:r>
            <a:endParaRPr sz="1700">
              <a:solidFill>
                <a:srgbClr val="222222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222222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High: 43.5714 - </a:t>
            </a:r>
            <a:endParaRPr sz="2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Let’s talk interactions, 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a1e9ab3da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a1e9ab3da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25% to 90%, we can find, for average_games, low, medium, high, their survival probability distribution change a lot. So we can conclude that, average_assits and average_games has a significant interaction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a1e9ab3da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a1e9ab3da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a1d068b2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a1d068b2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average number of games levels: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0 to 24%	0 - 22.5000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25 to 49% 	22.5 - 43.5714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significant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50 to 74% 	43.5714 - 59.4211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75 to 100%	59.4211 and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50 and 75 has been combined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a3d09cb25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a3d09cb25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a1d068b28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a1d068b28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a1d068b28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a1d068b28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1d068b28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1d068b28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a1d068b2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a1d068b2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3cefd06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3cefd06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3cefd061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3cefd061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3cefd06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3cefd06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3cefd06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3cefd06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5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Relationship Id="rId4" Type="http://schemas.openxmlformats.org/officeDocument/2006/relationships/image" Target="../media/image5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www.kaggle.com/drgilermo/nba-players-stats" TargetMode="External"/><Relationship Id="rId5" Type="http://schemas.openxmlformats.org/officeDocument/2006/relationships/image" Target="../media/image12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9.png"/><Relationship Id="rId4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6.png"/><Relationship Id="rId4" Type="http://schemas.openxmlformats.org/officeDocument/2006/relationships/image" Target="../media/image5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114425"/>
            <a:ext cx="4255500" cy="21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Career Length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1: Exploratory Data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4007650"/>
            <a:ext cx="4255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4: Ian Rand, Jiale Zhao, Yifan Liu, Sean Cancino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10/15/2020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/>
        </p:nvSpPr>
        <p:spPr>
          <a:xfrm>
            <a:off x="517025" y="60300"/>
            <a:ext cx="7758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Overall Distribution</a:t>
            </a: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: Kaplan-Meier Curve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6182925" y="695100"/>
            <a:ext cx="2634600" cy="4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All player’s careers had ended in the data set,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no censored variables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Remaining: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	Season 1: 75%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	Season 4: 50% (Median)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	Season 10: 10%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0" y="695100"/>
            <a:ext cx="5788802" cy="4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/>
        </p:nvSpPr>
        <p:spPr>
          <a:xfrm>
            <a:off x="101125" y="99825"/>
            <a:ext cx="79188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Overall Distribution: Other graphs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700" y="758400"/>
            <a:ext cx="5779299" cy="36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4512900" y="0"/>
            <a:ext cx="46311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170775" y="884050"/>
            <a:ext cx="3033300" cy="41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Both graphs show a steady, upward trend, indicating a consistently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declining survival rate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Exponential function does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not fit well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: high curvature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Weibull fits well up to a point,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further model exploration is required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(ch 12)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/>
        </p:nvSpPr>
        <p:spPr>
          <a:xfrm>
            <a:off x="0" y="0"/>
            <a:ext cx="80475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Overall Distribution: Product limit hazard function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0" y="1163325"/>
            <a:ext cx="24969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5250650" y="1232300"/>
            <a:ext cx="36540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-ln(S(t)) also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approximates cumulative hazard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The hazard increases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steadily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never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stabilizes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75" y="1163325"/>
            <a:ext cx="4205125" cy="359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/>
        </p:nvSpPr>
        <p:spPr>
          <a:xfrm>
            <a:off x="621850" y="160725"/>
            <a:ext cx="79788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Overall Distribution</a:t>
            </a: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: Kernel-Smoothed Hazard functions</a:t>
            </a: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508225" y="994550"/>
            <a:ext cx="3027900" cy="40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We chose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4 for the bandwidth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: the median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Epanechnikov 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kernel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gave the best 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compromise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 between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accuracy and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smoothness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Hazard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starts high and never stabilizes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075" y="994550"/>
            <a:ext cx="5189926" cy="41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/>
        </p:nvSpPr>
        <p:spPr>
          <a:xfrm>
            <a:off x="653650" y="396475"/>
            <a:ext cx="7950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Overall Distribution</a:t>
            </a: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: Summary</a:t>
            </a:r>
            <a:endParaRPr/>
          </a:p>
        </p:txBody>
      </p:sp>
      <p:sp>
        <p:nvSpPr>
          <p:cNvPr id="370" name="Google Shape;370;p26"/>
          <p:cNvSpPr txBox="1"/>
          <p:nvPr/>
        </p:nvSpPr>
        <p:spPr>
          <a:xfrm>
            <a:off x="750250" y="1425175"/>
            <a:ext cx="78543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All previous graphs support the idea that the NBA is extremely competitive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Most players are out by the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end of their 4th season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The rate of losses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never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stabilizes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The Hazard rate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 starts high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only goes higher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In conclusion: being an NBA player is hard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/>
        </p:nvSpPr>
        <p:spPr>
          <a:xfrm>
            <a:off x="664375" y="460775"/>
            <a:ext cx="78438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Covariate 1: Average games played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706175" y="1049050"/>
            <a:ext cx="78021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We split average games per player into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three categories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based on percentile, grouping the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last two quartiles together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due to the slight left-skew of the data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Low: 0 - 22.5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Size: 885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Medium:  22.5 - 43.5714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	Size: 925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High: 43.5714 -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Size: 1697 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950" y="1991950"/>
            <a:ext cx="3809972" cy="28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/>
        </p:nvSpPr>
        <p:spPr>
          <a:xfrm>
            <a:off x="578650" y="300050"/>
            <a:ext cx="8565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Average games played: Product-Limit Hazard</a:t>
            </a:r>
            <a:endParaRPr/>
          </a:p>
        </p:txBody>
      </p:sp>
      <p:sp>
        <p:nvSpPr>
          <p:cNvPr id="383" name="Google Shape;383;p28"/>
          <p:cNvSpPr txBox="1"/>
          <p:nvPr/>
        </p:nvSpPr>
        <p:spPr>
          <a:xfrm>
            <a:off x="4682725" y="1017975"/>
            <a:ext cx="41148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At 10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Low: Hazard = 4 (-log(S(t))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Medium: Hazard = 2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High: Hazard  = 1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Obvious trend of those with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more games having less risk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of being cast from the league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8275"/>
            <a:ext cx="4682726" cy="351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/>
        </p:nvSpPr>
        <p:spPr>
          <a:xfrm>
            <a:off x="590250" y="400525"/>
            <a:ext cx="8020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Average games played: KM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5" y="952500"/>
            <a:ext cx="4837075" cy="39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/>
          <p:nvPr/>
        </p:nvSpPr>
        <p:spPr>
          <a:xfrm>
            <a:off x="5894450" y="353625"/>
            <a:ext cx="27165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All 7 tests agree,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average games makes a difference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Medians: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	Low: 1 Season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	Med: 4 Seasons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	High: 9 Seasons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By 5 Seasons: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	Low: 5%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	Med: 30%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	High: 70% 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2" name="Google Shape;3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675" y="1276350"/>
            <a:ext cx="2457700" cy="17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9"/>
          <p:cNvPicPr preferRelativeResize="0"/>
          <p:nvPr/>
        </p:nvPicPr>
        <p:blipFill rotWithShape="1">
          <a:blip r:embed="rId5">
            <a:alphaModFix/>
          </a:blip>
          <a:srcRect b="0" l="0" r="0" t="68182"/>
          <a:stretch/>
        </p:blipFill>
        <p:spPr>
          <a:xfrm>
            <a:off x="2967775" y="2990850"/>
            <a:ext cx="2395500" cy="2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/>
        </p:nvSpPr>
        <p:spPr>
          <a:xfrm>
            <a:off x="66525" y="68650"/>
            <a:ext cx="6481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Average games played: Hazard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30"/>
          <p:cNvSpPr txBox="1"/>
          <p:nvPr/>
        </p:nvSpPr>
        <p:spPr>
          <a:xfrm>
            <a:off x="5089875" y="1928825"/>
            <a:ext cx="3426600" cy="29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All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subgroups are different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Hazard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raises drastically after a point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, which depends on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average number of games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0" name="Google Shape;4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8250"/>
            <a:ext cx="4925613" cy="369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875" y="648250"/>
            <a:ext cx="3841724" cy="12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/>
        </p:nvSpPr>
        <p:spPr>
          <a:xfrm>
            <a:off x="495375" y="453225"/>
            <a:ext cx="82212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Average games played: Trend</a:t>
            </a:r>
            <a:endParaRPr/>
          </a:p>
        </p:txBody>
      </p:sp>
      <p:sp>
        <p:nvSpPr>
          <p:cNvPr id="407" name="Google Shape;407;p31"/>
          <p:cNvSpPr txBox="1"/>
          <p:nvPr/>
        </p:nvSpPr>
        <p:spPr>
          <a:xfrm>
            <a:off x="779950" y="3889250"/>
            <a:ext cx="77259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One-way trend is </a:t>
            </a: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incontrovertible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: more games played on average leads to longer career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625" y="1092375"/>
            <a:ext cx="4444210" cy="27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472350" y="445025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We wished to determine the factors that contributed most to a lengthy career(measured in seasons) for the average player in the NBA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/>
        </p:nvSpPr>
        <p:spPr>
          <a:xfrm>
            <a:off x="748325" y="421600"/>
            <a:ext cx="7715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Average games played: Summary</a:t>
            </a:r>
            <a:endParaRPr/>
          </a:p>
        </p:txBody>
      </p:sp>
      <p:sp>
        <p:nvSpPr>
          <p:cNvPr id="414" name="Google Shape;414;p32"/>
          <p:cNvSpPr txBox="1"/>
          <p:nvPr/>
        </p:nvSpPr>
        <p:spPr>
          <a:xfrm>
            <a:off x="632400" y="1254250"/>
            <a:ext cx="77469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All data points to the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presence of a trend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A higher number of average games played will make a player a much greater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asset to the team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.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/>
        </p:nvSpPr>
        <p:spPr>
          <a:xfrm>
            <a:off x="193200" y="257375"/>
            <a:ext cx="80688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Covariate 2: Average Points</a:t>
            </a:r>
            <a:endParaRPr b="1" sz="2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130600" y="1085000"/>
            <a:ext cx="42306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</a:rPr>
              <a:t>Heavy right-skew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, we decided to create </a:t>
            </a:r>
            <a:r>
              <a:rPr b="1" lang="en" sz="2000">
                <a:solidFill>
                  <a:srgbClr val="222222"/>
                </a:solidFill>
                <a:highlight>
                  <a:srgbClr val="FFFFFF"/>
                </a:highlight>
              </a:rPr>
              <a:t>two groups that captured the top 10% of the distribution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, since the players who are in this group might be highly-significant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Levels Ranges: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95 to 100%	1041.455 &lt;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90 to 95%	817.231 to 1041.455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75 to 90%	492 to 817.231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50 to 75% 	222.688 to 492.667	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25 to 50% 	62 to 222.688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0 to 25% 	0 to 62</a:t>
            </a:r>
            <a:endParaRPr sz="2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421" name="Google Shape;4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525" y="1085000"/>
            <a:ext cx="4632774" cy="390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/>
        </p:nvSpPr>
        <p:spPr>
          <a:xfrm>
            <a:off x="0" y="0"/>
            <a:ext cx="67287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Average points played: Product-Limit</a:t>
            </a:r>
            <a:endParaRPr/>
          </a:p>
        </p:txBody>
      </p:sp>
      <p:pic>
        <p:nvPicPr>
          <p:cNvPr id="427" name="Google Shape;4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75" y="624600"/>
            <a:ext cx="5509524" cy="4015274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4"/>
          <p:cNvSpPr txBox="1"/>
          <p:nvPr/>
        </p:nvSpPr>
        <p:spPr>
          <a:xfrm>
            <a:off x="5979325" y="642950"/>
            <a:ext cx="28824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 higher percentage leads to a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lower hazard rate in ⅚ cases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The top 5% (great) is exiting the league at a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higher rate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than two groups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with fewer points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575"/>
            <a:ext cx="4731467" cy="42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5"/>
          <p:cNvSpPr txBox="1"/>
          <p:nvPr/>
        </p:nvSpPr>
        <p:spPr>
          <a:xfrm>
            <a:off x="241100" y="150700"/>
            <a:ext cx="44421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Average Points: KM Curve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35" name="Google Shape;43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738" y="682498"/>
            <a:ext cx="3334725" cy="23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5"/>
          <p:cNvPicPr preferRelativeResize="0"/>
          <p:nvPr/>
        </p:nvPicPr>
        <p:blipFill rotWithShape="1">
          <a:blip r:embed="rId5">
            <a:alphaModFix/>
          </a:blip>
          <a:srcRect b="6499" l="1710" r="1098" t="68766"/>
          <a:stretch/>
        </p:blipFill>
        <p:spPr>
          <a:xfrm>
            <a:off x="2590325" y="3058675"/>
            <a:ext cx="3277551" cy="2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5"/>
          <p:cNvSpPr txBox="1"/>
          <p:nvPr/>
        </p:nvSpPr>
        <p:spPr>
          <a:xfrm>
            <a:off x="5896450" y="795100"/>
            <a:ext cx="3111600" cy="4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Average points make a 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difference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by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all 7 tests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Median: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0-25%:   1 season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25%-50%: 3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50%-75%:  6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75%-90%:  10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90%-95%: 13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95%- : 12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600" y="710997"/>
            <a:ext cx="4864739" cy="44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 txBox="1"/>
          <p:nvPr/>
        </p:nvSpPr>
        <p:spPr>
          <a:xfrm>
            <a:off x="546750" y="192875"/>
            <a:ext cx="8597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Average Points: Kernel-Smoothed Hazard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278600" y="3278975"/>
            <a:ext cx="3503700" cy="17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342900" y="889400"/>
            <a:ext cx="32469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Most groups follow a clear progression of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more points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leads to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less hazard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However, the top 5%(great) seem to exit the league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sooner than those with fewer points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350" y="1146575"/>
            <a:ext cx="4285125" cy="346115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7"/>
          <p:cNvSpPr txBox="1"/>
          <p:nvPr/>
        </p:nvSpPr>
        <p:spPr>
          <a:xfrm>
            <a:off x="385775" y="289325"/>
            <a:ext cx="82398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verage Points: Pairwise Comparison</a:t>
            </a:r>
            <a:endParaRPr/>
          </a:p>
        </p:txBody>
      </p:sp>
      <p:sp>
        <p:nvSpPr>
          <p:cNvPr id="452" name="Google Shape;452;p37"/>
          <p:cNvSpPr txBox="1"/>
          <p:nvPr/>
        </p:nvSpPr>
        <p:spPr>
          <a:xfrm>
            <a:off x="525075" y="1264450"/>
            <a:ext cx="335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Most groups are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significantly different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50-75% vs 90-95% are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not significantly different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Perhaps those with the high numbers of points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leave for some reason other than being thrown out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 txBox="1"/>
          <p:nvPr/>
        </p:nvSpPr>
        <p:spPr>
          <a:xfrm>
            <a:off x="381750" y="200925"/>
            <a:ext cx="81471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Average Points - Trend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1144000" y="4374475"/>
            <a:ext cx="70857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Trend evident: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Having more points does help to a degree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9" name="Google Shape;4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950" y="1026525"/>
            <a:ext cx="3980101" cy="315798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8"/>
          <p:cNvSpPr txBox="1"/>
          <p:nvPr/>
        </p:nvSpPr>
        <p:spPr>
          <a:xfrm>
            <a:off x="1521625" y="493990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/>
        </p:nvSpPr>
        <p:spPr>
          <a:xfrm>
            <a:off x="748325" y="421600"/>
            <a:ext cx="77154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Average Points - Summary</a:t>
            </a:r>
            <a:endParaRPr/>
          </a:p>
        </p:txBody>
      </p:sp>
      <p:sp>
        <p:nvSpPr>
          <p:cNvPr id="466" name="Google Shape;466;p39"/>
          <p:cNvSpPr txBox="1"/>
          <p:nvPr/>
        </p:nvSpPr>
        <p:spPr>
          <a:xfrm>
            <a:off x="863275" y="1416725"/>
            <a:ext cx="6787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Evidence is overwhelming that having more points on average will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help a player to stay in the league longer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However, the absolute best players seem to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leave the league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sooner than they have to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It is fair to assume that many of the best players are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paid better, worked more, and choose to retire early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: like 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Michael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Jordan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0"/>
          <p:cNvSpPr txBox="1"/>
          <p:nvPr/>
        </p:nvSpPr>
        <p:spPr>
          <a:xfrm>
            <a:off x="889400" y="385775"/>
            <a:ext cx="7908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Covariate 3: Assists</a:t>
            </a:r>
            <a:endParaRPr/>
          </a:p>
        </p:txBody>
      </p:sp>
      <p:sp>
        <p:nvSpPr>
          <p:cNvPr id="472" name="Google Shape;472;p40"/>
          <p:cNvSpPr txBox="1"/>
          <p:nvPr/>
        </p:nvSpPr>
        <p:spPr>
          <a:xfrm>
            <a:off x="100450" y="1175375"/>
            <a:ext cx="4439100" cy="3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Assists Levels Cutoffs: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95 to 100%  	264.667 -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90 to 95%		199.091 to 264.667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75 to 90%		104.273 to 199.091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50 to 75%		42 to 104.273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25 to 50%		11 to 42.000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0 to 25%		0 to 11.000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>
            <a:off x="154800" y="3429000"/>
            <a:ext cx="4384800" cy="1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Average assists were split up very similarly to how we divided Average points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4" name="Google Shape;4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50150"/>
            <a:ext cx="4439176" cy="374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0"/>
          <p:cNvSpPr txBox="1"/>
          <p:nvPr/>
        </p:nvSpPr>
        <p:spPr>
          <a:xfrm>
            <a:off x="632900" y="1175375"/>
            <a:ext cx="2551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"/>
          <p:cNvSpPr txBox="1"/>
          <p:nvPr/>
        </p:nvSpPr>
        <p:spPr>
          <a:xfrm>
            <a:off x="160725" y="246450"/>
            <a:ext cx="5053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Assists: Product-Limit</a:t>
            </a:r>
            <a:endParaRPr/>
          </a:p>
        </p:txBody>
      </p:sp>
      <p:pic>
        <p:nvPicPr>
          <p:cNvPr id="481" name="Google Shape;4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50" y="902100"/>
            <a:ext cx="5053850" cy="3589638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1"/>
          <p:cNvSpPr txBox="1"/>
          <p:nvPr/>
        </p:nvSpPr>
        <p:spPr>
          <a:xfrm>
            <a:off x="5486400" y="942975"/>
            <a:ext cx="33219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More assists on average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consistently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leads to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lower hazard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Those with less than 25% assists exit the league at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twice the rate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of anyone else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/>
        </p:nvSpPr>
        <p:spPr>
          <a:xfrm>
            <a:off x="472350" y="472350"/>
            <a:ext cx="82296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Member </a:t>
            </a:r>
            <a:r>
              <a:rPr b="1" lang="en" sz="2800">
                <a:latin typeface="Maven Pro"/>
                <a:ea typeface="Maven Pro"/>
                <a:cs typeface="Maven Pro"/>
                <a:sym typeface="Maven Pro"/>
              </a:rPr>
              <a:t>Responsibility</a:t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388375" y="1354100"/>
            <a:ext cx="81876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Sean: </a:t>
            </a: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Concept and dataset selection</a:t>
            </a:r>
            <a:r>
              <a:rPr lang="en" sz="2600">
                <a:latin typeface="Nunito"/>
                <a:ea typeface="Nunito"/>
                <a:cs typeface="Nunito"/>
                <a:sym typeface="Nunito"/>
              </a:rPr>
              <a:t>: created </a:t>
            </a: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initial model</a:t>
            </a:r>
            <a:r>
              <a:rPr lang="en" sz="2600">
                <a:latin typeface="Nunito"/>
                <a:ea typeface="Nunito"/>
                <a:cs typeface="Nunito"/>
                <a:sym typeface="Nunito"/>
              </a:rPr>
              <a:t> without covariates.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Jay: Tackled the </a:t>
            </a: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raw data to create visuals</a:t>
            </a:r>
            <a:r>
              <a:rPr lang="en" sz="2600">
                <a:latin typeface="Nunito"/>
                <a:ea typeface="Nunito"/>
                <a:cs typeface="Nunito"/>
                <a:sym typeface="Nunito"/>
              </a:rPr>
              <a:t> and did the </a:t>
            </a: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covariate analysis</a:t>
            </a:r>
            <a:r>
              <a:rPr lang="en" sz="2600">
                <a:latin typeface="Nunito"/>
                <a:ea typeface="Nunito"/>
                <a:cs typeface="Nunito"/>
                <a:sym typeface="Nunito"/>
              </a:rPr>
              <a:t> for the final model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Yifan: </a:t>
            </a: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Choose the covariates</a:t>
            </a:r>
            <a:r>
              <a:rPr lang="en" sz="2600">
                <a:latin typeface="Nunito"/>
                <a:ea typeface="Nunito"/>
                <a:cs typeface="Nunito"/>
                <a:sym typeface="Nunito"/>
              </a:rPr>
              <a:t> based on Jay’s models and tested for </a:t>
            </a: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covariate </a:t>
            </a: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interaction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Ian: Created the </a:t>
            </a: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powerpoint itself </a:t>
            </a:r>
            <a:r>
              <a:rPr lang="en" sz="2600">
                <a:latin typeface="Nunito"/>
                <a:ea typeface="Nunito"/>
                <a:cs typeface="Nunito"/>
                <a:sym typeface="Nunito"/>
              </a:rPr>
              <a:t>and handled most of the </a:t>
            </a: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model </a:t>
            </a:r>
            <a:r>
              <a:rPr b="1" lang="en" sz="2600">
                <a:latin typeface="Nunito"/>
                <a:ea typeface="Nunito"/>
                <a:cs typeface="Nunito"/>
                <a:sym typeface="Nunito"/>
              </a:rPr>
              <a:t>interpretation</a:t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3725"/>
            <a:ext cx="6035824" cy="453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6075" y="464425"/>
            <a:ext cx="3551124" cy="18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2"/>
          <p:cNvPicPr preferRelativeResize="0"/>
          <p:nvPr/>
        </p:nvPicPr>
        <p:blipFill rotWithShape="1">
          <a:blip r:embed="rId5">
            <a:alphaModFix/>
          </a:blip>
          <a:srcRect b="6256" l="0" r="0" t="65189"/>
          <a:stretch/>
        </p:blipFill>
        <p:spPr>
          <a:xfrm>
            <a:off x="2735675" y="2282200"/>
            <a:ext cx="3511525" cy="27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2"/>
          <p:cNvSpPr txBox="1"/>
          <p:nvPr/>
        </p:nvSpPr>
        <p:spPr>
          <a:xfrm>
            <a:off x="0" y="0"/>
            <a:ext cx="4452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Assists:</a:t>
            </a: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 KM curve</a:t>
            </a:r>
            <a:endParaRPr/>
          </a:p>
        </p:txBody>
      </p:sp>
      <p:sp>
        <p:nvSpPr>
          <p:cNvPr id="491" name="Google Shape;491;p42"/>
          <p:cNvSpPr txBox="1"/>
          <p:nvPr/>
        </p:nvSpPr>
        <p:spPr>
          <a:xfrm>
            <a:off x="6247200" y="654600"/>
            <a:ext cx="2814300" cy="4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Average assists make a difference by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all 7 tests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Medians: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25pct - 1 season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50pct - 4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75pct - 7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90pct - 9.5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95pct - 11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&gt;95pct - 12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0" y="1232400"/>
            <a:ext cx="4691974" cy="3278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3"/>
          <p:cNvSpPr txBox="1"/>
          <p:nvPr/>
        </p:nvSpPr>
        <p:spPr>
          <a:xfrm>
            <a:off x="87325" y="246450"/>
            <a:ext cx="4692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Assists:</a:t>
            </a: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 Pairwise Comparison</a:t>
            </a:r>
            <a:endParaRPr/>
          </a:p>
        </p:txBody>
      </p:sp>
      <p:sp>
        <p:nvSpPr>
          <p:cNvPr id="498" name="Google Shape;498;p43"/>
          <p:cNvSpPr txBox="1"/>
          <p:nvPr/>
        </p:nvSpPr>
        <p:spPr>
          <a:xfrm>
            <a:off x="4779175" y="1232400"/>
            <a:ext cx="4148100" cy="3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50-75% vs 75-90% 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and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90-95% vs 95-100%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are not significantly different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High assist rates may only be helpful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up to a point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In a future study, we would use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fewer levels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060950"/>
            <a:ext cx="4104000" cy="3407474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4"/>
          <p:cNvSpPr txBox="1"/>
          <p:nvPr/>
        </p:nvSpPr>
        <p:spPr>
          <a:xfrm>
            <a:off x="257175" y="289325"/>
            <a:ext cx="56364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Kernel-Smoothed Hazard</a:t>
            </a:r>
            <a:endParaRPr/>
          </a:p>
        </p:txBody>
      </p:sp>
      <p:sp>
        <p:nvSpPr>
          <p:cNvPr id="505" name="Google Shape;505;p44"/>
          <p:cNvSpPr txBox="1"/>
          <p:nvPr/>
        </p:nvSpPr>
        <p:spPr>
          <a:xfrm>
            <a:off x="4811325" y="964625"/>
            <a:ext cx="4007700" cy="3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Hazard does not indicate clear ordinal progression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Those in the top ten percent seem to have low hazard up to a point, then exit the league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sooner than those with fewer assists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5"/>
          <p:cNvSpPr txBox="1"/>
          <p:nvPr/>
        </p:nvSpPr>
        <p:spPr>
          <a:xfrm>
            <a:off x="381750" y="200925"/>
            <a:ext cx="81471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Assists:</a:t>
            </a: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 Trend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1" name="Google Shape;511;p45"/>
          <p:cNvSpPr txBox="1"/>
          <p:nvPr/>
        </p:nvSpPr>
        <p:spPr>
          <a:xfrm>
            <a:off x="201550" y="3943350"/>
            <a:ext cx="83274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Upward trend apparent: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more assists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lead to a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 longer career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on average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2" name="Google Shape;5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525" y="704575"/>
            <a:ext cx="4730950" cy="318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/>
        </p:nvSpPr>
        <p:spPr>
          <a:xfrm>
            <a:off x="80200" y="195300"/>
            <a:ext cx="38811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Assists: Summary</a:t>
            </a:r>
            <a:endParaRPr/>
          </a:p>
        </p:txBody>
      </p:sp>
      <p:sp>
        <p:nvSpPr>
          <p:cNvPr id="518" name="Google Shape;518;p46"/>
          <p:cNvSpPr txBox="1"/>
          <p:nvPr/>
        </p:nvSpPr>
        <p:spPr>
          <a:xfrm>
            <a:off x="903375" y="1115925"/>
            <a:ext cx="62466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The trend is clear,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a high rate of assists will help players stay in the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league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 longer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However, the data also indicates that having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too high a rate of assists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may actually result in a player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 leaving the league sooner</a:t>
            </a:r>
            <a:endParaRPr b="1"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For a player to truly be seen as one of the best, they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cannot rely too heavily on scores through assists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and must score on their own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/>
          <p:nvPr/>
        </p:nvSpPr>
        <p:spPr>
          <a:xfrm>
            <a:off x="535775" y="407200"/>
            <a:ext cx="79296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Covariate 4: Starting Age</a:t>
            </a:r>
            <a:endParaRPr/>
          </a:p>
        </p:txBody>
      </p:sp>
      <p:sp>
        <p:nvSpPr>
          <p:cNvPr id="524" name="Google Shape;524;p47"/>
          <p:cNvSpPr txBox="1"/>
          <p:nvPr/>
        </p:nvSpPr>
        <p:spPr>
          <a:xfrm>
            <a:off x="595925" y="2903925"/>
            <a:ext cx="3508200" cy="2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Start Age Levels: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</a:t>
            </a:r>
            <a:r>
              <a:rPr lang="en" sz="2400"/>
              <a:t>ounger than 24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24-27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Older than 27</a:t>
            </a:r>
            <a:endParaRPr sz="2400"/>
          </a:p>
        </p:txBody>
      </p:sp>
      <p:pic>
        <p:nvPicPr>
          <p:cNvPr id="525" name="Google Shape;52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200" y="1068075"/>
            <a:ext cx="4795800" cy="3617232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7"/>
          <p:cNvSpPr txBox="1"/>
          <p:nvPr/>
        </p:nvSpPr>
        <p:spPr>
          <a:xfrm>
            <a:off x="361975" y="1068075"/>
            <a:ext cx="41988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We split stating age into three groups to see if it had an effect on the length of the player’s career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/>
          <p:nvPr/>
        </p:nvSpPr>
        <p:spPr>
          <a:xfrm>
            <a:off x="0" y="0"/>
            <a:ext cx="71796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Starting Age</a:t>
            </a: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 : Product-Limit</a:t>
            </a:r>
            <a:endParaRPr/>
          </a:p>
        </p:txBody>
      </p:sp>
      <p:sp>
        <p:nvSpPr>
          <p:cNvPr id="532" name="Google Shape;532;p48"/>
          <p:cNvSpPr txBox="1"/>
          <p:nvPr/>
        </p:nvSpPr>
        <p:spPr>
          <a:xfrm>
            <a:off x="1505300" y="2411600"/>
            <a:ext cx="841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3" name="Google Shape;533;p48"/>
          <p:cNvSpPr txBox="1"/>
          <p:nvPr/>
        </p:nvSpPr>
        <p:spPr>
          <a:xfrm>
            <a:off x="2075100" y="2680100"/>
            <a:ext cx="8418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4" name="Google Shape;534;p48"/>
          <p:cNvSpPr txBox="1"/>
          <p:nvPr/>
        </p:nvSpPr>
        <p:spPr>
          <a:xfrm>
            <a:off x="5207800" y="1025700"/>
            <a:ext cx="33753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At 10 Seasons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&lt;24: Hazard = 1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24-27: Hazard = 2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Nunito"/>
              <a:buChar char="●"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27&lt;: Hazard = 3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Nunito"/>
                <a:ea typeface="Nunito"/>
                <a:cs typeface="Nunito"/>
                <a:sym typeface="Nunito"/>
              </a:rPr>
              <a:t>Younger players have </a:t>
            </a:r>
            <a:r>
              <a:rPr b="1" lang="en" sz="2100">
                <a:latin typeface="Nunito"/>
                <a:ea typeface="Nunito"/>
                <a:cs typeface="Nunito"/>
                <a:sym typeface="Nunito"/>
              </a:rPr>
              <a:t>less risk</a:t>
            </a:r>
            <a:r>
              <a:rPr lang="en" sz="2100">
                <a:latin typeface="Nunito"/>
                <a:ea typeface="Nunito"/>
                <a:cs typeface="Nunito"/>
                <a:sym typeface="Nunito"/>
              </a:rPr>
              <a:t> of being cast from the league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48"/>
          <p:cNvSpPr txBox="1"/>
          <p:nvPr/>
        </p:nvSpPr>
        <p:spPr>
          <a:xfrm>
            <a:off x="6587424" y="2578425"/>
            <a:ext cx="6918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6" name="Google Shape;5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00" y="1111350"/>
            <a:ext cx="4270200" cy="32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/>
          <p:nvPr/>
        </p:nvSpPr>
        <p:spPr>
          <a:xfrm>
            <a:off x="0" y="0"/>
            <a:ext cx="4452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Starting Age:</a:t>
            </a: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 KM curve</a:t>
            </a:r>
            <a:endParaRPr/>
          </a:p>
        </p:txBody>
      </p:sp>
      <p:sp>
        <p:nvSpPr>
          <p:cNvPr id="542" name="Google Shape;542;p49"/>
          <p:cNvSpPr txBox="1"/>
          <p:nvPr/>
        </p:nvSpPr>
        <p:spPr>
          <a:xfrm>
            <a:off x="6007450" y="460775"/>
            <a:ext cx="3057900" cy="45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All 7 tests agree,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age matters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Medians: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	&lt;24: 5 Seasons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	24-27: 2 Seasons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	27&lt;: 2 Seasons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By 5 Seasons: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	&lt;24: 50%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	24-27: 30%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	27&lt;: 10%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43" name="Google Shape;5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7000"/>
            <a:ext cx="5020198" cy="376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9"/>
          <p:cNvPicPr preferRelativeResize="0"/>
          <p:nvPr/>
        </p:nvPicPr>
        <p:blipFill rotWithShape="1">
          <a:blip r:embed="rId4">
            <a:alphaModFix/>
          </a:blip>
          <a:srcRect b="0" l="109" r="0" t="68858"/>
          <a:stretch/>
        </p:blipFill>
        <p:spPr>
          <a:xfrm>
            <a:off x="3118675" y="2600600"/>
            <a:ext cx="2742601" cy="27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673" y="654600"/>
            <a:ext cx="2742600" cy="194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0"/>
          <p:cNvSpPr txBox="1"/>
          <p:nvPr/>
        </p:nvSpPr>
        <p:spPr>
          <a:xfrm>
            <a:off x="108150" y="364450"/>
            <a:ext cx="43923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Starting Age:</a:t>
            </a: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 Kernel-Smoothed Hazard</a:t>
            </a:r>
            <a:endParaRPr/>
          </a:p>
        </p:txBody>
      </p:sp>
      <p:pic>
        <p:nvPicPr>
          <p:cNvPr id="551" name="Google Shape;5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775" y="364450"/>
            <a:ext cx="3664350" cy="125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50" y="1772945"/>
            <a:ext cx="4284277" cy="321820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0"/>
          <p:cNvSpPr txBox="1"/>
          <p:nvPr/>
        </p:nvSpPr>
        <p:spPr>
          <a:xfrm>
            <a:off x="4768450" y="2250275"/>
            <a:ext cx="39540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All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age s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ubgroups are different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Hazard is higher and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raises drastically after a point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, for older players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/>
        </p:nvSpPr>
        <p:spPr>
          <a:xfrm>
            <a:off x="131100" y="130750"/>
            <a:ext cx="5304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Starting Age:</a:t>
            </a: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 Trend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9" name="Google Shape;5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625" y="858475"/>
            <a:ext cx="4946750" cy="30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1"/>
          <p:cNvSpPr txBox="1"/>
          <p:nvPr/>
        </p:nvSpPr>
        <p:spPr>
          <a:xfrm>
            <a:off x="942975" y="3997875"/>
            <a:ext cx="75117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Obvious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downward trend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based on increasing age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/>
        </p:nvSpPr>
        <p:spPr>
          <a:xfrm>
            <a:off x="240350" y="152400"/>
            <a:ext cx="82401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Data Selection</a:t>
            </a:r>
            <a:endParaRPr sz="2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6750"/>
            <a:ext cx="9143998" cy="25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443750" y="730675"/>
            <a:ext cx="80367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Taken from </a:t>
            </a:r>
            <a:r>
              <a:rPr lang="en" sz="1700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https://www.kaggle.com/drgilermo/nba-players-stats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We combined three datasets(players and seasons) to get information on player’s career lengths among other factors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53 to 26 vars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deleted 67 obs (24691-24624)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228164" cy="1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5030375" y="2201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/>
        </p:nvSpPr>
        <p:spPr>
          <a:xfrm>
            <a:off x="270700" y="466025"/>
            <a:ext cx="45429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Starting Age:</a:t>
            </a: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 Summary</a:t>
            </a:r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692825" y="1196150"/>
            <a:ext cx="6617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Players who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join the league younger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have a better chance to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last longer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Coaches are more likely to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 invest in them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given how many years they could play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If you want to join the NBA, start soon!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"/>
          <p:cNvSpPr txBox="1"/>
          <p:nvPr/>
        </p:nvSpPr>
        <p:spPr>
          <a:xfrm>
            <a:off x="632225" y="417900"/>
            <a:ext cx="7897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Covariate 5: Swing Man</a:t>
            </a:r>
            <a:endParaRPr/>
          </a:p>
        </p:txBody>
      </p:sp>
      <p:sp>
        <p:nvSpPr>
          <p:cNvPr id="572" name="Google Shape;572;p53"/>
          <p:cNvSpPr txBox="1"/>
          <p:nvPr/>
        </p:nvSpPr>
        <p:spPr>
          <a:xfrm>
            <a:off x="221000" y="1155275"/>
            <a:ext cx="3335400" cy="3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Swing Man variable based on whether or not a player has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switched positions </a:t>
            </a:r>
            <a:r>
              <a:rPr lang="en" sz="2200">
                <a:latin typeface="Nunito"/>
                <a:ea typeface="Nunito"/>
                <a:cs typeface="Nunito"/>
                <a:sym typeface="Nunito"/>
              </a:rPr>
              <a:t>at least once in their career.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Around two-thirds of all players have not switched positions at all their whole career, one-third have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73" name="Google Shape;5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075" y="1155275"/>
            <a:ext cx="4914536" cy="36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"/>
          <p:cNvSpPr txBox="1"/>
          <p:nvPr/>
        </p:nvSpPr>
        <p:spPr>
          <a:xfrm>
            <a:off x="140650" y="70325"/>
            <a:ext cx="85590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Swing Man: Product-Limit Estimates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79" name="Google Shape;5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100" y="753425"/>
            <a:ext cx="5483590" cy="40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4"/>
          <p:cNvSpPr txBox="1"/>
          <p:nvPr/>
        </p:nvSpPr>
        <p:spPr>
          <a:xfrm>
            <a:off x="342900" y="792950"/>
            <a:ext cx="29682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The rate of hazard is similar, but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noticeably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-different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Those who changed positions are doing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better at every point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"/>
          <p:cNvSpPr txBox="1"/>
          <p:nvPr/>
        </p:nvSpPr>
        <p:spPr>
          <a:xfrm>
            <a:off x="170775" y="110500"/>
            <a:ext cx="81072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Swing Man: KM Curve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6" name="Google Shape;586;p55"/>
          <p:cNvSpPr txBox="1"/>
          <p:nvPr/>
        </p:nvSpPr>
        <p:spPr>
          <a:xfrm>
            <a:off x="5535400" y="622900"/>
            <a:ext cx="2975400" cy="4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The two levels are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different by all 7 tests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Medians: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No: 3 seasons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Yes: 6 seasons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5 Seasons: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	No: 40 %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	Yes: 60%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7" name="Google Shape;5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5300"/>
            <a:ext cx="3983824" cy="394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400" y="1180125"/>
            <a:ext cx="2975300" cy="192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350" y="3178019"/>
            <a:ext cx="2975400" cy="23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6"/>
          <p:cNvSpPr txBox="1"/>
          <p:nvPr/>
        </p:nvSpPr>
        <p:spPr>
          <a:xfrm>
            <a:off x="170775" y="80375"/>
            <a:ext cx="863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aven Pro"/>
                <a:ea typeface="Maven Pro"/>
                <a:cs typeface="Maven Pro"/>
                <a:sym typeface="Maven Pro"/>
              </a:rPr>
              <a:t>Swing Man: Kernel-Smoothed Hazard</a:t>
            </a:r>
            <a:endParaRPr b="1" sz="2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5" name="Google Shape;5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26" y="653075"/>
            <a:ext cx="4954725" cy="4185626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6"/>
          <p:cNvSpPr txBox="1"/>
          <p:nvPr/>
        </p:nvSpPr>
        <p:spPr>
          <a:xfrm>
            <a:off x="460775" y="975125"/>
            <a:ext cx="31827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The rates are very similar, but those who haven’t changed positions are almost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always doing worse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7"/>
          <p:cNvSpPr txBox="1"/>
          <p:nvPr/>
        </p:nvSpPr>
        <p:spPr>
          <a:xfrm>
            <a:off x="220550" y="285550"/>
            <a:ext cx="45429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Swing man:</a:t>
            </a: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 Summary</a:t>
            </a:r>
            <a:endParaRPr/>
          </a:p>
        </p:txBody>
      </p:sp>
      <p:sp>
        <p:nvSpPr>
          <p:cNvPr id="602" name="Google Shape;602;p57"/>
          <p:cNvSpPr txBox="1"/>
          <p:nvPr/>
        </p:nvSpPr>
        <p:spPr>
          <a:xfrm>
            <a:off x="742950" y="1166025"/>
            <a:ext cx="64470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Players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who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have changed positions are clearly more likely to have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longer careers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than those who haven’t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 player who can play multiple positions will be seen as a greater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asset to the team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8"/>
          <p:cNvSpPr txBox="1"/>
          <p:nvPr/>
        </p:nvSpPr>
        <p:spPr>
          <a:xfrm>
            <a:off x="525075" y="332175"/>
            <a:ext cx="82296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Interaction 1:</a:t>
            </a:r>
            <a:endParaRPr b="1" sz="2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Average_assists*average_games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08" name="Google Shape;6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50" y="1146450"/>
            <a:ext cx="4653524" cy="399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8"/>
          <p:cNvPicPr preferRelativeResize="0"/>
          <p:nvPr/>
        </p:nvPicPr>
        <p:blipFill rotWithShape="1">
          <a:blip r:embed="rId4">
            <a:alphaModFix/>
          </a:blip>
          <a:srcRect b="-7874" l="-1905" r="0" t="0"/>
          <a:stretch/>
        </p:blipFill>
        <p:spPr>
          <a:xfrm>
            <a:off x="4674843" y="1146450"/>
            <a:ext cx="4386232" cy="40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9"/>
          <p:cNvSpPr txBox="1"/>
          <p:nvPr/>
        </p:nvSpPr>
        <p:spPr>
          <a:xfrm>
            <a:off x="0" y="0"/>
            <a:ext cx="9144000" cy="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Interaction 1(cont.):</a:t>
            </a:r>
            <a:endParaRPr b="1" sz="2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Average_assists*average_games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0" y="863000"/>
            <a:ext cx="4299353" cy="38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275" y="863000"/>
            <a:ext cx="4577525" cy="40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0"/>
          <p:cNvSpPr txBox="1"/>
          <p:nvPr/>
        </p:nvSpPr>
        <p:spPr>
          <a:xfrm>
            <a:off x="0" y="0"/>
            <a:ext cx="9144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Interaction 1(cont.):</a:t>
            </a:r>
            <a:endParaRPr b="1" sz="2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Average_assists*average_games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2" name="Google Shape;62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25" y="978700"/>
            <a:ext cx="4367579" cy="39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504" y="1032000"/>
            <a:ext cx="4328096" cy="3740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1"/>
          <p:cNvSpPr txBox="1"/>
          <p:nvPr/>
        </p:nvSpPr>
        <p:spPr>
          <a:xfrm>
            <a:off x="589350" y="257175"/>
            <a:ext cx="81759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Interaction 2:</a:t>
            </a:r>
            <a:endParaRPr b="1" sz="2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Swing_man*average_games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9" name="Google Shape;62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8275"/>
            <a:ext cx="4606426" cy="367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251" y="1138275"/>
            <a:ext cx="4413349" cy="367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/>
        </p:nvSpPr>
        <p:spPr>
          <a:xfrm>
            <a:off x="792950" y="33217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Data Selection: Covariates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92950" y="878675"/>
            <a:ext cx="76725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Swingman: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Whether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or not the player played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multiple positions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Average number of </a:t>
            </a:r>
            <a:r>
              <a:rPr b="1" i="1" lang="en" sz="2400">
                <a:latin typeface="Nunito"/>
                <a:ea typeface="Nunito"/>
                <a:cs typeface="Nunito"/>
                <a:sym typeface="Nunito"/>
              </a:rPr>
              <a:t>games played </a:t>
            </a:r>
            <a:endParaRPr b="1" i="1"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Total Points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scored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Player age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when entering the 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league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Percentage of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assists made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3321850" y="4629150"/>
            <a:ext cx="3971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The edited dataset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00" y="3278925"/>
            <a:ext cx="6733826" cy="13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2"/>
          <p:cNvSpPr txBox="1"/>
          <p:nvPr/>
        </p:nvSpPr>
        <p:spPr>
          <a:xfrm>
            <a:off x="578650" y="439350"/>
            <a:ext cx="8143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Conclusion: </a:t>
            </a: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Covariates</a:t>
            </a:r>
            <a:endParaRPr/>
          </a:p>
        </p:txBody>
      </p:sp>
      <p:sp>
        <p:nvSpPr>
          <p:cNvPr id="636" name="Google Shape;636;p62"/>
          <p:cNvSpPr txBox="1"/>
          <p:nvPr/>
        </p:nvSpPr>
        <p:spPr>
          <a:xfrm>
            <a:off x="707225" y="1296600"/>
            <a:ext cx="80151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All </a:t>
            </a: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Covariates</a:t>
            </a: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 are significant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Nunito"/>
                <a:ea typeface="Nunito"/>
                <a:cs typeface="Nunito"/>
                <a:sym typeface="Nunito"/>
              </a:rPr>
              <a:t>	Players who play more games, score more points, join the </a:t>
            </a:r>
            <a:r>
              <a:rPr lang="en" sz="2300">
                <a:latin typeface="Nunito"/>
                <a:ea typeface="Nunito"/>
                <a:cs typeface="Nunito"/>
                <a:sym typeface="Nunito"/>
              </a:rPr>
              <a:t>league</a:t>
            </a:r>
            <a:r>
              <a:rPr lang="en" sz="2300">
                <a:latin typeface="Nunito"/>
                <a:ea typeface="Nunito"/>
                <a:cs typeface="Nunito"/>
                <a:sym typeface="Nunito"/>
              </a:rPr>
              <a:t> at a younger age, have more assists, and play </a:t>
            </a:r>
            <a:r>
              <a:rPr lang="en" sz="2300">
                <a:latin typeface="Nunito"/>
                <a:ea typeface="Nunito"/>
                <a:cs typeface="Nunito"/>
                <a:sym typeface="Nunito"/>
              </a:rPr>
              <a:t>multiple</a:t>
            </a:r>
            <a:r>
              <a:rPr lang="en" sz="2300">
                <a:latin typeface="Nunito"/>
                <a:ea typeface="Nunito"/>
                <a:cs typeface="Nunito"/>
                <a:sym typeface="Nunito"/>
              </a:rPr>
              <a:t> positions are seen as assets to the team, and will have longer careers in the NBA as a result, being less likely to be dropped or traded</a:t>
            </a:r>
            <a:endParaRPr sz="2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3"/>
          <p:cNvSpPr txBox="1"/>
          <p:nvPr/>
        </p:nvSpPr>
        <p:spPr>
          <a:xfrm>
            <a:off x="835825" y="492925"/>
            <a:ext cx="7865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Conclusion: Interactions</a:t>
            </a:r>
            <a:endParaRPr/>
          </a:p>
        </p:txBody>
      </p:sp>
      <p:sp>
        <p:nvSpPr>
          <p:cNvPr id="642" name="Google Shape;642;p63"/>
          <p:cNvSpPr txBox="1"/>
          <p:nvPr/>
        </p:nvSpPr>
        <p:spPr>
          <a:xfrm>
            <a:off x="707225" y="1425175"/>
            <a:ext cx="78654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3" name="Google Shape;643;p63"/>
          <p:cNvSpPr txBox="1"/>
          <p:nvPr/>
        </p:nvSpPr>
        <p:spPr>
          <a:xfrm>
            <a:off x="610800" y="1275150"/>
            <a:ext cx="8025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ignificant: 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Average assists * Average games,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Average assists * Average points,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Average points * Average games,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Starting age*Average games,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Starting age*Average points,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Starting age*Average assists.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	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Not 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significant:</a:t>
            </a:r>
            <a:endParaRPr b="1"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Swingman * Average games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Swingman*Average points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Swingman*Average assists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Swingman*Starting age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	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4" name="Google Shape;644;p63"/>
          <p:cNvSpPr txBox="1"/>
          <p:nvPr/>
        </p:nvSpPr>
        <p:spPr>
          <a:xfrm>
            <a:off x="5012900" y="2109650"/>
            <a:ext cx="28833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4"/>
          <p:cNvSpPr txBox="1"/>
          <p:nvPr/>
        </p:nvSpPr>
        <p:spPr>
          <a:xfrm>
            <a:off x="685800" y="492925"/>
            <a:ext cx="80580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Conclusion: Final Model</a:t>
            </a:r>
            <a:endParaRPr/>
          </a:p>
        </p:txBody>
      </p:sp>
      <p:sp>
        <p:nvSpPr>
          <p:cNvPr id="650" name="Google Shape;650;p64"/>
          <p:cNvSpPr txBox="1"/>
          <p:nvPr/>
        </p:nvSpPr>
        <p:spPr>
          <a:xfrm>
            <a:off x="810900" y="1200325"/>
            <a:ext cx="75222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Y = average_games*c_1 +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Swingman*c_2 +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average_points*c_3 +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averge_assists*c_4 +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starting_age*c_5 +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average_games*average_points*c_13 + 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average_games*average_assists*c_14+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average_assists*average_points*c_34+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starting age*average games*c51+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starting age*average points*c53 +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starting age*average assists*c54.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5"/>
          <p:cNvSpPr txBox="1"/>
          <p:nvPr/>
        </p:nvSpPr>
        <p:spPr>
          <a:xfrm>
            <a:off x="685800" y="310750"/>
            <a:ext cx="8154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Q &amp; A</a:t>
            </a:r>
            <a:endParaRPr/>
          </a:p>
        </p:txBody>
      </p:sp>
      <p:sp>
        <p:nvSpPr>
          <p:cNvPr id="656" name="Google Shape;656;p65"/>
          <p:cNvSpPr txBox="1"/>
          <p:nvPr/>
        </p:nvSpPr>
        <p:spPr>
          <a:xfrm>
            <a:off x="835825" y="2314650"/>
            <a:ext cx="7779600" cy="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					</a:t>
            </a:r>
            <a:r>
              <a:rPr lang="en" sz="29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Questions?</a:t>
            </a:r>
            <a:endParaRPr sz="29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803675" y="471500"/>
            <a:ext cx="77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Methods Section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803750" y="1221575"/>
            <a:ext cx="77580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Survival Experience: 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Survival Analysis measures two key variables: the time(t), leading up to a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certai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 event(d). In 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our study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the time is measured in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seasons, and the event is the player leaving the 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league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Kaplan-Meier</a:t>
            </a: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KM curve measures events over time and approximates the Survival rate as 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Where n is the number of subjects remaining at that point. 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Median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earliest time where 50% or less remain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725" y="3142225"/>
            <a:ext cx="3514725" cy="8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/>
        </p:nvSpPr>
        <p:spPr>
          <a:xfrm>
            <a:off x="1339450" y="76080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0075" y="396475"/>
            <a:ext cx="7993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Methods Section(cont.)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600075" y="1103700"/>
            <a:ext cx="81225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Product-Limit</a:t>
            </a:r>
            <a:r>
              <a:rPr b="1"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PL method approximates the cumulative rate of hazard(event d) at any given point as: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					</a:t>
            </a:r>
            <a:r>
              <a:rPr b="1" i="1"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H(t) = -Ln[S(t)]</a:t>
            </a:r>
            <a:endParaRPr b="1" i="1"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our case, it shows the rate of players exiting the NBA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Kernel-Smoothed Estimators: </a:t>
            </a: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approximated the hazard rate in intervals by scaling the recorded values using kernel values and creating continuous functions</a:t>
            </a:r>
            <a:endParaRPr b="1" sz="3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/>
        </p:nvSpPr>
        <p:spPr>
          <a:xfrm>
            <a:off x="535775" y="353625"/>
            <a:ext cx="8165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Methods Section(cont.)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535775" y="1028625"/>
            <a:ext cx="76296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Non-parametric tests</a:t>
            </a:r>
            <a:r>
              <a:rPr b="1"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will employ several non-parametric tests to discern if survival time differs based on covariates.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tests will be fitted with different weight functions to test how much the subgroups vary at different points in time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50" y="2336025"/>
            <a:ext cx="7581250" cy="11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/>
        </p:nvSpPr>
        <p:spPr>
          <a:xfrm>
            <a:off x="557225" y="450050"/>
            <a:ext cx="79083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aven Pro"/>
                <a:ea typeface="Maven Pro"/>
                <a:cs typeface="Maven Pro"/>
                <a:sym typeface="Maven Pro"/>
              </a:rPr>
              <a:t>Overall Distribution of Survival time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621500" y="1414475"/>
            <a:ext cx="79938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We first modeled the data </a:t>
            </a:r>
            <a:r>
              <a:rPr b="1" lang="en" sz="2400">
                <a:latin typeface="Nunito"/>
                <a:ea typeface="Nunito"/>
                <a:cs typeface="Nunito"/>
                <a:sym typeface="Nunito"/>
              </a:rPr>
              <a:t>without considering covariates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to understand the overall behavior of the data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