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Glacial Indifference" panose="020B0604020202020204" charset="0"/>
      <p:regular r:id="rId17"/>
    </p:embeddedFont>
    <p:embeddedFont>
      <p:font typeface="Glacial Indifference Bold" panose="020B0604020202020204" charset="0"/>
      <p:regular r:id="rId18"/>
    </p:embeddedFont>
    <p:embeddedFont>
      <p:font typeface="Glacial Indifference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B1D35-0D18-4303-BE08-CD195DF960DA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03F2-C1D7-472F-BF3C-77367AF5FE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412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C03F2-C1D7-472F-BF3C-77367AF5FE47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63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co.iarc.fr/today/en/dataviz/bars?mode=cancer&amp;populations=152&amp;group_populations=1&amp;key=total&amp;types=0_1&amp;sort_by=value1&amp;nb_items=5&amp;values_position=0&amp;populations_h=152&amp;age_end=17&amp;dual_position=1&amp;sort_dir=des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co.iarc.fr/overtime/en/dataviz/trends?populations=152&amp;sexes=0&amp;types=0_1&amp;multiple_populations=0&amp;mode=cancer&amp;multiple_cancers=1&amp;group_populations=0&amp;years=2008_2023&amp;cancers=11&amp;key=asr&amp;age_end=16&amp;age_start=0&amp;cohort=cohort&amp;cohort_type=time&amp;group_years=0&amp;hide_tab_age_specific_numbers=0&amp;eapc_span=-1&amp;ul=0&amp;pop_indicator=num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41436" y="5875544"/>
            <a:ext cx="8005127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Ingeniería en Informática</a:t>
            </a:r>
          </a:p>
          <a:p>
            <a:pPr algn="ctr">
              <a:lnSpc>
                <a:spcPts val="3499"/>
              </a:lnSpc>
            </a:pP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Sede Maípu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4827" y="3299347"/>
            <a:ext cx="10998346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spc="65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Diagnóstico temprano de Cáncer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82721" y="2121422"/>
            <a:ext cx="730757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00"/>
              </a:lnSpc>
              <a:spcBef>
                <a:spcPct val="0"/>
              </a:spcBef>
            </a:pPr>
            <a:r>
              <a:rPr lang="en-US" sz="6500" spc="61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Capstone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12016" y="6947023"/>
            <a:ext cx="8005127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Docente Instructor:</a:t>
            </a:r>
          </a:p>
          <a:p>
            <a:pPr algn="r">
              <a:lnSpc>
                <a:spcPts val="4200"/>
              </a:lnSpc>
            </a:pPr>
            <a:r>
              <a:rPr lang="en-US" sz="3000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Jorge Guzmán Bozo</a:t>
            </a:r>
          </a:p>
          <a:p>
            <a:pPr algn="r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Integrantes:</a:t>
            </a:r>
          </a:p>
          <a:p>
            <a:pPr algn="r">
              <a:lnSpc>
                <a:spcPts val="4200"/>
              </a:lnSpc>
            </a:pPr>
            <a:r>
              <a:rPr lang="en-US" sz="3000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Sergio Carvallo</a:t>
            </a:r>
          </a:p>
          <a:p>
            <a:pPr marL="0" lvl="0" indent="0" algn="r">
              <a:lnSpc>
                <a:spcPts val="4200"/>
              </a:lnSpc>
              <a:spcBef>
                <a:spcPct val="0"/>
              </a:spcBef>
            </a:pPr>
            <a:r>
              <a:rPr lang="en-US" sz="3000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Joel Gutiérrez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69332" y="1256297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acklog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69011" y="2650338"/>
            <a:ext cx="14349977" cy="7309144"/>
          </a:xfrm>
          <a:custGeom>
            <a:avLst/>
            <a:gdLst/>
            <a:ahLst/>
            <a:cxnLst/>
            <a:rect l="l" t="t" r="r" b="b"/>
            <a:pathLst>
              <a:path w="14349977" h="7309144">
                <a:moveTo>
                  <a:pt x="0" y="0"/>
                </a:moveTo>
                <a:lnTo>
                  <a:pt x="14349978" y="0"/>
                </a:lnTo>
                <a:lnTo>
                  <a:pt x="14349978" y="7309144"/>
                </a:lnTo>
                <a:lnTo>
                  <a:pt x="0" y="7309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69595" y="1256297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ecnologías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33542" y="2651125"/>
            <a:ext cx="15783601" cy="660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y </a:t>
            </a: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Almacenamiento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de Datos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MySQL 8.0 (SQL)</a:t>
            </a:r>
          </a:p>
          <a:p>
            <a:pPr algn="l">
              <a:lnSpc>
                <a:spcPts val="4200"/>
              </a:lnSpc>
            </a:pP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Procesamiento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y </a:t>
            </a: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Análisis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de Datos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3.13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Flask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Pandas/NumPy (</a:t>
            </a:r>
            <a:r>
              <a:rPr lang="en-US" sz="2500" spc="5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implícito</a:t>
            </a: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500" spc="5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</a:t>
            </a: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scikit-learn)</a:t>
            </a:r>
          </a:p>
          <a:p>
            <a:pPr algn="l">
              <a:lnSpc>
                <a:spcPts val="4200"/>
              </a:lnSpc>
            </a:pP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Modelos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Predictivos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y Machine Learning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Scikit-learn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Google </a:t>
            </a:r>
            <a:r>
              <a:rPr lang="en-US" sz="2500" spc="5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Colab</a:t>
            </a:r>
            <a:endParaRPr lang="en-US" sz="2500" spc="55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200"/>
              </a:lnSpc>
            </a:pP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Visualización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y </a:t>
            </a: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Paneles</a:t>
            </a:r>
            <a:endParaRPr lang="en-US" sz="3000" b="1" spc="65" dirty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Ionic/Angular (frontend)</a:t>
            </a:r>
          </a:p>
          <a:p>
            <a:pPr algn="l">
              <a:lnSpc>
                <a:spcPts val="4200"/>
              </a:lnSpc>
            </a:pP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Seguridad</a:t>
            </a:r>
            <a:r>
              <a:rPr lang="en-US" sz="3000" b="1" spc="65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y </a:t>
            </a:r>
            <a:r>
              <a:rPr lang="en-US" sz="3000" b="1" spc="65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Cumplimiento</a:t>
            </a:r>
            <a:endParaRPr lang="en-US" sz="3000" b="1" spc="65" dirty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JWT </a:t>
            </a:r>
            <a:r>
              <a:rPr lang="en-US" sz="2500" spc="5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básico</a:t>
            </a:r>
            <a:endParaRPr lang="en-US" sz="2500" spc="55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spc="5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Variables de </a:t>
            </a:r>
            <a:r>
              <a:rPr lang="en-US" sz="2500" spc="5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entorno</a:t>
            </a:r>
            <a:endParaRPr lang="en-US" sz="2500" spc="55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1090879" y="2450097"/>
            <a:ext cx="3417138" cy="1795551"/>
          </a:xfrm>
          <a:custGeom>
            <a:avLst/>
            <a:gdLst/>
            <a:ahLst/>
            <a:cxnLst/>
            <a:rect l="l" t="t" r="r" b="b"/>
            <a:pathLst>
              <a:path w="3417138" h="1795551">
                <a:moveTo>
                  <a:pt x="0" y="0"/>
                </a:moveTo>
                <a:lnTo>
                  <a:pt x="3417138" y="0"/>
                </a:lnTo>
                <a:lnTo>
                  <a:pt x="3417138" y="1795551"/>
                </a:lnTo>
                <a:lnTo>
                  <a:pt x="0" y="1795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137305" y="4516539"/>
            <a:ext cx="2121995" cy="2110421"/>
          </a:xfrm>
          <a:custGeom>
            <a:avLst/>
            <a:gdLst/>
            <a:ahLst/>
            <a:cxnLst/>
            <a:rect l="l" t="t" r="r" b="b"/>
            <a:pathLst>
              <a:path w="2121995" h="2110421">
                <a:moveTo>
                  <a:pt x="0" y="0"/>
                </a:moveTo>
                <a:lnTo>
                  <a:pt x="2121995" y="0"/>
                </a:lnTo>
                <a:lnTo>
                  <a:pt x="2121995" y="2110420"/>
                </a:lnTo>
                <a:lnTo>
                  <a:pt x="0" y="21104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526718" y="6342173"/>
            <a:ext cx="2161524" cy="2303950"/>
          </a:xfrm>
          <a:custGeom>
            <a:avLst/>
            <a:gdLst/>
            <a:ahLst/>
            <a:cxnLst/>
            <a:rect l="l" t="t" r="r" b="b"/>
            <a:pathLst>
              <a:path w="2161524" h="2303950">
                <a:moveTo>
                  <a:pt x="0" y="0"/>
                </a:moveTo>
                <a:lnTo>
                  <a:pt x="2161524" y="0"/>
                </a:lnTo>
                <a:lnTo>
                  <a:pt x="2161524" y="2303950"/>
                </a:lnTo>
                <a:lnTo>
                  <a:pt x="0" y="23039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256297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estión de Desarrollo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9163728-8080-F094-DDC0-A11F9CC1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2" y="2502993"/>
            <a:ext cx="13055596" cy="70601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66800" y="602170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</a:t>
            </a:r>
            <a:r>
              <a:rPr lang="en-US" sz="6999" spc="657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ock Up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74433" y="1926081"/>
            <a:ext cx="3983449" cy="7758750"/>
          </a:xfrm>
          <a:custGeom>
            <a:avLst/>
            <a:gdLst/>
            <a:ahLst/>
            <a:cxnLst/>
            <a:rect l="l" t="t" r="r" b="b"/>
            <a:pathLst>
              <a:path w="4019828" h="7837704">
                <a:moveTo>
                  <a:pt x="0" y="0"/>
                </a:moveTo>
                <a:lnTo>
                  <a:pt x="4019828" y="0"/>
                </a:lnTo>
                <a:lnTo>
                  <a:pt x="4019828" y="7837704"/>
                </a:lnTo>
                <a:lnTo>
                  <a:pt x="0" y="7837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0000" y="1926080"/>
            <a:ext cx="3678858" cy="7758750"/>
          </a:xfrm>
          <a:custGeom>
            <a:avLst/>
            <a:gdLst/>
            <a:ahLst/>
            <a:cxnLst/>
            <a:rect l="l" t="t" r="r" b="b"/>
            <a:pathLst>
              <a:path w="3739621" h="7837704">
                <a:moveTo>
                  <a:pt x="0" y="0"/>
                </a:moveTo>
                <a:lnTo>
                  <a:pt x="3739621" y="0"/>
                </a:lnTo>
                <a:lnTo>
                  <a:pt x="3739621" y="7837704"/>
                </a:lnTo>
                <a:lnTo>
                  <a:pt x="0" y="783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2A10921-806A-C01C-4C70-F8766359B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2161" y="1926081"/>
            <a:ext cx="3739621" cy="77587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40417" y="1259554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onclusión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3176" y="2628900"/>
            <a:ext cx="13921648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MX" sz="2500" dirty="0" err="1">
                <a:latin typeface="Glacial Indifference" panose="020B0604020202020204" charset="0"/>
              </a:rPr>
              <a:t>PulmonPredict</a:t>
            </a:r>
            <a:r>
              <a:rPr lang="es-MX" sz="2500" dirty="0">
                <a:latin typeface="Glacial Indifference" panose="020B0604020202020204" charset="0"/>
              </a:rPr>
              <a:t> es una </a:t>
            </a:r>
            <a:r>
              <a:rPr lang="es-MX" sz="2500" b="1" dirty="0">
                <a:latin typeface="Glacial Indifference" panose="020B0604020202020204" charset="0"/>
              </a:rPr>
              <a:t>aplicación preventiva y educativa</a:t>
            </a:r>
            <a:r>
              <a:rPr lang="es-MX" sz="2500" dirty="0">
                <a:latin typeface="Glacial Indifference" panose="020B0604020202020204" charset="0"/>
              </a:rPr>
              <a:t>, no un sistema de diagnóstico médico. </a:t>
            </a:r>
          </a:p>
          <a:p>
            <a:pPr algn="just"/>
            <a:r>
              <a:rPr lang="es-MX" sz="2500" dirty="0">
                <a:latin typeface="Glacial Indifference" panose="020B0604020202020204" charset="0"/>
              </a:rPr>
              <a:t>Su objetivo es contribuir a la concientización de los usuarios sobre los factores de riesgo del cáncer de pulmón, apoyando la toma de decisiones tempranas y fomentando hábitos de vida más saludables.</a:t>
            </a:r>
          </a:p>
          <a:p>
            <a:pPr algn="just"/>
            <a:endParaRPr lang="es-MX" sz="2500" dirty="0">
              <a:latin typeface="Glacial Indifference" panose="020B0604020202020204" charset="0"/>
            </a:endParaRPr>
          </a:p>
          <a:p>
            <a:pPr algn="just"/>
            <a:r>
              <a:rPr lang="es-MX" sz="2500" dirty="0">
                <a:latin typeface="Glacial Indifference" panose="020B0604020202020204" charset="0"/>
              </a:rPr>
              <a:t>El impacto preventivo de la aplicación podrá evaluarse mediante </a:t>
            </a:r>
            <a:r>
              <a:rPr lang="es-MX" sz="2500" b="1" dirty="0">
                <a:latin typeface="Glacial Indifference" panose="020B0604020202020204" charset="0"/>
              </a:rPr>
              <a:t>KPI orientados a los usuarios</a:t>
            </a:r>
            <a:r>
              <a:rPr lang="es-MX" sz="2500" dirty="0">
                <a:latin typeface="Glacial Indifference" panose="020B0604020202020204" charset="0"/>
              </a:rPr>
              <a:t>, tales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500" b="1" dirty="0">
                <a:latin typeface="Glacial Indifference" panose="020B0604020202020204" charset="0"/>
              </a:rPr>
              <a:t>% de usuarios que reducen hábitos de riesgo</a:t>
            </a:r>
            <a:r>
              <a:rPr lang="es-MX" sz="2500" dirty="0">
                <a:latin typeface="Glacial Indifference" panose="020B0604020202020204" charset="0"/>
              </a:rPr>
              <a:t> (ej. disminución en el consumo de tabaco o alcohol reportado).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500" b="1" dirty="0">
                <a:latin typeface="Glacial Indifference" panose="020B0604020202020204" charset="0"/>
              </a:rPr>
              <a:t>Frecuencia de reevaluación del riesgo por usuario</a:t>
            </a:r>
            <a:r>
              <a:rPr lang="es-MX" sz="2500" dirty="0">
                <a:latin typeface="Glacial Indifference" panose="020B0604020202020204" charset="0"/>
              </a:rPr>
              <a:t>, como indicador de seguimiento preventivo.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500" b="1" dirty="0">
                <a:latin typeface="Glacial Indifference" panose="020B0604020202020204" charset="0"/>
              </a:rPr>
              <a:t>% de usuarios que consultan a un especialista después de una alerta de riesgo alto</a:t>
            </a:r>
            <a:r>
              <a:rPr lang="es-MX" sz="2500" dirty="0">
                <a:latin typeface="Glacial Indifference" panose="020B0604020202020204" charset="0"/>
              </a:rPr>
              <a:t>, como reflejo de una acción preventiva concreta.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500" dirty="0">
              <a:latin typeface="Glacial Indifference" panose="020B0604020202020204" charset="0"/>
            </a:endParaRPr>
          </a:p>
          <a:p>
            <a:pPr algn="just"/>
            <a:r>
              <a:rPr lang="es-MX" sz="2500" dirty="0">
                <a:latin typeface="Glacial Indifference" panose="020B0604020202020204" charset="0"/>
              </a:rPr>
              <a:t>De esta forma, </a:t>
            </a:r>
            <a:r>
              <a:rPr lang="es-MX" sz="2500" dirty="0" err="1">
                <a:latin typeface="Glacial Indifference" panose="020B0604020202020204" charset="0"/>
              </a:rPr>
              <a:t>PulmonPredict</a:t>
            </a:r>
            <a:r>
              <a:rPr lang="es-MX" sz="2500" dirty="0">
                <a:latin typeface="Glacial Indifference" panose="020B0604020202020204" charset="0"/>
              </a:rPr>
              <a:t> se consolida como una herramienta tecnológica orientada a </a:t>
            </a:r>
            <a:r>
              <a:rPr lang="es-MX" sz="2500" b="1" dirty="0">
                <a:latin typeface="Glacial Indifference" panose="020B0604020202020204" charset="0"/>
              </a:rPr>
              <a:t>prevenir y reducir riesgos en la población</a:t>
            </a:r>
            <a:r>
              <a:rPr lang="es-MX" sz="2500" dirty="0">
                <a:latin typeface="Glacial Indifference" panose="020B0604020202020204" charset="0"/>
              </a:rPr>
              <a:t>, promoviendo la detección temprana y una mejor calidad de vida.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9384" y="1320800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6999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roblemática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3542" y="2657475"/>
            <a:ext cx="15125758" cy="597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Cáncer de Pulmón</a:t>
            </a:r>
          </a:p>
          <a:p>
            <a:pPr algn="l">
              <a:lnSpc>
                <a:spcPts val="1400"/>
              </a:lnSpc>
            </a:pPr>
            <a:endParaRPr lang="en-US" sz="3000" b="1" spc="65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l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Estadísticas Mundiales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Principal causa de muerte por cáncer: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responsable del 18% de las muertes por cáncer en 2020, con aproximadamente 1,8 millones de defunciones.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Nuevos casos anuales: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alrededor de 226,650, con una edad promedio de diagnóstico de 70 años.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Factores de riesgo principales: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tabaquismo (85% de los casos), exposición a contaminantes ambientales y predisposición genética. </a:t>
            </a:r>
          </a:p>
          <a:p>
            <a:pPr algn="l">
              <a:lnSpc>
                <a:spcPts val="1399"/>
              </a:lnSpc>
            </a:pPr>
            <a:endParaRPr lang="en-US" sz="2499" spc="54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Estadísticas en Chile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Muertes anuales: 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aproximadamente 3,162 a 3,500 muertes por cáncer de pulmón en 2016.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Tasa de mortalidad cruda: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17,4 por cada 100,000 habitantes.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 spc="5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Tabaquismo:</a:t>
            </a:r>
            <a:r>
              <a:rPr lang="en-US" sz="2499" spc="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80% a 90% de los casos están vinculados al consumo de cigarrillo.</a:t>
            </a: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sz="2499" spc="54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02266" y="9415546"/>
            <a:ext cx="1564615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 spc="4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Fuente:</a:t>
            </a:r>
            <a:r>
              <a:rPr lang="en-US" sz="1999" spc="43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Organización Mundial de la Salud (OMS), Sociedad Americana del Cáncer y Departamento de Estadísticas e Información de Salud (DEIS), Chile.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CC8F0-2CF3-8512-8447-4402D97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0B6D30-05CC-3995-0F20-7379BC78642A}"/>
              </a:ext>
            </a:extLst>
          </p:cNvPr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18AD9D-3B37-F3FE-D58F-589A37B7EF56}"/>
                </a:ext>
              </a:extLst>
            </p:cNvPr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3643DA8-C1AE-A359-6685-575D97F47FD4}"/>
                </a:ext>
              </a:extLst>
            </p:cNvPr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375AE470-C515-10A9-1A8F-782CFB686350}"/>
              </a:ext>
            </a:extLst>
          </p:cNvPr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026" name="Picture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218C124-2851-1D70-0B2E-17361F0C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89" y="2012156"/>
            <a:ext cx="10520021" cy="67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14A88E3-3ADA-EA71-5E12-A7BB43B2BDED}"/>
              </a:ext>
            </a:extLst>
          </p:cNvPr>
          <p:cNvSpPr txBox="1"/>
          <p:nvPr/>
        </p:nvSpPr>
        <p:spPr>
          <a:xfrm>
            <a:off x="2209800" y="9204886"/>
            <a:ext cx="15392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s-CL" sz="16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https://gco.iarc.fr/today/en/dataviz/bars?mode=cancer&amp;populations=152&amp;group_populations=1&amp;key=total&amp;types=0_1&amp;sort_by=value1&amp;nb_items=5&amp;values_position=0&amp;populations_h=152&amp;age_end=17&amp;dual_position=1&amp;sort_dir=desc</a:t>
            </a:r>
            <a:endParaRPr lang="es-CL" sz="1600" b="0" dirty="0">
              <a:effectLst/>
            </a:endParaRPr>
          </a:p>
          <a:p>
            <a:pPr>
              <a:buNone/>
            </a:pPr>
            <a:br>
              <a:rPr lang="es-CL" sz="1600" dirty="0"/>
            </a:b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6162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B67C7-20C8-2864-770F-D1F2A94C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58F881E-844F-080D-40C9-A182EA1F8059}"/>
              </a:ext>
            </a:extLst>
          </p:cNvPr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41D011-E741-E54A-0CCC-09A67E24AAAD}"/>
                </a:ext>
              </a:extLst>
            </p:cNvPr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FAE7F3F-ACF3-9404-87EC-0008E5560122}"/>
                </a:ext>
              </a:extLst>
            </p:cNvPr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2CC6619D-2EF6-0CDA-3558-2F0512AFB63C}"/>
              </a:ext>
            </a:extLst>
          </p:cNvPr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2050" name="Picture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FD53EC2-DEC2-B0E8-5BBB-674A21BE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95500"/>
            <a:ext cx="10820400" cy="691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C2E3B5-AA32-3741-B761-4E89C5D5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3595687"/>
            <a:ext cx="59912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F220486-CC82-0484-5FDA-32533914D426}"/>
              </a:ext>
            </a:extLst>
          </p:cNvPr>
          <p:cNvSpPr txBox="1"/>
          <p:nvPr/>
        </p:nvSpPr>
        <p:spPr>
          <a:xfrm>
            <a:off x="2471428" y="9182235"/>
            <a:ext cx="13345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s-CL" sz="16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gco.iarc.fr/overtime/en/dataviz/trends?populations=152&amp;sexes=0&amp;types=0_1&amp;multiple_populations=0&amp;mode=cancer&amp;multiple_cancers=1&amp;group_populations=0&amp;years=2008_2023&amp;cancers=11&amp;key=asr&amp;age_end=16&amp;age_start=0&amp;cohort=cohort&amp;cohort_type=time&amp;group_years=0&amp;hide_tab_age_specific_numbers=0&amp;eapc_span=-1&amp;ul=0&amp;pop_indicator=num</a:t>
            </a:r>
            <a:endParaRPr lang="es-CL" sz="1600" b="0" dirty="0">
              <a:effectLst/>
            </a:endParaRPr>
          </a:p>
          <a:p>
            <a:pPr>
              <a:buNone/>
            </a:pPr>
            <a:br>
              <a:rPr lang="es-CL" sz="1600" dirty="0"/>
            </a:b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77941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9384" y="1256297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6999" spc="6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olución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64318" y="2862290"/>
            <a:ext cx="15085526" cy="585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spc="70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PulmonPredict</a:t>
            </a:r>
            <a:endParaRPr lang="en-US" sz="3199" b="1" spc="70" dirty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l">
              <a:lnSpc>
                <a:spcPts val="3640"/>
              </a:lnSpc>
            </a:pPr>
            <a:endParaRPr lang="en-US" sz="3199" b="1" spc="70" dirty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l">
              <a:lnSpc>
                <a:spcPts val="4479"/>
              </a:lnSpc>
            </a:pPr>
            <a:r>
              <a:rPr lang="en-US" sz="3199" b="1" spc="7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Desarrollo de un Sistema </a:t>
            </a:r>
            <a:r>
              <a:rPr lang="en-US" sz="3199" b="1" spc="70" dirty="0" err="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Predictivo</a:t>
            </a:r>
            <a:endParaRPr lang="en-US" sz="3199" b="1" spc="70" dirty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just">
              <a:lnSpc>
                <a:spcPts val="3780"/>
              </a:lnSpc>
            </a:pP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solución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consiste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una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aplicación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móvil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que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permita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usuarios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ingresar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sus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personales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antecedentes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familiares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hábitos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vida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algn="just">
              <a:lnSpc>
                <a:spcPts val="3780"/>
              </a:lnSpc>
            </a:pP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serán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procesados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por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un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Machine Learning que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calculará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probabilidad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cáncer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pulmón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entregará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recomendaciones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preventivas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manera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clara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</a:t>
            </a:r>
            <a:r>
              <a:rPr lang="en-US" sz="2700" spc="59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accesible</a:t>
            </a: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spc="59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3780"/>
              </a:lnSpc>
            </a:pPr>
            <a:endParaRPr lang="en-US" sz="2700" spc="59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“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PulmonPredict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no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entrega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un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diagnóstico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médico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,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sino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un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cálculo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de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riesgo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preventivo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que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permite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orientar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hábitos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de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vida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más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saludables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y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fomentar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la consulta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médica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</a:t>
            </a:r>
            <a:r>
              <a:rPr lang="en-US" sz="2700" i="1" spc="59" dirty="0" err="1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temprana</a:t>
            </a:r>
            <a:r>
              <a:rPr lang="en-US" sz="2700" i="1" spc="59" dirty="0">
                <a:solidFill>
                  <a:srgbClr val="15254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176087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bjetivos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33542" y="2784475"/>
            <a:ext cx="15783601" cy="632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General</a:t>
            </a:r>
          </a:p>
          <a:p>
            <a:pPr algn="just">
              <a:lnSpc>
                <a:spcPts val="3500"/>
              </a:lnSpc>
            </a:pPr>
            <a:r>
              <a:rPr lang="en-US" sz="2500" spc="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una aplicación móvil que, mediante un modelo de Machine Learning, permita predecir el riesgo de desarrollar cáncer de pulmón a partir de información personal y de hábitos de vida, ofreciendo al usuario resultados comprensibles y recomendaciones preventivas para mejorar su calidad de vida.</a:t>
            </a:r>
          </a:p>
          <a:p>
            <a:pPr algn="l">
              <a:lnSpc>
                <a:spcPts val="3500"/>
              </a:lnSpc>
            </a:pPr>
            <a:endParaRPr lang="en-US" sz="2500" spc="5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200"/>
              </a:lnSpc>
            </a:pPr>
            <a:r>
              <a:rPr lang="en-US" sz="3000" b="1" spc="6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 Específicos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 spc="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Diseñar e implementar una aplicación móvil que permita a los usuarios registrar datos personales, antecedentes familiares y hábitos de consumo.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 spc="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Integrar un modelo de Machine Learning en el backend que procese la información ingresada y estime el nivel de riesgo de cáncer de pulmón.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 spc="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una interfaz intuitiva y accesible que muestre al usuario su nivel de riesgo acompañado de visualizaciones y recomendaciones personalizadas.</a:t>
            </a:r>
          </a:p>
          <a:p>
            <a:pPr marL="539753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 spc="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Promover el uso de la aplicación como una herramienta preventiva y educativa que facilite la concientización sobre factores de riesgo y hábitos saludables.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9384" y="1276350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lcances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33542" y="2413000"/>
            <a:ext cx="15783601" cy="750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 spc="6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Alcances Incluidos</a:t>
            </a:r>
          </a:p>
          <a:p>
            <a:pPr marL="496573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Registro e integración de datos personales, antecedentes familiares y hábitos de vida.</a:t>
            </a:r>
          </a:p>
          <a:p>
            <a:pPr marL="496573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Procesamiento de datos mediante un modelo de Machine Learning para estimar el riesgo de cáncer de pulmón.</a:t>
            </a:r>
          </a:p>
          <a:p>
            <a:pPr marL="496573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Interfaz móvil intuitiva que permite visualizar el nivel de riesgo y recibir recomendaciones preventivas.</a:t>
            </a:r>
          </a:p>
          <a:p>
            <a:pPr marL="496573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Validación del sistema con datos de referencia y actualización periódica del modelo para mejorar su precisión.</a:t>
            </a:r>
          </a:p>
          <a:p>
            <a:pPr marL="496573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Seguridad básica en el manejo de datos (autenticación y protección mínima).</a:t>
            </a:r>
          </a:p>
          <a:p>
            <a:pPr algn="l">
              <a:lnSpc>
                <a:spcPts val="1120"/>
              </a:lnSpc>
            </a:pPr>
            <a:endParaRPr lang="en-US" sz="2300" spc="5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920"/>
              </a:lnSpc>
            </a:pPr>
            <a:r>
              <a:rPr lang="en-US" sz="2800" b="1" spc="6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Alcances No Incluidos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entrega un diagnóstico médico definitivo.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prescribe tratamientos clínicos ni reemplaza la consulta con un especialista.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considera, en esta fase inicial, la integración con historiales médicos oficiales o sistemas hospitalarios.</a:t>
            </a:r>
          </a:p>
          <a:p>
            <a:pPr algn="l">
              <a:lnSpc>
                <a:spcPts val="1120"/>
              </a:lnSpc>
            </a:pPr>
            <a:endParaRPr lang="en-US" sz="2300" spc="5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919"/>
              </a:lnSpc>
            </a:pPr>
            <a:r>
              <a:rPr lang="en-US" sz="2799" b="1" spc="6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Alcances Futuros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Ampliación de la aplicación para predecir el riesgo de otras enfermedades crónicas o tipos de cáncer.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dispositivos IoT y wearables (ej. smartwatch, bandas de salud) para capturar datos en tiempo real.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Conexión con sistemas de salud pública o privada para apoyar campañas de prevención y priorización de pacientes en riesgo.</a:t>
            </a:r>
          </a:p>
          <a:p>
            <a:pPr marL="496570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spc="5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Inclusión de notificaciones inteligentes para promover hábitos saludables y recordatorios de chequeos médicos.</a:t>
            </a:r>
          </a:p>
          <a:p>
            <a:pPr algn="l">
              <a:lnSpc>
                <a:spcPts val="3919"/>
              </a:lnSpc>
            </a:pPr>
            <a:endParaRPr lang="en-US" sz="2300" spc="5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23285" y="4223285"/>
            <a:ext cx="10287000" cy="1840430"/>
            <a:chOff x="0" y="0"/>
            <a:chExt cx="4566605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05" cy="817003"/>
            </a:xfrm>
            <a:custGeom>
              <a:avLst/>
              <a:gdLst/>
              <a:ahLst/>
              <a:cxnLst/>
              <a:rect l="l" t="t" r="r" b="b"/>
              <a:pathLst>
                <a:path w="4566605" h="817003">
                  <a:moveTo>
                    <a:pt x="0" y="0"/>
                  </a:moveTo>
                  <a:lnTo>
                    <a:pt x="4566605" y="0"/>
                  </a:lnTo>
                  <a:lnTo>
                    <a:pt x="4566605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1525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6605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09437" y="1156034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6999" spc="6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rocesos de Negocio</a:t>
            </a: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041763" y="2349834"/>
            <a:ext cx="12204474" cy="7606779"/>
          </a:xfrm>
          <a:custGeom>
            <a:avLst/>
            <a:gdLst/>
            <a:ahLst/>
            <a:cxnLst/>
            <a:rect l="l" t="t" r="r" b="b"/>
            <a:pathLst>
              <a:path w="11912148" h="7369824">
                <a:moveTo>
                  <a:pt x="0" y="0"/>
                </a:moveTo>
                <a:lnTo>
                  <a:pt x="11912148" y="0"/>
                </a:lnTo>
                <a:lnTo>
                  <a:pt x="11912148" y="7369824"/>
                </a:lnTo>
                <a:lnTo>
                  <a:pt x="0" y="7369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4218189" y="4228382"/>
            <a:ext cx="10276807" cy="1840430"/>
            <a:chOff x="0" y="0"/>
            <a:chExt cx="4562080" cy="817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2080" cy="817003"/>
            </a:xfrm>
            <a:custGeom>
              <a:avLst/>
              <a:gdLst/>
              <a:ahLst/>
              <a:cxnLst/>
              <a:rect l="l" t="t" r="r" b="b"/>
              <a:pathLst>
                <a:path w="4562080" h="817003">
                  <a:moveTo>
                    <a:pt x="0" y="0"/>
                  </a:moveTo>
                  <a:lnTo>
                    <a:pt x="4562080" y="0"/>
                  </a:lnTo>
                  <a:lnTo>
                    <a:pt x="4562080" y="817003"/>
                  </a:lnTo>
                  <a:lnTo>
                    <a:pt x="0" y="817003"/>
                  </a:lnTo>
                  <a:close/>
                </a:path>
              </a:pathLst>
            </a:custGeom>
            <a:solidFill>
              <a:srgbClr val="ECB6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62080" cy="864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95400" y="1151341"/>
            <a:ext cx="112378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spc="657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6999" spc="657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rocesos</a:t>
            </a:r>
            <a:r>
              <a:rPr lang="en-US" sz="6999" spc="657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</a:t>
            </a:r>
            <a:r>
              <a:rPr lang="en-US" sz="6999" spc="657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Negocio</a:t>
            </a:r>
            <a:endParaRPr lang="en-US" sz="6999" spc="657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382170" y="296867"/>
            <a:ext cx="7534973" cy="1246696"/>
          </a:xfrm>
          <a:custGeom>
            <a:avLst/>
            <a:gdLst/>
            <a:ahLst/>
            <a:cxnLst/>
            <a:rect l="l" t="t" r="r" b="b"/>
            <a:pathLst>
              <a:path w="7534973" h="1246696">
                <a:moveTo>
                  <a:pt x="0" y="0"/>
                </a:moveTo>
                <a:lnTo>
                  <a:pt x="7534973" y="0"/>
                </a:lnTo>
                <a:lnTo>
                  <a:pt x="7534973" y="1246696"/>
                </a:lnTo>
                <a:lnTo>
                  <a:pt x="0" y="1246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C412EE-A8CC-AD96-FDE3-F8CEED38E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2" y="2345143"/>
            <a:ext cx="11811000" cy="767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1018</Words>
  <Application>Microsoft Office PowerPoint</Application>
  <PresentationFormat>Personalizado</PresentationFormat>
  <Paragraphs>94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Glacial Indifference</vt:lpstr>
      <vt:lpstr>Calibri</vt:lpstr>
      <vt:lpstr>Arial</vt:lpstr>
      <vt:lpstr>Glacial Indifference Italics</vt:lpstr>
      <vt:lpstr>Glacial Indifference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cp:lastModifiedBy>Joel Gutierrez</cp:lastModifiedBy>
  <cp:revision>7</cp:revision>
  <dcterms:created xsi:type="dcterms:W3CDTF">2006-08-16T00:00:00Z</dcterms:created>
  <dcterms:modified xsi:type="dcterms:W3CDTF">2025-09-04T00:27:35Z</dcterms:modified>
  <dc:identifier>DAGxAR_Pf5A</dc:identifier>
</cp:coreProperties>
</file>