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0" r:id="rId4"/>
    <p:sldId id="261" r:id="rId5"/>
    <p:sldId id="257" r:id="rId6"/>
    <p:sldId id="258" r:id="rId7"/>
    <p:sldId id="259" r:id="rId8"/>
    <p:sldId id="264" r:id="rId9"/>
    <p:sldId id="262" r:id="rId10"/>
    <p:sldId id="263" r:id="rId11"/>
    <p:sldId id="265" r:id="rId12"/>
    <p:sldId id="275" r:id="rId13"/>
    <p:sldId id="276" r:id="rId14"/>
    <p:sldId id="268" r:id="rId15"/>
    <p:sldId id="269" r:id="rId16"/>
    <p:sldId id="270" r:id="rId17"/>
    <p:sldId id="271" r:id="rId18"/>
    <p:sldId id="272"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5952"/>
  </p:normalViewPr>
  <p:slideViewPr>
    <p:cSldViewPr snapToGrid="0">
      <p:cViewPr varScale="1">
        <p:scale>
          <a:sx n="122" d="100"/>
          <a:sy n="122"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D9C7-31CC-D5E1-3DC4-A003CB871F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256CC9-BE20-5938-4E3A-BC0E611E2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ABBE32A-EEB3-0BD4-ECD4-E2A3B0541327}"/>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45796A7A-29FF-4EFA-1307-31B4A58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3987E-96CB-171E-9BE6-5747CF79A335}"/>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429413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1302-3E78-E25C-B3C7-EB860E5CF81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62173E-8E55-750D-3872-31C2F1935B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7F3446-D27C-18BF-5CCA-1890AF6BC9AE}"/>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79010AA8-AD22-CD7F-38AF-2422B1D48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F7622-FA99-A17E-C443-226896F22333}"/>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241414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D6493-041E-2315-0D1B-4E407D124DF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F08FC5-E739-BE5D-C3BC-48C948ED9E9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AFF735-417F-EFA5-2BA1-8FC5A7547325}"/>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2927DB5C-63E4-E168-6E50-480497FF8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E9E66-E0FA-5EE0-2C2A-57348504DE09}"/>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212162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DE4C-4AB9-A7A2-232F-2CBE4D63EE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E1ACD0-2776-AB63-8AEF-42E9E06249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14277-3ED0-AE47-17D8-F2C7E82FDDD7}"/>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0A1F7A8A-312F-72A5-6887-FE2E52059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9FB65-5B68-5548-CCDD-83CAC8B80A0C}"/>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327475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B5E3-49BA-B211-4B48-BA02632E37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38C487-BB90-C9DA-B387-C6B4EFC36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E64D71-2584-260D-79C2-4489705C66BF}"/>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3754970F-E8B1-AFE6-9431-AFA428669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51B7-888A-CB8D-5657-360FB6A37F80}"/>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328915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30A4-4E19-F44E-060A-EEA67F1D1F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14CBB6-0000-99BB-39A9-8AEAC31CEB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25316A4-35F5-F47A-816B-540E99DC54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0E2D89-0A37-ABBD-46F0-F1C3E8AD1746}"/>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6" name="Footer Placeholder 5">
            <a:extLst>
              <a:ext uri="{FF2B5EF4-FFF2-40B4-BE49-F238E27FC236}">
                <a16:creationId xmlns:a16="http://schemas.microsoft.com/office/drawing/2014/main" id="{D0DCA0E8-704A-43CC-BFB0-6C4C95B6C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2030A-DA42-96A2-A146-9670934351A7}"/>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195530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A96D-D259-DF24-B333-E1CF54CE38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1776E6-A876-AB84-1E5B-E616F9484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4650FD-7DA5-1CA1-0E1B-5881A83238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BAA384-867F-ED84-3D6F-DBF461095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B76D7A-3F6B-ABAB-31C6-1F26A4611E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ED5A27-9F86-96AA-2623-528C7DC03924}"/>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8" name="Footer Placeholder 7">
            <a:extLst>
              <a:ext uri="{FF2B5EF4-FFF2-40B4-BE49-F238E27FC236}">
                <a16:creationId xmlns:a16="http://schemas.microsoft.com/office/drawing/2014/main" id="{84C378F8-2053-B0BB-B8D4-B1BB3E6A0C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27982C-0471-3B5E-27A7-CF3104EC5F3E}"/>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75859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04FA-D406-D5F4-5F60-DBAC52C217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4CC30C-75A9-3C98-8AFD-F6CF70EA89D2}"/>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4" name="Footer Placeholder 3">
            <a:extLst>
              <a:ext uri="{FF2B5EF4-FFF2-40B4-BE49-F238E27FC236}">
                <a16:creationId xmlns:a16="http://schemas.microsoft.com/office/drawing/2014/main" id="{B96D220F-B7BE-9825-3012-8B6459AED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449B6-A6DA-2F05-32DD-85B75CD10408}"/>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29791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95F62-AB71-BCB2-18DE-F19EF4E4A768}"/>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3" name="Footer Placeholder 2">
            <a:extLst>
              <a:ext uri="{FF2B5EF4-FFF2-40B4-BE49-F238E27FC236}">
                <a16:creationId xmlns:a16="http://schemas.microsoft.com/office/drawing/2014/main" id="{E4B70D5B-D72E-0295-FF99-34E4B4E72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17202F-93F9-DC5C-D254-929F38F5650F}"/>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33013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1AD2-7207-DD80-97D5-5273D477AD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431E78B-2409-8561-FC87-3376D4DB6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15D3D70-012B-5A05-FF62-6D0229C72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B0E796-0C71-02CB-D1EA-84E063487CE7}"/>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6" name="Footer Placeholder 5">
            <a:extLst>
              <a:ext uri="{FF2B5EF4-FFF2-40B4-BE49-F238E27FC236}">
                <a16:creationId xmlns:a16="http://schemas.microsoft.com/office/drawing/2014/main" id="{C2018BA5-AF79-DE8C-23BC-D1AFFBAE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6836D-9884-B4C5-0C28-BC8B245017AE}"/>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396350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E103-F29C-0EDA-2BE6-0C7A531B2F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C658A8-4E45-E895-6BCE-9C676FC2F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0C582-10BE-04EB-FDB0-D4125F85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CE2719-BE10-78ED-5C2E-C27254A309FA}"/>
              </a:ext>
            </a:extLst>
          </p:cNvPr>
          <p:cNvSpPr>
            <a:spLocks noGrp="1"/>
          </p:cNvSpPr>
          <p:nvPr>
            <p:ph type="dt" sz="half" idx="10"/>
          </p:nvPr>
        </p:nvSpPr>
        <p:spPr/>
        <p:txBody>
          <a:bodyPr/>
          <a:lstStyle/>
          <a:p>
            <a:fld id="{BCC0AD84-4021-E849-9C40-B757F2A923F2}" type="datetimeFigureOut">
              <a:rPr lang="en-US" smtClean="0"/>
              <a:t>10/25/24</a:t>
            </a:fld>
            <a:endParaRPr lang="en-US"/>
          </a:p>
        </p:txBody>
      </p:sp>
      <p:sp>
        <p:nvSpPr>
          <p:cNvPr id="6" name="Footer Placeholder 5">
            <a:extLst>
              <a:ext uri="{FF2B5EF4-FFF2-40B4-BE49-F238E27FC236}">
                <a16:creationId xmlns:a16="http://schemas.microsoft.com/office/drawing/2014/main" id="{0D522E7E-A136-1AC7-16CB-0EA10B8A5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38E5C-8BE2-63FD-F99B-D4EA208F8520}"/>
              </a:ext>
            </a:extLst>
          </p:cNvPr>
          <p:cNvSpPr>
            <a:spLocks noGrp="1"/>
          </p:cNvSpPr>
          <p:nvPr>
            <p:ph type="sldNum" sz="quarter" idx="12"/>
          </p:nvPr>
        </p:nvSpPr>
        <p:spPr/>
        <p:txBody>
          <a:bodyPr/>
          <a:lstStyle/>
          <a:p>
            <a:fld id="{2651059B-A31E-A74C-8AC4-395D84F843C2}" type="slidenum">
              <a:rPr lang="en-US" smtClean="0"/>
              <a:t>‹#›</a:t>
            </a:fld>
            <a:endParaRPr lang="en-US"/>
          </a:p>
        </p:txBody>
      </p:sp>
    </p:spTree>
    <p:extLst>
      <p:ext uri="{BB962C8B-B14F-4D97-AF65-F5344CB8AC3E}">
        <p14:creationId xmlns:p14="http://schemas.microsoft.com/office/powerpoint/2010/main" val="47309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B23EA-C624-D392-2DCB-610CF4AEA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BA7850-F8C5-62DD-C7AA-3E7B54965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728358-ECA2-9219-9C45-B69E5720E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0AD84-4021-E849-9C40-B757F2A923F2}" type="datetimeFigureOut">
              <a:rPr lang="en-US" smtClean="0"/>
              <a:t>10/25/24</a:t>
            </a:fld>
            <a:endParaRPr lang="en-US"/>
          </a:p>
        </p:txBody>
      </p:sp>
      <p:sp>
        <p:nvSpPr>
          <p:cNvPr id="5" name="Footer Placeholder 4">
            <a:extLst>
              <a:ext uri="{FF2B5EF4-FFF2-40B4-BE49-F238E27FC236}">
                <a16:creationId xmlns:a16="http://schemas.microsoft.com/office/drawing/2014/main" id="{BF0FA5AE-28D2-024D-C999-DBC5D8A27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ADA380-FBF8-47C5-57C7-94DB23B73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1059B-A31E-A74C-8AC4-395D84F843C2}" type="slidenum">
              <a:rPr lang="en-US" smtClean="0"/>
              <a:t>‹#›</a:t>
            </a:fld>
            <a:endParaRPr lang="en-US"/>
          </a:p>
        </p:txBody>
      </p:sp>
    </p:spTree>
    <p:extLst>
      <p:ext uri="{BB962C8B-B14F-4D97-AF65-F5344CB8AC3E}">
        <p14:creationId xmlns:p14="http://schemas.microsoft.com/office/powerpoint/2010/main" val="220563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561ADA-B4A5-FB71-FD60-F645229EF701}"/>
              </a:ext>
            </a:extLst>
          </p:cNvPr>
          <p:cNvSpPr>
            <a:spLocks noGrp="1"/>
          </p:cNvSpPr>
          <p:nvPr>
            <p:ph type="title"/>
          </p:nvPr>
        </p:nvSpPr>
        <p:spPr/>
        <p:txBody>
          <a:bodyPr/>
          <a:lstStyle/>
          <a:p>
            <a:r>
              <a:rPr lang="en-US" dirty="0"/>
              <a:t>System 1 and System 2</a:t>
            </a:r>
          </a:p>
        </p:txBody>
      </p:sp>
      <p:sp>
        <p:nvSpPr>
          <p:cNvPr id="5" name="Content Placeholder 4">
            <a:extLst>
              <a:ext uri="{FF2B5EF4-FFF2-40B4-BE49-F238E27FC236}">
                <a16:creationId xmlns:a16="http://schemas.microsoft.com/office/drawing/2014/main" id="{67B850CA-1388-2693-29B1-D789A1F04895}"/>
              </a:ext>
            </a:extLst>
          </p:cNvPr>
          <p:cNvSpPr>
            <a:spLocks noGrp="1"/>
          </p:cNvSpPr>
          <p:nvPr>
            <p:ph idx="1"/>
          </p:nvPr>
        </p:nvSpPr>
        <p:spPr/>
        <p:txBody>
          <a:bodyPr/>
          <a:lstStyle/>
          <a:p>
            <a:r>
              <a:rPr lang="en-AU" sz="1800" dirty="0">
                <a:effectLst/>
                <a:latin typeface="ITCGaramondStd"/>
              </a:rPr>
              <a:t>Our preferred theoretical approach is one in which r</a:t>
            </a:r>
            <a:r>
              <a:rPr lang="en-AU" sz="1800" b="1" dirty="0">
                <a:effectLst/>
                <a:latin typeface="ITCGaramondStd"/>
              </a:rPr>
              <a:t>apid autonomous processes </a:t>
            </a:r>
            <a:r>
              <a:rPr lang="en-AU" sz="1800" dirty="0">
                <a:effectLst/>
                <a:latin typeface="ITCGaramondStd"/>
              </a:rPr>
              <a:t>(Type 1) are assumed to yield default responses unless intervened on by distinctive higher order reasoning processes (Type 2).</a:t>
            </a:r>
          </a:p>
          <a:p>
            <a:r>
              <a:rPr lang="en-AU" sz="1800" dirty="0">
                <a:effectLst/>
                <a:latin typeface="ITCGaramondStd"/>
              </a:rPr>
              <a:t> What defines the difference is that Type 2 processing </a:t>
            </a:r>
            <a:r>
              <a:rPr lang="en-AU" sz="1800" b="1" dirty="0">
                <a:effectLst/>
                <a:latin typeface="ITCGaramondStd"/>
              </a:rPr>
              <a:t>supports hypothetical thinking and load heavily on working memory. </a:t>
            </a:r>
          </a:p>
          <a:p>
            <a:r>
              <a:rPr lang="en-AU" sz="1800" b="1" dirty="0">
                <a:latin typeface="ITCGaramondStd"/>
              </a:rPr>
              <a:t>Minimal definition from Stanovich and West</a:t>
            </a:r>
          </a:p>
          <a:p>
            <a:r>
              <a:rPr lang="en-AU" sz="1800" dirty="0">
                <a:latin typeface="ITCGaramondStd"/>
              </a:rPr>
              <a:t>Cognitively Agnostic </a:t>
            </a:r>
            <a:endParaRPr lang="en-AU" dirty="0"/>
          </a:p>
          <a:p>
            <a:pPr marL="0" indent="0">
              <a:buNone/>
            </a:pPr>
            <a:endParaRPr lang="en-US" dirty="0"/>
          </a:p>
        </p:txBody>
      </p:sp>
    </p:spTree>
    <p:extLst>
      <p:ext uri="{BB962C8B-B14F-4D97-AF65-F5344CB8AC3E}">
        <p14:creationId xmlns:p14="http://schemas.microsoft.com/office/powerpoint/2010/main" val="402173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D92D-79B8-7FFC-86BD-4DCFF0A2417B}"/>
              </a:ext>
            </a:extLst>
          </p:cNvPr>
          <p:cNvSpPr>
            <a:spLocks noGrp="1"/>
          </p:cNvSpPr>
          <p:nvPr>
            <p:ph type="title"/>
          </p:nvPr>
        </p:nvSpPr>
        <p:spPr/>
        <p:txBody>
          <a:bodyPr/>
          <a:lstStyle/>
          <a:p>
            <a:r>
              <a:rPr lang="en-US" dirty="0"/>
              <a:t>Unidirectional Neural Networks</a:t>
            </a:r>
          </a:p>
        </p:txBody>
      </p:sp>
      <p:sp>
        <p:nvSpPr>
          <p:cNvPr id="3" name="Content Placeholder 2">
            <a:extLst>
              <a:ext uri="{FF2B5EF4-FFF2-40B4-BE49-F238E27FC236}">
                <a16:creationId xmlns:a16="http://schemas.microsoft.com/office/drawing/2014/main" id="{CD0C8919-424A-E8FC-488F-56DDE2F8314E}"/>
              </a:ext>
            </a:extLst>
          </p:cNvPr>
          <p:cNvSpPr>
            <a:spLocks noGrp="1"/>
          </p:cNvSpPr>
          <p:nvPr>
            <p:ph idx="1"/>
          </p:nvPr>
        </p:nvSpPr>
        <p:spPr/>
        <p:txBody>
          <a:bodyPr>
            <a:normAutofit fontScale="77500" lnSpcReduction="20000"/>
          </a:bodyPr>
          <a:lstStyle/>
          <a:p>
            <a:r>
              <a:rPr lang="en-US" dirty="0"/>
              <a:t>Neural Networks are </a:t>
            </a:r>
            <a:r>
              <a:rPr lang="en-US" b="1" i="1" dirty="0" err="1"/>
              <a:t>Unspecialised</a:t>
            </a:r>
            <a:r>
              <a:rPr lang="en-US" b="1" i="1" dirty="0"/>
              <a:t> </a:t>
            </a:r>
          </a:p>
          <a:p>
            <a:r>
              <a:rPr lang="en-US" dirty="0"/>
              <a:t>LLMS like GPT do not distinguish domain knowledge. </a:t>
            </a:r>
          </a:p>
          <a:p>
            <a:r>
              <a:rPr lang="en-US" dirty="0"/>
              <a:t>They are a single “central system” that does stochastic analysis. </a:t>
            </a:r>
          </a:p>
          <a:p>
            <a:r>
              <a:rPr lang="en-US" dirty="0"/>
              <a:t>But unidirectional networks have none of the properties of human central systems</a:t>
            </a:r>
          </a:p>
          <a:p>
            <a:r>
              <a:rPr lang="en-US" dirty="0"/>
              <a:t>Which have executive functions that do perform (</a:t>
            </a:r>
            <a:r>
              <a:rPr lang="en-US" dirty="0" err="1"/>
              <a:t>i</a:t>
            </a:r>
            <a:r>
              <a:rPr lang="en-US" dirty="0"/>
              <a:t>) active maintenance (ii) decoupling</a:t>
            </a:r>
          </a:p>
          <a:p>
            <a:r>
              <a:rPr lang="en-US" dirty="0"/>
              <a:t>in other words humans </a:t>
            </a:r>
            <a:r>
              <a:rPr lang="en-US" b="1" i="1" dirty="0"/>
              <a:t>do not need a stimulus </a:t>
            </a:r>
            <a:r>
              <a:rPr lang="en-US" dirty="0"/>
              <a:t>to be able to process information relevant to a task</a:t>
            </a:r>
          </a:p>
          <a:p>
            <a:r>
              <a:rPr lang="en-US" dirty="0"/>
              <a:t>We can maintain attention on information not present in the environment </a:t>
            </a:r>
          </a:p>
          <a:p>
            <a:r>
              <a:rPr lang="en-US" dirty="0"/>
              <a:t>That is the essence of so-called System 2. </a:t>
            </a:r>
            <a:br>
              <a:rPr lang="en-US" dirty="0"/>
            </a:br>
            <a:br>
              <a:rPr lang="en-US" dirty="0"/>
            </a:br>
            <a:br>
              <a:rPr lang="en-US" dirty="0"/>
            </a:br>
            <a:endParaRPr lang="en-US" dirty="0"/>
          </a:p>
        </p:txBody>
      </p:sp>
    </p:spTree>
    <p:extLst>
      <p:ext uri="{BB962C8B-B14F-4D97-AF65-F5344CB8AC3E}">
        <p14:creationId xmlns:p14="http://schemas.microsoft.com/office/powerpoint/2010/main" val="163661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F713-C472-CFB0-FDD0-3675F9BF5E6F}"/>
              </a:ext>
            </a:extLst>
          </p:cNvPr>
          <p:cNvSpPr>
            <a:spLocks noGrp="1"/>
          </p:cNvSpPr>
          <p:nvPr>
            <p:ph type="title"/>
          </p:nvPr>
        </p:nvSpPr>
        <p:spPr/>
        <p:txBody>
          <a:bodyPr/>
          <a:lstStyle/>
          <a:p>
            <a:r>
              <a:rPr lang="en-US" dirty="0" err="1"/>
              <a:t>Biderectional</a:t>
            </a:r>
            <a:r>
              <a:rPr lang="en-US" dirty="0"/>
              <a:t> Neural Networks.</a:t>
            </a:r>
          </a:p>
        </p:txBody>
      </p:sp>
      <p:sp>
        <p:nvSpPr>
          <p:cNvPr id="3" name="Content Placeholder 2">
            <a:extLst>
              <a:ext uri="{FF2B5EF4-FFF2-40B4-BE49-F238E27FC236}">
                <a16:creationId xmlns:a16="http://schemas.microsoft.com/office/drawing/2014/main" id="{49A4E86C-5B33-11AD-C5FF-EEE9A7C9E722}"/>
              </a:ext>
            </a:extLst>
          </p:cNvPr>
          <p:cNvSpPr>
            <a:spLocks noGrp="1"/>
          </p:cNvSpPr>
          <p:nvPr>
            <p:ph idx="1"/>
          </p:nvPr>
        </p:nvSpPr>
        <p:spPr/>
        <p:txBody>
          <a:bodyPr/>
          <a:lstStyle/>
          <a:p>
            <a:r>
              <a:rPr lang="en-US" dirty="0"/>
              <a:t>Output from some nodes affects subsequent input to those nodes</a:t>
            </a:r>
          </a:p>
          <a:p>
            <a:r>
              <a:rPr lang="en-US" dirty="0"/>
              <a:t>LTSM</a:t>
            </a:r>
          </a:p>
          <a:p>
            <a:r>
              <a:rPr lang="en-US" dirty="0"/>
              <a:t>Mimics aspects of human Executive Function</a:t>
            </a:r>
          </a:p>
          <a:p>
            <a:r>
              <a:rPr lang="en-US" dirty="0"/>
              <a:t>Activation in early layers can influence processing in later layers even if not driven from below</a:t>
            </a:r>
          </a:p>
          <a:p>
            <a:r>
              <a:rPr lang="en-US" dirty="0"/>
              <a:t>Makes processing </a:t>
            </a:r>
            <a:r>
              <a:rPr lang="en-US" i="1" dirty="0"/>
              <a:t>recurrent</a:t>
            </a:r>
          </a:p>
          <a:p>
            <a:r>
              <a:rPr lang="en-US" dirty="0"/>
              <a:t>LTSM massive improvement in text and language processing</a:t>
            </a:r>
            <a:br>
              <a:rPr lang="en-US" dirty="0"/>
            </a:br>
            <a:r>
              <a:rPr lang="en-US" dirty="0"/>
              <a:t> </a:t>
            </a:r>
          </a:p>
          <a:p>
            <a:endParaRPr lang="en-US" dirty="0"/>
          </a:p>
        </p:txBody>
      </p:sp>
    </p:spTree>
    <p:extLst>
      <p:ext uri="{BB962C8B-B14F-4D97-AF65-F5344CB8AC3E}">
        <p14:creationId xmlns:p14="http://schemas.microsoft.com/office/powerpoint/2010/main" val="224920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C4E3-9A57-45A3-8DAC-BADA6E03452B}"/>
              </a:ext>
            </a:extLst>
          </p:cNvPr>
          <p:cNvSpPr>
            <a:spLocks noGrp="1"/>
          </p:cNvSpPr>
          <p:nvPr>
            <p:ph type="title"/>
          </p:nvPr>
        </p:nvSpPr>
        <p:spPr/>
        <p:txBody>
          <a:bodyPr/>
          <a:lstStyle/>
          <a:p>
            <a:r>
              <a:rPr lang="en-US" dirty="0"/>
              <a:t>GPT Attentional Transformer </a:t>
            </a:r>
          </a:p>
        </p:txBody>
      </p:sp>
      <p:sp>
        <p:nvSpPr>
          <p:cNvPr id="3" name="Content Placeholder 2">
            <a:extLst>
              <a:ext uri="{FF2B5EF4-FFF2-40B4-BE49-F238E27FC236}">
                <a16:creationId xmlns:a16="http://schemas.microsoft.com/office/drawing/2014/main" id="{7B527D61-012F-317B-E134-DD4B8DF2C9FF}"/>
              </a:ext>
            </a:extLst>
          </p:cNvPr>
          <p:cNvSpPr>
            <a:spLocks noGrp="1"/>
          </p:cNvSpPr>
          <p:nvPr>
            <p:ph idx="1"/>
          </p:nvPr>
        </p:nvSpPr>
        <p:spPr/>
        <p:txBody>
          <a:bodyPr/>
          <a:lstStyle/>
          <a:p>
            <a:pPr marL="0" indent="0">
              <a:buNone/>
            </a:pPr>
            <a:r>
              <a:rPr lang="en-US" dirty="0"/>
              <a:t>Key feature is the ability to “attend”  to salient information </a:t>
            </a:r>
          </a:p>
          <a:p>
            <a:pPr marL="0" indent="0">
              <a:buNone/>
            </a:pPr>
            <a:endParaRPr lang="en-US" dirty="0"/>
          </a:p>
        </p:txBody>
      </p:sp>
      <p:pic>
        <p:nvPicPr>
          <p:cNvPr id="4" name="Picture 3">
            <a:extLst>
              <a:ext uri="{FF2B5EF4-FFF2-40B4-BE49-F238E27FC236}">
                <a16:creationId xmlns:a16="http://schemas.microsoft.com/office/drawing/2014/main" id="{DE654461-9E99-115F-4815-5F3A2EF98CEE}"/>
              </a:ext>
            </a:extLst>
          </p:cNvPr>
          <p:cNvPicPr>
            <a:picLocks noChangeAspect="1"/>
          </p:cNvPicPr>
          <p:nvPr/>
        </p:nvPicPr>
        <p:blipFill>
          <a:blip r:embed="rId2"/>
          <a:stretch>
            <a:fillRect/>
          </a:stretch>
        </p:blipFill>
        <p:spPr>
          <a:xfrm>
            <a:off x="838199" y="2354263"/>
            <a:ext cx="10053577" cy="3822700"/>
          </a:xfrm>
          <a:prstGeom prst="rect">
            <a:avLst/>
          </a:prstGeom>
        </p:spPr>
      </p:pic>
    </p:spTree>
    <p:extLst>
      <p:ext uri="{BB962C8B-B14F-4D97-AF65-F5344CB8AC3E}">
        <p14:creationId xmlns:p14="http://schemas.microsoft.com/office/powerpoint/2010/main" val="37866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C4E3-9A57-45A3-8DAC-BADA6E03452B}"/>
              </a:ext>
            </a:extLst>
          </p:cNvPr>
          <p:cNvSpPr>
            <a:spLocks noGrp="1"/>
          </p:cNvSpPr>
          <p:nvPr>
            <p:ph type="title"/>
          </p:nvPr>
        </p:nvSpPr>
        <p:spPr/>
        <p:txBody>
          <a:bodyPr/>
          <a:lstStyle/>
          <a:p>
            <a:r>
              <a:rPr lang="en-US" dirty="0"/>
              <a:t>GPT Attentional Transformer </a:t>
            </a:r>
          </a:p>
        </p:txBody>
      </p:sp>
      <p:sp>
        <p:nvSpPr>
          <p:cNvPr id="3" name="Content Placeholder 2">
            <a:extLst>
              <a:ext uri="{FF2B5EF4-FFF2-40B4-BE49-F238E27FC236}">
                <a16:creationId xmlns:a16="http://schemas.microsoft.com/office/drawing/2014/main" id="{7B527D61-012F-317B-E134-DD4B8DF2C9FF}"/>
              </a:ext>
            </a:extLst>
          </p:cNvPr>
          <p:cNvSpPr>
            <a:spLocks noGrp="1"/>
          </p:cNvSpPr>
          <p:nvPr>
            <p:ph idx="1"/>
          </p:nvPr>
        </p:nvSpPr>
        <p:spPr/>
        <p:txBody>
          <a:bodyPr/>
          <a:lstStyle/>
          <a:p>
            <a:pPr marL="0" indent="0">
              <a:buNone/>
            </a:pPr>
            <a:r>
              <a:rPr lang="en-US" dirty="0"/>
              <a:t>Key feature is the ability to “attend”  to salient information </a:t>
            </a:r>
          </a:p>
          <a:p>
            <a:pPr marL="0" indent="0">
              <a:buNone/>
            </a:pPr>
            <a:endParaRPr lang="en-US" dirty="0"/>
          </a:p>
        </p:txBody>
      </p:sp>
      <p:pic>
        <p:nvPicPr>
          <p:cNvPr id="5" name="Picture 4">
            <a:extLst>
              <a:ext uri="{FF2B5EF4-FFF2-40B4-BE49-F238E27FC236}">
                <a16:creationId xmlns:a16="http://schemas.microsoft.com/office/drawing/2014/main" id="{9F3B6B99-D07E-F101-35A9-E6456D8EDEB1}"/>
              </a:ext>
            </a:extLst>
          </p:cNvPr>
          <p:cNvPicPr>
            <a:picLocks noChangeAspect="1"/>
          </p:cNvPicPr>
          <p:nvPr/>
        </p:nvPicPr>
        <p:blipFill>
          <a:blip r:embed="rId2"/>
          <a:stretch>
            <a:fillRect/>
          </a:stretch>
        </p:blipFill>
        <p:spPr>
          <a:xfrm>
            <a:off x="838200" y="2408173"/>
            <a:ext cx="10615994" cy="3768790"/>
          </a:xfrm>
          <a:prstGeom prst="rect">
            <a:avLst/>
          </a:prstGeom>
        </p:spPr>
      </p:pic>
    </p:spTree>
    <p:extLst>
      <p:ext uri="{BB962C8B-B14F-4D97-AF65-F5344CB8AC3E}">
        <p14:creationId xmlns:p14="http://schemas.microsoft.com/office/powerpoint/2010/main" val="110340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BB15-ED55-ECFD-9C24-8DD6C8DEA211}"/>
              </a:ext>
            </a:extLst>
          </p:cNvPr>
          <p:cNvSpPr>
            <a:spLocks noGrp="1"/>
          </p:cNvSpPr>
          <p:nvPr>
            <p:ph type="title"/>
          </p:nvPr>
        </p:nvSpPr>
        <p:spPr/>
        <p:txBody>
          <a:bodyPr>
            <a:normAutofit fontScale="90000"/>
          </a:bodyPr>
          <a:lstStyle/>
          <a:p>
            <a:r>
              <a:rPr lang="en-AU" sz="1800" dirty="0">
                <a:effectLst/>
                <a:latin typeface="GraphikNaturel"/>
              </a:rPr>
              <a:t>CRT Type 3 task 14: </a:t>
            </a:r>
            <a:r>
              <a:rPr lang="en-AU" sz="1800" i="1" dirty="0">
                <a:effectLst/>
                <a:latin typeface="GraphikNaturel"/>
              </a:rPr>
              <a:t>In a cave, there is a colony of bats with a daily population</a:t>
            </a:r>
            <a:br>
              <a:rPr lang="en-AU" sz="1800" i="1" dirty="0">
                <a:effectLst/>
                <a:latin typeface="GraphikNaturel"/>
              </a:rPr>
            </a:br>
            <a:r>
              <a:rPr lang="en-AU" sz="1800" i="1" dirty="0">
                <a:effectLst/>
                <a:latin typeface="GraphikNaturel"/>
              </a:rPr>
              <a:t>doubling. Given that it takes 60 days for the entire cave to be filled with bats, how many days would it take for the cave to be half-filled with bats? </a:t>
            </a:r>
            <a:br>
              <a:rPr lang="en-AU" dirty="0"/>
            </a:br>
            <a:endParaRPr lang="en-US" dirty="0"/>
          </a:p>
        </p:txBody>
      </p:sp>
      <p:pic>
        <p:nvPicPr>
          <p:cNvPr id="10" name="Content Placeholder 9">
            <a:extLst>
              <a:ext uri="{FF2B5EF4-FFF2-40B4-BE49-F238E27FC236}">
                <a16:creationId xmlns:a16="http://schemas.microsoft.com/office/drawing/2014/main" id="{8F3151C5-629B-8A95-C55B-384E1ACF852A}"/>
              </a:ext>
            </a:extLst>
          </p:cNvPr>
          <p:cNvPicPr>
            <a:picLocks noGrp="1" noChangeAspect="1"/>
          </p:cNvPicPr>
          <p:nvPr>
            <p:ph sz="half" idx="1"/>
          </p:nvPr>
        </p:nvPicPr>
        <p:blipFill>
          <a:blip r:embed="rId2"/>
          <a:stretch>
            <a:fillRect/>
          </a:stretch>
        </p:blipFill>
        <p:spPr>
          <a:xfrm>
            <a:off x="838200" y="2080904"/>
            <a:ext cx="5181600" cy="3840779"/>
          </a:xfrm>
          <a:prstGeom prst="rect">
            <a:avLst/>
          </a:prstGeom>
        </p:spPr>
      </p:pic>
      <p:pic>
        <p:nvPicPr>
          <p:cNvPr id="13" name="Content Placeholder 12">
            <a:extLst>
              <a:ext uri="{FF2B5EF4-FFF2-40B4-BE49-F238E27FC236}">
                <a16:creationId xmlns:a16="http://schemas.microsoft.com/office/drawing/2014/main" id="{E6D069A8-D605-3D89-2753-460646124A37}"/>
              </a:ext>
            </a:extLst>
          </p:cNvPr>
          <p:cNvPicPr>
            <a:picLocks noGrp="1" noChangeAspect="1"/>
          </p:cNvPicPr>
          <p:nvPr>
            <p:ph sz="half" idx="2"/>
          </p:nvPr>
        </p:nvPicPr>
        <p:blipFill>
          <a:blip r:embed="rId3"/>
          <a:stretch>
            <a:fillRect/>
          </a:stretch>
        </p:blipFill>
        <p:spPr>
          <a:xfrm>
            <a:off x="6639030" y="1825625"/>
            <a:ext cx="4247939" cy="4351338"/>
          </a:xfrm>
          <a:prstGeom prst="rect">
            <a:avLst/>
          </a:prstGeom>
        </p:spPr>
      </p:pic>
    </p:spTree>
    <p:extLst>
      <p:ext uri="{BB962C8B-B14F-4D97-AF65-F5344CB8AC3E}">
        <p14:creationId xmlns:p14="http://schemas.microsoft.com/office/powerpoint/2010/main" val="187830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3898-282F-E967-E31C-52CF0F850047}"/>
              </a:ext>
            </a:extLst>
          </p:cNvPr>
          <p:cNvSpPr>
            <a:spLocks noGrp="1"/>
          </p:cNvSpPr>
          <p:nvPr>
            <p:ph type="title"/>
          </p:nvPr>
        </p:nvSpPr>
        <p:spPr/>
        <p:txBody>
          <a:bodyPr/>
          <a:lstStyle/>
          <a:p>
            <a:r>
              <a:rPr lang="en-US" dirty="0"/>
              <a:t>CHAIN OF THOUGHT REASONING</a:t>
            </a:r>
          </a:p>
        </p:txBody>
      </p:sp>
      <p:pic>
        <p:nvPicPr>
          <p:cNvPr id="5" name="Content Placeholder 4">
            <a:extLst>
              <a:ext uri="{FF2B5EF4-FFF2-40B4-BE49-F238E27FC236}">
                <a16:creationId xmlns:a16="http://schemas.microsoft.com/office/drawing/2014/main" id="{AFBA56AC-5187-C3D0-7982-6D7B308FC68F}"/>
              </a:ext>
            </a:extLst>
          </p:cNvPr>
          <p:cNvPicPr>
            <a:picLocks noGrp="1" noChangeAspect="1"/>
          </p:cNvPicPr>
          <p:nvPr>
            <p:ph idx="1"/>
          </p:nvPr>
        </p:nvPicPr>
        <p:blipFill>
          <a:blip r:embed="rId2"/>
          <a:stretch>
            <a:fillRect/>
          </a:stretch>
        </p:blipFill>
        <p:spPr>
          <a:xfrm>
            <a:off x="1872343" y="1690688"/>
            <a:ext cx="8040914" cy="4477882"/>
          </a:xfrm>
          <a:prstGeom prst="rect">
            <a:avLst/>
          </a:prstGeom>
        </p:spPr>
      </p:pic>
    </p:spTree>
    <p:extLst>
      <p:ext uri="{BB962C8B-B14F-4D97-AF65-F5344CB8AC3E}">
        <p14:creationId xmlns:p14="http://schemas.microsoft.com/office/powerpoint/2010/main" val="79437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A535-52BE-216D-F134-0B27B5DC71F3}"/>
              </a:ext>
            </a:extLst>
          </p:cNvPr>
          <p:cNvSpPr>
            <a:spLocks noGrp="1"/>
          </p:cNvSpPr>
          <p:nvPr>
            <p:ph type="title"/>
          </p:nvPr>
        </p:nvSpPr>
        <p:spPr/>
        <p:txBody>
          <a:bodyPr/>
          <a:lstStyle/>
          <a:p>
            <a:r>
              <a:rPr lang="en-US" dirty="0"/>
              <a:t>SEMANTIC TRAPS</a:t>
            </a:r>
          </a:p>
        </p:txBody>
      </p:sp>
      <p:pic>
        <p:nvPicPr>
          <p:cNvPr id="6" name="Content Placeholder 5">
            <a:extLst>
              <a:ext uri="{FF2B5EF4-FFF2-40B4-BE49-F238E27FC236}">
                <a16:creationId xmlns:a16="http://schemas.microsoft.com/office/drawing/2014/main" id="{A8798236-FA7C-93CA-0495-D2C390E86090}"/>
              </a:ext>
            </a:extLst>
          </p:cNvPr>
          <p:cNvPicPr>
            <a:picLocks noGrp="1" noChangeAspect="1"/>
          </p:cNvPicPr>
          <p:nvPr>
            <p:ph sz="half" idx="1"/>
          </p:nvPr>
        </p:nvPicPr>
        <p:blipFill>
          <a:blip r:embed="rId2"/>
          <a:stretch>
            <a:fillRect/>
          </a:stretch>
        </p:blipFill>
        <p:spPr>
          <a:xfrm>
            <a:off x="838200" y="1854541"/>
            <a:ext cx="5181600" cy="4158569"/>
          </a:xfrm>
          <a:prstGeom prst="rect">
            <a:avLst/>
          </a:prstGeom>
        </p:spPr>
      </p:pic>
      <p:pic>
        <p:nvPicPr>
          <p:cNvPr id="7" name="Content Placeholder 6">
            <a:extLst>
              <a:ext uri="{FF2B5EF4-FFF2-40B4-BE49-F238E27FC236}">
                <a16:creationId xmlns:a16="http://schemas.microsoft.com/office/drawing/2014/main" id="{78321DFA-9C2D-9997-387F-8AB0F872E2D9}"/>
              </a:ext>
            </a:extLst>
          </p:cNvPr>
          <p:cNvPicPr>
            <a:picLocks noGrp="1" noChangeAspect="1"/>
          </p:cNvPicPr>
          <p:nvPr>
            <p:ph sz="half" idx="2"/>
          </p:nvPr>
        </p:nvPicPr>
        <p:blipFill>
          <a:blip r:embed="rId3"/>
          <a:stretch>
            <a:fillRect/>
          </a:stretch>
        </p:blipFill>
        <p:spPr>
          <a:xfrm>
            <a:off x="6624051" y="1690688"/>
            <a:ext cx="4277897" cy="4486275"/>
          </a:xfrm>
          <a:prstGeom prst="rect">
            <a:avLst/>
          </a:prstGeom>
        </p:spPr>
      </p:pic>
    </p:spTree>
    <p:extLst>
      <p:ext uri="{BB962C8B-B14F-4D97-AF65-F5344CB8AC3E}">
        <p14:creationId xmlns:p14="http://schemas.microsoft.com/office/powerpoint/2010/main" val="340194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18DD-BFF1-1DBF-2934-B2862C831C2D}"/>
              </a:ext>
            </a:extLst>
          </p:cNvPr>
          <p:cNvSpPr>
            <a:spLocks noGrp="1"/>
          </p:cNvSpPr>
          <p:nvPr>
            <p:ph type="title"/>
          </p:nvPr>
        </p:nvSpPr>
        <p:spPr/>
        <p:txBody>
          <a:bodyPr/>
          <a:lstStyle/>
          <a:p>
            <a:r>
              <a:rPr lang="en-US" dirty="0"/>
              <a:t>SEMANTIC TRAPS continued</a:t>
            </a:r>
          </a:p>
        </p:txBody>
      </p:sp>
      <p:pic>
        <p:nvPicPr>
          <p:cNvPr id="5" name="Content Placeholder 4">
            <a:extLst>
              <a:ext uri="{FF2B5EF4-FFF2-40B4-BE49-F238E27FC236}">
                <a16:creationId xmlns:a16="http://schemas.microsoft.com/office/drawing/2014/main" id="{EED2C18C-CD5A-DE8A-A95E-9FFA2FF86647}"/>
              </a:ext>
            </a:extLst>
          </p:cNvPr>
          <p:cNvPicPr>
            <a:picLocks noGrp="1" noChangeAspect="1"/>
          </p:cNvPicPr>
          <p:nvPr>
            <p:ph sz="half" idx="1"/>
          </p:nvPr>
        </p:nvPicPr>
        <p:blipFill>
          <a:blip r:embed="rId2"/>
          <a:stretch>
            <a:fillRect/>
          </a:stretch>
        </p:blipFill>
        <p:spPr>
          <a:xfrm>
            <a:off x="838200" y="1825625"/>
            <a:ext cx="5181600" cy="4351338"/>
          </a:xfrm>
          <a:prstGeom prst="rect">
            <a:avLst/>
          </a:prstGeom>
        </p:spPr>
      </p:pic>
      <p:sp>
        <p:nvSpPr>
          <p:cNvPr id="4" name="Content Placeholder 3">
            <a:extLst>
              <a:ext uri="{FF2B5EF4-FFF2-40B4-BE49-F238E27FC236}">
                <a16:creationId xmlns:a16="http://schemas.microsoft.com/office/drawing/2014/main" id="{BB9F02F5-76DD-7DAD-FFF4-808F3CAE6A02}"/>
              </a:ext>
            </a:extLst>
          </p:cNvPr>
          <p:cNvSpPr>
            <a:spLocks noGrp="1"/>
          </p:cNvSpPr>
          <p:nvPr>
            <p:ph sz="half" idx="2"/>
          </p:nvPr>
        </p:nvSpPr>
        <p:spPr/>
        <p:txBody>
          <a:bodyPr/>
          <a:lstStyle/>
          <a:p>
            <a:r>
              <a:rPr lang="en-AU" dirty="0">
                <a:effectLst/>
                <a:latin typeface="HardingText"/>
              </a:rPr>
              <a:t>LLMs’ propensity to commit reasoning errors in the CRT tasks can be reduced by instructing them to examine the task more carefully and providing them with examples of correct solutions to similar tasks.</a:t>
            </a:r>
          </a:p>
          <a:p>
            <a:r>
              <a:rPr lang="en-AU" dirty="0">
                <a:effectLst/>
                <a:latin typeface="HardingText"/>
              </a:rPr>
              <a:t> Study 5 replicates these results in the context of semantic illusions. </a:t>
            </a:r>
            <a:endParaRPr lang="en-AU" dirty="0"/>
          </a:p>
          <a:p>
            <a:endParaRPr lang="en-US" dirty="0"/>
          </a:p>
        </p:txBody>
      </p:sp>
    </p:spTree>
    <p:extLst>
      <p:ext uri="{BB962C8B-B14F-4D97-AF65-F5344CB8AC3E}">
        <p14:creationId xmlns:p14="http://schemas.microsoft.com/office/powerpoint/2010/main" val="371975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0B82-C3B2-1F3E-6331-E926DD08F1C5}"/>
              </a:ext>
            </a:extLst>
          </p:cNvPr>
          <p:cNvSpPr>
            <a:spLocks noGrp="1"/>
          </p:cNvSpPr>
          <p:nvPr>
            <p:ph type="title"/>
          </p:nvPr>
        </p:nvSpPr>
        <p:spPr/>
        <p:txBody>
          <a:bodyPr/>
          <a:lstStyle/>
          <a:p>
            <a:r>
              <a:rPr lang="en-US" dirty="0"/>
              <a:t>Author’s conclusions</a:t>
            </a:r>
          </a:p>
        </p:txBody>
      </p:sp>
      <p:sp>
        <p:nvSpPr>
          <p:cNvPr id="5" name="Content Placeholder 4">
            <a:extLst>
              <a:ext uri="{FF2B5EF4-FFF2-40B4-BE49-F238E27FC236}">
                <a16:creationId xmlns:a16="http://schemas.microsoft.com/office/drawing/2014/main" id="{5F8B9E49-2071-AED0-835F-6EC909AB7C06}"/>
              </a:ext>
            </a:extLst>
          </p:cNvPr>
          <p:cNvSpPr>
            <a:spLocks noGrp="1"/>
          </p:cNvSpPr>
          <p:nvPr>
            <p:ph idx="1"/>
          </p:nvPr>
        </p:nvSpPr>
        <p:spPr/>
        <p:txBody>
          <a:bodyPr>
            <a:normAutofit lnSpcReduction="10000"/>
          </a:bodyPr>
          <a:lstStyle/>
          <a:p>
            <a:r>
              <a:rPr lang="en-AU" sz="1800" dirty="0">
                <a:effectLst/>
                <a:latin typeface="HardingText"/>
              </a:rPr>
              <a:t>As LLMs’ ability to comprehend the tasks increases, they tend to fall for the traps embedded in the tasks. This, in humans, would be interpreted as evidence of fast, automatic and instinctual system 1 processing </a:t>
            </a:r>
          </a:p>
          <a:p>
            <a:r>
              <a:rPr lang="en-AU" sz="1800" dirty="0">
                <a:effectLst/>
                <a:latin typeface="HardingText"/>
              </a:rPr>
              <a:t>LLMs lack the cognitive infrastructure necessary to engage in system 2 processes, which humans may employ when answering such questions. Thus, in the absence of well developed intuition or explicit chain-of-thought reasoning, they are particularly prone to fall for the traps embedded in the tasks. </a:t>
            </a:r>
          </a:p>
          <a:p>
            <a:r>
              <a:rPr lang="en-AU" sz="1800" dirty="0">
                <a:effectLst/>
                <a:latin typeface="HardingText"/>
              </a:rPr>
              <a:t>how would we explain the steep shift in accuracy between GPT-3 and </a:t>
            </a:r>
            <a:r>
              <a:rPr lang="en-AU" sz="1800" dirty="0" err="1">
                <a:effectLst/>
                <a:latin typeface="HardingText"/>
              </a:rPr>
              <a:t>ChatGPT</a:t>
            </a:r>
            <a:r>
              <a:rPr lang="en-AU" sz="1800" dirty="0">
                <a:effectLst/>
                <a:latin typeface="HardingText"/>
              </a:rPr>
              <a:t>? </a:t>
            </a:r>
            <a:r>
              <a:rPr lang="en-AU" sz="1800" dirty="0" err="1">
                <a:effectLst/>
                <a:latin typeface="HardingText"/>
              </a:rPr>
              <a:t>ChatGPT</a:t>
            </a:r>
            <a:r>
              <a:rPr lang="en-AU" sz="1800" dirty="0">
                <a:effectLst/>
                <a:latin typeface="HardingText"/>
              </a:rPr>
              <a:t> models tend to engage in chain-of-thought reasoning: the models use their input–output con- text window to develop strategies needed to solve the task, examine the starting assumptions, estimate partial solutions or test </a:t>
            </a:r>
            <a:r>
              <a:rPr lang="en-AU" sz="1800" dirty="0" err="1">
                <a:effectLst/>
                <a:latin typeface="HardingText"/>
              </a:rPr>
              <a:t>alterna</a:t>
            </a:r>
            <a:r>
              <a:rPr lang="en-AU" sz="1800" dirty="0">
                <a:effectLst/>
                <a:latin typeface="HardingText"/>
              </a:rPr>
              <a:t>- </a:t>
            </a:r>
            <a:r>
              <a:rPr lang="en-AU" sz="1800" dirty="0" err="1">
                <a:effectLst/>
                <a:latin typeface="HardingText"/>
              </a:rPr>
              <a:t>tive</a:t>
            </a:r>
            <a:r>
              <a:rPr lang="en-AU" sz="1800" dirty="0">
                <a:effectLst/>
                <a:latin typeface="HardingText"/>
              </a:rPr>
              <a:t> approaches—in a way akin to how people use notepads to solve mathematical problems or write essays to develop their arguments. Instructing an older model (that is, GPT-3-davinci-003) to engage in chain-of-thought reasoning substantially boosts its performance. </a:t>
            </a:r>
          </a:p>
          <a:p>
            <a:r>
              <a:rPr lang="en-AU" sz="1800" dirty="0">
                <a:effectLst/>
                <a:latin typeface="HardingText"/>
              </a:rPr>
              <a:t>Yet, chain-of-thought reasoning cannot be the sole explanation. </a:t>
            </a:r>
            <a:r>
              <a:rPr lang="en-AU" sz="1800" dirty="0" err="1">
                <a:effectLst/>
                <a:latin typeface="HardingText"/>
              </a:rPr>
              <a:t>ChatGPT</a:t>
            </a:r>
            <a:r>
              <a:rPr lang="en-AU" sz="1800" dirty="0">
                <a:effectLst/>
                <a:latin typeface="HardingText"/>
              </a:rPr>
              <a:t> models’ accuracy barely drops when they are prevented from engaging in chain-of-thought reasoning. This suggests that they have well developed intuitions enabling them to solve tasks without </a:t>
            </a:r>
            <a:r>
              <a:rPr lang="en-AU" sz="1800" dirty="0" err="1">
                <a:effectLst/>
                <a:latin typeface="HardingText"/>
              </a:rPr>
              <a:t>engag</a:t>
            </a:r>
            <a:r>
              <a:rPr lang="en-AU" sz="1800" dirty="0">
                <a:effectLst/>
                <a:latin typeface="HardingText"/>
              </a:rPr>
              <a:t>- </a:t>
            </a:r>
            <a:r>
              <a:rPr lang="en-AU" sz="1800" dirty="0" err="1">
                <a:effectLst/>
                <a:latin typeface="HardingText"/>
              </a:rPr>
              <a:t>ing</a:t>
            </a:r>
            <a:r>
              <a:rPr lang="en-AU" sz="1800" dirty="0">
                <a:effectLst/>
                <a:latin typeface="HardingText"/>
              </a:rPr>
              <a:t> system-2-like processes. This is confirmed by results showing that GPT-3-davinci-003’s performance can be substantially increased by presenting it with example tasks and their correct solutions. </a:t>
            </a:r>
            <a:endParaRPr lang="en-AU" dirty="0"/>
          </a:p>
          <a:p>
            <a:endParaRPr lang="en-AU" dirty="0"/>
          </a:p>
          <a:p>
            <a:endParaRPr lang="en-AU" dirty="0"/>
          </a:p>
          <a:p>
            <a:endParaRPr lang="en-AU" dirty="0"/>
          </a:p>
          <a:p>
            <a:endParaRPr lang="en-US" dirty="0"/>
          </a:p>
        </p:txBody>
      </p:sp>
    </p:spTree>
    <p:extLst>
      <p:ext uri="{BB962C8B-B14F-4D97-AF65-F5344CB8AC3E}">
        <p14:creationId xmlns:p14="http://schemas.microsoft.com/office/powerpoint/2010/main" val="86606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4E46-7474-1BBF-F60D-1B28922E0EEB}"/>
              </a:ext>
            </a:extLst>
          </p:cNvPr>
          <p:cNvSpPr>
            <a:spLocks noGrp="1"/>
          </p:cNvSpPr>
          <p:nvPr>
            <p:ph type="title"/>
          </p:nvPr>
        </p:nvSpPr>
        <p:spPr/>
        <p:txBody>
          <a:bodyPr/>
          <a:lstStyle/>
          <a:p>
            <a:r>
              <a:rPr lang="en-US" dirty="0"/>
              <a:t>Significance for this course</a:t>
            </a:r>
          </a:p>
        </p:txBody>
      </p:sp>
      <p:sp>
        <p:nvSpPr>
          <p:cNvPr id="3" name="Content Placeholder 2">
            <a:extLst>
              <a:ext uri="{FF2B5EF4-FFF2-40B4-BE49-F238E27FC236}">
                <a16:creationId xmlns:a16="http://schemas.microsoft.com/office/drawing/2014/main" id="{D87EFB12-CBF5-B1D4-74CD-2ED12E2E876C}"/>
              </a:ext>
            </a:extLst>
          </p:cNvPr>
          <p:cNvSpPr>
            <a:spLocks noGrp="1"/>
          </p:cNvSpPr>
          <p:nvPr>
            <p:ph idx="1"/>
          </p:nvPr>
        </p:nvSpPr>
        <p:spPr/>
        <p:txBody>
          <a:bodyPr/>
          <a:lstStyle/>
          <a:p>
            <a:r>
              <a:rPr lang="en-US" dirty="0"/>
              <a:t>Opacity of LLMs is a large problem (allegedly)</a:t>
            </a:r>
          </a:p>
          <a:p>
            <a:r>
              <a:rPr lang="en-US" dirty="0"/>
              <a:t>Authors are suggesting that the approach to the question should not be different than approach to the human mind.</a:t>
            </a:r>
          </a:p>
          <a:p>
            <a:r>
              <a:rPr lang="en-US" dirty="0"/>
              <a:t>Inference to emergent cognitive architecture from </a:t>
            </a:r>
            <a:r>
              <a:rPr lang="en-US"/>
              <a:t>psychological probes</a:t>
            </a:r>
          </a:p>
          <a:p>
            <a:endParaRPr lang="en-US" dirty="0"/>
          </a:p>
        </p:txBody>
      </p:sp>
    </p:spTree>
    <p:extLst>
      <p:ext uri="{BB962C8B-B14F-4D97-AF65-F5344CB8AC3E}">
        <p14:creationId xmlns:p14="http://schemas.microsoft.com/office/powerpoint/2010/main" val="416314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0BA9-B9CE-C682-AAB7-A65FCCCA551C}"/>
              </a:ext>
            </a:extLst>
          </p:cNvPr>
          <p:cNvSpPr>
            <a:spLocks noGrp="1"/>
          </p:cNvSpPr>
          <p:nvPr>
            <p:ph type="title"/>
          </p:nvPr>
        </p:nvSpPr>
        <p:spPr/>
        <p:txBody>
          <a:bodyPr>
            <a:normAutofit fontScale="90000"/>
          </a:bodyPr>
          <a:lstStyle/>
          <a:p>
            <a:r>
              <a:rPr lang="en-US" dirty="0"/>
              <a:t>System 1 and 2 in Deep Networks</a:t>
            </a:r>
            <a:br>
              <a:rPr lang="en-US" dirty="0"/>
            </a:br>
            <a:r>
              <a:rPr lang="en-AU" sz="1800" b="0" dirty="0">
                <a:solidFill>
                  <a:srgbClr val="0068A3"/>
                </a:solidFill>
                <a:effectLst/>
                <a:latin typeface="GraphikNaturel"/>
              </a:rPr>
              <a:t>https://</a:t>
            </a:r>
            <a:r>
              <a:rPr lang="en-AU" sz="1800" b="0" dirty="0" err="1">
                <a:solidFill>
                  <a:srgbClr val="0068A3"/>
                </a:solidFill>
                <a:effectLst/>
                <a:latin typeface="GraphikNaturel"/>
              </a:rPr>
              <a:t>doi.org</a:t>
            </a:r>
            <a:r>
              <a:rPr lang="en-AU" sz="1800" b="0" dirty="0">
                <a:solidFill>
                  <a:srgbClr val="0068A3"/>
                </a:solidFill>
                <a:effectLst/>
                <a:latin typeface="GraphikNaturel"/>
              </a:rPr>
              <a:t>/10.1038/s43588-023-00527-x </a:t>
            </a:r>
            <a:br>
              <a:rPr lang="en-AU" dirty="0"/>
            </a:br>
            <a:endParaRPr lang="en-US" dirty="0"/>
          </a:p>
        </p:txBody>
      </p:sp>
      <p:sp>
        <p:nvSpPr>
          <p:cNvPr id="3" name="Content Placeholder 2">
            <a:extLst>
              <a:ext uri="{FF2B5EF4-FFF2-40B4-BE49-F238E27FC236}">
                <a16:creationId xmlns:a16="http://schemas.microsoft.com/office/drawing/2014/main" id="{80DEAA79-6CCC-897C-7215-D6EAB3AF71C5}"/>
              </a:ext>
            </a:extLst>
          </p:cNvPr>
          <p:cNvSpPr>
            <a:spLocks noGrp="1"/>
          </p:cNvSpPr>
          <p:nvPr>
            <p:ph idx="1"/>
          </p:nvPr>
        </p:nvSpPr>
        <p:spPr/>
        <p:txBody>
          <a:bodyPr/>
          <a:lstStyle/>
          <a:p>
            <a:r>
              <a:rPr lang="en-AU" sz="1800" dirty="0">
                <a:effectLst/>
                <a:latin typeface="HardingText"/>
              </a:rPr>
              <a:t>On the surface, current-day LLMs seem to be system 1 thinkers: the input text is processed by consecutive layers of neurons to produce a distribution of probabilities of all possible single-token (word) </a:t>
            </a:r>
            <a:r>
              <a:rPr lang="en-AU" sz="1800" dirty="0" err="1">
                <a:effectLst/>
                <a:latin typeface="HardingText"/>
              </a:rPr>
              <a:t>comple</a:t>
            </a:r>
            <a:r>
              <a:rPr lang="en-AU" sz="1800" dirty="0">
                <a:effectLst/>
                <a:latin typeface="HardingText"/>
              </a:rPr>
              <a:t>- </a:t>
            </a:r>
            <a:r>
              <a:rPr lang="en-AU" sz="1800" dirty="0" err="1">
                <a:effectLst/>
                <a:latin typeface="HardingText"/>
              </a:rPr>
              <a:t>tions</a:t>
            </a:r>
            <a:r>
              <a:rPr lang="en-AU" sz="1800" dirty="0">
                <a:effectLst/>
                <a:latin typeface="HardingText"/>
              </a:rPr>
              <a:t>. This process is automatic and unidirectional, and involves a single wave of propagation through the neural network for each consecutive predicted word </a:t>
            </a:r>
            <a:endParaRPr lang="en-AU" dirty="0"/>
          </a:p>
          <a:p>
            <a:r>
              <a:rPr lang="en-US" dirty="0"/>
              <a:t>BUT </a:t>
            </a:r>
            <a:r>
              <a:rPr lang="en-AU" sz="1800" dirty="0">
                <a:effectLst/>
                <a:latin typeface="HardingText"/>
              </a:rPr>
              <a:t>LLMs re-read their context window, including the task provided by a user, as well as the words they have thus far generated. As a result, LLMs can employ their context window as a form of an external short-term memory </a:t>
            </a:r>
          </a:p>
          <a:p>
            <a:r>
              <a:rPr lang="en-AU" sz="1800" dirty="0">
                <a:effectLst/>
                <a:latin typeface="HardingText"/>
              </a:rPr>
              <a:t>To engage in chain-of-thought reasoning, re-examine the starting assumptions, estimate partial solutions or test alternative approaches. This is akin to how people use notepads to solve mathematical problems or write essays to sharpen and develop their arguments. </a:t>
            </a:r>
            <a:endParaRPr lang="en-AU" dirty="0"/>
          </a:p>
          <a:p>
            <a:endParaRPr lang="en-AU" dirty="0"/>
          </a:p>
          <a:p>
            <a:pPr marL="0" indent="0">
              <a:buNone/>
            </a:pPr>
            <a:endParaRPr lang="en-US" dirty="0"/>
          </a:p>
          <a:p>
            <a:endParaRPr lang="en-US" dirty="0"/>
          </a:p>
        </p:txBody>
      </p:sp>
    </p:spTree>
    <p:extLst>
      <p:ext uri="{BB962C8B-B14F-4D97-AF65-F5344CB8AC3E}">
        <p14:creationId xmlns:p14="http://schemas.microsoft.com/office/powerpoint/2010/main" val="276763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47D7-21DE-12A3-B792-E87F39CA779A}"/>
              </a:ext>
            </a:extLst>
          </p:cNvPr>
          <p:cNvSpPr>
            <a:spLocks noGrp="1"/>
          </p:cNvSpPr>
          <p:nvPr>
            <p:ph type="title"/>
          </p:nvPr>
        </p:nvSpPr>
        <p:spPr/>
        <p:txBody>
          <a:bodyPr/>
          <a:lstStyle/>
          <a:p>
            <a:r>
              <a:rPr lang="en-US" dirty="0"/>
              <a:t>Back to Psychology </a:t>
            </a:r>
          </a:p>
        </p:txBody>
      </p:sp>
      <p:sp>
        <p:nvSpPr>
          <p:cNvPr id="3" name="Content Placeholder 2">
            <a:extLst>
              <a:ext uri="{FF2B5EF4-FFF2-40B4-BE49-F238E27FC236}">
                <a16:creationId xmlns:a16="http://schemas.microsoft.com/office/drawing/2014/main" id="{9CE7BEB4-62C6-DB4A-A5EF-424E57B37362}"/>
              </a:ext>
            </a:extLst>
          </p:cNvPr>
          <p:cNvSpPr>
            <a:spLocks noGrp="1"/>
          </p:cNvSpPr>
          <p:nvPr>
            <p:ph idx="1"/>
          </p:nvPr>
        </p:nvSpPr>
        <p:spPr/>
        <p:txBody>
          <a:bodyPr>
            <a:normAutofit lnSpcReduction="10000"/>
          </a:bodyPr>
          <a:lstStyle/>
          <a:p>
            <a:r>
              <a:rPr lang="en-AU" sz="2400" dirty="0">
                <a:effectLst/>
                <a:latin typeface="HardingText"/>
              </a:rPr>
              <a:t>The progress in LLMs not only increased their capabilities, but also reduced our ability to anticipate their properties and </a:t>
            </a:r>
            <a:r>
              <a:rPr lang="en-AU" sz="2400" dirty="0" err="1">
                <a:effectLst/>
                <a:latin typeface="HardingText"/>
              </a:rPr>
              <a:t>behavior</a:t>
            </a:r>
            <a:r>
              <a:rPr lang="en-AU" sz="2400" dirty="0">
                <a:effectLst/>
                <a:latin typeface="HardingText"/>
              </a:rPr>
              <a:t>. It is increasingly difficult to study LLMs through the lenses of their architecture and hyperparameters. Instead, as we show in this work, LLMs can be studied using methods designed to investigate another capable and opaque structure, namely the human mind. Our approach falls within a quickly growing category of studies employing classic psychological tests and experiments to probe LLM ‘psychological’ processes, such as judgment, decision-making and cognitive biases </a:t>
            </a:r>
            <a:endParaRPr lang="en-AU" sz="2400" dirty="0"/>
          </a:p>
          <a:p>
            <a:r>
              <a:rPr lang="en-US" dirty="0"/>
              <a:t>Caveat </a:t>
            </a:r>
            <a:br>
              <a:rPr lang="en-US" dirty="0"/>
            </a:br>
            <a:r>
              <a:rPr lang="en-US" dirty="0"/>
              <a:t>“Intuitive” “ecological” is always tested by departure from some ideal norm of rationality. E.g. logic, Bayesian reasoning. But it is not clear that that is how humans think in real world contexts…unfortunately</a:t>
            </a:r>
          </a:p>
        </p:txBody>
      </p:sp>
    </p:spTree>
    <p:extLst>
      <p:ext uri="{BB962C8B-B14F-4D97-AF65-F5344CB8AC3E}">
        <p14:creationId xmlns:p14="http://schemas.microsoft.com/office/powerpoint/2010/main" val="31354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DDA7-9117-1D19-B8E6-5CE227879A61}"/>
              </a:ext>
            </a:extLst>
          </p:cNvPr>
          <p:cNvSpPr>
            <a:spLocks noGrp="1"/>
          </p:cNvSpPr>
          <p:nvPr>
            <p:ph type="title"/>
          </p:nvPr>
        </p:nvSpPr>
        <p:spPr/>
        <p:txBody>
          <a:bodyPr/>
          <a:lstStyle/>
          <a:p>
            <a:r>
              <a:rPr lang="en-US" dirty="0"/>
              <a:t> system 1</a:t>
            </a:r>
          </a:p>
        </p:txBody>
      </p:sp>
      <p:pic>
        <p:nvPicPr>
          <p:cNvPr id="4" name="Content Placeholder 3">
            <a:extLst>
              <a:ext uri="{FF2B5EF4-FFF2-40B4-BE49-F238E27FC236}">
                <a16:creationId xmlns:a16="http://schemas.microsoft.com/office/drawing/2014/main" id="{2F4BDB2F-DDEE-857A-2BDA-ACA1CBD57E8F}"/>
              </a:ext>
            </a:extLst>
          </p:cNvPr>
          <p:cNvPicPr>
            <a:picLocks noGrp="1" noChangeAspect="1"/>
          </p:cNvPicPr>
          <p:nvPr>
            <p:ph idx="1"/>
          </p:nvPr>
        </p:nvPicPr>
        <p:blipFill>
          <a:blip r:embed="rId2"/>
          <a:stretch>
            <a:fillRect/>
          </a:stretch>
        </p:blipFill>
        <p:spPr>
          <a:xfrm>
            <a:off x="2363706" y="1825625"/>
            <a:ext cx="7464588" cy="4351338"/>
          </a:xfrm>
          <a:prstGeom prst="rect">
            <a:avLst/>
          </a:prstGeom>
        </p:spPr>
      </p:pic>
    </p:spTree>
    <p:extLst>
      <p:ext uri="{BB962C8B-B14F-4D97-AF65-F5344CB8AC3E}">
        <p14:creationId xmlns:p14="http://schemas.microsoft.com/office/powerpoint/2010/main" val="110541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DE70-E896-1EC6-A082-8CA30E58B4F6}"/>
              </a:ext>
            </a:extLst>
          </p:cNvPr>
          <p:cNvSpPr>
            <a:spLocks noGrp="1"/>
          </p:cNvSpPr>
          <p:nvPr>
            <p:ph type="title"/>
          </p:nvPr>
        </p:nvSpPr>
        <p:spPr/>
        <p:txBody>
          <a:bodyPr/>
          <a:lstStyle/>
          <a:p>
            <a:r>
              <a:rPr lang="en-US" dirty="0"/>
              <a:t>System 2 Attentionally demanding</a:t>
            </a:r>
          </a:p>
        </p:txBody>
      </p:sp>
      <p:pic>
        <p:nvPicPr>
          <p:cNvPr id="4" name="Content Placeholder 3">
            <a:extLst>
              <a:ext uri="{FF2B5EF4-FFF2-40B4-BE49-F238E27FC236}">
                <a16:creationId xmlns:a16="http://schemas.microsoft.com/office/drawing/2014/main" id="{D86B2657-4E91-81E2-28ED-BC97B4F9DA60}"/>
              </a:ext>
            </a:extLst>
          </p:cNvPr>
          <p:cNvPicPr>
            <a:picLocks noGrp="1" noChangeAspect="1"/>
          </p:cNvPicPr>
          <p:nvPr>
            <p:ph idx="1"/>
          </p:nvPr>
        </p:nvPicPr>
        <p:blipFill>
          <a:blip r:embed="rId2"/>
          <a:stretch>
            <a:fillRect/>
          </a:stretch>
        </p:blipFill>
        <p:spPr>
          <a:xfrm>
            <a:off x="1418772" y="1898196"/>
            <a:ext cx="8990094" cy="4351338"/>
          </a:xfrm>
          <a:prstGeom prst="rect">
            <a:avLst/>
          </a:prstGeom>
        </p:spPr>
      </p:pic>
    </p:spTree>
    <p:extLst>
      <p:ext uri="{BB962C8B-B14F-4D97-AF65-F5344CB8AC3E}">
        <p14:creationId xmlns:p14="http://schemas.microsoft.com/office/powerpoint/2010/main" val="79075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8BB84-40DA-0B4A-0F93-968D8C4C792E}"/>
              </a:ext>
            </a:extLst>
          </p:cNvPr>
          <p:cNvPicPr>
            <a:picLocks noChangeAspect="1"/>
          </p:cNvPicPr>
          <p:nvPr/>
        </p:nvPicPr>
        <p:blipFill>
          <a:blip r:embed="rId2"/>
          <a:stretch>
            <a:fillRect/>
          </a:stretch>
        </p:blipFill>
        <p:spPr>
          <a:xfrm>
            <a:off x="1320800" y="425073"/>
            <a:ext cx="9753600" cy="6309556"/>
          </a:xfrm>
          <a:prstGeom prst="rect">
            <a:avLst/>
          </a:prstGeom>
        </p:spPr>
      </p:pic>
    </p:spTree>
    <p:extLst>
      <p:ext uri="{BB962C8B-B14F-4D97-AF65-F5344CB8AC3E}">
        <p14:creationId xmlns:p14="http://schemas.microsoft.com/office/powerpoint/2010/main" val="13365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043C30-8112-8AF8-BBB8-0DA9F1C6627A}"/>
              </a:ext>
            </a:extLst>
          </p:cNvPr>
          <p:cNvPicPr>
            <a:picLocks noChangeAspect="1"/>
          </p:cNvPicPr>
          <p:nvPr/>
        </p:nvPicPr>
        <p:blipFill>
          <a:blip r:embed="rId2"/>
          <a:stretch>
            <a:fillRect/>
          </a:stretch>
        </p:blipFill>
        <p:spPr>
          <a:xfrm>
            <a:off x="1511300" y="0"/>
            <a:ext cx="9169400" cy="6110514"/>
          </a:xfrm>
          <a:prstGeom prst="rect">
            <a:avLst/>
          </a:prstGeom>
        </p:spPr>
      </p:pic>
    </p:spTree>
    <p:extLst>
      <p:ext uri="{BB962C8B-B14F-4D97-AF65-F5344CB8AC3E}">
        <p14:creationId xmlns:p14="http://schemas.microsoft.com/office/powerpoint/2010/main" val="341412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719D9F-57FD-E0BE-BCC1-75608D0F310F}"/>
              </a:ext>
            </a:extLst>
          </p:cNvPr>
          <p:cNvPicPr>
            <a:picLocks noChangeAspect="1"/>
          </p:cNvPicPr>
          <p:nvPr/>
        </p:nvPicPr>
        <p:blipFill>
          <a:blip r:embed="rId2"/>
          <a:stretch>
            <a:fillRect/>
          </a:stretch>
        </p:blipFill>
        <p:spPr>
          <a:xfrm>
            <a:off x="957943" y="-2245"/>
            <a:ext cx="10726057" cy="6860245"/>
          </a:xfrm>
          <a:prstGeom prst="rect">
            <a:avLst/>
          </a:prstGeom>
        </p:spPr>
      </p:pic>
    </p:spTree>
    <p:extLst>
      <p:ext uri="{BB962C8B-B14F-4D97-AF65-F5344CB8AC3E}">
        <p14:creationId xmlns:p14="http://schemas.microsoft.com/office/powerpoint/2010/main" val="85827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20A7-228C-649A-D372-849BC1B936CD}"/>
              </a:ext>
            </a:extLst>
          </p:cNvPr>
          <p:cNvSpPr>
            <a:spLocks noGrp="1"/>
          </p:cNvSpPr>
          <p:nvPr>
            <p:ph type="title"/>
          </p:nvPr>
        </p:nvSpPr>
        <p:spPr/>
        <p:txBody>
          <a:bodyPr/>
          <a:lstStyle/>
          <a:p>
            <a:r>
              <a:rPr lang="en-US" dirty="0"/>
              <a:t>Active Maintenance in the Brain</a:t>
            </a:r>
          </a:p>
        </p:txBody>
      </p:sp>
      <p:sp>
        <p:nvSpPr>
          <p:cNvPr id="3" name="Content Placeholder 2">
            <a:extLst>
              <a:ext uri="{FF2B5EF4-FFF2-40B4-BE49-F238E27FC236}">
                <a16:creationId xmlns:a16="http://schemas.microsoft.com/office/drawing/2014/main" id="{BADF7256-DF47-ABAC-EE92-D4A8675EBD2A}"/>
              </a:ext>
            </a:extLst>
          </p:cNvPr>
          <p:cNvSpPr>
            <a:spLocks noGrp="1"/>
          </p:cNvSpPr>
          <p:nvPr>
            <p:ph idx="1"/>
          </p:nvPr>
        </p:nvSpPr>
        <p:spPr/>
        <p:txBody>
          <a:bodyPr>
            <a:normAutofit fontScale="92500" lnSpcReduction="20000"/>
          </a:bodyPr>
          <a:lstStyle/>
          <a:p>
            <a:r>
              <a:rPr lang="en-AU" b="0" i="0" dirty="0">
                <a:effectLst/>
                <a:latin typeface="Times New Roman" panose="02020603050405020304" pitchFamily="18" charset="0"/>
              </a:rPr>
              <a:t>Many theoretical perspectives summarize the function of frontal cortex in terms of ‘executive </a:t>
            </a:r>
            <a:r>
              <a:rPr lang="en-AU" b="0" i="0" dirty="0" err="1">
                <a:effectLst/>
                <a:latin typeface="Times New Roman" panose="02020603050405020304" pitchFamily="18" charset="0"/>
              </a:rPr>
              <a:t>control’,‘controlled</a:t>
            </a:r>
            <a:r>
              <a:rPr lang="en-AU" b="0" i="0" dirty="0">
                <a:effectLst/>
                <a:latin typeface="Times New Roman" panose="02020603050405020304" pitchFamily="18" charset="0"/>
              </a:rPr>
              <a:t> processing’, or a ‘central executive’ (</a:t>
            </a:r>
            <a:r>
              <a:rPr lang="en-AU" b="0" i="0" dirty="0" err="1">
                <a:effectLst/>
                <a:latin typeface="Times New Roman" panose="02020603050405020304" pitchFamily="18" charset="0"/>
              </a:rPr>
              <a:t>e.g.Baddeley</a:t>
            </a:r>
            <a:r>
              <a:rPr lang="en-AU" b="0" i="0" dirty="0">
                <a:effectLst/>
                <a:latin typeface="Times New Roman" panose="02020603050405020304" pitchFamily="18" charset="0"/>
              </a:rPr>
              <a:t>, 1986; Shallice, 1982; Gathercole, 1994;Shiffrin and Schneider, 1977), without explaining at a mechanistic level how such functionality </a:t>
            </a:r>
            <a:r>
              <a:rPr lang="en-AU" b="0" i="0" dirty="0" err="1">
                <a:effectLst/>
                <a:latin typeface="Times New Roman" panose="02020603050405020304" pitchFamily="18" charset="0"/>
              </a:rPr>
              <a:t>couldbe</a:t>
            </a:r>
            <a:r>
              <a:rPr lang="en-AU" b="0" i="0" dirty="0">
                <a:effectLst/>
                <a:latin typeface="Times New Roman" panose="02020603050405020304" pitchFamily="18" charset="0"/>
              </a:rPr>
              <a:t> achieved. Computational models provide an important tool for exploring specific mechanisms that might achieve ‘executive-like’ functionality</a:t>
            </a:r>
            <a:endParaRPr lang="en-AU" i="1" dirty="0">
              <a:latin typeface="Times New Roman" panose="02020603050405020304" pitchFamily="18" charset="0"/>
            </a:endParaRPr>
          </a:p>
          <a:p>
            <a:r>
              <a:rPr lang="en-AU" b="0" i="0" dirty="0">
                <a:effectLst/>
                <a:latin typeface="Times New Roman" panose="02020603050405020304" pitchFamily="18" charset="0"/>
              </a:rPr>
              <a:t>“the fundamental mechanism underlying frontal function is ‘active </a:t>
            </a:r>
            <a:r>
              <a:rPr lang="en-AU" b="0" i="0" dirty="0" err="1">
                <a:effectLst/>
                <a:latin typeface="Times New Roman" panose="02020603050405020304" pitchFamily="18" charset="0"/>
              </a:rPr>
              <a:t>maintenance’,which</a:t>
            </a:r>
            <a:r>
              <a:rPr lang="en-AU" b="0" i="0" dirty="0">
                <a:effectLst/>
                <a:latin typeface="Times New Roman" panose="02020603050405020304" pitchFamily="18" charset="0"/>
              </a:rPr>
              <a:t> then enables all the other ‘executive’ functionality ascribed to the frontal cortex” https://</a:t>
            </a:r>
            <a:r>
              <a:rPr lang="en-AU" b="0" i="0" dirty="0" err="1">
                <a:effectLst/>
                <a:latin typeface="Times New Roman" panose="02020603050405020304" pitchFamily="18" charset="0"/>
              </a:rPr>
              <a:t>onlinelibrary.wiley.com</a:t>
            </a:r>
            <a:r>
              <a:rPr lang="en-AU" b="0" i="0" dirty="0">
                <a:effectLst/>
                <a:latin typeface="Times New Roman" panose="02020603050405020304" pitchFamily="18" charset="0"/>
              </a:rPr>
              <a:t>/</a:t>
            </a:r>
            <a:r>
              <a:rPr lang="en-AU" b="0" i="0" dirty="0" err="1">
                <a:effectLst/>
                <a:latin typeface="Times New Roman" panose="02020603050405020304" pitchFamily="18" charset="0"/>
              </a:rPr>
              <a:t>doi</a:t>
            </a:r>
            <a:r>
              <a:rPr lang="en-AU" b="0" i="0" dirty="0">
                <a:effectLst/>
                <a:latin typeface="Times New Roman" panose="02020603050405020304" pitchFamily="18" charset="0"/>
              </a:rPr>
              <a:t>/</a:t>
            </a:r>
            <a:r>
              <a:rPr lang="en-AU" b="0" i="0" dirty="0" err="1">
                <a:effectLst/>
                <a:latin typeface="Times New Roman" panose="02020603050405020304" pitchFamily="18" charset="0"/>
              </a:rPr>
              <a:t>epdf</a:t>
            </a:r>
            <a:r>
              <a:rPr lang="en-AU" b="0" i="0" dirty="0">
                <a:effectLst/>
                <a:latin typeface="Times New Roman" panose="02020603050405020304" pitchFamily="18" charset="0"/>
              </a:rPr>
              <a:t>/10.1002/0470018860.s00051 </a:t>
            </a:r>
          </a:p>
          <a:p>
            <a:r>
              <a:rPr lang="en-AU" dirty="0">
                <a:latin typeface="Times New Roman" panose="02020603050405020304" pitchFamily="18" charset="0"/>
              </a:rPr>
              <a:t>In other words, stimulus independent decoupled activity </a:t>
            </a:r>
            <a:r>
              <a:rPr lang="en-AU" i="1" dirty="0">
                <a:latin typeface="Times New Roman" panose="02020603050405020304" pitchFamily="18" charset="0"/>
              </a:rPr>
              <a:t>maintained</a:t>
            </a:r>
            <a:r>
              <a:rPr lang="en-US" i="1" dirty="0">
                <a:latin typeface="Times New Roman" panose="02020603050405020304" pitchFamily="18" charset="0"/>
              </a:rPr>
              <a:t> </a:t>
            </a:r>
            <a:r>
              <a:rPr lang="en-US" dirty="0">
                <a:latin typeface="Times New Roman" panose="02020603050405020304" pitchFamily="18" charset="0"/>
              </a:rPr>
              <a:t>by prefrontal activity that constructs transient large scale distributed patterns that across prefrontal and posterior structures</a:t>
            </a:r>
          </a:p>
        </p:txBody>
      </p:sp>
    </p:spTree>
    <p:extLst>
      <p:ext uri="{BB962C8B-B14F-4D97-AF65-F5344CB8AC3E}">
        <p14:creationId xmlns:p14="http://schemas.microsoft.com/office/powerpoint/2010/main" val="161161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4F3B-55BA-C2B3-B0B3-0D357E00E47D}"/>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D1026C55-7879-1AB2-E100-2F6509016D9F}"/>
              </a:ext>
            </a:extLst>
          </p:cNvPr>
          <p:cNvSpPr>
            <a:spLocks noGrp="1"/>
          </p:cNvSpPr>
          <p:nvPr>
            <p:ph idx="1"/>
          </p:nvPr>
        </p:nvSpPr>
        <p:spPr>
          <a:xfrm>
            <a:off x="798576" y="1690688"/>
            <a:ext cx="10515600" cy="4351338"/>
          </a:xfrm>
        </p:spPr>
        <p:txBody>
          <a:bodyPr/>
          <a:lstStyle/>
          <a:p>
            <a:r>
              <a:rPr lang="en-US" dirty="0"/>
              <a:t>Dual process theories don’t implicate any particular computational architecture. </a:t>
            </a:r>
          </a:p>
          <a:p>
            <a:r>
              <a:rPr lang="en-US" dirty="0"/>
              <a:t> But many, especially Evolutionary Psychologists take the patterns of performance to support the inference to a modular architecture of subsystems specialized for particular cognitive processes with domain specific representation and algorithm</a:t>
            </a:r>
          </a:p>
          <a:p>
            <a:r>
              <a:rPr lang="en-US" dirty="0"/>
              <a:t>Goes naturally with the classical architecture of modular and central processes.</a:t>
            </a:r>
          </a:p>
          <a:p>
            <a:r>
              <a:rPr lang="en-US" dirty="0"/>
              <a:t>Modular system 1. Central System 2.</a:t>
            </a:r>
          </a:p>
          <a:p>
            <a:endParaRPr lang="en-US" dirty="0"/>
          </a:p>
        </p:txBody>
      </p:sp>
    </p:spTree>
    <p:extLst>
      <p:ext uri="{BB962C8B-B14F-4D97-AF65-F5344CB8AC3E}">
        <p14:creationId xmlns:p14="http://schemas.microsoft.com/office/powerpoint/2010/main" val="234803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1194</Words>
  <Application>Microsoft Macintosh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GraphikNaturel</vt:lpstr>
      <vt:lpstr>HardingText</vt:lpstr>
      <vt:lpstr>ITCGaramondStd</vt:lpstr>
      <vt:lpstr>Times New Roman</vt:lpstr>
      <vt:lpstr>Office Theme</vt:lpstr>
      <vt:lpstr>System 1 and System 2</vt:lpstr>
      <vt:lpstr>System 1 and 2 in Deep Networks https://doi.org/10.1038/s43588-023-00527-x  </vt:lpstr>
      <vt:lpstr> system 1</vt:lpstr>
      <vt:lpstr>System 2 Attentionally demanding</vt:lpstr>
      <vt:lpstr>PowerPoint Presentation</vt:lpstr>
      <vt:lpstr>PowerPoint Presentation</vt:lpstr>
      <vt:lpstr>PowerPoint Presentation</vt:lpstr>
      <vt:lpstr>Active Maintenance in the Brain</vt:lpstr>
      <vt:lpstr>Architecture?</vt:lpstr>
      <vt:lpstr>Unidirectional Neural Networks</vt:lpstr>
      <vt:lpstr>Biderectional Neural Networks.</vt:lpstr>
      <vt:lpstr>GPT Attentional Transformer </vt:lpstr>
      <vt:lpstr>GPT Attentional Transformer </vt:lpstr>
      <vt:lpstr>CRT Type 3 task 14: In a cave, there is a colony of bats with a daily population doubling. Given that it takes 60 days for the entire cave to be filled with bats, how many days would it take for the cave to be half-filled with bats?  </vt:lpstr>
      <vt:lpstr>CHAIN OF THOUGHT REASONING</vt:lpstr>
      <vt:lpstr>SEMANTIC TRAPS</vt:lpstr>
      <vt:lpstr>SEMANTIC TRAPS continued</vt:lpstr>
      <vt:lpstr>Author’s conclusions</vt:lpstr>
      <vt:lpstr>Significance for this course</vt:lpstr>
      <vt:lpstr>Back to Psychology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1 and System 2</dc:title>
  <dc:creator>Philip Gerrans</dc:creator>
  <cp:lastModifiedBy>Philip Gerrans</cp:lastModifiedBy>
  <cp:revision>5</cp:revision>
  <dcterms:created xsi:type="dcterms:W3CDTF">2023-11-05T09:47:48Z</dcterms:created>
  <dcterms:modified xsi:type="dcterms:W3CDTF">2024-10-25T01:20:57Z</dcterms:modified>
</cp:coreProperties>
</file>