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4" r:id="rId3"/>
    <p:sldId id="265" r:id="rId4"/>
    <p:sldId id="266" r:id="rId5"/>
    <p:sldId id="256" r:id="rId6"/>
    <p:sldId id="257" r:id="rId7"/>
    <p:sldId id="258" r:id="rId8"/>
    <p:sldId id="259" r:id="rId9"/>
    <p:sldId id="260" r:id="rId10"/>
    <p:sldId id="261" r:id="rId11"/>
    <p:sldId id="262"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p:restoredTop sz="95952"/>
  </p:normalViewPr>
  <p:slideViewPr>
    <p:cSldViewPr snapToGrid="0">
      <p:cViewPr varScale="1">
        <p:scale>
          <a:sx n="122" d="100"/>
          <a:sy n="122" d="100"/>
        </p:scale>
        <p:origin x="3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871F-5719-A250-5E80-DA76BD4414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4BB28C3-D970-DD62-B02E-8DA52BEC16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8C870DF-9958-E39A-97D9-F3067C20269F}"/>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5" name="Footer Placeholder 4">
            <a:extLst>
              <a:ext uri="{FF2B5EF4-FFF2-40B4-BE49-F238E27FC236}">
                <a16:creationId xmlns:a16="http://schemas.microsoft.com/office/drawing/2014/main" id="{9612DB60-B58B-BCBD-5414-1F8860DE2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4CE46-51DC-028D-1889-85EF1524DDE6}"/>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183718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A3-E629-CEAE-CD36-EB3FA0C99ED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70BBEF-EEDD-5283-0B0A-3A379E3D57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45C9D4-8F6C-1080-7165-C2DA11C3AAA5}"/>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5" name="Footer Placeholder 4">
            <a:extLst>
              <a:ext uri="{FF2B5EF4-FFF2-40B4-BE49-F238E27FC236}">
                <a16:creationId xmlns:a16="http://schemas.microsoft.com/office/drawing/2014/main" id="{8275E8B7-A427-B1E7-5B2A-DD473E907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BC95D-556A-7F16-F39E-09758EDD3B8A}"/>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274749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DC6F6-4213-D5AB-9B2F-E24BE9F9B7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2EBFF7-F5F5-0DD4-87B9-FA17B712A6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2D51E8-473A-CB8C-4BDD-C13CD8DDBC6B}"/>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5" name="Footer Placeholder 4">
            <a:extLst>
              <a:ext uri="{FF2B5EF4-FFF2-40B4-BE49-F238E27FC236}">
                <a16:creationId xmlns:a16="http://schemas.microsoft.com/office/drawing/2014/main" id="{E3C5F674-0193-0587-A919-3CA371D87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D830-0066-07F7-613B-A54C7D4CF7A4}"/>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183491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D81F-E5C4-858C-612A-69D864838B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844464-C244-8CD3-C8A5-FA7D19499B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E0433E-EEDB-BE30-CB0F-AA5ED4F71DB7}"/>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5" name="Footer Placeholder 4">
            <a:extLst>
              <a:ext uri="{FF2B5EF4-FFF2-40B4-BE49-F238E27FC236}">
                <a16:creationId xmlns:a16="http://schemas.microsoft.com/office/drawing/2014/main" id="{D842D1EE-38E0-F780-C1CF-B19ECDFEB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B071D-830A-795A-9AD2-A5E0E2D677BF}"/>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94230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26D5-6844-2E18-2340-90B37DF930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890717B-FB9F-BCFD-2F86-74ABA6255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2FACDC-32B9-218F-CDE4-3F6B3660823E}"/>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5" name="Footer Placeholder 4">
            <a:extLst>
              <a:ext uri="{FF2B5EF4-FFF2-40B4-BE49-F238E27FC236}">
                <a16:creationId xmlns:a16="http://schemas.microsoft.com/office/drawing/2014/main" id="{B556EB92-C570-A069-036C-EF1D60F3C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A38CE-9C59-EA57-42D2-1CB6CDCB4F9E}"/>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280671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1EE5-ABB2-C040-B745-70A762E196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0A48A9-F9B0-9CF1-CEBF-3CB505802E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CBDD728-75A2-8585-A301-FF6E0234E4A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580B1A-6C07-3951-F0EB-BFB9F1DBB07A}"/>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6" name="Footer Placeholder 5">
            <a:extLst>
              <a:ext uri="{FF2B5EF4-FFF2-40B4-BE49-F238E27FC236}">
                <a16:creationId xmlns:a16="http://schemas.microsoft.com/office/drawing/2014/main" id="{2F0658D6-7C29-2E24-0990-488ED7325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D1FCF-3EED-A3A9-2B92-94FE6618690C}"/>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168093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8E25-96BB-C491-8995-67A55600D0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0B3923-14A7-3CB4-CF37-E66719F6E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832B4DC-53D4-E06B-880F-BD82CE0625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C7E127E-EE57-BFF8-9F8F-54C83BBF1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4A8EB9D-FED8-5374-9C33-D72DDFA4DB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1A16B19-E61B-C9DD-3EBD-4F670D931EF3}"/>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8" name="Footer Placeholder 7">
            <a:extLst>
              <a:ext uri="{FF2B5EF4-FFF2-40B4-BE49-F238E27FC236}">
                <a16:creationId xmlns:a16="http://schemas.microsoft.com/office/drawing/2014/main" id="{564EB228-FB5A-EFB0-B55F-45EA497B87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EA3399-4E91-37D2-87C9-F6291C07A354}"/>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243078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ECB7-4A6B-474E-CEE8-E5C66D8BEDF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611152-9F48-A839-3574-D638D00D3EEC}"/>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4" name="Footer Placeholder 3">
            <a:extLst>
              <a:ext uri="{FF2B5EF4-FFF2-40B4-BE49-F238E27FC236}">
                <a16:creationId xmlns:a16="http://schemas.microsoft.com/office/drawing/2014/main" id="{0FDFCE07-3947-E196-5304-8A939F2E4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62F07-0C6C-A8A3-FF10-7671BCEAD63F}"/>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5186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14E6B-F816-F5EA-EC0B-A58677E0359E}"/>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3" name="Footer Placeholder 2">
            <a:extLst>
              <a:ext uri="{FF2B5EF4-FFF2-40B4-BE49-F238E27FC236}">
                <a16:creationId xmlns:a16="http://schemas.microsoft.com/office/drawing/2014/main" id="{D65BB59C-D41A-8517-44EF-F9B3A0422A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712CB-2ADE-D951-3323-CB5E493826B9}"/>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176322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0810-9480-C003-B766-D655E5FC17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1C93B4-041C-DEC3-B034-B6F08BA86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636438E-304D-3962-4276-DE7AC250F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FBC6D2-9B32-4F1C-2526-10E63C4FD824}"/>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6" name="Footer Placeholder 5">
            <a:extLst>
              <a:ext uri="{FF2B5EF4-FFF2-40B4-BE49-F238E27FC236}">
                <a16:creationId xmlns:a16="http://schemas.microsoft.com/office/drawing/2014/main" id="{DCD15636-B553-406E-DED2-984E0F10B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2D611-AA5C-F356-AFB3-B8210AA0E147}"/>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410765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7D04-B44F-7F61-8951-62C549677D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DFF203-80CF-960B-ED67-8F084676D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827C0A-0A8F-23CA-FADB-02196E8A0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191A9C-FD6E-F7D4-84F0-1C63FB48A5FC}"/>
              </a:ext>
            </a:extLst>
          </p:cNvPr>
          <p:cNvSpPr>
            <a:spLocks noGrp="1"/>
          </p:cNvSpPr>
          <p:nvPr>
            <p:ph type="dt" sz="half" idx="10"/>
          </p:nvPr>
        </p:nvSpPr>
        <p:spPr/>
        <p:txBody>
          <a:bodyPr/>
          <a:lstStyle/>
          <a:p>
            <a:fld id="{CDF6D1AD-DC98-634D-9C88-A16925AAB899}" type="datetimeFigureOut">
              <a:rPr lang="en-US" smtClean="0"/>
              <a:t>10/3/24</a:t>
            </a:fld>
            <a:endParaRPr lang="en-US"/>
          </a:p>
        </p:txBody>
      </p:sp>
      <p:sp>
        <p:nvSpPr>
          <p:cNvPr id="6" name="Footer Placeholder 5">
            <a:extLst>
              <a:ext uri="{FF2B5EF4-FFF2-40B4-BE49-F238E27FC236}">
                <a16:creationId xmlns:a16="http://schemas.microsoft.com/office/drawing/2014/main" id="{CF13CB3F-5EEF-1F65-6B87-C63E3FFD2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B4186-AE59-AA4F-7E71-0CA76A734385}"/>
              </a:ext>
            </a:extLst>
          </p:cNvPr>
          <p:cNvSpPr>
            <a:spLocks noGrp="1"/>
          </p:cNvSpPr>
          <p:nvPr>
            <p:ph type="sldNum" sz="quarter" idx="12"/>
          </p:nvPr>
        </p:nvSpPr>
        <p:spPr/>
        <p:txBody>
          <a:bodyPr/>
          <a:lstStyle/>
          <a:p>
            <a:fld id="{3201C4FD-BA35-0A4C-A12B-CD7B67F76ABE}" type="slidenum">
              <a:rPr lang="en-US" smtClean="0"/>
              <a:t>‹#›</a:t>
            </a:fld>
            <a:endParaRPr lang="en-US"/>
          </a:p>
        </p:txBody>
      </p:sp>
    </p:spTree>
    <p:extLst>
      <p:ext uri="{BB962C8B-B14F-4D97-AF65-F5344CB8AC3E}">
        <p14:creationId xmlns:p14="http://schemas.microsoft.com/office/powerpoint/2010/main" val="82581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A4D3E-41FD-2E6A-FBB8-4A6B9F259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D5FDF3-148B-F648-D41C-6C6CAA559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3F1983-A3C1-B305-4319-0C420551B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6D1AD-DC98-634D-9C88-A16925AAB899}" type="datetimeFigureOut">
              <a:rPr lang="en-US" smtClean="0"/>
              <a:t>10/3/24</a:t>
            </a:fld>
            <a:endParaRPr lang="en-US"/>
          </a:p>
        </p:txBody>
      </p:sp>
      <p:sp>
        <p:nvSpPr>
          <p:cNvPr id="5" name="Footer Placeholder 4">
            <a:extLst>
              <a:ext uri="{FF2B5EF4-FFF2-40B4-BE49-F238E27FC236}">
                <a16:creationId xmlns:a16="http://schemas.microsoft.com/office/drawing/2014/main" id="{DF1EADE9-7A4D-A623-2750-CDA7EDE3F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588B11-516B-469D-2515-85F79239E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1C4FD-BA35-0A4C-A12B-CD7B67F76ABE}" type="slidenum">
              <a:rPr lang="en-US" smtClean="0"/>
              <a:t>‹#›</a:t>
            </a:fld>
            <a:endParaRPr lang="en-US"/>
          </a:p>
        </p:txBody>
      </p:sp>
    </p:spTree>
    <p:extLst>
      <p:ext uri="{BB962C8B-B14F-4D97-AF65-F5344CB8AC3E}">
        <p14:creationId xmlns:p14="http://schemas.microsoft.com/office/powerpoint/2010/main" val="321622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F6A6-D857-150C-1CD1-F5E43F6CF304}"/>
              </a:ext>
            </a:extLst>
          </p:cNvPr>
          <p:cNvSpPr>
            <a:spLocks noGrp="1"/>
          </p:cNvSpPr>
          <p:nvPr>
            <p:ph type="title"/>
          </p:nvPr>
        </p:nvSpPr>
        <p:spPr/>
        <p:txBody>
          <a:bodyPr/>
          <a:lstStyle/>
          <a:p>
            <a:r>
              <a:rPr lang="en-US" dirty="0"/>
              <a:t>Systematicity and Productivity. Language and Thought: Thought. </a:t>
            </a:r>
          </a:p>
        </p:txBody>
      </p:sp>
      <p:sp>
        <p:nvSpPr>
          <p:cNvPr id="3" name="Content Placeholder 2">
            <a:extLst>
              <a:ext uri="{FF2B5EF4-FFF2-40B4-BE49-F238E27FC236}">
                <a16:creationId xmlns:a16="http://schemas.microsoft.com/office/drawing/2014/main" id="{A87720E4-1B10-8E39-F1E3-7DE65E599F66}"/>
              </a:ext>
            </a:extLst>
          </p:cNvPr>
          <p:cNvSpPr>
            <a:spLocks noGrp="1"/>
          </p:cNvSpPr>
          <p:nvPr>
            <p:ph idx="1"/>
          </p:nvPr>
        </p:nvSpPr>
        <p:spPr/>
        <p:txBody>
          <a:bodyPr>
            <a:normAutofit fontScale="85000" lnSpcReduction="20000"/>
          </a:bodyPr>
          <a:lstStyle/>
          <a:p>
            <a:r>
              <a:rPr lang="en-US" b="1" dirty="0"/>
              <a:t>Systematicity</a:t>
            </a:r>
            <a:r>
              <a:rPr lang="en-US" dirty="0"/>
              <a:t>. 3+4= 7.  4+3=7</a:t>
            </a:r>
          </a:p>
          <a:p>
            <a:r>
              <a:rPr lang="en-US" dirty="0"/>
              <a:t>Noam Chomsky ( 1957 to present day)  famously argued that this kind of systematicity could not be learnt by association of input strings. The rules of composition need to be inferred and applied.</a:t>
            </a:r>
          </a:p>
          <a:p>
            <a:r>
              <a:rPr lang="en-US" b="1" dirty="0"/>
              <a:t>Productivity</a:t>
            </a:r>
            <a:r>
              <a:rPr lang="en-US" dirty="0"/>
              <a:t>. (3+4)+(3+4)…. = 7x7… Rules allow construction of complex representational structures from simpler/basic. Assemble representational molecules from atoms.</a:t>
            </a:r>
          </a:p>
          <a:p>
            <a:r>
              <a:rPr lang="en-US" dirty="0"/>
              <a:t>The job of the mind is </a:t>
            </a:r>
            <a:r>
              <a:rPr lang="en-US" i="1" dirty="0"/>
              <a:t>not to map string to string </a:t>
            </a:r>
            <a:r>
              <a:rPr lang="en-US" dirty="0"/>
              <a:t>but to </a:t>
            </a:r>
            <a:r>
              <a:rPr lang="en-US" i="1" dirty="0"/>
              <a:t>infer the rules/principles </a:t>
            </a:r>
            <a:r>
              <a:rPr lang="en-US" dirty="0"/>
              <a:t>that </a:t>
            </a:r>
            <a:r>
              <a:rPr lang="en-US" b="1" dirty="0"/>
              <a:t>Generate Strings</a:t>
            </a:r>
          </a:p>
          <a:p>
            <a:r>
              <a:rPr lang="en-US" dirty="0"/>
              <a:t>Classical computation is implementing this idea in a rules and symbols architecture.</a:t>
            </a:r>
            <a:br>
              <a:rPr lang="en-US" dirty="0"/>
            </a:br>
            <a:br>
              <a:rPr lang="en-US" dirty="0"/>
            </a:br>
            <a:br>
              <a:rPr lang="en-US" dirty="0"/>
            </a:br>
            <a:endParaRPr lang="en-US" dirty="0"/>
          </a:p>
        </p:txBody>
      </p:sp>
    </p:spTree>
    <p:extLst>
      <p:ext uri="{BB962C8B-B14F-4D97-AF65-F5344CB8AC3E}">
        <p14:creationId xmlns:p14="http://schemas.microsoft.com/office/powerpoint/2010/main" val="159357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4F78-77AE-CF28-16D3-186E2A97EAF4}"/>
              </a:ext>
            </a:extLst>
          </p:cNvPr>
          <p:cNvSpPr>
            <a:spLocks noGrp="1"/>
          </p:cNvSpPr>
          <p:nvPr>
            <p:ph type="title"/>
          </p:nvPr>
        </p:nvSpPr>
        <p:spPr/>
        <p:txBody>
          <a:bodyPr/>
          <a:lstStyle/>
          <a:p>
            <a:r>
              <a:rPr lang="en-US" dirty="0"/>
              <a:t>Against Chomsky. Piantadosi </a:t>
            </a:r>
          </a:p>
        </p:txBody>
      </p:sp>
      <p:sp>
        <p:nvSpPr>
          <p:cNvPr id="3" name="Content Placeholder 2">
            <a:extLst>
              <a:ext uri="{FF2B5EF4-FFF2-40B4-BE49-F238E27FC236}">
                <a16:creationId xmlns:a16="http://schemas.microsoft.com/office/drawing/2014/main" id="{6BE5982C-0D81-7CE3-B9E9-DFF4C098E2EC}"/>
              </a:ext>
            </a:extLst>
          </p:cNvPr>
          <p:cNvSpPr>
            <a:spLocks noGrp="1"/>
          </p:cNvSpPr>
          <p:nvPr>
            <p:ph idx="1"/>
          </p:nvPr>
        </p:nvSpPr>
        <p:spPr/>
        <p:txBody>
          <a:bodyPr>
            <a:normAutofit fontScale="92500" lnSpcReduction="10000"/>
          </a:bodyPr>
          <a:lstStyle/>
          <a:p>
            <a:r>
              <a:rPr lang="en-US" dirty="0"/>
              <a:t>LLMs integrate syntax and semantics </a:t>
            </a:r>
            <a:r>
              <a:rPr lang="en-AU" sz="1800" dirty="0">
                <a:effectLst/>
                <a:latin typeface="LibertinusSerif-Regular-Identity-H"/>
              </a:rPr>
              <a:t>Syntax in this approach is not supposed to be reducible to general statistics between words12—exactly the thing that large language models now provide"</a:t>
            </a:r>
            <a:endParaRPr lang="en-US" dirty="0"/>
          </a:p>
          <a:p>
            <a:r>
              <a:rPr lang="en-US" dirty="0"/>
              <a:t>Integrate world and linguistic  knowledge</a:t>
            </a:r>
          </a:p>
          <a:p>
            <a:r>
              <a:rPr lang="en-US" dirty="0"/>
              <a:t>Probability </a:t>
            </a:r>
            <a:r>
              <a:rPr lang="en-AU" sz="1800" dirty="0">
                <a:effectLst/>
                <a:latin typeface="LibertinusSerif-Regular-Identity-H"/>
              </a:rPr>
              <a:t>a space of possible rules is implicitly encoded into the parameters of the model </a:t>
            </a:r>
          </a:p>
          <a:p>
            <a:r>
              <a:rPr lang="en-AU" dirty="0">
                <a:latin typeface="LibertinusSerif-Regular-Identity-H"/>
              </a:rPr>
              <a:t>Non symbolic  and continuous </a:t>
            </a:r>
            <a:r>
              <a:rPr lang="en-AU" sz="1800" dirty="0">
                <a:effectLst/>
                <a:latin typeface="LibertinusSerif-Regular-Identity-H"/>
              </a:rPr>
              <a:t>cognitive processes are seen as graded, probabilistic, interactive, context-sensitive and domain-general… discreteness is a special case of continuous </a:t>
            </a:r>
            <a:r>
              <a:rPr lang="en-AU" sz="1800" dirty="0" err="1">
                <a:effectLst/>
                <a:latin typeface="LibertinusSerif-Regular-Identity-H"/>
              </a:rPr>
              <a:t>modeling</a:t>
            </a:r>
            <a:r>
              <a:rPr lang="en-AU" sz="1800" dirty="0">
                <a:effectLst/>
                <a:latin typeface="LibertinusSerif-Regular-Identity-H"/>
              </a:rPr>
              <a:t>, meaning that theories which work with continuous representations get the best of both worlds, fitting discrete patterns when appropriate and gradient ones otherwise. </a:t>
            </a:r>
          </a:p>
          <a:p>
            <a:r>
              <a:rPr lang="en-AU" dirty="0">
                <a:latin typeface="LibertinusSerif-Regular-Identity-H"/>
              </a:rPr>
              <a:t>Non Modular </a:t>
            </a:r>
            <a:r>
              <a:rPr lang="en-AU" sz="1800" dirty="0">
                <a:effectLst/>
                <a:latin typeface="LibertinusSerif-Regular-Identity-H"/>
              </a:rPr>
              <a:t>LLMS  function somewhat like automated scientists or automated linguists, who also work over relatively unrestricted spaces, searching to find theories which do the best job of parsimoniously predicting observed data. It’s worth thinking about the standard lines of questioning generative syntax has pursued—things like, why don’t kids ever say “The dog is </a:t>
            </a:r>
            <a:r>
              <a:rPr lang="en-AU" sz="1800" dirty="0" err="1">
                <a:effectLst/>
                <a:latin typeface="LibertinusSerif-Regular-Identity-H"/>
              </a:rPr>
              <a:t>believed’s</a:t>
            </a:r>
            <a:r>
              <a:rPr lang="en-AU" sz="1800" dirty="0">
                <a:effectLst/>
                <a:latin typeface="LibertinusSerif-Regular-Identity-H"/>
              </a:rPr>
              <a:t> owners to be hungry” or “The dog is believed is hungry” (see </a:t>
            </a:r>
            <a:r>
              <a:rPr lang="en-AU" sz="1800" dirty="0" err="1">
                <a:solidFill>
                  <a:srgbClr val="BF7F3F"/>
                </a:solidFill>
                <a:effectLst/>
                <a:latin typeface="LibertinusSerif-Regular-Identity-H"/>
              </a:rPr>
              <a:t>Lasnik</a:t>
            </a:r>
            <a:r>
              <a:rPr lang="en-AU" sz="1800" dirty="0">
                <a:solidFill>
                  <a:srgbClr val="BF7F3F"/>
                </a:solidFill>
                <a:effectLst/>
                <a:latin typeface="LibertinusSerif-Regular-Identity-H"/>
              </a:rPr>
              <a:t> &amp; </a:t>
            </a:r>
            <a:r>
              <a:rPr lang="en-AU" sz="1800" dirty="0" err="1">
                <a:solidFill>
                  <a:srgbClr val="BF7F3F"/>
                </a:solidFill>
                <a:effectLst/>
                <a:latin typeface="LibertinusSerif-Regular-Identity-H"/>
              </a:rPr>
              <a:t>Lidz</a:t>
            </a:r>
            <a:r>
              <a:rPr lang="en-AU" sz="1800" dirty="0">
                <a:solidFill>
                  <a:srgbClr val="BF7F3F"/>
                </a:solidFill>
                <a:effectLst/>
                <a:latin typeface="LibertinusSerif-Regular-Identity-H"/>
              </a:rPr>
              <a:t> 2016</a:t>
            </a:r>
            <a:r>
              <a:rPr lang="en-AU" sz="1800" dirty="0">
                <a:effectLst/>
                <a:latin typeface="LibertinusSerif-Regular-Identity-H"/>
              </a:rPr>
              <a:t>). The answer provided by large language models is that </a:t>
            </a:r>
            <a:r>
              <a:rPr lang="en-AU" sz="1800" i="1" dirty="0">
                <a:effectLst/>
                <a:latin typeface="LibertinusSerif-Regular-Identity-H"/>
              </a:rPr>
              <a:t>these are not permitted under the best theory the model finds to explain what it does see. Innate constraints are not needed</a:t>
            </a:r>
            <a:r>
              <a:rPr lang="en-AU" sz="1800" dirty="0">
                <a:effectLst/>
                <a:latin typeface="LibertinusSerif-Regular-Identity-H"/>
              </a:rPr>
              <a:t>. </a:t>
            </a:r>
            <a:endParaRPr lang="en-AU" dirty="0"/>
          </a:p>
          <a:p>
            <a:endParaRPr lang="en-AU" dirty="0"/>
          </a:p>
          <a:p>
            <a:endParaRPr lang="en-AU" dirty="0"/>
          </a:p>
          <a:p>
            <a:endParaRPr lang="en-AU" dirty="0"/>
          </a:p>
          <a:p>
            <a:endParaRPr lang="en-US" dirty="0"/>
          </a:p>
        </p:txBody>
      </p:sp>
    </p:spTree>
    <p:extLst>
      <p:ext uri="{BB962C8B-B14F-4D97-AF65-F5344CB8AC3E}">
        <p14:creationId xmlns:p14="http://schemas.microsoft.com/office/powerpoint/2010/main" val="97106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4F78-77AE-CF28-16D3-186E2A97EAF4}"/>
              </a:ext>
            </a:extLst>
          </p:cNvPr>
          <p:cNvSpPr>
            <a:spLocks noGrp="1"/>
          </p:cNvSpPr>
          <p:nvPr>
            <p:ph type="title"/>
          </p:nvPr>
        </p:nvSpPr>
        <p:spPr/>
        <p:txBody>
          <a:bodyPr/>
          <a:lstStyle/>
          <a:p>
            <a:r>
              <a:rPr lang="en-US" dirty="0"/>
              <a:t>Against Chomsky. Piantadosi </a:t>
            </a:r>
          </a:p>
        </p:txBody>
      </p:sp>
      <p:sp>
        <p:nvSpPr>
          <p:cNvPr id="3" name="Content Placeholder 2">
            <a:extLst>
              <a:ext uri="{FF2B5EF4-FFF2-40B4-BE49-F238E27FC236}">
                <a16:creationId xmlns:a16="http://schemas.microsoft.com/office/drawing/2014/main" id="{6BE5982C-0D81-7CE3-B9E9-DFF4C098E2EC}"/>
              </a:ext>
            </a:extLst>
          </p:cNvPr>
          <p:cNvSpPr>
            <a:spLocks noGrp="1"/>
          </p:cNvSpPr>
          <p:nvPr>
            <p:ph idx="1"/>
          </p:nvPr>
        </p:nvSpPr>
        <p:spPr/>
        <p:txBody>
          <a:bodyPr>
            <a:normAutofit fontScale="47500" lnSpcReduction="20000"/>
          </a:bodyPr>
          <a:lstStyle/>
          <a:p>
            <a:r>
              <a:rPr lang="en-AU" sz="5900" dirty="0"/>
              <a:t>Language and Thought dissociate </a:t>
            </a:r>
            <a:r>
              <a:rPr lang="en-AU" sz="3200" dirty="0"/>
              <a:t>t</a:t>
            </a:r>
            <a:r>
              <a:rPr lang="en-AU" sz="3200" dirty="0">
                <a:effectLst/>
                <a:latin typeface="LibertinusSerif-Regular-Identity-H"/>
              </a:rPr>
              <a:t>he models know so much syntax, and aspects of semantics, but it is not hard to trip them up with appropriate logical reasoning tasks. Thus, large language models provide a </a:t>
            </a:r>
            <a:r>
              <a:rPr lang="en-AU" sz="3200" i="1" dirty="0">
                <a:effectLst/>
                <a:latin typeface="LibertinusSerif-Regular-Identity-H"/>
              </a:rPr>
              <a:t>proof of principle that syntax can exist and likely be acquired separately from other more robust forms of thinking and reasoning.</a:t>
            </a:r>
            <a:r>
              <a:rPr lang="en-AU" sz="3200" dirty="0">
                <a:effectLst/>
                <a:latin typeface="LibertinusSerif-Regular-Identity-H"/>
              </a:rPr>
              <a:t>  ….Models therefore show a logically possible dissociation between language and thinking. But a considerable amount of neuropsychological evidence supports the idea that language and thought are actually separate in people as well. </a:t>
            </a:r>
            <a:endParaRPr lang="en-AU" sz="3200" dirty="0"/>
          </a:p>
          <a:p>
            <a:r>
              <a:rPr lang="en-AU" sz="5900" dirty="0">
                <a:latin typeface="LibertinusSerif-Regular-Identity-H"/>
              </a:rPr>
              <a:t>Poverty of Stimulus/Abundance of Data  </a:t>
            </a:r>
            <a:r>
              <a:rPr lang="en-AU" sz="3200" dirty="0">
                <a:effectLst/>
                <a:latin typeface="LibertinusSerif-Regular-Identity-H"/>
              </a:rPr>
              <a:t>For language specifically, what needs to be built in innately to explain the typology will interact in rich and complex ways with what can be learned, and what other pressures (e.g. communicative, social) shape the form of language. If we see a pattern and assume it is innate from the start, we may never discover these other forces because we will, mis-</a:t>
            </a:r>
            <a:r>
              <a:rPr lang="en-AU" sz="3200" dirty="0" err="1">
                <a:effectLst/>
                <a:latin typeface="LibertinusSerif-Regular-Identity-H"/>
              </a:rPr>
              <a:t>takenly</a:t>
            </a:r>
            <a:r>
              <a:rPr lang="en-AU" sz="3200" dirty="0">
                <a:effectLst/>
                <a:latin typeface="LibertinusSerif-Regular-Identity-H"/>
              </a:rPr>
              <a:t>, think innateness explained everything. </a:t>
            </a:r>
            <a:endParaRPr lang="en-AU" sz="3200" dirty="0"/>
          </a:p>
          <a:p>
            <a:r>
              <a:rPr lang="en-AU" sz="3200" dirty="0">
                <a:effectLst/>
                <a:latin typeface="LibertinusSerif-Regular-Identity-H"/>
              </a:rPr>
              <a:t>It is not true that large hypothesis spaces always require huge amounts of data, in part because data points can be very informative: each single bit of information in the data can cut the space of likely hypotheses in </a:t>
            </a:r>
            <a:r>
              <a:rPr lang="en-AU" sz="3200" err="1">
                <a:effectLst/>
                <a:latin typeface="LibertinusSerif-Regular-Identity-H"/>
              </a:rPr>
              <a:t>half</a:t>
            </a:r>
            <a:r>
              <a:rPr lang="en-AU" sz="3200">
                <a:effectLst/>
                <a:latin typeface="LibertinusSerif-Regular-Identity-H"/>
              </a:rPr>
              <a:t>. </a:t>
            </a:r>
            <a:r>
              <a:rPr lang="en-AU" sz="3200" i="1">
                <a:latin typeface="LibertinusSerif-Regular-Identity-H"/>
              </a:rPr>
              <a:t>In </a:t>
            </a:r>
            <a:r>
              <a:rPr lang="en-AU" sz="3200" i="1" dirty="0">
                <a:latin typeface="LibertinusSerif-Regular-Identity-H"/>
              </a:rPr>
              <a:t>other words one important  correction can ramify through the system resetting all the relevant weights</a:t>
            </a:r>
          </a:p>
          <a:p>
            <a:r>
              <a:rPr lang="en-AU" sz="3200" dirty="0">
                <a:effectLst/>
                <a:latin typeface="LibertinusSerif-Regular-Identity-H"/>
              </a:rPr>
              <a:t>AI companies use as much data as they can find because it seems to help models on the rich kinds of tasks that they want to solve, often involving reasoning and complex discourse or conversation. </a:t>
            </a:r>
            <a:r>
              <a:rPr lang="en-AU" sz="3200" b="1" dirty="0">
                <a:effectLst/>
                <a:latin typeface="LibertinusSerif-Regular-Identity-H"/>
              </a:rPr>
              <a:t>But if we were only concerned with capturing syntax, it may be that much less data is required. </a:t>
            </a:r>
            <a:endParaRPr lang="en-AU" sz="3200" b="1" dirty="0"/>
          </a:p>
          <a:p>
            <a:pPr marL="0" indent="0">
              <a:buNone/>
            </a:pPr>
            <a:br>
              <a:rPr lang="en-AU" sz="3200" i="1" dirty="0">
                <a:effectLst/>
                <a:latin typeface="LibertinusSerif-Regular-Identity-H"/>
              </a:rPr>
            </a:br>
            <a:endParaRPr lang="en-AU" sz="3200" i="1" dirty="0"/>
          </a:p>
          <a:p>
            <a:pPr marL="0" indent="0">
              <a:buNone/>
            </a:pPr>
            <a:br>
              <a:rPr lang="en-AU" dirty="0">
                <a:latin typeface="LibertinusSerif-Regular-Identity-H"/>
              </a:rPr>
            </a:br>
            <a:br>
              <a:rPr lang="en-AU" dirty="0">
                <a:latin typeface="LibertinusSerif-Regular-Identity-H"/>
              </a:rPr>
            </a:br>
            <a:endParaRPr lang="en-AU" dirty="0"/>
          </a:p>
          <a:p>
            <a:endParaRPr lang="en-AU" dirty="0"/>
          </a:p>
          <a:p>
            <a:endParaRPr lang="en-AU" dirty="0"/>
          </a:p>
          <a:p>
            <a:endParaRPr lang="en-US" dirty="0"/>
          </a:p>
        </p:txBody>
      </p:sp>
    </p:spTree>
    <p:extLst>
      <p:ext uri="{BB962C8B-B14F-4D97-AF65-F5344CB8AC3E}">
        <p14:creationId xmlns:p14="http://schemas.microsoft.com/office/powerpoint/2010/main" val="385550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6D2-B165-E2E1-3480-77FD83D2D36B}"/>
              </a:ext>
            </a:extLst>
          </p:cNvPr>
          <p:cNvSpPr>
            <a:spLocks noGrp="1"/>
          </p:cNvSpPr>
          <p:nvPr>
            <p:ph type="title"/>
          </p:nvPr>
        </p:nvSpPr>
        <p:spPr/>
        <p:txBody>
          <a:bodyPr/>
          <a:lstStyle/>
          <a:p>
            <a:r>
              <a:rPr lang="en-US" dirty="0"/>
              <a:t>Compositionality (</a:t>
            </a:r>
            <a:r>
              <a:rPr lang="en-US" dirty="0" err="1"/>
              <a:t>i</a:t>
            </a:r>
            <a:r>
              <a:rPr lang="en-US" dirty="0"/>
              <a:t>) </a:t>
            </a:r>
          </a:p>
        </p:txBody>
      </p:sp>
      <p:pic>
        <p:nvPicPr>
          <p:cNvPr id="5" name="Content Placeholder 4">
            <a:extLst>
              <a:ext uri="{FF2B5EF4-FFF2-40B4-BE49-F238E27FC236}">
                <a16:creationId xmlns:a16="http://schemas.microsoft.com/office/drawing/2014/main" id="{BE54F047-2829-60AC-24A9-E2DEEB44B438}"/>
              </a:ext>
            </a:extLst>
          </p:cNvPr>
          <p:cNvPicPr>
            <a:picLocks noGrp="1" noChangeAspect="1"/>
          </p:cNvPicPr>
          <p:nvPr>
            <p:ph idx="1"/>
          </p:nvPr>
        </p:nvPicPr>
        <p:blipFill>
          <a:blip r:embed="rId2"/>
          <a:stretch>
            <a:fillRect/>
          </a:stretch>
        </p:blipFill>
        <p:spPr>
          <a:xfrm>
            <a:off x="838200" y="1690689"/>
            <a:ext cx="10515600" cy="3607026"/>
          </a:xfrm>
          <a:prstGeom prst="rect">
            <a:avLst/>
          </a:prstGeom>
        </p:spPr>
      </p:pic>
      <p:sp>
        <p:nvSpPr>
          <p:cNvPr id="6" name="TextBox 5">
            <a:extLst>
              <a:ext uri="{FF2B5EF4-FFF2-40B4-BE49-F238E27FC236}">
                <a16:creationId xmlns:a16="http://schemas.microsoft.com/office/drawing/2014/main" id="{0B07E393-EA8F-1B60-4D8C-A0BA98517574}"/>
              </a:ext>
            </a:extLst>
          </p:cNvPr>
          <p:cNvSpPr txBox="1"/>
          <p:nvPr/>
        </p:nvSpPr>
        <p:spPr>
          <a:xfrm>
            <a:off x="1901371" y="5588000"/>
            <a:ext cx="4487854" cy="369332"/>
          </a:xfrm>
          <a:prstGeom prst="rect">
            <a:avLst/>
          </a:prstGeom>
          <a:noFill/>
        </p:spPr>
        <p:txBody>
          <a:bodyPr wrap="square" rtlCol="0">
            <a:spAutoFit/>
          </a:bodyPr>
          <a:lstStyle/>
          <a:p>
            <a:r>
              <a:rPr lang="en-AU" sz="1800" b="0" dirty="0">
                <a:effectLst/>
                <a:latin typeface="GraphikNaturel"/>
              </a:rPr>
              <a:t>https://</a:t>
            </a:r>
            <a:r>
              <a:rPr lang="en-AU" sz="1800" b="0" dirty="0" err="1">
                <a:effectLst/>
                <a:latin typeface="GraphikNaturel"/>
              </a:rPr>
              <a:t>doi.org</a:t>
            </a:r>
            <a:r>
              <a:rPr lang="en-AU" sz="1800" b="0" dirty="0">
                <a:effectLst/>
                <a:latin typeface="GraphikNaturel"/>
              </a:rPr>
              <a:t>/10.1038/s41586-023-06668-3 </a:t>
            </a:r>
            <a:endParaRPr lang="en-AU" dirty="0"/>
          </a:p>
        </p:txBody>
      </p:sp>
    </p:spTree>
    <p:extLst>
      <p:ext uri="{BB962C8B-B14F-4D97-AF65-F5344CB8AC3E}">
        <p14:creationId xmlns:p14="http://schemas.microsoft.com/office/powerpoint/2010/main" val="40577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0F0A-AD57-06A1-349D-140582E3DA44}"/>
              </a:ext>
            </a:extLst>
          </p:cNvPr>
          <p:cNvSpPr>
            <a:spLocks noGrp="1"/>
          </p:cNvSpPr>
          <p:nvPr>
            <p:ph type="title"/>
          </p:nvPr>
        </p:nvSpPr>
        <p:spPr/>
        <p:txBody>
          <a:bodyPr/>
          <a:lstStyle/>
          <a:p>
            <a:r>
              <a:rPr lang="en-US" dirty="0"/>
              <a:t>Compositionality (ii)</a:t>
            </a:r>
          </a:p>
        </p:txBody>
      </p:sp>
      <p:pic>
        <p:nvPicPr>
          <p:cNvPr id="4" name="Content Placeholder 3">
            <a:extLst>
              <a:ext uri="{FF2B5EF4-FFF2-40B4-BE49-F238E27FC236}">
                <a16:creationId xmlns:a16="http://schemas.microsoft.com/office/drawing/2014/main" id="{481A781D-1405-C430-210A-87EA71F0BFFB}"/>
              </a:ext>
            </a:extLst>
          </p:cNvPr>
          <p:cNvPicPr>
            <a:picLocks noGrp="1" noChangeAspect="1"/>
          </p:cNvPicPr>
          <p:nvPr>
            <p:ph idx="1"/>
          </p:nvPr>
        </p:nvPicPr>
        <p:blipFill>
          <a:blip r:embed="rId2"/>
          <a:stretch>
            <a:fillRect/>
          </a:stretch>
        </p:blipFill>
        <p:spPr>
          <a:xfrm>
            <a:off x="1430196" y="1825625"/>
            <a:ext cx="9331608" cy="4351338"/>
          </a:xfrm>
          <a:prstGeom prst="rect">
            <a:avLst/>
          </a:prstGeom>
        </p:spPr>
      </p:pic>
      <p:sp>
        <p:nvSpPr>
          <p:cNvPr id="6" name="TextBox 5">
            <a:extLst>
              <a:ext uri="{FF2B5EF4-FFF2-40B4-BE49-F238E27FC236}">
                <a16:creationId xmlns:a16="http://schemas.microsoft.com/office/drawing/2014/main" id="{48226EBD-D085-8593-4DB1-4D0FC6F355DD}"/>
              </a:ext>
            </a:extLst>
          </p:cNvPr>
          <p:cNvSpPr txBox="1"/>
          <p:nvPr/>
        </p:nvSpPr>
        <p:spPr>
          <a:xfrm>
            <a:off x="2608162" y="6308209"/>
            <a:ext cx="6096000" cy="369332"/>
          </a:xfrm>
          <a:prstGeom prst="rect">
            <a:avLst/>
          </a:prstGeom>
          <a:noFill/>
        </p:spPr>
        <p:txBody>
          <a:bodyPr wrap="square">
            <a:spAutoFit/>
          </a:bodyPr>
          <a:lstStyle/>
          <a:p>
            <a:r>
              <a:rPr lang="en-AU" sz="1800" b="0" dirty="0">
                <a:effectLst/>
                <a:latin typeface="GraphikNaturel"/>
              </a:rPr>
              <a:t>https://</a:t>
            </a:r>
            <a:r>
              <a:rPr lang="en-AU" sz="1800" b="0" dirty="0" err="1">
                <a:effectLst/>
                <a:latin typeface="GraphikNaturel"/>
              </a:rPr>
              <a:t>doi.org</a:t>
            </a:r>
            <a:r>
              <a:rPr lang="en-AU" sz="1800" b="0" dirty="0">
                <a:effectLst/>
                <a:latin typeface="GraphikNaturel"/>
              </a:rPr>
              <a:t>/10.1038/s41586-023-06668-3 </a:t>
            </a:r>
            <a:endParaRPr lang="en-AU" dirty="0"/>
          </a:p>
        </p:txBody>
      </p:sp>
    </p:spTree>
    <p:extLst>
      <p:ext uri="{BB962C8B-B14F-4D97-AF65-F5344CB8AC3E}">
        <p14:creationId xmlns:p14="http://schemas.microsoft.com/office/powerpoint/2010/main" val="410498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0F0A-AD57-06A1-349D-140582E3DA44}"/>
              </a:ext>
            </a:extLst>
          </p:cNvPr>
          <p:cNvSpPr>
            <a:spLocks noGrp="1"/>
          </p:cNvSpPr>
          <p:nvPr>
            <p:ph type="title"/>
          </p:nvPr>
        </p:nvSpPr>
        <p:spPr/>
        <p:txBody>
          <a:bodyPr/>
          <a:lstStyle/>
          <a:p>
            <a:r>
              <a:rPr lang="en-US" dirty="0"/>
              <a:t>Compositionality (ii)</a:t>
            </a:r>
          </a:p>
        </p:txBody>
      </p:sp>
      <p:sp>
        <p:nvSpPr>
          <p:cNvPr id="6" name="TextBox 5">
            <a:extLst>
              <a:ext uri="{FF2B5EF4-FFF2-40B4-BE49-F238E27FC236}">
                <a16:creationId xmlns:a16="http://schemas.microsoft.com/office/drawing/2014/main" id="{48226EBD-D085-8593-4DB1-4D0FC6F355DD}"/>
              </a:ext>
            </a:extLst>
          </p:cNvPr>
          <p:cNvSpPr txBox="1"/>
          <p:nvPr/>
        </p:nvSpPr>
        <p:spPr>
          <a:xfrm>
            <a:off x="2608162" y="6308209"/>
            <a:ext cx="6096000" cy="369332"/>
          </a:xfrm>
          <a:prstGeom prst="rect">
            <a:avLst/>
          </a:prstGeom>
          <a:noFill/>
        </p:spPr>
        <p:txBody>
          <a:bodyPr wrap="square">
            <a:spAutoFit/>
          </a:bodyPr>
          <a:lstStyle/>
          <a:p>
            <a:r>
              <a:rPr lang="en-AU" sz="1800" b="0" dirty="0">
                <a:effectLst/>
                <a:latin typeface="GraphikNaturel"/>
              </a:rPr>
              <a:t>https://</a:t>
            </a:r>
            <a:r>
              <a:rPr lang="en-AU" sz="1800" b="0" dirty="0" err="1">
                <a:effectLst/>
                <a:latin typeface="GraphikNaturel"/>
              </a:rPr>
              <a:t>doi.org</a:t>
            </a:r>
            <a:r>
              <a:rPr lang="en-AU" sz="1800" b="0" dirty="0">
                <a:effectLst/>
                <a:latin typeface="GraphikNaturel"/>
              </a:rPr>
              <a:t>/10.1038/s41586-023-06668-3 </a:t>
            </a:r>
            <a:endParaRPr lang="en-AU" dirty="0"/>
          </a:p>
        </p:txBody>
      </p:sp>
      <p:sp>
        <p:nvSpPr>
          <p:cNvPr id="5" name="Content Placeholder 4">
            <a:extLst>
              <a:ext uri="{FF2B5EF4-FFF2-40B4-BE49-F238E27FC236}">
                <a16:creationId xmlns:a16="http://schemas.microsoft.com/office/drawing/2014/main" id="{0582B907-65BD-BF77-4F96-462CD7CAF13E}"/>
              </a:ext>
            </a:extLst>
          </p:cNvPr>
          <p:cNvSpPr>
            <a:spLocks noGrp="1"/>
          </p:cNvSpPr>
          <p:nvPr>
            <p:ph idx="1"/>
          </p:nvPr>
        </p:nvSpPr>
        <p:spPr/>
        <p:txBody>
          <a:bodyPr/>
          <a:lstStyle/>
          <a:p>
            <a:r>
              <a:rPr lang="en-US" dirty="0"/>
              <a:t>Answers are </a:t>
            </a:r>
          </a:p>
          <a:p>
            <a:r>
              <a:rPr lang="en-US" dirty="0"/>
              <a:t>Algebraic</a:t>
            </a:r>
          </a:p>
          <a:p>
            <a:r>
              <a:rPr lang="en-US" dirty="0"/>
              <a:t>1-1 </a:t>
            </a:r>
          </a:p>
          <a:p>
            <a:r>
              <a:rPr lang="en-US" dirty="0"/>
              <a:t>Iconic </a:t>
            </a:r>
            <a:r>
              <a:rPr lang="en-US" dirty="0" err="1"/>
              <a:t>Concatenaction</a:t>
            </a:r>
            <a:r>
              <a:rPr lang="en-US" dirty="0"/>
              <a:t> </a:t>
            </a:r>
            <a:br>
              <a:rPr lang="en-US" dirty="0"/>
            </a:br>
            <a:endParaRPr lang="en-US" dirty="0"/>
          </a:p>
        </p:txBody>
      </p:sp>
    </p:spTree>
    <p:extLst>
      <p:ext uri="{BB962C8B-B14F-4D97-AF65-F5344CB8AC3E}">
        <p14:creationId xmlns:p14="http://schemas.microsoft.com/office/powerpoint/2010/main" val="150923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0B1C-9B68-0BC4-ECAC-A44560F454DC}"/>
              </a:ext>
            </a:extLst>
          </p:cNvPr>
          <p:cNvSpPr>
            <a:spLocks noGrp="1"/>
          </p:cNvSpPr>
          <p:nvPr>
            <p:ph type="title"/>
          </p:nvPr>
        </p:nvSpPr>
        <p:spPr/>
        <p:txBody>
          <a:bodyPr/>
          <a:lstStyle/>
          <a:p>
            <a:r>
              <a:rPr lang="en-US" dirty="0"/>
              <a:t>Last Frontier: Centre embedding</a:t>
            </a:r>
          </a:p>
        </p:txBody>
      </p:sp>
      <p:sp>
        <p:nvSpPr>
          <p:cNvPr id="3" name="Content Placeholder 2">
            <a:extLst>
              <a:ext uri="{FF2B5EF4-FFF2-40B4-BE49-F238E27FC236}">
                <a16:creationId xmlns:a16="http://schemas.microsoft.com/office/drawing/2014/main" id="{9A683534-1872-565F-E72C-5F782965D992}"/>
              </a:ext>
            </a:extLst>
          </p:cNvPr>
          <p:cNvSpPr>
            <a:spLocks noGrp="1"/>
          </p:cNvSpPr>
          <p:nvPr>
            <p:ph idx="1"/>
          </p:nvPr>
        </p:nvSpPr>
        <p:spPr/>
        <p:txBody>
          <a:bodyPr/>
          <a:lstStyle/>
          <a:p>
            <a:r>
              <a:rPr lang="en-US" dirty="0"/>
              <a:t>the mouse that the cat that the dog painted taught sang.</a:t>
            </a:r>
            <a:br>
              <a:rPr lang="en-US" dirty="0"/>
            </a:br>
            <a:br>
              <a:rPr lang="en-US" dirty="0"/>
            </a:br>
            <a:r>
              <a:rPr lang="en-US" dirty="0"/>
              <a:t>As an exercise make a tree structure that makes </a:t>
            </a:r>
            <a:r>
              <a:rPr lang="en-US"/>
              <a:t>this intelligible! </a:t>
            </a:r>
          </a:p>
        </p:txBody>
      </p:sp>
    </p:spTree>
    <p:extLst>
      <p:ext uri="{BB962C8B-B14F-4D97-AF65-F5344CB8AC3E}">
        <p14:creationId xmlns:p14="http://schemas.microsoft.com/office/powerpoint/2010/main" val="16282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AEFE-EBD3-2E39-13C1-4D4602610CE8}"/>
              </a:ext>
            </a:extLst>
          </p:cNvPr>
          <p:cNvSpPr>
            <a:spLocks noGrp="1"/>
          </p:cNvSpPr>
          <p:nvPr>
            <p:ph type="title"/>
          </p:nvPr>
        </p:nvSpPr>
        <p:spPr/>
        <p:txBody>
          <a:bodyPr/>
          <a:lstStyle/>
          <a:p>
            <a:r>
              <a:rPr lang="en-US" dirty="0"/>
              <a:t>Systematicity and Productivity. Language and Thought: Language</a:t>
            </a:r>
          </a:p>
        </p:txBody>
      </p:sp>
      <p:sp>
        <p:nvSpPr>
          <p:cNvPr id="3" name="Content Placeholder 2">
            <a:extLst>
              <a:ext uri="{FF2B5EF4-FFF2-40B4-BE49-F238E27FC236}">
                <a16:creationId xmlns:a16="http://schemas.microsoft.com/office/drawing/2014/main" id="{D52B02E5-D520-C470-274C-DE3EA304A608}"/>
              </a:ext>
            </a:extLst>
          </p:cNvPr>
          <p:cNvSpPr>
            <a:spLocks noGrp="1"/>
          </p:cNvSpPr>
          <p:nvPr>
            <p:ph idx="1"/>
          </p:nvPr>
        </p:nvSpPr>
        <p:spPr/>
        <p:txBody>
          <a:bodyPr>
            <a:normAutofit fontScale="92500"/>
          </a:bodyPr>
          <a:lstStyle/>
          <a:p>
            <a:r>
              <a:rPr lang="en-US" dirty="0"/>
              <a:t>Language learning is inferring the fundamental rules for constructing sentences in a natural language</a:t>
            </a:r>
          </a:p>
          <a:p>
            <a:r>
              <a:rPr lang="en-US" dirty="0"/>
              <a:t>Since all children so this early and automatically those rules must be </a:t>
            </a:r>
            <a:r>
              <a:rPr lang="en-US" b="1" dirty="0"/>
              <a:t>innately represented</a:t>
            </a:r>
            <a:r>
              <a:rPr lang="en-US" dirty="0"/>
              <a:t>.</a:t>
            </a:r>
          </a:p>
          <a:p>
            <a:r>
              <a:rPr lang="en-US" dirty="0"/>
              <a:t>Trial and error, reinforcement learning, hypothetical induction cannot work</a:t>
            </a:r>
          </a:p>
          <a:p>
            <a:r>
              <a:rPr lang="en-US" dirty="0"/>
              <a:t>The evidence (linguistic input) underdetermines the data </a:t>
            </a:r>
          </a:p>
          <a:p>
            <a:r>
              <a:rPr lang="en-US" dirty="0"/>
              <a:t>Language acquisition is an innate specialized system that represents the basic rules for </a:t>
            </a:r>
            <a:r>
              <a:rPr lang="en-US" b="1" dirty="0"/>
              <a:t>generating </a:t>
            </a:r>
            <a:r>
              <a:rPr lang="en-US" dirty="0"/>
              <a:t>sentences </a:t>
            </a:r>
            <a:br>
              <a:rPr lang="en-US" dirty="0"/>
            </a:br>
            <a:br>
              <a:rPr lang="en-US" dirty="0"/>
            </a:br>
            <a:endParaRPr lang="en-US" dirty="0"/>
          </a:p>
        </p:txBody>
      </p:sp>
    </p:spTree>
    <p:extLst>
      <p:ext uri="{BB962C8B-B14F-4D97-AF65-F5344CB8AC3E}">
        <p14:creationId xmlns:p14="http://schemas.microsoft.com/office/powerpoint/2010/main" val="254074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CD7C-6BCD-9E4F-4C86-4B1B9ABBF574}"/>
              </a:ext>
            </a:extLst>
          </p:cNvPr>
          <p:cNvSpPr>
            <a:spLocks noGrp="1"/>
          </p:cNvSpPr>
          <p:nvPr>
            <p:ph type="title"/>
          </p:nvPr>
        </p:nvSpPr>
        <p:spPr/>
        <p:txBody>
          <a:bodyPr/>
          <a:lstStyle/>
          <a:p>
            <a:r>
              <a:rPr lang="en-US" dirty="0"/>
              <a:t>Representation in Neural Networks. incl. LLMs</a:t>
            </a:r>
            <a:br>
              <a:rPr lang="en-US" dirty="0"/>
            </a:br>
            <a:r>
              <a:rPr lang="en-US" dirty="0"/>
              <a:t>Abstract similarity space</a:t>
            </a:r>
          </a:p>
        </p:txBody>
      </p:sp>
      <p:sp>
        <p:nvSpPr>
          <p:cNvPr id="3" name="Content Placeholder 2">
            <a:extLst>
              <a:ext uri="{FF2B5EF4-FFF2-40B4-BE49-F238E27FC236}">
                <a16:creationId xmlns:a16="http://schemas.microsoft.com/office/drawing/2014/main" id="{45BB2A47-0B20-D7C9-2373-0E0333C1EF8D}"/>
              </a:ext>
            </a:extLst>
          </p:cNvPr>
          <p:cNvSpPr>
            <a:spLocks noGrp="1"/>
          </p:cNvSpPr>
          <p:nvPr>
            <p:ph idx="1"/>
          </p:nvPr>
        </p:nvSpPr>
        <p:spPr/>
        <p:txBody>
          <a:bodyPr/>
          <a:lstStyle/>
          <a:p>
            <a:r>
              <a:rPr lang="en-US" dirty="0"/>
              <a:t>Patterns of activation represent not symbolically but by similarity. Weight structure of a network produces similar patterns of activation for similar features, including abstract features. E.g. “noun” or “Auxiliary verb”. These properties are abstract, not represented in the stimulus string</a:t>
            </a:r>
          </a:p>
          <a:p>
            <a:r>
              <a:rPr lang="en-US" dirty="0"/>
              <a:t>Representation is distance in similarity space</a:t>
            </a:r>
          </a:p>
          <a:p>
            <a:r>
              <a:rPr lang="en-US" dirty="0"/>
              <a:t>Is holistic because the structure of similarity space represents to structure of target domain.</a:t>
            </a:r>
          </a:p>
          <a:p>
            <a:r>
              <a:rPr lang="en-US" dirty="0"/>
              <a:t>No discrete symbolic representations and rules.</a:t>
            </a:r>
            <a:br>
              <a:rPr lang="en-US" dirty="0"/>
            </a:br>
            <a:endParaRPr lang="en-US" dirty="0"/>
          </a:p>
          <a:p>
            <a:endParaRPr lang="en-US" dirty="0"/>
          </a:p>
        </p:txBody>
      </p:sp>
    </p:spTree>
    <p:extLst>
      <p:ext uri="{BB962C8B-B14F-4D97-AF65-F5344CB8AC3E}">
        <p14:creationId xmlns:p14="http://schemas.microsoft.com/office/powerpoint/2010/main" val="357100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C421-5BFA-7A13-49AB-6AE9AEB2C401}"/>
              </a:ext>
            </a:extLst>
          </p:cNvPr>
          <p:cNvSpPr>
            <a:spLocks noGrp="1"/>
          </p:cNvSpPr>
          <p:nvPr>
            <p:ph type="title"/>
          </p:nvPr>
        </p:nvSpPr>
        <p:spPr/>
        <p:txBody>
          <a:bodyPr/>
          <a:lstStyle/>
          <a:p>
            <a:r>
              <a:rPr lang="en-US" dirty="0"/>
              <a:t>Similarity Space</a:t>
            </a:r>
          </a:p>
        </p:txBody>
      </p:sp>
      <p:pic>
        <p:nvPicPr>
          <p:cNvPr id="6" name="Content Placeholder 5">
            <a:extLst>
              <a:ext uri="{FF2B5EF4-FFF2-40B4-BE49-F238E27FC236}">
                <a16:creationId xmlns:a16="http://schemas.microsoft.com/office/drawing/2014/main" id="{0A5806CB-DB06-C84F-35EA-00F85EF6286A}"/>
              </a:ext>
            </a:extLst>
          </p:cNvPr>
          <p:cNvPicPr>
            <a:picLocks noGrp="1" noChangeAspect="1"/>
          </p:cNvPicPr>
          <p:nvPr>
            <p:ph sz="half" idx="1"/>
          </p:nvPr>
        </p:nvPicPr>
        <p:blipFill>
          <a:blip r:embed="rId2"/>
          <a:stretch>
            <a:fillRect/>
          </a:stretch>
        </p:blipFill>
        <p:spPr>
          <a:xfrm>
            <a:off x="914400" y="2068849"/>
            <a:ext cx="5181600" cy="4108114"/>
          </a:xfrm>
          <a:prstGeom prst="rect">
            <a:avLst/>
          </a:prstGeom>
        </p:spPr>
      </p:pic>
      <p:pic>
        <p:nvPicPr>
          <p:cNvPr id="7" name="Content Placeholder 6">
            <a:extLst>
              <a:ext uri="{FF2B5EF4-FFF2-40B4-BE49-F238E27FC236}">
                <a16:creationId xmlns:a16="http://schemas.microsoft.com/office/drawing/2014/main" id="{E4F293AA-A13E-206A-D60F-93C5420C4427}"/>
              </a:ext>
            </a:extLst>
          </p:cNvPr>
          <p:cNvPicPr>
            <a:picLocks noGrp="1" noChangeAspect="1"/>
          </p:cNvPicPr>
          <p:nvPr>
            <p:ph sz="half" idx="2"/>
          </p:nvPr>
        </p:nvPicPr>
        <p:blipFill>
          <a:blip r:embed="rId3"/>
          <a:stretch>
            <a:fillRect/>
          </a:stretch>
        </p:blipFill>
        <p:spPr>
          <a:xfrm>
            <a:off x="6172200" y="2068849"/>
            <a:ext cx="5181600" cy="3620751"/>
          </a:xfrm>
          <a:prstGeom prst="rect">
            <a:avLst/>
          </a:prstGeom>
        </p:spPr>
      </p:pic>
    </p:spTree>
    <p:extLst>
      <p:ext uri="{BB962C8B-B14F-4D97-AF65-F5344CB8AC3E}">
        <p14:creationId xmlns:p14="http://schemas.microsoft.com/office/powerpoint/2010/main" val="373801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09EAB-E334-87FD-663C-885CA0251D3C}"/>
              </a:ext>
            </a:extLst>
          </p:cNvPr>
          <p:cNvSpPr>
            <a:spLocks noGrp="1"/>
          </p:cNvSpPr>
          <p:nvPr>
            <p:ph type="title"/>
          </p:nvPr>
        </p:nvSpPr>
        <p:spPr/>
        <p:txBody>
          <a:bodyPr/>
          <a:lstStyle/>
          <a:p>
            <a:r>
              <a:rPr lang="en-US" dirty="0"/>
              <a:t>Key themes in LLMs and language</a:t>
            </a:r>
            <a:br>
              <a:rPr lang="en-US" dirty="0"/>
            </a:br>
            <a:r>
              <a:rPr lang="en-US" dirty="0"/>
              <a:t>Strings or Trees. Is Chomsky wrong? </a:t>
            </a:r>
          </a:p>
        </p:txBody>
      </p:sp>
      <p:sp>
        <p:nvSpPr>
          <p:cNvPr id="5" name="Content Placeholder 4">
            <a:extLst>
              <a:ext uri="{FF2B5EF4-FFF2-40B4-BE49-F238E27FC236}">
                <a16:creationId xmlns:a16="http://schemas.microsoft.com/office/drawing/2014/main" id="{BF6ED512-536D-B80D-982E-21C81C03C810}"/>
              </a:ext>
            </a:extLst>
          </p:cNvPr>
          <p:cNvSpPr>
            <a:spLocks noGrp="1"/>
          </p:cNvSpPr>
          <p:nvPr>
            <p:ph idx="1"/>
          </p:nvPr>
        </p:nvSpPr>
        <p:spPr/>
        <p:txBody>
          <a:bodyPr>
            <a:normAutofit fontScale="92500" lnSpcReduction="20000"/>
          </a:bodyPr>
          <a:lstStyle/>
          <a:p>
            <a:r>
              <a:rPr lang="en-US" dirty="0"/>
              <a:t>Generative rules of syntax must be </a:t>
            </a:r>
            <a:r>
              <a:rPr lang="en-US" i="1" dirty="0"/>
              <a:t>innately specified</a:t>
            </a:r>
            <a:r>
              <a:rPr lang="en-US" dirty="0"/>
              <a:t>. Poverty of Stimulus</a:t>
            </a:r>
          </a:p>
          <a:p>
            <a:pPr marL="0" indent="0">
              <a:buNone/>
            </a:pPr>
            <a:r>
              <a:rPr lang="en-US" dirty="0"/>
              <a:t>(this makes some languages </a:t>
            </a:r>
            <a:r>
              <a:rPr lang="en-US" i="1" dirty="0"/>
              <a:t>unlearnable</a:t>
            </a:r>
            <a:r>
              <a:rPr lang="en-US" dirty="0"/>
              <a:t> for humans. Note such artificial languages are of course possible and can be learnt, but </a:t>
            </a:r>
            <a:r>
              <a:rPr lang="en-US" i="1" dirty="0"/>
              <a:t>not</a:t>
            </a:r>
            <a:r>
              <a:rPr lang="en-US" dirty="0"/>
              <a:t> by linguistic principles. Arbitrary rules could be learnt by domain general reasoning)</a:t>
            </a:r>
          </a:p>
          <a:p>
            <a:r>
              <a:rPr lang="en-US" dirty="0"/>
              <a:t>Syntax and semantics are distinct</a:t>
            </a:r>
          </a:p>
          <a:p>
            <a:r>
              <a:rPr lang="en-US" dirty="0"/>
              <a:t>Human language learning is is a modular capacity </a:t>
            </a:r>
          </a:p>
          <a:p>
            <a:r>
              <a:rPr lang="en-US" dirty="0"/>
              <a:t>Language processing cannot consist of processing word strings </a:t>
            </a:r>
          </a:p>
          <a:p>
            <a:r>
              <a:rPr lang="en-US" dirty="0"/>
              <a:t>According to probabilistic principles (trial and error induction) </a:t>
            </a:r>
          </a:p>
          <a:p>
            <a:r>
              <a:rPr lang="en-US" dirty="0"/>
              <a:t>Must use generative rules that manipulate symbols (arbitrary and discrete informational structures) </a:t>
            </a:r>
          </a:p>
          <a:p>
            <a:r>
              <a:rPr lang="en-US" dirty="0"/>
              <a:t>Language processing requires hierarchical tree structures</a:t>
            </a:r>
          </a:p>
          <a:p>
            <a:endParaRPr lang="en-US" dirty="0"/>
          </a:p>
        </p:txBody>
      </p:sp>
    </p:spTree>
    <p:extLst>
      <p:ext uri="{BB962C8B-B14F-4D97-AF65-F5344CB8AC3E}">
        <p14:creationId xmlns:p14="http://schemas.microsoft.com/office/powerpoint/2010/main" val="284540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D623-6A74-CB66-CB30-166E87B1673D}"/>
              </a:ext>
            </a:extLst>
          </p:cNvPr>
          <p:cNvSpPr>
            <a:spLocks noGrp="1"/>
          </p:cNvSpPr>
          <p:nvPr>
            <p:ph type="title"/>
          </p:nvPr>
        </p:nvSpPr>
        <p:spPr/>
        <p:txBody>
          <a:bodyPr/>
          <a:lstStyle/>
          <a:p>
            <a:r>
              <a:rPr lang="en-US"/>
              <a:t>LLMs </a:t>
            </a:r>
            <a:endParaRPr lang="en-US" dirty="0"/>
          </a:p>
        </p:txBody>
      </p:sp>
      <p:sp>
        <p:nvSpPr>
          <p:cNvPr id="3" name="Content Placeholder 2">
            <a:extLst>
              <a:ext uri="{FF2B5EF4-FFF2-40B4-BE49-F238E27FC236}">
                <a16:creationId xmlns:a16="http://schemas.microsoft.com/office/drawing/2014/main" id="{3AA3AA21-775B-1CB8-85F7-7A319B947325}"/>
              </a:ext>
            </a:extLst>
          </p:cNvPr>
          <p:cNvSpPr>
            <a:spLocks noGrp="1"/>
          </p:cNvSpPr>
          <p:nvPr>
            <p:ph idx="1"/>
          </p:nvPr>
        </p:nvSpPr>
        <p:spPr/>
        <p:txBody>
          <a:bodyPr>
            <a:normAutofit lnSpcReduction="10000"/>
          </a:bodyPr>
          <a:lstStyle/>
          <a:p>
            <a:r>
              <a:rPr lang="en-US" dirty="0"/>
              <a:t>Trained on massive data sets of sentences represented as strings</a:t>
            </a:r>
          </a:p>
          <a:p>
            <a:r>
              <a:rPr lang="en-US" dirty="0"/>
              <a:t>By gradient descent (approximating a loss function) </a:t>
            </a:r>
          </a:p>
          <a:p>
            <a:r>
              <a:rPr lang="en-US" dirty="0"/>
              <a:t>To predict the </a:t>
            </a:r>
            <a:r>
              <a:rPr lang="en-US" i="1" dirty="0"/>
              <a:t>probable  </a:t>
            </a:r>
            <a:r>
              <a:rPr lang="en-US" dirty="0"/>
              <a:t>continuation or completion of a word string</a:t>
            </a:r>
          </a:p>
          <a:p>
            <a:r>
              <a:rPr lang="en-US" dirty="0"/>
              <a:t>Group lexical elements by similarity (probability of co-occurrence in a sentential context)</a:t>
            </a:r>
          </a:p>
          <a:p>
            <a:r>
              <a:rPr lang="en-US" dirty="0"/>
              <a:t>Construct feature maps or hierarchical similarity spaces</a:t>
            </a:r>
          </a:p>
          <a:p>
            <a:r>
              <a:rPr lang="en-US" dirty="0"/>
              <a:t>Don’t manipulate symbols according to rules</a:t>
            </a:r>
          </a:p>
          <a:p>
            <a:r>
              <a:rPr lang="en-US" dirty="0"/>
              <a:t>Syntax and semantics are not distinguished</a:t>
            </a:r>
          </a:p>
          <a:p>
            <a:r>
              <a:rPr lang="en-US" dirty="0"/>
              <a:t>World knowledge and linguistic knowledge are not distinguished.</a:t>
            </a:r>
          </a:p>
          <a:p>
            <a:endParaRPr lang="en-US" dirty="0"/>
          </a:p>
        </p:txBody>
      </p:sp>
    </p:spTree>
    <p:extLst>
      <p:ext uri="{BB962C8B-B14F-4D97-AF65-F5344CB8AC3E}">
        <p14:creationId xmlns:p14="http://schemas.microsoft.com/office/powerpoint/2010/main" val="8936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9D56-45E4-61DE-846B-1C644C9894D9}"/>
              </a:ext>
            </a:extLst>
          </p:cNvPr>
          <p:cNvSpPr>
            <a:spLocks noGrp="1"/>
          </p:cNvSpPr>
          <p:nvPr>
            <p:ph type="title"/>
          </p:nvPr>
        </p:nvSpPr>
        <p:spPr/>
        <p:txBody>
          <a:bodyPr/>
          <a:lstStyle/>
          <a:p>
            <a:r>
              <a:rPr lang="en-US" dirty="0"/>
              <a:t>Tree structure</a:t>
            </a:r>
          </a:p>
        </p:txBody>
      </p:sp>
      <p:pic>
        <p:nvPicPr>
          <p:cNvPr id="4" name="Content Placeholder 3">
            <a:extLst>
              <a:ext uri="{FF2B5EF4-FFF2-40B4-BE49-F238E27FC236}">
                <a16:creationId xmlns:a16="http://schemas.microsoft.com/office/drawing/2014/main" id="{2C778C73-A41A-8E0B-ED5D-F0B06102D380}"/>
              </a:ext>
            </a:extLst>
          </p:cNvPr>
          <p:cNvPicPr>
            <a:picLocks noGrp="1" noChangeAspect="1"/>
          </p:cNvPicPr>
          <p:nvPr>
            <p:ph idx="1"/>
          </p:nvPr>
        </p:nvPicPr>
        <p:blipFill>
          <a:blip r:embed="rId2"/>
          <a:stretch>
            <a:fillRect/>
          </a:stretch>
        </p:blipFill>
        <p:spPr>
          <a:xfrm>
            <a:off x="1538514" y="1451511"/>
            <a:ext cx="7440386" cy="4162683"/>
          </a:xfrm>
          <a:prstGeom prst="rect">
            <a:avLst/>
          </a:prstGeom>
        </p:spPr>
      </p:pic>
    </p:spTree>
    <p:extLst>
      <p:ext uri="{BB962C8B-B14F-4D97-AF65-F5344CB8AC3E}">
        <p14:creationId xmlns:p14="http://schemas.microsoft.com/office/powerpoint/2010/main" val="165019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5C61-69FB-5F55-3DCA-D9CE5ADBF8E6}"/>
              </a:ext>
            </a:extLst>
          </p:cNvPr>
          <p:cNvSpPr>
            <a:spLocks noGrp="1"/>
          </p:cNvSpPr>
          <p:nvPr>
            <p:ph type="title"/>
          </p:nvPr>
        </p:nvSpPr>
        <p:spPr>
          <a:xfrm>
            <a:off x="838200" y="365126"/>
            <a:ext cx="10515600" cy="999218"/>
          </a:xfrm>
        </p:spPr>
        <p:txBody>
          <a:bodyPr>
            <a:normAutofit fontScale="90000"/>
          </a:bodyPr>
          <a:lstStyle/>
          <a:p>
            <a:r>
              <a:rPr lang="en-US" dirty="0"/>
              <a:t> in LLMS feature space recapitulates syntactic structure</a:t>
            </a:r>
          </a:p>
        </p:txBody>
      </p:sp>
      <p:graphicFrame>
        <p:nvGraphicFramePr>
          <p:cNvPr id="4" name="Table 4">
            <a:extLst>
              <a:ext uri="{FF2B5EF4-FFF2-40B4-BE49-F238E27FC236}">
                <a16:creationId xmlns:a16="http://schemas.microsoft.com/office/drawing/2014/main" id="{E4AA1009-47DE-D3B1-2DE0-1D5E886E030C}"/>
              </a:ext>
            </a:extLst>
          </p:cNvPr>
          <p:cNvGraphicFramePr>
            <a:graphicFrameLocks noGrp="1"/>
          </p:cNvGraphicFramePr>
          <p:nvPr>
            <p:ph idx="1"/>
            <p:extLst>
              <p:ext uri="{D42A27DB-BD31-4B8C-83A1-F6EECF244321}">
                <p14:modId xmlns:p14="http://schemas.microsoft.com/office/powerpoint/2010/main" val="2901289053"/>
              </p:ext>
            </p:extLst>
          </p:nvPr>
        </p:nvGraphicFramePr>
        <p:xfrm>
          <a:off x="838200" y="1825624"/>
          <a:ext cx="10515600" cy="483120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79950520"/>
                    </a:ext>
                  </a:extLst>
                </a:gridCol>
                <a:gridCol w="5257800">
                  <a:extLst>
                    <a:ext uri="{9D8B030D-6E8A-4147-A177-3AD203B41FA5}">
                      <a16:colId xmlns:a16="http://schemas.microsoft.com/office/drawing/2014/main" val="3453763454"/>
                    </a:ext>
                  </a:extLst>
                </a:gridCol>
              </a:tblGrid>
              <a:tr h="2415604">
                <a:tc>
                  <a:txBody>
                    <a:bodyPr/>
                    <a:lstStyle/>
                    <a:p>
                      <a:endParaRPr lang="en-US" dirty="0"/>
                    </a:p>
                  </a:txBody>
                  <a:tcPr/>
                </a:tc>
                <a:tc>
                  <a:txBody>
                    <a:bodyPr/>
                    <a:lstStyle/>
                    <a:p>
                      <a:endParaRPr lang="en-US"/>
                    </a:p>
                  </a:txBody>
                  <a:tcPr/>
                </a:tc>
                <a:extLst>
                  <a:ext uri="{0D108BD9-81ED-4DB2-BD59-A6C34878D82A}">
                    <a16:rowId xmlns:a16="http://schemas.microsoft.com/office/drawing/2014/main" val="3680259896"/>
                  </a:ext>
                </a:extLst>
              </a:tr>
              <a:tr h="2415604">
                <a:tc>
                  <a:txBody>
                    <a:bodyPr/>
                    <a:lstStyle/>
                    <a:p>
                      <a:endParaRPr lang="en-US"/>
                    </a:p>
                  </a:txBody>
                  <a:tcPr/>
                </a:tc>
                <a:tc>
                  <a:txBody>
                    <a:bodyPr/>
                    <a:lstStyle/>
                    <a:p>
                      <a:endParaRPr lang="en-US" dirty="0"/>
                    </a:p>
                  </a:txBody>
                  <a:tcPr/>
                </a:tc>
                <a:extLst>
                  <a:ext uri="{0D108BD9-81ED-4DB2-BD59-A6C34878D82A}">
                    <a16:rowId xmlns:a16="http://schemas.microsoft.com/office/drawing/2014/main" val="3530182649"/>
                  </a:ext>
                </a:extLst>
              </a:tr>
            </a:tbl>
          </a:graphicData>
        </a:graphic>
      </p:graphicFrame>
      <p:pic>
        <p:nvPicPr>
          <p:cNvPr id="5" name="Picture 4">
            <a:extLst>
              <a:ext uri="{FF2B5EF4-FFF2-40B4-BE49-F238E27FC236}">
                <a16:creationId xmlns:a16="http://schemas.microsoft.com/office/drawing/2014/main" id="{D94CFB2B-F85B-65A5-5A7C-40407A1D966A}"/>
              </a:ext>
            </a:extLst>
          </p:cNvPr>
          <p:cNvPicPr>
            <a:picLocks noChangeAspect="1"/>
          </p:cNvPicPr>
          <p:nvPr/>
        </p:nvPicPr>
        <p:blipFill>
          <a:blip r:embed="rId2"/>
          <a:stretch>
            <a:fillRect/>
          </a:stretch>
        </p:blipFill>
        <p:spPr>
          <a:xfrm>
            <a:off x="838200" y="1690688"/>
            <a:ext cx="5257800" cy="2615692"/>
          </a:xfrm>
          <a:prstGeom prst="rect">
            <a:avLst/>
          </a:prstGeom>
        </p:spPr>
      </p:pic>
      <p:pic>
        <p:nvPicPr>
          <p:cNvPr id="9" name="Picture 8" descr="A diagram of a line&#10;&#10;Description automatically generated">
            <a:extLst>
              <a:ext uri="{FF2B5EF4-FFF2-40B4-BE49-F238E27FC236}">
                <a16:creationId xmlns:a16="http://schemas.microsoft.com/office/drawing/2014/main" id="{25A0BF4C-1B88-3F35-115D-7D76AFAEE149}"/>
              </a:ext>
            </a:extLst>
          </p:cNvPr>
          <p:cNvPicPr>
            <a:picLocks noChangeAspect="1"/>
          </p:cNvPicPr>
          <p:nvPr/>
        </p:nvPicPr>
        <p:blipFill>
          <a:blip r:embed="rId3"/>
          <a:stretch>
            <a:fillRect/>
          </a:stretch>
        </p:blipFill>
        <p:spPr>
          <a:xfrm>
            <a:off x="6096000" y="1690688"/>
            <a:ext cx="5413829" cy="2615692"/>
          </a:xfrm>
          <a:prstGeom prst="rect">
            <a:avLst/>
          </a:prstGeom>
        </p:spPr>
      </p:pic>
      <p:pic>
        <p:nvPicPr>
          <p:cNvPr id="11" name="Picture 10" descr="A diagram of a line&#10;&#10;Description automatically generated">
            <a:extLst>
              <a:ext uri="{FF2B5EF4-FFF2-40B4-BE49-F238E27FC236}">
                <a16:creationId xmlns:a16="http://schemas.microsoft.com/office/drawing/2014/main" id="{F0352A06-9948-3D59-FACE-476281B2045C}"/>
              </a:ext>
            </a:extLst>
          </p:cNvPr>
          <p:cNvPicPr>
            <a:picLocks noChangeAspect="1"/>
          </p:cNvPicPr>
          <p:nvPr/>
        </p:nvPicPr>
        <p:blipFill>
          <a:blip r:embed="rId4"/>
          <a:stretch>
            <a:fillRect/>
          </a:stretch>
        </p:blipFill>
        <p:spPr>
          <a:xfrm>
            <a:off x="838200" y="4306380"/>
            <a:ext cx="5257799" cy="2485388"/>
          </a:xfrm>
          <a:prstGeom prst="rect">
            <a:avLst/>
          </a:prstGeom>
        </p:spPr>
      </p:pic>
      <p:pic>
        <p:nvPicPr>
          <p:cNvPr id="13" name="Picture 12" descr="A white background with black text and orange lines&#10;&#10;Description automatically generated">
            <a:extLst>
              <a:ext uri="{FF2B5EF4-FFF2-40B4-BE49-F238E27FC236}">
                <a16:creationId xmlns:a16="http://schemas.microsoft.com/office/drawing/2014/main" id="{EC00B7EC-3462-806F-9B73-35489284C799}"/>
              </a:ext>
            </a:extLst>
          </p:cNvPr>
          <p:cNvPicPr>
            <a:picLocks noChangeAspect="1"/>
          </p:cNvPicPr>
          <p:nvPr/>
        </p:nvPicPr>
        <p:blipFill>
          <a:blip r:embed="rId5"/>
          <a:stretch>
            <a:fillRect/>
          </a:stretch>
        </p:blipFill>
        <p:spPr>
          <a:xfrm>
            <a:off x="6095999" y="4306380"/>
            <a:ext cx="5257798" cy="2480756"/>
          </a:xfrm>
          <a:prstGeom prst="rect">
            <a:avLst/>
          </a:prstGeom>
        </p:spPr>
      </p:pic>
    </p:spTree>
    <p:extLst>
      <p:ext uri="{BB962C8B-B14F-4D97-AF65-F5344CB8AC3E}">
        <p14:creationId xmlns:p14="http://schemas.microsoft.com/office/powerpoint/2010/main" val="78266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136E-FF3B-07C2-D27B-1F2CC4CA659D}"/>
              </a:ext>
            </a:extLst>
          </p:cNvPr>
          <p:cNvSpPr>
            <a:spLocks noGrp="1"/>
          </p:cNvSpPr>
          <p:nvPr>
            <p:ph type="title"/>
          </p:nvPr>
        </p:nvSpPr>
        <p:spPr/>
        <p:txBody>
          <a:bodyPr/>
          <a:lstStyle/>
          <a:p>
            <a:r>
              <a:rPr lang="en-US" dirty="0"/>
              <a:t>Emergence</a:t>
            </a:r>
          </a:p>
        </p:txBody>
      </p:sp>
      <p:sp>
        <p:nvSpPr>
          <p:cNvPr id="3" name="Content Placeholder 2">
            <a:extLst>
              <a:ext uri="{FF2B5EF4-FFF2-40B4-BE49-F238E27FC236}">
                <a16:creationId xmlns:a16="http://schemas.microsoft.com/office/drawing/2014/main" id="{2F78D540-E7B7-8F3A-711C-FF3A9D17B167}"/>
              </a:ext>
            </a:extLst>
          </p:cNvPr>
          <p:cNvSpPr>
            <a:spLocks noGrp="1"/>
          </p:cNvSpPr>
          <p:nvPr>
            <p:ph idx="1"/>
          </p:nvPr>
        </p:nvSpPr>
        <p:spPr/>
        <p:txBody>
          <a:bodyPr>
            <a:normAutofit fontScale="92500"/>
          </a:bodyPr>
          <a:lstStyle/>
          <a:p>
            <a:r>
              <a:rPr lang="en-US" dirty="0"/>
              <a:t>None of these patterns of syntactic dependency are explicitly represented</a:t>
            </a:r>
          </a:p>
          <a:p>
            <a:r>
              <a:rPr lang="en-US" dirty="0"/>
              <a:t>They are emergent properties of the system after training</a:t>
            </a:r>
          </a:p>
          <a:p>
            <a:r>
              <a:rPr lang="en-US" dirty="0"/>
              <a:t>Statistical regularities that have to be uncovered by analytical techniques</a:t>
            </a:r>
          </a:p>
          <a:p>
            <a:r>
              <a:rPr lang="en-US" dirty="0"/>
              <a:t>In the same way as relationships between e.g. interest rates and house prices “emerge” in the economy</a:t>
            </a:r>
          </a:p>
          <a:p>
            <a:r>
              <a:rPr lang="en-US" dirty="0"/>
              <a:t>They can be modelled by economic theory to make predictions</a:t>
            </a:r>
          </a:p>
          <a:p>
            <a:r>
              <a:rPr lang="en-US" dirty="0"/>
              <a:t>But people don’t use those  models and equations to set the price of their house. They just allocate their resources according to “local” incentives that in effect constitute the parameters of the economic system. </a:t>
            </a:r>
          </a:p>
        </p:txBody>
      </p:sp>
    </p:spTree>
    <p:extLst>
      <p:ext uri="{BB962C8B-B14F-4D97-AF65-F5344CB8AC3E}">
        <p14:creationId xmlns:p14="http://schemas.microsoft.com/office/powerpoint/2010/main" val="750495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1192</Words>
  <Application>Microsoft Macintosh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GraphikNaturel</vt:lpstr>
      <vt:lpstr>LibertinusSerif-Regular-Identity-H</vt:lpstr>
      <vt:lpstr>Office Theme</vt:lpstr>
      <vt:lpstr>Systematicity and Productivity. Language and Thought: Thought. </vt:lpstr>
      <vt:lpstr>Systematicity and Productivity. Language and Thought: Language</vt:lpstr>
      <vt:lpstr>Representation in Neural Networks. incl. LLMs Abstract similarity space</vt:lpstr>
      <vt:lpstr>Similarity Space</vt:lpstr>
      <vt:lpstr>Key themes in LLMs and language Strings or Trees. Is Chomsky wrong? </vt:lpstr>
      <vt:lpstr>LLMs </vt:lpstr>
      <vt:lpstr>Tree structure</vt:lpstr>
      <vt:lpstr> in LLMS feature space recapitulates syntactic structure</vt:lpstr>
      <vt:lpstr>Emergence</vt:lpstr>
      <vt:lpstr>Against Chomsky. Piantadosi </vt:lpstr>
      <vt:lpstr>Against Chomsky. Piantadosi </vt:lpstr>
      <vt:lpstr>Compositionality (i) </vt:lpstr>
      <vt:lpstr>Compositionality (ii)</vt:lpstr>
      <vt:lpstr>Compositionality (ii)</vt:lpstr>
      <vt:lpstr>Last Frontier: Centre embedding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themes in LLMs and language Strings or Trees. Is Chomsky wrong? </dc:title>
  <dc:creator>Philip Gerrans</dc:creator>
  <cp:lastModifiedBy>Philip Gerrans</cp:lastModifiedBy>
  <cp:revision>6</cp:revision>
  <dcterms:created xsi:type="dcterms:W3CDTF">2023-10-24T23:10:48Z</dcterms:created>
  <dcterms:modified xsi:type="dcterms:W3CDTF">2024-10-03T01:00:02Z</dcterms:modified>
</cp:coreProperties>
</file>