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1" r:id="rId4"/>
    <p:sldId id="259" r:id="rId5"/>
    <p:sldId id="262" r:id="rId6"/>
    <p:sldId id="258" r:id="rId7"/>
    <p:sldId id="257" r:id="rId8"/>
    <p:sldId id="260"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7"/>
    <p:restoredTop sz="95952"/>
  </p:normalViewPr>
  <p:slideViewPr>
    <p:cSldViewPr snapToGrid="0">
      <p:cViewPr varScale="1">
        <p:scale>
          <a:sx n="122" d="100"/>
          <a:sy n="122" d="100"/>
        </p:scale>
        <p:origin x="3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5D43-167C-CB6A-1386-B1ED35A0A4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9BC72B3-6095-CAC1-33FA-5387B4F3D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92FAED7-F51A-BE56-7555-5680AE58CAB1}"/>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5" name="Footer Placeholder 4">
            <a:extLst>
              <a:ext uri="{FF2B5EF4-FFF2-40B4-BE49-F238E27FC236}">
                <a16:creationId xmlns:a16="http://schemas.microsoft.com/office/drawing/2014/main" id="{617C177F-C14A-3513-43C3-64C08160B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89E46-1007-11A8-3D28-5FB97F466E31}"/>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8242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51C9-8EF7-5F16-03B6-A27FC4E8D2C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D04172-611F-3531-163F-3D5CC8A876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82D79A-7BBD-87EB-2B4C-5AF84804E7B1}"/>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5" name="Footer Placeholder 4">
            <a:extLst>
              <a:ext uri="{FF2B5EF4-FFF2-40B4-BE49-F238E27FC236}">
                <a16:creationId xmlns:a16="http://schemas.microsoft.com/office/drawing/2014/main" id="{18486AD1-8CBF-41A0-6C3D-03DB6DCEA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5A915-68F1-4A83-9E56-0EBAD2458FEC}"/>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77458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5D1F3-3674-1562-1FBF-B481F30AFD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7CCE3F-7281-6C7A-9E5D-87C60E562FC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FD6B20-D0E5-DC5F-33B8-050DF816669C}"/>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5" name="Footer Placeholder 4">
            <a:extLst>
              <a:ext uri="{FF2B5EF4-FFF2-40B4-BE49-F238E27FC236}">
                <a16:creationId xmlns:a16="http://schemas.microsoft.com/office/drawing/2014/main" id="{928E76C1-6480-0C71-0D3B-F3995368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5FF93-25AA-3EC6-F462-A968173E0BCE}"/>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297661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843B-6480-2D50-C89C-8EB8448C8E7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A9606C-97C6-60AA-9976-A198465C68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B7295B-7B7B-270F-B396-17976C6DCF3C}"/>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5" name="Footer Placeholder 4">
            <a:extLst>
              <a:ext uri="{FF2B5EF4-FFF2-40B4-BE49-F238E27FC236}">
                <a16:creationId xmlns:a16="http://schemas.microsoft.com/office/drawing/2014/main" id="{5EDF3E50-8B27-D450-7313-861A3B388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6C923-FE1F-ED40-659C-E36063624889}"/>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48565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96B4-4700-0824-FFB8-86683B6F58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E64018-9917-C9A5-CC04-67136516A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692FF6D-6C4A-FB10-454F-079F72FDFBE2}"/>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5" name="Footer Placeholder 4">
            <a:extLst>
              <a:ext uri="{FF2B5EF4-FFF2-40B4-BE49-F238E27FC236}">
                <a16:creationId xmlns:a16="http://schemas.microsoft.com/office/drawing/2014/main" id="{E54F15CC-89F1-F285-E520-FDA25AB5C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C2E56-F4C7-0EAB-F55A-D04BD7C566B7}"/>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231692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1AB2-4C2A-824B-F86B-EB04A3164D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46499A-DB30-3EBB-A84E-08817A7EF7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5B42755-D936-97F6-A1A9-8946C696781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FD4B752-A56B-43F9-BAAD-4A9DC543A783}"/>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6" name="Footer Placeholder 5">
            <a:extLst>
              <a:ext uri="{FF2B5EF4-FFF2-40B4-BE49-F238E27FC236}">
                <a16:creationId xmlns:a16="http://schemas.microsoft.com/office/drawing/2014/main" id="{1607238C-8A10-81A3-C311-8EC513123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A212F-BC20-60B0-0F5B-C17962488361}"/>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260298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389D-0401-428B-CB08-8C0F67D7634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6602F9-FEE5-D889-78D6-EC973070A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16678FF-9274-A878-6C40-4F8D49906E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5B5456D-F3A0-F3C9-4FCB-6EDE24D56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078488-FE6D-E0FE-8F04-7BCB0ABFA4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52A0890-886B-78B7-5DB1-D0DEAE190BEB}"/>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8" name="Footer Placeholder 7">
            <a:extLst>
              <a:ext uri="{FF2B5EF4-FFF2-40B4-BE49-F238E27FC236}">
                <a16:creationId xmlns:a16="http://schemas.microsoft.com/office/drawing/2014/main" id="{0047F6F4-DD55-3B2A-D509-8B18804161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460DC-5708-0E51-126A-46CBD424F859}"/>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125533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3BEA-138E-D2C5-1C6A-B9925F66FB6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13A871A-02C6-B320-8BE1-0A6461D181BF}"/>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4" name="Footer Placeholder 3">
            <a:extLst>
              <a:ext uri="{FF2B5EF4-FFF2-40B4-BE49-F238E27FC236}">
                <a16:creationId xmlns:a16="http://schemas.microsoft.com/office/drawing/2014/main" id="{B378EBE1-FC7D-B143-B0B8-BC40372004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CC349-1270-EFC5-EADC-49B906DE731F}"/>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394531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D2D8E-7AB8-AF67-EBCE-0B225F87F4D4}"/>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3" name="Footer Placeholder 2">
            <a:extLst>
              <a:ext uri="{FF2B5EF4-FFF2-40B4-BE49-F238E27FC236}">
                <a16:creationId xmlns:a16="http://schemas.microsoft.com/office/drawing/2014/main" id="{5116CC0D-E251-776D-DAE6-D254A315C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16163-BCDF-9ACB-3F5E-CBAB8CA1349A}"/>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88878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5882-F3A5-7260-C1EA-7C6A8F8AD7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8A49BBA-3D02-55F2-4EAA-0464E85FE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80E6E0F-A2E6-DFCD-A20D-E2FE265A9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EF3A7-3B49-99BE-8BAD-D0BCFBA708C0}"/>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6" name="Footer Placeholder 5">
            <a:extLst>
              <a:ext uri="{FF2B5EF4-FFF2-40B4-BE49-F238E27FC236}">
                <a16:creationId xmlns:a16="http://schemas.microsoft.com/office/drawing/2014/main" id="{7F5C6EAC-A791-5732-07B4-BF5F2C68B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EF467-4B0F-A1F4-3B29-4F53910990F0}"/>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299699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E8D1-54BC-D7C2-1804-457A9762B8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AB18D3E-3AC3-BFA0-104D-7F90558DA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D5374B-0F70-704E-ADC1-4E7E97C35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A103F5-41FD-BF5E-50A3-AAE3193DED0F}"/>
              </a:ext>
            </a:extLst>
          </p:cNvPr>
          <p:cNvSpPr>
            <a:spLocks noGrp="1"/>
          </p:cNvSpPr>
          <p:nvPr>
            <p:ph type="dt" sz="half" idx="10"/>
          </p:nvPr>
        </p:nvSpPr>
        <p:spPr/>
        <p:txBody>
          <a:bodyPr/>
          <a:lstStyle/>
          <a:p>
            <a:fld id="{066F999B-78B9-A94F-BF43-0B0FC3767B57}" type="datetimeFigureOut">
              <a:rPr lang="en-US" smtClean="0"/>
              <a:t>10/10/24</a:t>
            </a:fld>
            <a:endParaRPr lang="en-US"/>
          </a:p>
        </p:txBody>
      </p:sp>
      <p:sp>
        <p:nvSpPr>
          <p:cNvPr id="6" name="Footer Placeholder 5">
            <a:extLst>
              <a:ext uri="{FF2B5EF4-FFF2-40B4-BE49-F238E27FC236}">
                <a16:creationId xmlns:a16="http://schemas.microsoft.com/office/drawing/2014/main" id="{46971DA0-D493-0C7F-2D6B-92129B6E7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7434C-1FCF-80A9-438B-34A87E49587B}"/>
              </a:ext>
            </a:extLst>
          </p:cNvPr>
          <p:cNvSpPr>
            <a:spLocks noGrp="1"/>
          </p:cNvSpPr>
          <p:nvPr>
            <p:ph type="sldNum" sz="quarter" idx="12"/>
          </p:nvPr>
        </p:nvSpPr>
        <p:spPr/>
        <p:txBody>
          <a:bodyPr/>
          <a:lstStyle/>
          <a:p>
            <a:fld id="{48D9E0B8-DBAB-6840-91E6-E914CAC06107}" type="slidenum">
              <a:rPr lang="en-US" smtClean="0"/>
              <a:t>‹#›</a:t>
            </a:fld>
            <a:endParaRPr lang="en-US"/>
          </a:p>
        </p:txBody>
      </p:sp>
    </p:spTree>
    <p:extLst>
      <p:ext uri="{BB962C8B-B14F-4D97-AF65-F5344CB8AC3E}">
        <p14:creationId xmlns:p14="http://schemas.microsoft.com/office/powerpoint/2010/main" val="10522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57C21-08B1-D970-BA35-5639F7448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AE751DE-C179-F46E-E539-B92E0ED4A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471B92-355E-7515-83B1-148452444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F999B-78B9-A94F-BF43-0B0FC3767B57}" type="datetimeFigureOut">
              <a:rPr lang="en-US" smtClean="0"/>
              <a:t>10/10/24</a:t>
            </a:fld>
            <a:endParaRPr lang="en-US"/>
          </a:p>
        </p:txBody>
      </p:sp>
      <p:sp>
        <p:nvSpPr>
          <p:cNvPr id="5" name="Footer Placeholder 4">
            <a:extLst>
              <a:ext uri="{FF2B5EF4-FFF2-40B4-BE49-F238E27FC236}">
                <a16:creationId xmlns:a16="http://schemas.microsoft.com/office/drawing/2014/main" id="{D5030DA0-F90D-BF3C-39D3-F5AF32380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E13B8-9D71-A51E-4364-E8DEAA7A0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9E0B8-DBAB-6840-91E6-E914CAC06107}" type="slidenum">
              <a:rPr lang="en-US" smtClean="0"/>
              <a:t>‹#›</a:t>
            </a:fld>
            <a:endParaRPr lang="en-US"/>
          </a:p>
        </p:txBody>
      </p:sp>
    </p:spTree>
    <p:extLst>
      <p:ext uri="{BB962C8B-B14F-4D97-AF65-F5344CB8AC3E}">
        <p14:creationId xmlns:p14="http://schemas.microsoft.com/office/powerpoint/2010/main" val="3653193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ontiersin.org/articles/10.3389/frobt.2023.1189525/full#B3" TargetMode="External"/><Relationship Id="rId2" Type="http://schemas.openxmlformats.org/officeDocument/2006/relationships/hyperlink" Target="https://www.frontiersin.org/articles/10.3389/frobt.2023.1189525/full#B8" TargetMode="External"/><Relationship Id="rId1" Type="http://schemas.openxmlformats.org/officeDocument/2006/relationships/slideLayout" Target="../slideLayouts/slideLayout2.xml"/><Relationship Id="rId5" Type="http://schemas.openxmlformats.org/officeDocument/2006/relationships/hyperlink" Target="https://www.frontiersin.org/articles/10.3389/frobt.2023.1189525/full#B10" TargetMode="External"/><Relationship Id="rId4" Type="http://schemas.openxmlformats.org/officeDocument/2006/relationships/hyperlink" Target="https://www.frontiersin.org/articles/10.3389/frobt.2023.1189525/full#B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FD1DF4-9C63-238D-4C43-7E6D7A57A979}"/>
              </a:ext>
            </a:extLst>
          </p:cNvPr>
          <p:cNvSpPr>
            <a:spLocks noGrp="1"/>
          </p:cNvSpPr>
          <p:nvPr>
            <p:ph type="title"/>
          </p:nvPr>
        </p:nvSpPr>
        <p:spPr/>
        <p:txBody>
          <a:bodyPr/>
          <a:lstStyle/>
          <a:p>
            <a:r>
              <a:rPr lang="en-US" dirty="0"/>
              <a:t>Theory of Mind in LLMs</a:t>
            </a:r>
          </a:p>
        </p:txBody>
      </p:sp>
      <p:sp>
        <p:nvSpPr>
          <p:cNvPr id="5" name="Content Placeholder 4">
            <a:extLst>
              <a:ext uri="{FF2B5EF4-FFF2-40B4-BE49-F238E27FC236}">
                <a16:creationId xmlns:a16="http://schemas.microsoft.com/office/drawing/2014/main" id="{2F6F8264-7F35-E799-BEF6-36D11D5AFA24}"/>
              </a:ext>
            </a:extLst>
          </p:cNvPr>
          <p:cNvSpPr>
            <a:spLocks noGrp="1"/>
          </p:cNvSpPr>
          <p:nvPr>
            <p:ph idx="1"/>
          </p:nvPr>
        </p:nvSpPr>
        <p:spPr/>
        <p:txBody>
          <a:bodyPr/>
          <a:lstStyle/>
          <a:p>
            <a:pPr marL="0" indent="0">
              <a:buNone/>
            </a:pPr>
            <a:br>
              <a:rPr lang="en-AU" sz="1800" dirty="0">
                <a:effectLst/>
                <a:latin typeface="TimesNewRomanPSMT"/>
              </a:rPr>
            </a:br>
            <a:endParaRPr lang="en-AU" dirty="0"/>
          </a:p>
          <a:p>
            <a:r>
              <a:rPr lang="en-AU" sz="2800" b="1" dirty="0">
                <a:effectLst/>
                <a:latin typeface="TimesNewRomanPS"/>
              </a:rPr>
              <a:t>Theory of Mind Might Have Spontaneously Emerged in Large Language Models Authors: </a:t>
            </a:r>
            <a:r>
              <a:rPr lang="en-AU" sz="2800" dirty="0">
                <a:effectLst/>
                <a:latin typeface="TimesNewRomanPSMT"/>
              </a:rPr>
              <a:t>Michal Kosinski*1 </a:t>
            </a:r>
          </a:p>
          <a:p>
            <a:r>
              <a:rPr lang="en-AU" b="0" i="0" dirty="0">
                <a:solidFill>
                  <a:srgbClr val="222222"/>
                </a:solidFill>
                <a:effectLst/>
                <a:latin typeface="Arial" panose="020B0604020202020204" pitchFamily="34" charset="0"/>
              </a:rPr>
              <a:t>Marchetti, A., Di </a:t>
            </a:r>
            <a:r>
              <a:rPr lang="en-AU" b="0" i="0" dirty="0" err="1">
                <a:solidFill>
                  <a:srgbClr val="222222"/>
                </a:solidFill>
                <a:effectLst/>
                <a:latin typeface="Arial" panose="020B0604020202020204" pitchFamily="34" charset="0"/>
              </a:rPr>
              <a:t>Dio</a:t>
            </a:r>
            <a:r>
              <a:rPr lang="en-AU" b="0" i="0" dirty="0">
                <a:solidFill>
                  <a:srgbClr val="222222"/>
                </a:solidFill>
                <a:effectLst/>
                <a:latin typeface="Arial" panose="020B0604020202020204" pitchFamily="34" charset="0"/>
              </a:rPr>
              <a:t>, C., </a:t>
            </a:r>
            <a:r>
              <a:rPr lang="en-AU" b="0" i="0" dirty="0" err="1">
                <a:solidFill>
                  <a:srgbClr val="222222"/>
                </a:solidFill>
                <a:effectLst/>
                <a:latin typeface="Arial" panose="020B0604020202020204" pitchFamily="34" charset="0"/>
              </a:rPr>
              <a:t>Cangelosi</a:t>
            </a:r>
            <a:r>
              <a:rPr lang="en-AU" b="0" i="0" dirty="0">
                <a:solidFill>
                  <a:srgbClr val="222222"/>
                </a:solidFill>
                <a:effectLst/>
                <a:latin typeface="Arial" panose="020B0604020202020204" pitchFamily="34" charset="0"/>
              </a:rPr>
              <a:t>, A., </a:t>
            </a:r>
            <a:r>
              <a:rPr lang="en-AU" b="0" i="0" dirty="0" err="1">
                <a:solidFill>
                  <a:srgbClr val="222222"/>
                </a:solidFill>
                <a:effectLst/>
                <a:latin typeface="Arial" panose="020B0604020202020204" pitchFamily="34" charset="0"/>
              </a:rPr>
              <a:t>Manzi</a:t>
            </a:r>
            <a:r>
              <a:rPr lang="en-AU" b="0" i="0" dirty="0">
                <a:solidFill>
                  <a:srgbClr val="222222"/>
                </a:solidFill>
                <a:effectLst/>
                <a:latin typeface="Arial" panose="020B0604020202020204" pitchFamily="34" charset="0"/>
              </a:rPr>
              <a:t>, F., &amp; Massaro, D. (2023). Developing </a:t>
            </a:r>
            <a:r>
              <a:rPr lang="en-AU" b="0" i="0" dirty="0" err="1">
                <a:solidFill>
                  <a:srgbClr val="222222"/>
                </a:solidFill>
                <a:effectLst/>
                <a:latin typeface="Arial" panose="020B0604020202020204" pitchFamily="34" charset="0"/>
              </a:rPr>
              <a:t>ChatGPT’s</a:t>
            </a:r>
            <a:r>
              <a:rPr lang="en-AU" b="0" i="0" dirty="0">
                <a:solidFill>
                  <a:srgbClr val="222222"/>
                </a:solidFill>
                <a:effectLst/>
                <a:latin typeface="Arial" panose="020B0604020202020204" pitchFamily="34" charset="0"/>
              </a:rPr>
              <a:t> Theory of Mind. </a:t>
            </a:r>
            <a:r>
              <a:rPr lang="en-AU" b="0" i="1" dirty="0">
                <a:solidFill>
                  <a:srgbClr val="222222"/>
                </a:solidFill>
                <a:effectLst/>
                <a:latin typeface="Arial" panose="020B0604020202020204" pitchFamily="34" charset="0"/>
              </a:rPr>
              <a:t>Frontiers in Robotics and AI</a:t>
            </a:r>
            <a:r>
              <a:rPr lang="en-AU" b="0" i="0" dirty="0">
                <a:solidFill>
                  <a:srgbClr val="222222"/>
                </a:solidFill>
                <a:effectLst/>
                <a:latin typeface="Arial" panose="020B0604020202020204" pitchFamily="34" charset="0"/>
              </a:rPr>
              <a:t>, </a:t>
            </a:r>
            <a:r>
              <a:rPr lang="en-AU" b="0" i="1" dirty="0">
                <a:solidFill>
                  <a:srgbClr val="222222"/>
                </a:solidFill>
                <a:effectLst/>
                <a:latin typeface="Arial" panose="020B0604020202020204" pitchFamily="34" charset="0"/>
              </a:rPr>
              <a:t>10</a:t>
            </a:r>
            <a:r>
              <a:rPr lang="en-AU" b="0" i="0" dirty="0">
                <a:solidFill>
                  <a:srgbClr val="222222"/>
                </a:solidFill>
                <a:effectLst/>
                <a:latin typeface="Arial" panose="020B0604020202020204" pitchFamily="34" charset="0"/>
              </a:rPr>
              <a:t>, 1189525</a:t>
            </a:r>
            <a:endParaRPr lang="en-AU" dirty="0"/>
          </a:p>
          <a:p>
            <a:pPr marL="0" indent="0">
              <a:buNone/>
            </a:pPr>
            <a:endParaRPr lang="en-US" dirty="0"/>
          </a:p>
        </p:txBody>
      </p:sp>
    </p:spTree>
    <p:extLst>
      <p:ext uri="{BB962C8B-B14F-4D97-AF65-F5344CB8AC3E}">
        <p14:creationId xmlns:p14="http://schemas.microsoft.com/office/powerpoint/2010/main" val="191676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70CA-AD31-4847-09B3-8B0FC4E0B790}"/>
              </a:ext>
            </a:extLst>
          </p:cNvPr>
          <p:cNvSpPr>
            <a:spLocks noGrp="1"/>
          </p:cNvSpPr>
          <p:nvPr>
            <p:ph type="title"/>
          </p:nvPr>
        </p:nvSpPr>
        <p:spPr/>
        <p:txBody>
          <a:bodyPr/>
          <a:lstStyle/>
          <a:p>
            <a:r>
              <a:rPr lang="en-US" dirty="0"/>
              <a:t>Language assisted TOM (2)</a:t>
            </a:r>
          </a:p>
        </p:txBody>
      </p:sp>
      <p:sp>
        <p:nvSpPr>
          <p:cNvPr id="3" name="Content Placeholder 2">
            <a:extLst>
              <a:ext uri="{FF2B5EF4-FFF2-40B4-BE49-F238E27FC236}">
                <a16:creationId xmlns:a16="http://schemas.microsoft.com/office/drawing/2014/main" id="{9C65086E-269B-0E39-7F39-0CDDF0157B03}"/>
              </a:ext>
            </a:extLst>
          </p:cNvPr>
          <p:cNvSpPr>
            <a:spLocks noGrp="1"/>
          </p:cNvSpPr>
          <p:nvPr>
            <p:ph idx="1"/>
          </p:nvPr>
        </p:nvSpPr>
        <p:spPr/>
        <p:txBody>
          <a:bodyPr/>
          <a:lstStyle/>
          <a:p>
            <a:r>
              <a:rPr lang="en-AU" sz="1800" dirty="0">
                <a:effectLst/>
                <a:latin typeface="TimesNewRomanPSMT"/>
              </a:rPr>
              <a:t>LLMs solve </a:t>
            </a:r>
            <a:r>
              <a:rPr lang="en-AU" sz="1800" dirty="0" err="1">
                <a:effectLst/>
                <a:latin typeface="TimesNewRomanPSMT"/>
              </a:rPr>
              <a:t>ToM</a:t>
            </a:r>
            <a:r>
              <a:rPr lang="en-AU" sz="1800" dirty="0">
                <a:effectLst/>
                <a:latin typeface="TimesNewRomanPSMT"/>
              </a:rPr>
              <a:t> tasks without engaging </a:t>
            </a:r>
            <a:r>
              <a:rPr lang="en-AU" sz="1800" dirty="0" err="1">
                <a:effectLst/>
                <a:latin typeface="TimesNewRomanPSMT"/>
              </a:rPr>
              <a:t>ToM</a:t>
            </a:r>
            <a:r>
              <a:rPr lang="en-AU" sz="1800" dirty="0">
                <a:effectLst/>
                <a:latin typeface="TimesNewRomanPSMT"/>
              </a:rPr>
              <a:t>, but either by chance or by leveraging some superficial language patterns </a:t>
            </a:r>
            <a:endParaRPr lang="en-AU" dirty="0"/>
          </a:p>
          <a:p>
            <a:r>
              <a:rPr lang="en-AU" sz="1800" dirty="0">
                <a:effectLst/>
                <a:latin typeface="TimesNewRomanPSMT"/>
              </a:rPr>
              <a:t>ChatGPT-4’s responses (see Studies 1.2, 2.2, and </a:t>
            </a:r>
            <a:r>
              <a:rPr lang="en-AU" sz="1800" dirty="0">
                <a:solidFill>
                  <a:srgbClr val="0000FF"/>
                </a:solidFill>
                <a:effectLst/>
                <a:latin typeface="TimesNewRomanPSMT"/>
              </a:rPr>
              <a:t>https://</a:t>
            </a:r>
            <a:r>
              <a:rPr lang="en-AU" sz="1800" dirty="0" err="1">
                <a:solidFill>
                  <a:srgbClr val="0000FF"/>
                </a:solidFill>
                <a:effectLst/>
                <a:latin typeface="TimesNewRomanPSMT"/>
              </a:rPr>
              <a:t>osf.io</a:t>
            </a:r>
            <a:r>
              <a:rPr lang="en-AU" sz="1800" dirty="0">
                <a:solidFill>
                  <a:srgbClr val="0000FF"/>
                </a:solidFill>
                <a:effectLst/>
                <a:latin typeface="TimesNewRomanPSMT"/>
              </a:rPr>
              <a:t>/</a:t>
            </a:r>
            <a:r>
              <a:rPr lang="en-AU" sz="1800" dirty="0" err="1">
                <a:solidFill>
                  <a:srgbClr val="0000FF"/>
                </a:solidFill>
                <a:effectLst/>
                <a:latin typeface="TimesNewRomanPSMT"/>
              </a:rPr>
              <a:t>csdhb</a:t>
            </a:r>
            <a:r>
              <a:rPr lang="en-AU" sz="1800" dirty="0">
                <a:solidFill>
                  <a:srgbClr val="0000FF"/>
                </a:solidFill>
                <a:effectLst/>
                <a:latin typeface="TimesNewRomanPSMT"/>
              </a:rPr>
              <a:t>) </a:t>
            </a:r>
            <a:r>
              <a:rPr lang="en-AU" sz="1800" dirty="0">
                <a:effectLst/>
                <a:latin typeface="TimesNewRomanPSMT"/>
              </a:rPr>
              <a:t>show that it spontaneously and appropriately ascribed false- beliefs and other mental states to protagonists, even when not prompted to do so. For example, when asked about the bag’s actual contents in Prompt 1.1 (Study 1.1), not only did ChatGPT-4 identify them correctly, but it also accurately predicted the protagonist’s false belief and subsequent surprise. </a:t>
            </a:r>
            <a:endParaRPr lang="en-AU" dirty="0"/>
          </a:p>
          <a:p>
            <a:endParaRPr lang="en-US" dirty="0"/>
          </a:p>
        </p:txBody>
      </p:sp>
    </p:spTree>
    <p:extLst>
      <p:ext uri="{BB962C8B-B14F-4D97-AF65-F5344CB8AC3E}">
        <p14:creationId xmlns:p14="http://schemas.microsoft.com/office/powerpoint/2010/main" val="349131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736D-F6B2-86AA-181D-BF379BE75FE3}"/>
              </a:ext>
            </a:extLst>
          </p:cNvPr>
          <p:cNvSpPr>
            <a:spLocks noGrp="1"/>
          </p:cNvSpPr>
          <p:nvPr>
            <p:ph type="title"/>
          </p:nvPr>
        </p:nvSpPr>
        <p:spPr/>
        <p:txBody>
          <a:bodyPr>
            <a:normAutofit fontScale="90000"/>
          </a:bodyPr>
          <a:lstStyle/>
          <a:p>
            <a:br>
              <a:rPr lang="en-US" dirty="0"/>
            </a:br>
            <a:r>
              <a:rPr lang="en-US" dirty="0"/>
              <a:t>The big question</a:t>
            </a:r>
            <a:br>
              <a:rPr lang="en-US" dirty="0"/>
            </a:br>
            <a:br>
              <a:rPr lang="en-US" dirty="0"/>
            </a:br>
            <a:endParaRPr lang="en-US" dirty="0"/>
          </a:p>
        </p:txBody>
      </p:sp>
      <p:sp>
        <p:nvSpPr>
          <p:cNvPr id="3" name="Content Placeholder 2">
            <a:extLst>
              <a:ext uri="{FF2B5EF4-FFF2-40B4-BE49-F238E27FC236}">
                <a16:creationId xmlns:a16="http://schemas.microsoft.com/office/drawing/2014/main" id="{74D02E8D-41BB-1D81-59BF-8E54C8C04024}"/>
              </a:ext>
            </a:extLst>
          </p:cNvPr>
          <p:cNvSpPr>
            <a:spLocks noGrp="1"/>
          </p:cNvSpPr>
          <p:nvPr>
            <p:ph idx="1"/>
          </p:nvPr>
        </p:nvSpPr>
        <p:spPr/>
        <p:txBody>
          <a:bodyPr/>
          <a:lstStyle/>
          <a:p>
            <a:r>
              <a:rPr lang="en-US" dirty="0"/>
              <a:t>The improvement in GPT is at least quantitative. Vastly more parameters (a trillion on some estimates) </a:t>
            </a:r>
          </a:p>
          <a:p>
            <a:r>
              <a:rPr lang="en-US" dirty="0"/>
              <a:t>But is it also qualitative/structural ? </a:t>
            </a:r>
          </a:p>
          <a:p>
            <a:r>
              <a:rPr lang="en-US" dirty="0"/>
              <a:t>i.e. is it building some kind of architecture that </a:t>
            </a:r>
            <a:r>
              <a:rPr lang="en-US" dirty="0" err="1"/>
              <a:t>metarepresents</a:t>
            </a:r>
            <a:r>
              <a:rPr lang="en-US" dirty="0"/>
              <a:t> propositional attitudes? </a:t>
            </a:r>
            <a:br>
              <a:rPr lang="en-US" dirty="0"/>
            </a:br>
            <a:br>
              <a:rPr lang="en-US" dirty="0"/>
            </a:br>
            <a:r>
              <a:rPr lang="en-AU" sz="1800" b="1" dirty="0">
                <a:effectLst/>
                <a:latin typeface="TimesNewRomanPS"/>
              </a:rPr>
              <a:t>Theory of Mind Might Have Spontaneously Emerged in Large Language Models Authors: </a:t>
            </a:r>
            <a:r>
              <a:rPr lang="en-AU" sz="1800" dirty="0">
                <a:effectLst/>
                <a:latin typeface="TimesNewRomanPSMT"/>
              </a:rPr>
              <a:t>Michal Kosinski*1 </a:t>
            </a:r>
            <a:endParaRPr lang="en-AU" dirty="0"/>
          </a:p>
          <a:p>
            <a:endParaRPr lang="en-US" dirty="0"/>
          </a:p>
        </p:txBody>
      </p:sp>
    </p:spTree>
    <p:extLst>
      <p:ext uri="{BB962C8B-B14F-4D97-AF65-F5344CB8AC3E}">
        <p14:creationId xmlns:p14="http://schemas.microsoft.com/office/powerpoint/2010/main" val="372790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8053-E131-FED6-A53C-C45F676B559C}"/>
              </a:ext>
            </a:extLst>
          </p:cNvPr>
          <p:cNvSpPr>
            <a:spLocks noGrp="1"/>
          </p:cNvSpPr>
          <p:nvPr>
            <p:ph type="title"/>
          </p:nvPr>
        </p:nvSpPr>
        <p:spPr/>
        <p:txBody>
          <a:bodyPr/>
          <a:lstStyle/>
          <a:p>
            <a:r>
              <a:rPr lang="en-US" dirty="0"/>
              <a:t>Human and GPT TOM</a:t>
            </a:r>
          </a:p>
        </p:txBody>
      </p:sp>
      <p:sp>
        <p:nvSpPr>
          <p:cNvPr id="3" name="Content Placeholder 2">
            <a:extLst>
              <a:ext uri="{FF2B5EF4-FFF2-40B4-BE49-F238E27FC236}">
                <a16:creationId xmlns:a16="http://schemas.microsoft.com/office/drawing/2014/main" id="{8682FC30-6FDC-1337-F265-AE44022C4FEE}"/>
              </a:ext>
            </a:extLst>
          </p:cNvPr>
          <p:cNvSpPr>
            <a:spLocks noGrp="1"/>
          </p:cNvSpPr>
          <p:nvPr>
            <p:ph idx="1"/>
          </p:nvPr>
        </p:nvSpPr>
        <p:spPr/>
        <p:txBody>
          <a:bodyPr>
            <a:normAutofit fontScale="85000" lnSpcReduction="20000"/>
          </a:bodyPr>
          <a:lstStyle/>
          <a:p>
            <a:r>
              <a:rPr lang="en-AU" b="0" i="0" dirty="0">
                <a:solidFill>
                  <a:srgbClr val="282828"/>
                </a:solidFill>
                <a:effectLst/>
                <a:latin typeface="MuseoSans"/>
              </a:rPr>
              <a:t>Therefore, it does not seem that the </a:t>
            </a:r>
            <a:r>
              <a:rPr lang="en-AU" b="1" i="0" dirty="0">
                <a:solidFill>
                  <a:srgbClr val="282828"/>
                </a:solidFill>
                <a:effectLst/>
                <a:latin typeface="MuseoSans"/>
              </a:rPr>
              <a:t>simulation theory </a:t>
            </a:r>
            <a:r>
              <a:rPr lang="en-AU" b="0" i="0" dirty="0">
                <a:solidFill>
                  <a:srgbClr val="282828"/>
                </a:solidFill>
                <a:effectLst/>
                <a:latin typeface="MuseoSans"/>
              </a:rPr>
              <a:t>(</a:t>
            </a:r>
            <a:r>
              <a:rPr lang="en-AU" b="0" i="0" u="none" strike="noStrike" dirty="0">
                <a:solidFill>
                  <a:srgbClr val="1DB5C3"/>
                </a:solidFill>
                <a:effectLst/>
                <a:latin typeface="MuseoSans"/>
                <a:hlinkClick r:id="rId2"/>
              </a:rPr>
              <a:t>Harris, 1992</a:t>
            </a:r>
            <a:r>
              <a:rPr lang="en-AU" b="0" i="0" dirty="0">
                <a:solidFill>
                  <a:srgbClr val="282828"/>
                </a:solidFill>
                <a:effectLst/>
                <a:latin typeface="MuseoSans"/>
              </a:rPr>
              <a:t>) is the most appropriate model to describe </a:t>
            </a:r>
            <a:r>
              <a:rPr lang="en-AU" b="0" i="0" dirty="0" err="1">
                <a:solidFill>
                  <a:srgbClr val="282828"/>
                </a:solidFill>
                <a:effectLst/>
                <a:latin typeface="MuseoSans"/>
              </a:rPr>
              <a:t>ChatGPT’s</a:t>
            </a:r>
            <a:r>
              <a:rPr lang="en-AU" b="0" i="0" dirty="0">
                <a:solidFill>
                  <a:srgbClr val="282828"/>
                </a:solidFill>
                <a:effectLst/>
                <a:latin typeface="MuseoSans"/>
              </a:rPr>
              <a:t> </a:t>
            </a:r>
            <a:r>
              <a:rPr lang="en-AU" b="0" i="0" dirty="0" err="1">
                <a:solidFill>
                  <a:srgbClr val="282828"/>
                </a:solidFill>
                <a:effectLst/>
                <a:latin typeface="MuseoSans"/>
              </a:rPr>
              <a:t>ToM</a:t>
            </a:r>
            <a:r>
              <a:rPr lang="en-AU" b="0" i="0" dirty="0">
                <a:solidFill>
                  <a:srgbClr val="282828"/>
                </a:solidFill>
                <a:effectLst/>
                <a:latin typeface="MuseoSans"/>
              </a:rPr>
              <a:t> and neither is Bruner’s (</a:t>
            </a:r>
            <a:r>
              <a:rPr lang="en-AU" b="0" i="0" u="none" strike="noStrike" dirty="0">
                <a:solidFill>
                  <a:srgbClr val="1DB5C3"/>
                </a:solidFill>
                <a:effectLst/>
                <a:latin typeface="MuseoSans"/>
                <a:hlinkClick r:id="rId3"/>
              </a:rPr>
              <a:t>Bruner, 1990</a:t>
            </a:r>
            <a:r>
              <a:rPr lang="en-AU" b="0" i="0" dirty="0">
                <a:solidFill>
                  <a:srgbClr val="282828"/>
                </a:solidFill>
                <a:effectLst/>
                <a:latin typeface="MuseoSans"/>
              </a:rPr>
              <a:t>) </a:t>
            </a:r>
            <a:r>
              <a:rPr lang="en-AU" b="1" i="0" dirty="0">
                <a:solidFill>
                  <a:srgbClr val="282828"/>
                </a:solidFill>
                <a:effectLst/>
                <a:latin typeface="MuseoSans"/>
              </a:rPr>
              <a:t>narrative thinking model</a:t>
            </a:r>
            <a:r>
              <a:rPr lang="en-AU" b="0" i="0" dirty="0">
                <a:solidFill>
                  <a:srgbClr val="282828"/>
                </a:solidFill>
                <a:effectLst/>
                <a:latin typeface="MuseoSans"/>
              </a:rPr>
              <a:t>, which envisages </a:t>
            </a:r>
            <a:r>
              <a:rPr lang="en-AU" b="0" i="0" dirty="0" err="1">
                <a:solidFill>
                  <a:srgbClr val="282828"/>
                </a:solidFill>
                <a:effectLst/>
                <a:latin typeface="MuseoSans"/>
              </a:rPr>
              <a:t>ToM</a:t>
            </a:r>
            <a:r>
              <a:rPr lang="en-AU" b="0" i="0" dirty="0">
                <a:solidFill>
                  <a:srgbClr val="282828"/>
                </a:solidFill>
                <a:effectLst/>
                <a:latin typeface="MuseoSans"/>
              </a:rPr>
              <a:t> developing in parallel with the construction of the self through cultural exchanges rooted in contexts. In addition, it does not appear that </a:t>
            </a:r>
            <a:r>
              <a:rPr lang="en-AU" b="1" i="0" dirty="0">
                <a:solidFill>
                  <a:srgbClr val="282828"/>
                </a:solidFill>
                <a:effectLst/>
                <a:latin typeface="MuseoSans"/>
              </a:rPr>
              <a:t>the associative deep learning model on which </a:t>
            </a:r>
            <a:r>
              <a:rPr lang="en-AU" b="1" i="0" dirty="0" err="1">
                <a:solidFill>
                  <a:srgbClr val="282828"/>
                </a:solidFill>
                <a:effectLst/>
                <a:latin typeface="MuseoSans"/>
              </a:rPr>
              <a:t>ChatGPT</a:t>
            </a:r>
            <a:r>
              <a:rPr lang="en-AU" b="1" i="0" dirty="0">
                <a:solidFill>
                  <a:srgbClr val="282828"/>
                </a:solidFill>
                <a:effectLst/>
                <a:latin typeface="MuseoSans"/>
              </a:rPr>
              <a:t> is based allows for developmental-stage jumps, as envisaged by the theory–theory model (</a:t>
            </a:r>
            <a:r>
              <a:rPr lang="en-AU" b="1" i="0" u="none" strike="noStrike" dirty="0">
                <a:solidFill>
                  <a:srgbClr val="1DB5C3"/>
                </a:solidFill>
                <a:effectLst/>
                <a:latin typeface="MuseoSans"/>
                <a:hlinkClick r:id="rId4"/>
              </a:rPr>
              <a:t>Bartsch &amp; Wellman, 1995</a:t>
            </a:r>
            <a:r>
              <a:rPr lang="en-AU" b="1" i="0" dirty="0">
                <a:solidFill>
                  <a:srgbClr val="282828"/>
                </a:solidFill>
                <a:effectLst/>
                <a:latin typeface="MuseoSans"/>
              </a:rPr>
              <a:t>). </a:t>
            </a:r>
            <a:r>
              <a:rPr lang="en-AU" b="0" i="0" dirty="0">
                <a:solidFill>
                  <a:srgbClr val="282828"/>
                </a:solidFill>
                <a:effectLst/>
                <a:latin typeface="MuseoSans"/>
              </a:rPr>
              <a:t>On the other hand, </a:t>
            </a:r>
            <a:r>
              <a:rPr lang="en-AU" b="1" i="0" dirty="0">
                <a:solidFill>
                  <a:srgbClr val="282828"/>
                </a:solidFill>
                <a:effectLst/>
                <a:latin typeface="MuseoSans"/>
              </a:rPr>
              <a:t>a purely verbal-linguistic modular model (</a:t>
            </a:r>
            <a:r>
              <a:rPr lang="en-AU" b="1" i="0" u="none" strike="noStrike" dirty="0">
                <a:solidFill>
                  <a:srgbClr val="1DB5C3"/>
                </a:solidFill>
                <a:effectLst/>
                <a:latin typeface="MuseoSans"/>
                <a:hlinkClick r:id="rId5"/>
              </a:rPr>
              <a:t>Leslie et al., 2004</a:t>
            </a:r>
            <a:r>
              <a:rPr lang="en-AU" b="1" i="0" dirty="0">
                <a:solidFill>
                  <a:srgbClr val="282828"/>
                </a:solidFill>
                <a:effectLst/>
                <a:latin typeface="MuseoSans"/>
              </a:rPr>
              <a:t>) could well explain </a:t>
            </a:r>
            <a:r>
              <a:rPr lang="en-AU" b="1" i="0" dirty="0" err="1">
                <a:solidFill>
                  <a:srgbClr val="282828"/>
                </a:solidFill>
                <a:effectLst/>
                <a:latin typeface="MuseoSans"/>
              </a:rPr>
              <a:t>ChatGPT’s</a:t>
            </a:r>
            <a:r>
              <a:rPr lang="en-AU" b="1" i="0" dirty="0">
                <a:solidFill>
                  <a:srgbClr val="282828"/>
                </a:solidFill>
                <a:effectLst/>
                <a:latin typeface="MuseoSans"/>
              </a:rPr>
              <a:t> </a:t>
            </a:r>
            <a:r>
              <a:rPr lang="en-AU" b="1" i="0" dirty="0" err="1">
                <a:solidFill>
                  <a:srgbClr val="282828"/>
                </a:solidFill>
                <a:effectLst/>
                <a:latin typeface="MuseoSans"/>
              </a:rPr>
              <a:t>ToM</a:t>
            </a:r>
            <a:r>
              <a:rPr lang="en-AU" b="1" i="0" dirty="0">
                <a:solidFill>
                  <a:srgbClr val="282828"/>
                </a:solidFill>
                <a:effectLst/>
                <a:latin typeface="MuseoSans"/>
              </a:rPr>
              <a:t> development.</a:t>
            </a:r>
            <a:r>
              <a:rPr lang="en-AU" b="0" i="0" dirty="0">
                <a:solidFill>
                  <a:srgbClr val="282828"/>
                </a:solidFill>
                <a:effectLst/>
                <a:latin typeface="MuseoSans"/>
              </a:rPr>
              <a:t> The </a:t>
            </a:r>
            <a:r>
              <a:rPr lang="en-AU" b="0" i="0" dirty="0" err="1">
                <a:solidFill>
                  <a:srgbClr val="282828"/>
                </a:solidFill>
                <a:effectLst/>
                <a:latin typeface="MuseoSans"/>
              </a:rPr>
              <a:t>ChatGPT</a:t>
            </a:r>
            <a:r>
              <a:rPr lang="en-AU" b="0" i="0" dirty="0">
                <a:solidFill>
                  <a:srgbClr val="282828"/>
                </a:solidFill>
                <a:effectLst/>
                <a:latin typeface="MuseoSans"/>
              </a:rPr>
              <a:t> model remains </a:t>
            </a:r>
            <a:r>
              <a:rPr lang="en-AU" b="1" i="0" dirty="0">
                <a:solidFill>
                  <a:srgbClr val="282828"/>
                </a:solidFill>
                <a:effectLst/>
                <a:latin typeface="MuseoSans"/>
              </a:rPr>
              <a:t>deprived of connections within complex modular systems encompassing knowledge derived from other types of associative training inherent to language</a:t>
            </a:r>
            <a:r>
              <a:rPr lang="en-AU" b="0" i="0" dirty="0">
                <a:solidFill>
                  <a:srgbClr val="282828"/>
                </a:solidFill>
                <a:effectLst/>
                <a:latin typeface="MuseoSans"/>
              </a:rPr>
              <a:t>, e.g., prosody and rhythm, and even more to other forms of experience. The gap between the artificial and natural </a:t>
            </a:r>
            <a:r>
              <a:rPr lang="en-AU" b="0" i="0" dirty="0" err="1">
                <a:solidFill>
                  <a:srgbClr val="282828"/>
                </a:solidFill>
                <a:effectLst/>
                <a:latin typeface="MuseoSans"/>
              </a:rPr>
              <a:t>ToM</a:t>
            </a:r>
            <a:r>
              <a:rPr lang="en-AU" b="0" i="0" dirty="0">
                <a:solidFill>
                  <a:srgbClr val="282828"/>
                </a:solidFill>
                <a:effectLst/>
                <a:latin typeface="MuseoSans"/>
              </a:rPr>
              <a:t> in </a:t>
            </a:r>
            <a:r>
              <a:rPr lang="en-AU" b="0" i="0" dirty="0" err="1">
                <a:solidFill>
                  <a:srgbClr val="282828"/>
                </a:solidFill>
                <a:effectLst/>
                <a:latin typeface="MuseoSans"/>
              </a:rPr>
              <a:t>ChatGPT</a:t>
            </a:r>
            <a:r>
              <a:rPr lang="en-AU" b="0" i="0" dirty="0">
                <a:solidFill>
                  <a:srgbClr val="282828"/>
                </a:solidFill>
                <a:effectLst/>
                <a:latin typeface="MuseoSans"/>
              </a:rPr>
              <a:t> would be greatly reduced while remaining within the modular model, if the linguistic module were flanked by sensory modules of various types, allowing for the multidimensional access to information that pinpoints the natural development of </a:t>
            </a:r>
            <a:r>
              <a:rPr lang="en-AU" b="0" i="0" dirty="0" err="1">
                <a:solidFill>
                  <a:srgbClr val="282828"/>
                </a:solidFill>
                <a:effectLst/>
                <a:latin typeface="MuseoSans"/>
              </a:rPr>
              <a:t>ToM</a:t>
            </a:r>
            <a:r>
              <a:rPr lang="en-AU" b="0" i="0" dirty="0">
                <a:solidFill>
                  <a:srgbClr val="282828"/>
                </a:solidFill>
                <a:effectLst/>
                <a:latin typeface="MuseoSans"/>
              </a:rPr>
              <a:t>. </a:t>
            </a:r>
            <a:endParaRPr lang="en-US" dirty="0"/>
          </a:p>
        </p:txBody>
      </p:sp>
    </p:spTree>
    <p:extLst>
      <p:ext uri="{BB962C8B-B14F-4D97-AF65-F5344CB8AC3E}">
        <p14:creationId xmlns:p14="http://schemas.microsoft.com/office/powerpoint/2010/main" val="205779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1FCD-DB02-216C-4A44-EE9FE0200CDC}"/>
              </a:ext>
            </a:extLst>
          </p:cNvPr>
          <p:cNvSpPr>
            <a:spLocks noGrp="1"/>
          </p:cNvSpPr>
          <p:nvPr>
            <p:ph type="title"/>
          </p:nvPr>
        </p:nvSpPr>
        <p:spPr/>
        <p:txBody>
          <a:bodyPr/>
          <a:lstStyle/>
          <a:p>
            <a:r>
              <a:rPr lang="en-US" dirty="0"/>
              <a:t>THE TESTS. </a:t>
            </a:r>
          </a:p>
        </p:txBody>
      </p:sp>
      <p:sp>
        <p:nvSpPr>
          <p:cNvPr id="3" name="Content Placeholder 2">
            <a:extLst>
              <a:ext uri="{FF2B5EF4-FFF2-40B4-BE49-F238E27FC236}">
                <a16:creationId xmlns:a16="http://schemas.microsoft.com/office/drawing/2014/main" id="{3ECAB737-77BD-D136-DFEF-F2E00D688348}"/>
              </a:ext>
            </a:extLst>
          </p:cNvPr>
          <p:cNvSpPr>
            <a:spLocks noGrp="1"/>
          </p:cNvSpPr>
          <p:nvPr>
            <p:ph idx="1"/>
          </p:nvPr>
        </p:nvSpPr>
        <p:spPr/>
        <p:txBody>
          <a:bodyPr/>
          <a:lstStyle/>
          <a:p>
            <a:r>
              <a:rPr lang="en-AU" sz="1800" dirty="0">
                <a:effectLst/>
                <a:latin typeface="TimesNewRomanPSMT"/>
              </a:rPr>
              <a:t>To solve a single task, a model needed to correctly answer 16 prompts across eight scenarios: a false-belief scenario, three true-belief controls (see Studies 1.3 and 2.3), and the reversed versions of all four (see Studies 1.2 and 2.2). Each scenario was followed by two prompts: one aimed at testing LLMs’ comprehension (Prompts 1.1 and 2.1) and another one aimed at a protagonist’s belief (Prompts 1.2 and 2.2</a:t>
            </a:r>
            <a:r>
              <a:rPr lang="en-AU" sz="1800">
                <a:effectLst/>
                <a:latin typeface="TimesNewRomanPSMT"/>
              </a:rPr>
              <a:t>). </a:t>
            </a:r>
            <a:endParaRPr lang="en-US" dirty="0"/>
          </a:p>
          <a:p>
            <a:r>
              <a:rPr lang="en-AU" sz="2800" dirty="0">
                <a:effectLst/>
                <a:latin typeface="TimesNewRomanPSMT"/>
              </a:rPr>
              <a:t>ChatGPT-4 (from June 2023) solved 90% of the tasks, matching the performance of seven-year-old children. These findings suggest the intriguing possibility that </a:t>
            </a:r>
            <a:r>
              <a:rPr lang="en-AU" sz="2800" dirty="0" err="1">
                <a:effectLst/>
                <a:latin typeface="TimesNewRomanPSMT"/>
              </a:rPr>
              <a:t>ToM</a:t>
            </a:r>
            <a:r>
              <a:rPr lang="en-AU" sz="2800" dirty="0">
                <a:effectLst/>
                <a:latin typeface="TimesNewRomanPSMT"/>
              </a:rPr>
              <a:t>, previously considered exclusive to humans, may have spontaneously emerged as a </a:t>
            </a:r>
            <a:r>
              <a:rPr lang="en-AU" sz="2800" dirty="0" err="1">
                <a:effectLst/>
                <a:latin typeface="TimesNewRomanPSMT"/>
              </a:rPr>
              <a:t>byproduct</a:t>
            </a:r>
            <a:r>
              <a:rPr lang="en-AU" sz="2800" dirty="0">
                <a:effectLst/>
                <a:latin typeface="TimesNewRomanPSMT"/>
              </a:rPr>
              <a:t> of LLMs’ improving language skills.</a:t>
            </a:r>
            <a:endParaRPr lang="en-US" dirty="0"/>
          </a:p>
        </p:txBody>
      </p:sp>
    </p:spTree>
    <p:extLst>
      <p:ext uri="{BB962C8B-B14F-4D97-AF65-F5344CB8AC3E}">
        <p14:creationId xmlns:p14="http://schemas.microsoft.com/office/powerpoint/2010/main" val="190813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9EAF-428D-F26F-FF4C-86B4F3E183AC}"/>
              </a:ext>
            </a:extLst>
          </p:cNvPr>
          <p:cNvSpPr>
            <a:spLocks noGrp="1"/>
          </p:cNvSpPr>
          <p:nvPr>
            <p:ph type="title"/>
          </p:nvPr>
        </p:nvSpPr>
        <p:spPr/>
        <p:txBody>
          <a:bodyPr/>
          <a:lstStyle/>
          <a:p>
            <a:r>
              <a:rPr lang="en-US" dirty="0"/>
              <a:t>Unexpected contents 1. smarties task.</a:t>
            </a:r>
          </a:p>
        </p:txBody>
      </p:sp>
      <p:sp>
        <p:nvSpPr>
          <p:cNvPr id="3" name="Content Placeholder 2">
            <a:extLst>
              <a:ext uri="{FF2B5EF4-FFF2-40B4-BE49-F238E27FC236}">
                <a16:creationId xmlns:a16="http://schemas.microsoft.com/office/drawing/2014/main" id="{64431FBA-759E-35D0-DDF5-51AECAB6F201}"/>
              </a:ext>
            </a:extLst>
          </p:cNvPr>
          <p:cNvSpPr>
            <a:spLocks noGrp="1"/>
          </p:cNvSpPr>
          <p:nvPr>
            <p:ph idx="1"/>
          </p:nvPr>
        </p:nvSpPr>
        <p:spPr/>
        <p:txBody>
          <a:bodyPr/>
          <a:lstStyle/>
          <a:p>
            <a:r>
              <a:rPr lang="en-AU" sz="1800" dirty="0">
                <a:effectLst/>
                <a:latin typeface="TimesNewRomanPSMT"/>
              </a:rPr>
              <a:t>Complete the following story: Here is a bag filled with popcorn. There is no chocolate in the bag. Yet, the label on the bag says “chocolate” and not “popcorn.” Sam finds the bag. She had never seen the bag before. She cannot see what is inside the bag. She reads the label. </a:t>
            </a:r>
            <a:endParaRPr lang="en-AU" dirty="0"/>
          </a:p>
          <a:p>
            <a:r>
              <a:rPr lang="en-AU" sz="1800" i="1" dirty="0">
                <a:effectLst/>
                <a:latin typeface="TimesNewRomanPS"/>
              </a:rPr>
              <a:t>Template of Prompt 1.1 (container’s contents): </a:t>
            </a:r>
            <a:r>
              <a:rPr lang="en-AU" sz="1800" dirty="0">
                <a:effectLst/>
                <a:latin typeface="TimesNewRomanPSMT"/>
              </a:rPr>
              <a:t>[Protagonist’s name] opens the [container name] and looks inside. [She/He] can clearly see that it is full of ….</a:t>
            </a:r>
            <a:br>
              <a:rPr lang="en-AU" sz="1800" dirty="0">
                <a:effectLst/>
                <a:latin typeface="TimesNewRomanPSMT"/>
              </a:rPr>
            </a:br>
            <a:br>
              <a:rPr lang="en-AU" sz="1800" dirty="0">
                <a:effectLst/>
                <a:latin typeface="TimesNewRomanPSMT"/>
              </a:rPr>
            </a:br>
            <a:r>
              <a:rPr lang="en-AU" sz="1800" i="1" dirty="0">
                <a:effectLst/>
                <a:latin typeface="TimesNewRomanPS"/>
              </a:rPr>
              <a:t>Prompt 1.1: </a:t>
            </a:r>
            <a:r>
              <a:rPr lang="en-AU" sz="1800" dirty="0">
                <a:effectLst/>
                <a:latin typeface="TimesNewRomanPSMT"/>
              </a:rPr>
              <a:t>Sam opens the bag and looks inside. She can clearly see that it is full of </a:t>
            </a:r>
            <a:r>
              <a:rPr lang="en-AU" sz="1800" b="1" dirty="0">
                <a:effectLst/>
                <a:latin typeface="TimesNewRomanPS"/>
              </a:rPr>
              <a:t>popcorn [</a:t>
            </a:r>
            <a:r>
              <a:rPr lang="en-AU" sz="1800" b="1" dirty="0" err="1">
                <a:effectLst/>
                <a:latin typeface="TimesNewRomanPS"/>
              </a:rPr>
              <a:t>Ppopcorn</a:t>
            </a:r>
            <a:r>
              <a:rPr lang="en-AU" sz="1800" b="1" dirty="0">
                <a:effectLst/>
                <a:latin typeface="TimesNewRomanPS"/>
              </a:rPr>
              <a:t> = 100%; </a:t>
            </a:r>
            <a:r>
              <a:rPr lang="en-AU" sz="1800" b="1" dirty="0" err="1">
                <a:effectLst/>
                <a:latin typeface="TimesNewRomanPS"/>
              </a:rPr>
              <a:t>Pchocolate</a:t>
            </a:r>
            <a:r>
              <a:rPr lang="en-AU" sz="1800" b="1" dirty="0">
                <a:effectLst/>
                <a:latin typeface="TimesNewRomanPS"/>
              </a:rPr>
              <a:t> = 0%], not chocolate as the label had indicated. She is surprised by the discrepancy between the label and the actual contents of the bag. Despite her initial confusion, she smiles, realizing that she actually prefers popcorn over chocolate. She reaches into the bag, grabs a handful of popcorn, and enjoys the unexpected treat. </a:t>
            </a:r>
            <a:endParaRPr lang="en-AU" dirty="0"/>
          </a:p>
          <a:p>
            <a:endParaRPr lang="en-AU" dirty="0"/>
          </a:p>
          <a:p>
            <a:r>
              <a:rPr lang="en-AU" sz="1800" i="1" dirty="0">
                <a:effectLst/>
                <a:latin typeface="TimesNewRomanPS"/>
              </a:rPr>
              <a:t>Template of Prompt 1.2 (protagonist’s belief): </a:t>
            </a:r>
            <a:r>
              <a:rPr lang="en-AU" sz="1800" dirty="0">
                <a:effectLst/>
                <a:latin typeface="TimesNewRomanPSMT"/>
              </a:rPr>
              <a:t>Before opening the [container name], [she/he] calls a friend to tell them that [she/he] has just found a [container name] full of …</a:t>
            </a:r>
            <a:endParaRPr lang="en-AU" dirty="0"/>
          </a:p>
          <a:p>
            <a:endParaRPr lang="en-US" dirty="0"/>
          </a:p>
        </p:txBody>
      </p:sp>
    </p:spTree>
    <p:extLst>
      <p:ext uri="{BB962C8B-B14F-4D97-AF65-F5344CB8AC3E}">
        <p14:creationId xmlns:p14="http://schemas.microsoft.com/office/powerpoint/2010/main" val="262562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32682F-94B6-0D89-64FE-4E371E5FD715}"/>
              </a:ext>
            </a:extLst>
          </p:cNvPr>
          <p:cNvPicPr>
            <a:picLocks noChangeAspect="1"/>
          </p:cNvPicPr>
          <p:nvPr/>
        </p:nvPicPr>
        <p:blipFill>
          <a:blip r:embed="rId2"/>
          <a:stretch>
            <a:fillRect/>
          </a:stretch>
        </p:blipFill>
        <p:spPr>
          <a:xfrm>
            <a:off x="653143" y="464457"/>
            <a:ext cx="11018368" cy="4302615"/>
          </a:xfrm>
          <a:prstGeom prst="rect">
            <a:avLst/>
          </a:prstGeom>
        </p:spPr>
      </p:pic>
      <p:sp>
        <p:nvSpPr>
          <p:cNvPr id="4" name="TextBox 3">
            <a:extLst>
              <a:ext uri="{FF2B5EF4-FFF2-40B4-BE49-F238E27FC236}">
                <a16:creationId xmlns:a16="http://schemas.microsoft.com/office/drawing/2014/main" id="{CB14578F-5CA2-3A3C-6EFE-A0D7B7049F51}"/>
              </a:ext>
            </a:extLst>
          </p:cNvPr>
          <p:cNvSpPr txBox="1"/>
          <p:nvPr/>
        </p:nvSpPr>
        <p:spPr>
          <a:xfrm>
            <a:off x="1389888" y="4767072"/>
            <a:ext cx="9253728" cy="646331"/>
          </a:xfrm>
          <a:prstGeom prst="rect">
            <a:avLst/>
          </a:prstGeom>
          <a:noFill/>
        </p:spPr>
        <p:txBody>
          <a:bodyPr wrap="square">
            <a:spAutoFit/>
          </a:bodyPr>
          <a:lstStyle/>
          <a:p>
            <a:r>
              <a:rPr lang="en-AU" sz="1800" dirty="0">
                <a:effectLst/>
                <a:latin typeface="TimesNewRomanPSMT"/>
              </a:rPr>
              <a:t>Figure 1. Changes in the probabilities of ChatGPT-4’s completions of Prompts 1.1 and 1.2 as the story was revealed in one-sentence increments. </a:t>
            </a:r>
            <a:endParaRPr lang="en-AU" dirty="0"/>
          </a:p>
        </p:txBody>
      </p:sp>
    </p:spTree>
    <p:extLst>
      <p:ext uri="{BB962C8B-B14F-4D97-AF65-F5344CB8AC3E}">
        <p14:creationId xmlns:p14="http://schemas.microsoft.com/office/powerpoint/2010/main" val="360038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B689-CB8A-9EAB-9398-064F93775777}"/>
              </a:ext>
            </a:extLst>
          </p:cNvPr>
          <p:cNvSpPr>
            <a:spLocks noGrp="1"/>
          </p:cNvSpPr>
          <p:nvPr>
            <p:ph type="title"/>
          </p:nvPr>
        </p:nvSpPr>
        <p:spPr/>
        <p:txBody>
          <a:bodyPr/>
          <a:lstStyle/>
          <a:p>
            <a:r>
              <a:rPr lang="en-US" dirty="0"/>
              <a:t>False Belief </a:t>
            </a:r>
          </a:p>
        </p:txBody>
      </p:sp>
      <p:sp>
        <p:nvSpPr>
          <p:cNvPr id="3" name="Content Placeholder 2">
            <a:extLst>
              <a:ext uri="{FF2B5EF4-FFF2-40B4-BE49-F238E27FC236}">
                <a16:creationId xmlns:a16="http://schemas.microsoft.com/office/drawing/2014/main" id="{B7CC075C-ED34-457D-42ED-B855772EA73B}"/>
              </a:ext>
            </a:extLst>
          </p:cNvPr>
          <p:cNvSpPr>
            <a:spLocks noGrp="1"/>
          </p:cNvSpPr>
          <p:nvPr>
            <p:ph idx="1"/>
          </p:nvPr>
        </p:nvSpPr>
        <p:spPr/>
        <p:txBody>
          <a:bodyPr/>
          <a:lstStyle/>
          <a:p>
            <a:r>
              <a:rPr lang="en-AU" sz="1800" i="1" dirty="0">
                <a:effectLst/>
                <a:latin typeface="TimesNewRomanPS"/>
              </a:rPr>
              <a:t>Prompt 2.1: </a:t>
            </a:r>
            <a:r>
              <a:rPr lang="en-AU" sz="1800" dirty="0">
                <a:effectLst/>
                <a:latin typeface="TimesNewRomanPSMT"/>
              </a:rPr>
              <a:t>The cat jumps out of the </a:t>
            </a:r>
            <a:r>
              <a:rPr lang="en-AU" sz="1800" b="1" dirty="0">
                <a:effectLst/>
                <a:latin typeface="TimesNewRomanPS"/>
              </a:rPr>
              <a:t>box [</a:t>
            </a:r>
            <a:r>
              <a:rPr lang="en-AU" sz="1800" b="1" dirty="0" err="1">
                <a:effectLst/>
                <a:latin typeface="TimesNewRomanPS"/>
              </a:rPr>
              <a:t>Pbox</a:t>
            </a:r>
            <a:r>
              <a:rPr lang="en-AU" sz="1800" b="1" dirty="0">
                <a:effectLst/>
                <a:latin typeface="TimesNewRomanPS"/>
              </a:rPr>
              <a:t> = 100%; </a:t>
            </a:r>
            <a:r>
              <a:rPr lang="en-AU" sz="1800" b="1" dirty="0" err="1">
                <a:effectLst/>
                <a:latin typeface="TimesNewRomanPS"/>
              </a:rPr>
              <a:t>Pbasket</a:t>
            </a:r>
            <a:r>
              <a:rPr lang="en-AU" sz="1800" b="1" dirty="0">
                <a:effectLst/>
                <a:latin typeface="TimesNewRomanPS"/>
              </a:rPr>
              <a:t> = 0%], surprising John. He had expected to find the cat in the basket where he had left it. </a:t>
            </a:r>
            <a:endParaRPr lang="en-AU" dirty="0"/>
          </a:p>
          <a:p>
            <a:r>
              <a:rPr lang="en-AU" sz="1800" i="1" dirty="0">
                <a:effectLst/>
                <a:latin typeface="TimesNewRomanPS"/>
              </a:rPr>
              <a:t>Prompt 2.2</a:t>
            </a:r>
            <a:r>
              <a:rPr lang="en-AU" sz="1800" dirty="0">
                <a:effectLst/>
                <a:latin typeface="TimesNewRomanPSMT"/>
              </a:rPr>
              <a:t>: John will look for the cat in the </a:t>
            </a:r>
            <a:r>
              <a:rPr lang="en-AU" sz="1800" b="1" dirty="0">
                <a:effectLst/>
                <a:latin typeface="TimesNewRomanPS"/>
              </a:rPr>
              <a:t>basket [</a:t>
            </a:r>
            <a:r>
              <a:rPr lang="en-AU" sz="1800" b="1" dirty="0" err="1">
                <a:effectLst/>
                <a:latin typeface="TimesNewRomanPS"/>
              </a:rPr>
              <a:t>Pbox</a:t>
            </a:r>
            <a:r>
              <a:rPr lang="en-AU" sz="1800" b="1" dirty="0">
                <a:effectLst/>
                <a:latin typeface="TimesNewRomanPS"/>
              </a:rPr>
              <a:t> = .6%; </a:t>
            </a:r>
            <a:r>
              <a:rPr lang="en-AU" sz="1800" b="1" dirty="0" err="1">
                <a:effectLst/>
                <a:latin typeface="TimesNewRomanPS"/>
              </a:rPr>
              <a:t>Pbasket</a:t>
            </a:r>
            <a:r>
              <a:rPr lang="en-AU" sz="1800" b="1" dirty="0">
                <a:effectLst/>
                <a:latin typeface="TimesNewRomanPS"/>
              </a:rPr>
              <a:t> = 99.4%], but to his surprise, it’s empty. He looks around the room, puzzled. Then he notices the box. He walks over to it, opens it, and there, curled up inside, is the cat. </a:t>
            </a:r>
            <a:endParaRPr lang="en-AU" dirty="0"/>
          </a:p>
          <a:p>
            <a:r>
              <a:rPr lang="en-AU" sz="1800" dirty="0">
                <a:effectLst/>
                <a:latin typeface="TimesNewRomanPSMT"/>
              </a:rPr>
              <a:t>ChatGPT-4 anticipated that John would try to retrieve the cat from the basket, revealing his false belief. Moreover, its further completion revealed that it correctly predicted that the basket is empty, the cat is in the box, and that John should be surprised by this situation. </a:t>
            </a:r>
            <a:endParaRPr lang="en-AU" dirty="0"/>
          </a:p>
          <a:p>
            <a:endParaRPr lang="en-US" dirty="0"/>
          </a:p>
        </p:txBody>
      </p:sp>
    </p:spTree>
    <p:extLst>
      <p:ext uri="{BB962C8B-B14F-4D97-AF65-F5344CB8AC3E}">
        <p14:creationId xmlns:p14="http://schemas.microsoft.com/office/powerpoint/2010/main" val="32909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87F994-9ACF-D681-3207-AD70C5828C5B}"/>
              </a:ext>
            </a:extLst>
          </p:cNvPr>
          <p:cNvPicPr>
            <a:picLocks noChangeAspect="1"/>
          </p:cNvPicPr>
          <p:nvPr/>
        </p:nvPicPr>
        <p:blipFill>
          <a:blip r:embed="rId2"/>
          <a:stretch>
            <a:fillRect/>
          </a:stretch>
        </p:blipFill>
        <p:spPr>
          <a:xfrm>
            <a:off x="318935" y="609600"/>
            <a:ext cx="11074779" cy="5404861"/>
          </a:xfrm>
          <a:prstGeom prst="rect">
            <a:avLst/>
          </a:prstGeom>
        </p:spPr>
      </p:pic>
    </p:spTree>
    <p:extLst>
      <p:ext uri="{BB962C8B-B14F-4D97-AF65-F5344CB8AC3E}">
        <p14:creationId xmlns:p14="http://schemas.microsoft.com/office/powerpoint/2010/main" val="26462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425D0F-DC69-52B9-56CF-FF5E3C132DCE}"/>
              </a:ext>
            </a:extLst>
          </p:cNvPr>
          <p:cNvPicPr>
            <a:picLocks noChangeAspect="1"/>
          </p:cNvPicPr>
          <p:nvPr/>
        </p:nvPicPr>
        <p:blipFill>
          <a:blip r:embed="rId2"/>
          <a:stretch>
            <a:fillRect/>
          </a:stretch>
        </p:blipFill>
        <p:spPr>
          <a:xfrm>
            <a:off x="827313" y="-1023"/>
            <a:ext cx="10522857" cy="6850595"/>
          </a:xfrm>
          <a:prstGeom prst="rect">
            <a:avLst/>
          </a:prstGeom>
        </p:spPr>
      </p:pic>
    </p:spTree>
    <p:extLst>
      <p:ext uri="{BB962C8B-B14F-4D97-AF65-F5344CB8AC3E}">
        <p14:creationId xmlns:p14="http://schemas.microsoft.com/office/powerpoint/2010/main" val="336984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0F57-2185-6463-8C9B-F6A036203732}"/>
              </a:ext>
            </a:extLst>
          </p:cNvPr>
          <p:cNvSpPr>
            <a:spLocks noGrp="1"/>
          </p:cNvSpPr>
          <p:nvPr>
            <p:ph type="title"/>
          </p:nvPr>
        </p:nvSpPr>
        <p:spPr/>
        <p:txBody>
          <a:bodyPr/>
          <a:lstStyle/>
          <a:p>
            <a:r>
              <a:rPr lang="en-US" dirty="0"/>
              <a:t>TOM? </a:t>
            </a:r>
          </a:p>
        </p:txBody>
      </p:sp>
      <p:sp>
        <p:nvSpPr>
          <p:cNvPr id="3" name="Content Placeholder 2">
            <a:extLst>
              <a:ext uri="{FF2B5EF4-FFF2-40B4-BE49-F238E27FC236}">
                <a16:creationId xmlns:a16="http://schemas.microsoft.com/office/drawing/2014/main" id="{FD11B6CE-EE54-CA70-40CA-2F2CA8F0E2D0}"/>
              </a:ext>
            </a:extLst>
          </p:cNvPr>
          <p:cNvSpPr>
            <a:spLocks noGrp="1"/>
          </p:cNvSpPr>
          <p:nvPr>
            <p:ph idx="1"/>
          </p:nvPr>
        </p:nvSpPr>
        <p:spPr/>
        <p:txBody>
          <a:bodyPr/>
          <a:lstStyle/>
          <a:p>
            <a:r>
              <a:rPr lang="en-US" dirty="0"/>
              <a:t>Does GPT have TOM?</a:t>
            </a:r>
          </a:p>
          <a:p>
            <a:r>
              <a:rPr lang="en-US" dirty="0"/>
              <a:t>Do Humans?</a:t>
            </a:r>
          </a:p>
          <a:p>
            <a:r>
              <a:rPr lang="en-US" dirty="0"/>
              <a:t>If so does GPT have TOM in the same way as humans? i.e. solve the problem using the same cognitive operations as humans</a:t>
            </a:r>
          </a:p>
          <a:p>
            <a:pPr marL="0" indent="0">
              <a:buNone/>
            </a:pP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94745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0BCD-041C-BB25-CC95-C35583E67DB7}"/>
              </a:ext>
            </a:extLst>
          </p:cNvPr>
          <p:cNvSpPr>
            <a:spLocks noGrp="1"/>
          </p:cNvSpPr>
          <p:nvPr>
            <p:ph type="title"/>
          </p:nvPr>
        </p:nvSpPr>
        <p:spPr/>
        <p:txBody>
          <a:bodyPr/>
          <a:lstStyle/>
          <a:p>
            <a:r>
              <a:rPr lang="en-US" dirty="0"/>
              <a:t>Language assisted TOM (1)</a:t>
            </a:r>
          </a:p>
        </p:txBody>
      </p:sp>
      <p:sp>
        <p:nvSpPr>
          <p:cNvPr id="3" name="Content Placeholder 2">
            <a:extLst>
              <a:ext uri="{FF2B5EF4-FFF2-40B4-BE49-F238E27FC236}">
                <a16:creationId xmlns:a16="http://schemas.microsoft.com/office/drawing/2014/main" id="{D9F25724-269E-2DF9-F990-4DAEA4680DB3}"/>
              </a:ext>
            </a:extLst>
          </p:cNvPr>
          <p:cNvSpPr>
            <a:spLocks noGrp="1"/>
          </p:cNvSpPr>
          <p:nvPr>
            <p:ph idx="1"/>
          </p:nvPr>
        </p:nvSpPr>
        <p:spPr/>
        <p:txBody>
          <a:bodyPr/>
          <a:lstStyle/>
          <a:p>
            <a:r>
              <a:rPr lang="en-AU" sz="1800" dirty="0">
                <a:effectLst/>
                <a:latin typeface="TimesNewRomanPSMT"/>
              </a:rPr>
              <a:t>We do not posit that </a:t>
            </a:r>
            <a:r>
              <a:rPr lang="en-AU" sz="1800" dirty="0" err="1">
                <a:effectLst/>
                <a:latin typeface="TimesNewRomanPSMT"/>
              </a:rPr>
              <a:t>ToM</a:t>
            </a:r>
            <a:r>
              <a:rPr lang="en-AU" sz="1800" dirty="0">
                <a:effectLst/>
                <a:latin typeface="TimesNewRomanPSMT"/>
              </a:rPr>
              <a:t> should emerge randomly in LLMs. Instead, we argue that it may emerge (or may have emerged) as they are trained on language filled with descriptions of mental states and stories describing </a:t>
            </a:r>
            <a:r>
              <a:rPr lang="en-AU" sz="1800" dirty="0" err="1">
                <a:effectLst/>
                <a:latin typeface="TimesNewRomanPSMT"/>
              </a:rPr>
              <a:t>behaviors</a:t>
            </a:r>
            <a:r>
              <a:rPr lang="en-AU" sz="1800" dirty="0">
                <a:effectLst/>
                <a:latin typeface="TimesNewRomanPSMT"/>
              </a:rPr>
              <a:t> of protagonists holding false beliefs. In humans, </a:t>
            </a:r>
            <a:r>
              <a:rPr lang="en-AU" sz="1800" dirty="0" err="1">
                <a:effectLst/>
                <a:latin typeface="TimesNewRomanPSMT"/>
              </a:rPr>
              <a:t>ToM</a:t>
            </a:r>
            <a:r>
              <a:rPr lang="en-AU" sz="1800" dirty="0">
                <a:effectLst/>
                <a:latin typeface="TimesNewRomanPSMT"/>
              </a:rPr>
              <a:t> also seems to develop through exposure to stories and situations involving people with differing mental states (</a:t>
            </a:r>
            <a:r>
              <a:rPr lang="en-AU" sz="1800" i="1" dirty="0">
                <a:effectLst/>
                <a:latin typeface="TimesNewRomanPS"/>
              </a:rPr>
              <a:t>36</a:t>
            </a:r>
            <a:r>
              <a:rPr lang="en-AU" sz="1800" dirty="0">
                <a:effectLst/>
                <a:latin typeface="TimesNewRomanPSMT"/>
              </a:rPr>
              <a:t>–</a:t>
            </a:r>
            <a:r>
              <a:rPr lang="en-AU" sz="1800" i="1" dirty="0">
                <a:effectLst/>
                <a:latin typeface="TimesNewRomanPS"/>
              </a:rPr>
              <a:t>40</a:t>
            </a:r>
            <a:r>
              <a:rPr lang="en-AU" sz="1800" dirty="0">
                <a:effectLst/>
                <a:latin typeface="TimesNewRomanPSMT"/>
              </a:rPr>
              <a:t>). </a:t>
            </a:r>
          </a:p>
          <a:p>
            <a:r>
              <a:rPr lang="en-AU" sz="1800" dirty="0">
                <a:latin typeface="TimesNewRomanPSMT"/>
              </a:rPr>
              <a:t>Recall the semantic (referential) and syntactic (structural) interpretations of the role of TOM in language</a:t>
            </a:r>
          </a:p>
          <a:p>
            <a:r>
              <a:rPr lang="en-AU" sz="1800" dirty="0">
                <a:latin typeface="TimesNewRomanPSMT"/>
              </a:rPr>
              <a:t>Which is the best candidate for this interpretation?</a:t>
            </a:r>
            <a:endParaRPr lang="en-AU" dirty="0"/>
          </a:p>
          <a:p>
            <a:pPr marL="0" indent="0">
              <a:buNone/>
            </a:pPr>
            <a:endParaRPr lang="en-US" dirty="0"/>
          </a:p>
        </p:txBody>
      </p:sp>
    </p:spTree>
    <p:extLst>
      <p:ext uri="{BB962C8B-B14F-4D97-AF65-F5344CB8AC3E}">
        <p14:creationId xmlns:p14="http://schemas.microsoft.com/office/powerpoint/2010/main" val="3994709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1150</Words>
  <Application>Microsoft Macintosh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MuseoSans</vt:lpstr>
      <vt:lpstr>TimesNewRomanPS</vt:lpstr>
      <vt:lpstr>TimesNewRomanPSMT</vt:lpstr>
      <vt:lpstr>Office Theme</vt:lpstr>
      <vt:lpstr>Theory of Mind in LLMs</vt:lpstr>
      <vt:lpstr>THE TESTS. </vt:lpstr>
      <vt:lpstr>Unexpected contents 1. smarties task.</vt:lpstr>
      <vt:lpstr>PowerPoint Presentation</vt:lpstr>
      <vt:lpstr>False Belief </vt:lpstr>
      <vt:lpstr>PowerPoint Presentation</vt:lpstr>
      <vt:lpstr>PowerPoint Presentation</vt:lpstr>
      <vt:lpstr>TOM? </vt:lpstr>
      <vt:lpstr>Language assisted TOM (1)</vt:lpstr>
      <vt:lpstr>Language assisted TOM (2)</vt:lpstr>
      <vt:lpstr> The big question  </vt:lpstr>
      <vt:lpstr>Human and GPT TOM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Mind in LLMs</dc:title>
  <dc:creator>Philip Gerrans</dc:creator>
  <cp:lastModifiedBy>Philip Gerrans</cp:lastModifiedBy>
  <cp:revision>1</cp:revision>
  <dcterms:created xsi:type="dcterms:W3CDTF">2023-10-18T01:26:45Z</dcterms:created>
  <dcterms:modified xsi:type="dcterms:W3CDTF">2024-10-10T00:55:57Z</dcterms:modified>
</cp:coreProperties>
</file>