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74" r:id="rId4"/>
    <p:sldId id="275" r:id="rId5"/>
    <p:sldId id="276" r:id="rId6"/>
    <p:sldId id="277" r:id="rId7"/>
    <p:sldId id="273" r:id="rId8"/>
    <p:sldId id="257" r:id="rId9"/>
    <p:sldId id="258" r:id="rId10"/>
    <p:sldId id="278" r:id="rId11"/>
    <p:sldId id="259" r:id="rId12"/>
    <p:sldId id="260" r:id="rId13"/>
    <p:sldId id="261" r:id="rId14"/>
    <p:sldId id="262" r:id="rId15"/>
    <p:sldId id="287" r:id="rId16"/>
    <p:sldId id="263" r:id="rId17"/>
    <p:sldId id="279" r:id="rId18"/>
    <p:sldId id="280" r:id="rId19"/>
    <p:sldId id="281" r:id="rId20"/>
    <p:sldId id="264" r:id="rId21"/>
    <p:sldId id="265" r:id="rId22"/>
    <p:sldId id="266" r:id="rId23"/>
    <p:sldId id="267" r:id="rId24"/>
    <p:sldId id="268" r:id="rId25"/>
    <p:sldId id="269" r:id="rId26"/>
    <p:sldId id="282" r:id="rId27"/>
    <p:sldId id="270" r:id="rId28"/>
    <p:sldId id="271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02"/>
  </p:normalViewPr>
  <p:slideViewPr>
    <p:cSldViewPr snapToGrid="0" snapToObjects="1">
      <p:cViewPr varScale="1">
        <p:scale>
          <a:sx n="115" d="100"/>
          <a:sy n="115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6EB2-B5EB-2841-A446-1748E68738F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9C46-5172-D54F-8B9B-7160943A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95361-B08A-4243-9982-FE94EB640A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4DB7-2BEF-994C-8155-59ED2A783CC8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1D9E-0261-6346-BAF3-190A44C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bbgbQ6wb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L34F81Rz0" TargetMode="External"/><Relationship Id="rId2" Type="http://schemas.openxmlformats.org/officeDocument/2006/relationships/hyperlink" Target="https://www.youtube.com/watch?v=RUpxZksAMP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ostonreview.net/books-ideas/rebecca-saxe-reading-your-min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False belief, false photo and modularity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 are hidden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people’s minds are </a:t>
            </a:r>
            <a:r>
              <a:rPr lang="en-US" i="1" dirty="0"/>
              <a:t>hidden causes </a:t>
            </a:r>
            <a:r>
              <a:rPr lang="en-US" dirty="0"/>
              <a:t>of their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r>
              <a:rPr lang="en-US" dirty="0"/>
              <a:t>So explaining other people in terms of their hopes, fears, beliefs, feelings, jealousies, generosities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Are all inferences about hidden causes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4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Folk Psychology and Propositional 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it is warm in Phuket</a:t>
            </a:r>
          </a:p>
          <a:p>
            <a:r>
              <a:rPr lang="en-US" dirty="0"/>
              <a:t>I hope it is warm in Phuket</a:t>
            </a:r>
          </a:p>
          <a:p>
            <a:r>
              <a:rPr lang="en-US" dirty="0"/>
              <a:t>I want it to be warm in Phuket</a:t>
            </a:r>
          </a:p>
          <a:p>
            <a:r>
              <a:rPr lang="en-US" dirty="0"/>
              <a:t>I’m afraid it is warm in Phuket</a:t>
            </a:r>
          </a:p>
          <a:p>
            <a:endParaRPr lang="en-US" dirty="0"/>
          </a:p>
          <a:p>
            <a:r>
              <a:rPr lang="en-US" dirty="0"/>
              <a:t>Different attitudes (psychological states)  same proposition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Folk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explain intelligent 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b="1" dirty="0"/>
              <a:t>by attributing attitudes </a:t>
            </a:r>
            <a:r>
              <a:rPr lang="en-US" dirty="0"/>
              <a:t>to the subject</a:t>
            </a:r>
          </a:p>
          <a:p>
            <a:r>
              <a:rPr lang="en-US" dirty="0"/>
              <a:t>Suggesting that the PAs </a:t>
            </a:r>
            <a:r>
              <a:rPr lang="en-US" b="1" dirty="0"/>
              <a:t>cause</a:t>
            </a:r>
            <a:r>
              <a:rPr lang="en-US" dirty="0"/>
              <a:t> the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In some sense this is so obvious that it is hardly a deep theory of human behavior</a:t>
            </a:r>
          </a:p>
          <a:p>
            <a:r>
              <a:rPr lang="en-US" dirty="0"/>
              <a:t>I </a:t>
            </a:r>
            <a:r>
              <a:rPr lang="en-US" b="1" dirty="0"/>
              <a:t>believe</a:t>
            </a:r>
            <a:r>
              <a:rPr lang="en-US" dirty="0"/>
              <a:t> it is hot in Phuket and I </a:t>
            </a:r>
            <a:r>
              <a:rPr lang="en-US" b="1" dirty="0"/>
              <a:t>desire</a:t>
            </a:r>
            <a:r>
              <a:rPr lang="en-US" dirty="0"/>
              <a:t> to go on holiday somewhere warm so I go to Phuket</a:t>
            </a:r>
          </a:p>
          <a:p>
            <a:r>
              <a:rPr lang="en-US" dirty="0"/>
              <a:t>I believe it is raining in Phuket and  I want to go on holiday somewhere dry so I don</a:t>
            </a:r>
            <a:r>
              <a:rPr lang="mr-IN" dirty="0"/>
              <a:t>’</a:t>
            </a:r>
            <a:r>
              <a:rPr lang="en-US" dirty="0"/>
              <a:t>t go to Phuket</a:t>
            </a:r>
          </a:p>
        </p:txBody>
      </p:sp>
    </p:spTree>
    <p:extLst>
      <p:ext uri="{BB962C8B-B14F-4D97-AF65-F5344CB8AC3E}">
        <p14:creationId xmlns:p14="http://schemas.microsoft.com/office/powerpoint/2010/main" val="210356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Folk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people </a:t>
            </a:r>
            <a:r>
              <a:rPr lang="en-US" b="1" dirty="0"/>
              <a:t>practically rational</a:t>
            </a:r>
            <a:r>
              <a:rPr lang="en-US" dirty="0"/>
              <a:t>: their attitudes doxastic (belief) and motivational (desire) explain their actions</a:t>
            </a:r>
          </a:p>
          <a:p>
            <a:r>
              <a:rPr lang="en-US" dirty="0"/>
              <a:t>Theoretically rational</a:t>
            </a:r>
          </a:p>
          <a:p>
            <a:r>
              <a:rPr lang="en-US" dirty="0"/>
              <a:t>Their beliefs fit together </a:t>
            </a:r>
            <a:r>
              <a:rPr lang="en-US" b="1" dirty="0"/>
              <a:t>holistically</a:t>
            </a:r>
            <a:r>
              <a:rPr lang="en-US" dirty="0"/>
              <a:t> according to rules of inference</a:t>
            </a:r>
          </a:p>
          <a:p>
            <a:r>
              <a:rPr lang="en-US" dirty="0"/>
              <a:t>Called </a:t>
            </a:r>
            <a:r>
              <a:rPr lang="en-US" b="1" dirty="0"/>
              <a:t>procedural rationality</a:t>
            </a:r>
            <a:r>
              <a:rPr lang="en-US" dirty="0"/>
              <a:t>. i.e. procedures for constructing a consistent set of beliefs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6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DEEP REPRESENTATIONALISM of OTHER MINDS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AND REPRESENTS CAUSAL STRUCTURE THAT                     PRODUCES  PATTERNS OF                              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980" y="3453573"/>
            <a:ext cx="1005872" cy="1441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  <a:br>
              <a:rPr lang="en-US" dirty="0"/>
            </a:br>
            <a:r>
              <a:rPr lang="en-US" dirty="0"/>
              <a:t>Pattern</a:t>
            </a:r>
            <a:br>
              <a:rPr lang="en-US" dirty="0"/>
            </a:br>
            <a:r>
              <a:rPr lang="en-US" dirty="0"/>
              <a:t>Overt </a:t>
            </a:r>
            <a:br>
              <a:rPr lang="en-US" dirty="0"/>
            </a:br>
            <a:r>
              <a:rPr lang="en-US" dirty="0"/>
              <a:t>Behavior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199" y="3082544"/>
            <a:ext cx="1600613" cy="3267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Pattern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Other’s Mental State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BELIEFS</a:t>
            </a:r>
            <a:br>
              <a:rPr lang="en-US" dirty="0"/>
            </a:br>
            <a:r>
              <a:rPr lang="en-US" dirty="0"/>
              <a:t>DESIRES</a:t>
            </a:r>
          </a:p>
          <a:p>
            <a:pPr algn="ctr"/>
            <a:r>
              <a:rPr lang="en-US" dirty="0"/>
              <a:t>That </a:t>
            </a:r>
            <a:r>
              <a:rPr lang="en-US" dirty="0" err="1"/>
              <a:t>rationalise</a:t>
            </a:r>
            <a:br>
              <a:rPr lang="en-US" dirty="0"/>
            </a:br>
            <a:r>
              <a:rPr lang="en-US" dirty="0" err="1"/>
              <a:t>behaviour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143350" y="2276044"/>
            <a:ext cx="2904452" cy="3269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abstract representation of causal structure</a:t>
            </a:r>
            <a:br>
              <a:rPr lang="en-US" dirty="0"/>
            </a:br>
            <a:r>
              <a:rPr lang="en-US" dirty="0"/>
              <a:t>OTHER’ S</a:t>
            </a:r>
            <a:br>
              <a:rPr lang="en-US" dirty="0"/>
            </a:br>
            <a:r>
              <a:rPr lang="en-US" dirty="0"/>
              <a:t>MIND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44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73537" y="3910773"/>
            <a:ext cx="1052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734" y="3453572"/>
            <a:ext cx="1140721" cy="1441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Causal </a:t>
            </a:r>
            <a:br>
              <a:rPr lang="en-US" dirty="0"/>
            </a:br>
            <a:r>
              <a:rPr lang="en-US" dirty="0"/>
              <a:t>Structure</a:t>
            </a:r>
            <a:br>
              <a:rPr lang="en-US" dirty="0"/>
            </a:br>
            <a:r>
              <a:rPr lang="en-US" dirty="0"/>
              <a:t>other’s </a:t>
            </a:r>
          </a:p>
          <a:p>
            <a:pPr algn="ctr"/>
            <a:r>
              <a:rPr lang="en-US" dirty="0"/>
              <a:t>Mental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8307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3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2E66-0C94-2246-873E-48FEED1B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Heider Simmel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16D-4BD1-ED44-9D8F-03D69325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and automatic 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=8FIEZXMUM2I&amp;ab_channel=</a:t>
            </a:r>
            <a:r>
              <a:rPr lang="en-US"/>
              <a:t>drwilliamashton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Quite general term referring to</a:t>
            </a:r>
          </a:p>
          <a:p>
            <a:r>
              <a:rPr lang="en-US" dirty="0"/>
              <a:t>The ability to </a:t>
            </a:r>
            <a:r>
              <a:rPr lang="en-US" b="1" dirty="0"/>
              <a:t>detect</a:t>
            </a:r>
            <a:r>
              <a:rPr lang="en-US" dirty="0"/>
              <a:t> and </a:t>
            </a:r>
            <a:r>
              <a:rPr lang="en-US" b="1" dirty="0"/>
              <a:t>respond appropriately</a:t>
            </a:r>
            <a:r>
              <a:rPr lang="en-US" dirty="0"/>
              <a:t> to other’s mental states</a:t>
            </a:r>
          </a:p>
          <a:p>
            <a:r>
              <a:rPr lang="en-US" dirty="0"/>
              <a:t>In this general sense is very inclusive </a:t>
            </a:r>
          </a:p>
          <a:p>
            <a:r>
              <a:rPr lang="en-US" dirty="0"/>
              <a:t>Sharing emotions (contagion) empathy</a:t>
            </a:r>
          </a:p>
          <a:p>
            <a:r>
              <a:rPr lang="en-US" dirty="0"/>
              <a:t>Social referencing, joint attention</a:t>
            </a:r>
          </a:p>
          <a:p>
            <a:r>
              <a:rPr lang="en-US" dirty="0"/>
              <a:t>Explicit verbal understanding</a:t>
            </a:r>
          </a:p>
          <a:p>
            <a:r>
              <a:rPr lang="en-US" dirty="0"/>
              <a:t>Underwrites almost all forms of social cognition</a:t>
            </a:r>
          </a:p>
        </p:txBody>
      </p:sp>
    </p:spTree>
    <p:extLst>
      <p:ext uri="{BB962C8B-B14F-4D97-AF65-F5344CB8AC3E}">
        <p14:creationId xmlns:p14="http://schemas.microsoft.com/office/powerpoint/2010/main" val="8531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MINDREADING and METAREPRESENTATION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S (mental state) </a:t>
            </a:r>
            <a:r>
              <a:rPr lang="mr-IN" dirty="0"/>
              <a:t>…</a:t>
            </a:r>
            <a:r>
              <a:rPr lang="en-AU" dirty="0"/>
              <a:t> p</a:t>
            </a:r>
          </a:p>
          <a:p>
            <a:r>
              <a:rPr lang="en-AU" dirty="0"/>
              <a:t>I believe that you (believe, desire, hope</a:t>
            </a:r>
            <a:r>
              <a:rPr lang="mr-IN" dirty="0"/>
              <a:t>…</a:t>
            </a:r>
            <a:r>
              <a:rPr lang="en-AU" dirty="0"/>
              <a:t>) </a:t>
            </a:r>
          </a:p>
          <a:p>
            <a:endParaRPr lang="en-AU" dirty="0"/>
          </a:p>
          <a:p>
            <a:r>
              <a:rPr lang="en-AU" dirty="0"/>
              <a:t>My mental state represents your mental state. It is a </a:t>
            </a:r>
            <a:r>
              <a:rPr lang="en-AU" dirty="0" err="1"/>
              <a:t>metarepresentation</a:t>
            </a:r>
            <a:r>
              <a:rPr lang="en-AU" dirty="0"/>
              <a:t> of the relationship between your mind and a proposition</a:t>
            </a:r>
          </a:p>
          <a:p>
            <a:r>
              <a:rPr lang="en-AU" dirty="0"/>
              <a:t>Or your mind’s representation of the causal structure of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0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METAREPRESENTATIONAL EMBEDDING</a:t>
            </a:r>
          </a:p>
        </p:txBody>
      </p:sp>
      <p:pic>
        <p:nvPicPr>
          <p:cNvPr id="4" name="Content Placeholder 3" descr="Screen Shot 2020-06-26 at 10.46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0" b="22590"/>
          <a:stretch>
            <a:fillRect/>
          </a:stretch>
        </p:blipFill>
        <p:spPr>
          <a:xfrm>
            <a:off x="457200" y="1283292"/>
            <a:ext cx="8229600" cy="4842872"/>
          </a:xfrm>
        </p:spPr>
      </p:pic>
    </p:spTree>
    <p:extLst>
      <p:ext uri="{BB962C8B-B14F-4D97-AF65-F5344CB8AC3E}">
        <p14:creationId xmlns:p14="http://schemas.microsoft.com/office/powerpoint/2010/main" val="322431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Metarepresentational</a:t>
            </a:r>
            <a:r>
              <a:rPr lang="en-US" dirty="0"/>
              <a:t>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picture represents the representational relationship between the representation (mirror) and its object (vase)</a:t>
            </a:r>
          </a:p>
          <a:p>
            <a:r>
              <a:rPr lang="en-US" dirty="0"/>
              <a:t>Can do it with sentences, formulae </a:t>
            </a:r>
          </a:p>
          <a:p>
            <a:r>
              <a:rPr lang="en-US" dirty="0"/>
              <a:t>AND MENTAL STATES</a:t>
            </a:r>
          </a:p>
          <a:p>
            <a:r>
              <a:rPr lang="en-US" dirty="0"/>
              <a:t>She sees that he sees that he sees </a:t>
            </a:r>
            <a:r>
              <a:rPr lang="mr-IN" dirty="0"/>
              <a:t>…</a:t>
            </a:r>
            <a:endParaRPr lang="en-AU" dirty="0"/>
          </a:p>
          <a:p>
            <a:r>
              <a:rPr lang="en-AU" dirty="0"/>
              <a:t>I believe that you hope that she wants that he believes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9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 Array?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stimulus array is the set of environmental features that could be the </a:t>
            </a:r>
            <a:r>
              <a:rPr lang="en-US" b="1" dirty="0"/>
              <a:t>basis of association between stimulus and response</a:t>
            </a:r>
          </a:p>
          <a:p>
            <a:r>
              <a:rPr lang="en-US" dirty="0"/>
              <a:t>So Stimulus -Response learning is associating </a:t>
            </a:r>
            <a:r>
              <a:rPr lang="en-US" b="1" dirty="0"/>
              <a:t>a feature of the stimulus array</a:t>
            </a:r>
            <a:r>
              <a:rPr lang="en-US" dirty="0"/>
              <a:t> with the right response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16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Specific ability tested by the false belief task (see video here </a:t>
            </a:r>
            <a:r>
              <a:rPr lang="en-US" dirty="0">
                <a:hlinkClick r:id="rId3"/>
              </a:rPr>
              <a:t>https://www.youtube.com/watch?v=RibbgbQ6wbk</a:t>
            </a:r>
            <a:r>
              <a:rPr lang="en-US" dirty="0"/>
              <a:t>)</a:t>
            </a:r>
          </a:p>
          <a:p>
            <a:r>
              <a:rPr lang="en-US" dirty="0"/>
              <a:t>The task is to understand that someone who sees an object in location A, but is not present when an object is moved to location B </a:t>
            </a:r>
            <a:r>
              <a:rPr lang="en-US" b="1" dirty="0"/>
              <a:t>will look to the previous location  (A)</a:t>
            </a:r>
          </a:p>
          <a:p>
            <a:r>
              <a:rPr lang="en-US" b="1" dirty="0"/>
              <a:t>3 year olds cannot do this</a:t>
            </a:r>
          </a:p>
          <a:p>
            <a:r>
              <a:rPr lang="en-US" b="1" dirty="0"/>
              <a:t>5 year olds do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MIND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?</a:t>
            </a:r>
          </a:p>
          <a:p>
            <a:r>
              <a:rPr lang="en-US" dirty="0"/>
              <a:t>THEORY OF MIND INTERPRETATION</a:t>
            </a:r>
          </a:p>
          <a:p>
            <a:r>
              <a:rPr lang="en-US" dirty="0"/>
              <a:t>THE 5 YEAR OLD IS ABLE TO FORM A BELIEF ABOUT ANOTHER PERSON’S BELIEFS</a:t>
            </a:r>
          </a:p>
          <a:p>
            <a:r>
              <a:rPr lang="en-US" dirty="0"/>
              <a:t>IT</a:t>
            </a:r>
            <a:r>
              <a:rPr lang="mr-IN" dirty="0"/>
              <a:t>’</a:t>
            </a:r>
            <a:r>
              <a:rPr lang="en-US" dirty="0"/>
              <a:t>S A SPECIALISED FORM OF </a:t>
            </a:r>
            <a:r>
              <a:rPr lang="en-US" i="1" dirty="0"/>
              <a:t>METAREPRESENTATION</a:t>
            </a:r>
          </a:p>
          <a:p>
            <a:r>
              <a:rPr lang="en-US" i="1" dirty="0"/>
              <a:t>A Belief about belief</a:t>
            </a:r>
          </a:p>
          <a:p>
            <a:r>
              <a:rPr lang="en-US" i="1" dirty="0"/>
              <a:t>Subject Believes That (Other Person Believes </a:t>
            </a:r>
            <a:r>
              <a:rPr lang="mr-IN" i="1" dirty="0"/>
              <a:t>…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7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as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is a “little scientist” </a:t>
            </a:r>
            <a:r>
              <a:rPr lang="en-US" i="1" dirty="0"/>
              <a:t>forming hypotheses</a:t>
            </a:r>
            <a:r>
              <a:rPr lang="en-US" dirty="0"/>
              <a:t> about other people’s mind </a:t>
            </a:r>
          </a:p>
          <a:p>
            <a:r>
              <a:rPr lang="en-US" dirty="0"/>
              <a:t>By about 5 they come up with the hypothesis that other people act on the basis of their beliefs </a:t>
            </a:r>
            <a:r>
              <a:rPr lang="en-US" i="1" dirty="0"/>
              <a:t>which can be false</a:t>
            </a:r>
          </a:p>
          <a:p>
            <a:r>
              <a:rPr lang="en-US" dirty="0"/>
              <a:t>FB test </a:t>
            </a:r>
            <a:r>
              <a:rPr lang="en-US" dirty="0" err="1"/>
              <a:t>dramatises</a:t>
            </a:r>
            <a:r>
              <a:rPr lang="en-US" dirty="0"/>
              <a:t> this </a:t>
            </a:r>
            <a:r>
              <a:rPr lang="en-US" i="1" dirty="0"/>
              <a:t>because it falsifies a previous belief about location of object, but the person acts on the basis of the false belief </a:t>
            </a:r>
          </a:p>
        </p:txBody>
      </p:sp>
    </p:spTree>
    <p:extLst>
      <p:ext uri="{BB962C8B-B14F-4D97-AF65-F5344CB8AC3E}">
        <p14:creationId xmlns:p14="http://schemas.microsoft.com/office/powerpoint/2010/main" val="305871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Domain-General </a:t>
            </a:r>
            <a:r>
              <a:rPr lang="en-US" dirty="0" err="1"/>
              <a:t>Metarepresentation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the child is 5 she has a general capacity for </a:t>
            </a:r>
            <a:r>
              <a:rPr lang="en-US" dirty="0" err="1"/>
              <a:t>metarepresentation</a:t>
            </a:r>
            <a:r>
              <a:rPr lang="en-US" dirty="0"/>
              <a:t> </a:t>
            </a:r>
          </a:p>
          <a:p>
            <a:r>
              <a:rPr lang="en-US" dirty="0"/>
              <a:t>Which she applies to other people’s beliefs</a:t>
            </a:r>
          </a:p>
          <a:p>
            <a:r>
              <a:rPr lang="en-US" dirty="0"/>
              <a:t>To form beliefs about other people’s beliefs</a:t>
            </a:r>
          </a:p>
          <a:p>
            <a:r>
              <a:rPr lang="en-US" dirty="0"/>
              <a:t>In other words false belief test is part of general reasoning ability </a:t>
            </a:r>
          </a:p>
        </p:txBody>
      </p:sp>
    </p:spTree>
    <p:extLst>
      <p:ext uri="{BB962C8B-B14F-4D97-AF65-F5344CB8AC3E}">
        <p14:creationId xmlns:p14="http://schemas.microsoft.com/office/powerpoint/2010/main" val="144847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THEORY OF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BELIEF TEST IS AN INSTANCE OF MATURATION OF A MODULE</a:t>
            </a:r>
          </a:p>
          <a:p>
            <a:r>
              <a:rPr lang="en-US" b="1" dirty="0" err="1"/>
              <a:t>Specialised</a:t>
            </a:r>
            <a:r>
              <a:rPr lang="en-US" b="1" dirty="0"/>
              <a:t> cognitive system for </a:t>
            </a:r>
            <a:r>
              <a:rPr lang="en-US" b="1" dirty="0" err="1"/>
              <a:t>metarepresenting</a:t>
            </a:r>
            <a:r>
              <a:rPr lang="en-US" b="1" dirty="0"/>
              <a:t> mental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1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believe in Modular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to develop </a:t>
            </a:r>
            <a:r>
              <a:rPr lang="en-US" b="1" dirty="0"/>
              <a:t>independently</a:t>
            </a:r>
            <a:r>
              <a:rPr lang="en-US" dirty="0"/>
              <a:t> of capacity for </a:t>
            </a:r>
            <a:r>
              <a:rPr lang="en-US" dirty="0" err="1"/>
              <a:t>metarepresentation</a:t>
            </a:r>
            <a:r>
              <a:rPr lang="en-US" dirty="0"/>
              <a:t> </a:t>
            </a:r>
          </a:p>
          <a:p>
            <a:r>
              <a:rPr lang="en-US" b="1" dirty="0"/>
              <a:t>Different neural substrates </a:t>
            </a:r>
          </a:p>
          <a:p>
            <a:r>
              <a:rPr lang="en-US" dirty="0"/>
              <a:t>Downs children and 3-4 </a:t>
            </a:r>
            <a:r>
              <a:rPr lang="en-US" dirty="0" err="1"/>
              <a:t>y.o</a:t>
            </a:r>
            <a:r>
              <a:rPr lang="en-US" dirty="0"/>
              <a:t>. pass the FB test but are not good at </a:t>
            </a:r>
            <a:r>
              <a:rPr lang="en-US" dirty="0" err="1"/>
              <a:t>metarerpesentational</a:t>
            </a:r>
            <a:r>
              <a:rPr lang="en-US" dirty="0"/>
              <a:t> tasks in general</a:t>
            </a:r>
          </a:p>
          <a:p>
            <a:r>
              <a:rPr lang="en-US" dirty="0"/>
              <a:t>Autism. Problems with false belief even when good at other forms of </a:t>
            </a:r>
            <a:r>
              <a:rPr lang="en-US" dirty="0" err="1"/>
              <a:t>metarepresentation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Photo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structure as FB but subject watches while experimenter uses a polaroid camera to take a photo of object</a:t>
            </a:r>
          </a:p>
          <a:p>
            <a:r>
              <a:rPr lang="en-US" dirty="0"/>
              <a:t>While photo is being developed the object is moved</a:t>
            </a:r>
          </a:p>
          <a:p>
            <a:r>
              <a:rPr lang="en-US" dirty="0"/>
              <a:t>The question is “WHERE IS THE object IN THE PHOTO” </a:t>
            </a:r>
          </a:p>
        </p:txBody>
      </p:sp>
    </p:spTree>
    <p:extLst>
      <p:ext uri="{BB962C8B-B14F-4D97-AF65-F5344CB8AC3E}">
        <p14:creationId xmlns:p14="http://schemas.microsoft.com/office/powerpoint/2010/main" val="94958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year olds pass false photo!! FAIL FALSE BELIEF</a:t>
            </a:r>
          </a:p>
          <a:p>
            <a:r>
              <a:rPr lang="en-US" dirty="0"/>
              <a:t>Autistic children pass false photo FAIL FALSE BELIEF</a:t>
            </a:r>
          </a:p>
          <a:p>
            <a:r>
              <a:rPr lang="en-US" dirty="0"/>
              <a:t>DOUBLE DISSOCIATION</a:t>
            </a:r>
          </a:p>
        </p:txBody>
      </p:sp>
    </p:spTree>
    <p:extLst>
      <p:ext uri="{BB962C8B-B14F-4D97-AF65-F5344CB8AC3E}">
        <p14:creationId xmlns:p14="http://schemas.microsoft.com/office/powerpoint/2010/main" val="321971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(in one place)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https://www.youtube.com/watch?v=RUpxZksAMPw</a:t>
            </a:r>
            <a:endParaRPr lang="en-US" dirty="0"/>
          </a:p>
          <a:p>
            <a:br>
              <a:rPr lang="en-US" dirty="0"/>
            </a:br>
            <a:r>
              <a:rPr lang="en-US" dirty="0">
                <a:hlinkClick r:id="rId3"/>
              </a:rPr>
              <a:t>https://www.youtube.com/watch?v=jbL34F81Rz0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 Array is </a:t>
            </a:r>
            <a:r>
              <a:rPr lang="en-US" b="1" dirty="0"/>
              <a:t>Observable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the stimulus array are </a:t>
            </a:r>
            <a:r>
              <a:rPr lang="en-US" b="1" dirty="0"/>
              <a:t>perceived</a:t>
            </a:r>
            <a:br>
              <a:rPr lang="en-US" b="1" dirty="0"/>
            </a:br>
            <a:r>
              <a:rPr lang="en-US" b="1" dirty="0"/>
              <a:t>/observed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513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http://bostonreview.net/books-ideas/rebecca-saxe-reading-your-mind</a:t>
            </a:r>
            <a:endParaRPr lang="en-US" dirty="0"/>
          </a:p>
          <a:p>
            <a:r>
              <a:rPr lang="en-US" dirty="0"/>
              <a:t>Also the article by Virginia Slaughter in the course folder.</a:t>
            </a:r>
          </a:p>
        </p:txBody>
      </p:sp>
    </p:spTree>
    <p:extLst>
      <p:ext uri="{BB962C8B-B14F-4D97-AF65-F5344CB8AC3E}">
        <p14:creationId xmlns:p14="http://schemas.microsoft.com/office/powerpoint/2010/main" val="486695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</a:t>
            </a:r>
            <a:r>
              <a:rPr lang="en-US" dirty="0" err="1"/>
              <a:t>behaviourist</a:t>
            </a:r>
            <a:r>
              <a:rPr lang="en-US" dirty="0"/>
              <a:t> interpretation?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i.e. child is associating a feature of the stimulus array with the looking </a:t>
            </a:r>
            <a:r>
              <a:rPr lang="en-US" dirty="0" err="1"/>
              <a:t>behaviour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feature? Gaze? </a:t>
            </a:r>
          </a:p>
          <a:p>
            <a:r>
              <a:rPr lang="en-US" dirty="0"/>
              <a:t>This becomes very important when we look at animal</a:t>
            </a:r>
          </a:p>
          <a:p>
            <a:r>
              <a:rPr lang="en-US" dirty="0"/>
              <a:t>More next week. But in the meantime watch this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=wItHza3m364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domain general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complex issue!</a:t>
            </a:r>
          </a:p>
          <a:p>
            <a:r>
              <a:rPr lang="en-US" dirty="0"/>
              <a:t>Consider this </a:t>
            </a:r>
          </a:p>
          <a:p>
            <a:r>
              <a:rPr lang="en-US" dirty="0"/>
              <a:t>Is reading a modular ability?</a:t>
            </a:r>
          </a:p>
          <a:p>
            <a:r>
              <a:rPr lang="en-US" dirty="0"/>
              <a:t>Is language?</a:t>
            </a:r>
          </a:p>
          <a:p>
            <a:r>
              <a:rPr lang="en-US" dirty="0"/>
              <a:t>Is passing the FB test more like </a:t>
            </a:r>
            <a:r>
              <a:rPr lang="en-US" dirty="0" err="1"/>
              <a:t>aquiring</a:t>
            </a:r>
            <a:r>
              <a:rPr lang="en-US" dirty="0"/>
              <a:t> the ability to read or more like acquiring a language?</a:t>
            </a:r>
          </a:p>
        </p:txBody>
      </p:sp>
    </p:spTree>
    <p:extLst>
      <p:ext uri="{BB962C8B-B14F-4D97-AF65-F5344CB8AC3E}">
        <p14:creationId xmlns:p14="http://schemas.microsoft.com/office/powerpoint/2010/main" val="227039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US" b="1" dirty="0"/>
              <a:t> explanation </a:t>
            </a:r>
            <a:r>
              <a:rPr lang="en-US" dirty="0"/>
              <a:t>of the properties of the stimulus array is </a:t>
            </a:r>
            <a:r>
              <a:rPr lang="en-US" b="1" dirty="0"/>
              <a:t>an inference about hidden causes</a:t>
            </a:r>
          </a:p>
          <a:p>
            <a:r>
              <a:rPr lang="en-US" dirty="0"/>
              <a:t>Forces</a:t>
            </a:r>
            <a:r>
              <a:rPr lang="en-US" b="1" dirty="0"/>
              <a:t>  and </a:t>
            </a:r>
            <a:r>
              <a:rPr lang="en-US" dirty="0"/>
              <a:t>fields </a:t>
            </a:r>
            <a:r>
              <a:rPr lang="en-US" b="1" dirty="0"/>
              <a:t>are hidden causes </a:t>
            </a:r>
          </a:p>
          <a:p>
            <a:r>
              <a:rPr lang="en-US" b="1" dirty="0"/>
              <a:t>E.g. </a:t>
            </a:r>
            <a:r>
              <a:rPr lang="en-US" dirty="0"/>
              <a:t>an object falls because of gravitational force. Magnetic fields attract or repel.</a:t>
            </a:r>
          </a:p>
          <a:p>
            <a:r>
              <a:rPr lang="en-US" dirty="0"/>
              <a:t>We don’t </a:t>
            </a:r>
            <a:r>
              <a:rPr lang="en-US" b="1" dirty="0"/>
              <a:t>see</a:t>
            </a:r>
            <a:r>
              <a:rPr lang="en-US" dirty="0"/>
              <a:t> or touch gravity or </a:t>
            </a:r>
            <a:r>
              <a:rPr lang="en-US" dirty="0" err="1"/>
              <a:t>magnestism</a:t>
            </a:r>
            <a:r>
              <a:rPr lang="en-US" dirty="0"/>
              <a:t>: we infer their nature from observational evidence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0230"/>
          </a:xfrm>
        </p:spPr>
        <p:txBody>
          <a:bodyPr>
            <a:normAutofit/>
          </a:bodyPr>
          <a:lstStyle/>
          <a:p>
            <a:r>
              <a:rPr lang="en-US" dirty="0"/>
              <a:t>Inferring hidden causes is </a:t>
            </a:r>
            <a:r>
              <a:rPr lang="en-US" b="1" dirty="0"/>
              <a:t>ubiquitous</a:t>
            </a:r>
          </a:p>
          <a:p>
            <a:r>
              <a:rPr lang="en-US" dirty="0"/>
              <a:t>it is what the mind does</a:t>
            </a:r>
          </a:p>
          <a:p>
            <a:r>
              <a:rPr lang="en-US" dirty="0"/>
              <a:t>Species, race, physical properties like charge, polarity, momentum, mass velocity </a:t>
            </a:r>
          </a:p>
          <a:p>
            <a:r>
              <a:rPr lang="en-US" dirty="0"/>
              <a:t>When the mind encounters a </a:t>
            </a:r>
            <a:r>
              <a:rPr lang="en-US" b="1" dirty="0"/>
              <a:t>pattern</a:t>
            </a:r>
            <a:r>
              <a:rPr lang="en-US" dirty="0"/>
              <a:t> it unifies and explains the pattern by </a:t>
            </a:r>
            <a:r>
              <a:rPr lang="en-US" dirty="0" err="1"/>
              <a:t>categorising</a:t>
            </a:r>
            <a:r>
              <a:rPr lang="en-US" dirty="0"/>
              <a:t> the entities in terms of </a:t>
            </a:r>
            <a:r>
              <a:rPr lang="en-US" b="1" dirty="0"/>
              <a:t>shared essential properties 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62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0230"/>
          </a:xfrm>
        </p:spPr>
        <p:txBody>
          <a:bodyPr>
            <a:normAutofit/>
          </a:bodyPr>
          <a:lstStyle/>
          <a:p>
            <a:r>
              <a:rPr lang="en-US" dirty="0"/>
              <a:t>Inferring hidden causes is </a:t>
            </a:r>
            <a:r>
              <a:rPr lang="en-US" b="1" dirty="0"/>
              <a:t>ubiquitous</a:t>
            </a:r>
          </a:p>
          <a:p>
            <a:r>
              <a:rPr lang="en-US" dirty="0"/>
              <a:t>OFTEN the mind is wrong! E.g. “race” is not a casually efficacious entity</a:t>
            </a:r>
          </a:p>
          <a:p>
            <a:r>
              <a:rPr lang="en-US" dirty="0"/>
              <a:t>Physicists biologists and chemists are constantly refining their explanations</a:t>
            </a:r>
          </a:p>
          <a:p>
            <a:r>
              <a:rPr lang="en-US" dirty="0"/>
              <a:t>“Mass” means different things for Newton and Einstein</a:t>
            </a:r>
          </a:p>
          <a:p>
            <a:r>
              <a:rPr lang="en-US" dirty="0"/>
              <a:t>Dark Matter? Gravity waves?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Behaviourism</a:t>
            </a:r>
            <a:r>
              <a:rPr lang="en-US" dirty="0"/>
              <a:t>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Behaviourism</a:t>
            </a:r>
            <a:r>
              <a:rPr lang="en-US" b="1" dirty="0"/>
              <a:t> </a:t>
            </a:r>
            <a:r>
              <a:rPr lang="en-US" dirty="0"/>
              <a:t>allows that perception is representational (we see a world of objects and properties)</a:t>
            </a:r>
          </a:p>
          <a:p>
            <a:r>
              <a:rPr lang="en-US" dirty="0"/>
              <a:t>But we don’t need to explain intelligent </a:t>
            </a:r>
            <a:r>
              <a:rPr lang="en-US" dirty="0" err="1"/>
              <a:t>behaviour</a:t>
            </a:r>
            <a:r>
              <a:rPr lang="en-US" dirty="0"/>
              <a:t> by postulating representation of underlying causes</a:t>
            </a:r>
          </a:p>
          <a:p>
            <a:r>
              <a:rPr lang="en-US" dirty="0"/>
              <a:t>Subjects associate features of the stimulus array with the adaptive </a:t>
            </a:r>
            <a:r>
              <a:rPr lang="en-US" dirty="0" err="1"/>
              <a:t>behavioural</a:t>
            </a:r>
            <a:r>
              <a:rPr lang="en-US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26493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DEEP REPRESENTATIONALISM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AND REPRESENTS CAUSAL STRUCTURE THAT                     PRODUCES  PATTERNS OF                              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980" y="3453573"/>
            <a:ext cx="10058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  <a:br>
              <a:rPr lang="en-US" dirty="0"/>
            </a:br>
            <a:r>
              <a:rPr lang="en-US" dirty="0"/>
              <a:t>Array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53573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Pattern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143350" y="2276044"/>
            <a:ext cx="2904452" cy="3269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abstract representation of causal structure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44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73537" y="3910773"/>
            <a:ext cx="1052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734" y="3453573"/>
            <a:ext cx="114072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Causal 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8307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DEEP REPRESENTATIONALISM of OTHER MINDS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AND REPRESENTS CAUSAL STRUCTURE THAT                     PRODUCES  PATTERNS OF                              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980" y="3453573"/>
            <a:ext cx="1005872" cy="2672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Stimulus</a:t>
            </a:r>
            <a:br>
              <a:rPr lang="en-US" dirty="0"/>
            </a:br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Overt </a:t>
            </a:r>
            <a:br>
              <a:rPr lang="en-US" dirty="0"/>
            </a:br>
            <a:r>
              <a:rPr lang="en-US" dirty="0"/>
              <a:t>Behavior</a:t>
            </a:r>
            <a:br>
              <a:rPr lang="en-US" dirty="0"/>
            </a:br>
            <a:r>
              <a:rPr lang="en-US" dirty="0"/>
              <a:t>PLUS </a:t>
            </a:r>
            <a:r>
              <a:rPr lang="en-US" dirty="0" err="1"/>
              <a:t>featuresof</a:t>
            </a:r>
            <a:r>
              <a:rPr lang="en-US" dirty="0"/>
              <a:t> environment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199" y="3082544"/>
            <a:ext cx="1600613" cy="1812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Pattern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Other’s Mental State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143350" y="2276044"/>
            <a:ext cx="2904452" cy="3269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abstract representation of causal structure</a:t>
            </a:r>
            <a:br>
              <a:rPr lang="en-US" dirty="0"/>
            </a:br>
            <a:r>
              <a:rPr lang="en-US" dirty="0"/>
              <a:t>OTHER’ S</a:t>
            </a:r>
            <a:br>
              <a:rPr lang="en-US" dirty="0"/>
            </a:br>
            <a:r>
              <a:rPr lang="en-US" dirty="0"/>
              <a:t>MIND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44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73537" y="3910773"/>
            <a:ext cx="1052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734" y="3453572"/>
            <a:ext cx="1140721" cy="1441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Causal </a:t>
            </a:r>
            <a:br>
              <a:rPr lang="en-US" dirty="0"/>
            </a:br>
            <a:r>
              <a:rPr lang="en-US" dirty="0"/>
              <a:t>Structure</a:t>
            </a:r>
            <a:br>
              <a:rPr lang="en-US" dirty="0"/>
            </a:br>
            <a:r>
              <a:rPr lang="en-US" dirty="0"/>
              <a:t>other’s </a:t>
            </a:r>
          </a:p>
          <a:p>
            <a:pPr algn="ctr"/>
            <a:r>
              <a:rPr lang="en-US" dirty="0"/>
              <a:t>Mental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83070" y="3910773"/>
            <a:ext cx="326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1345</Words>
  <Application>Microsoft Macintosh PowerPoint</Application>
  <PresentationFormat>On-screen Show (4:3)</PresentationFormat>
  <Paragraphs>151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False belief, false photo and modularity</vt:lpstr>
      <vt:lpstr>Stimulus Array? </vt:lpstr>
      <vt:lpstr>Stimulus Array is Observable </vt:lpstr>
      <vt:lpstr>Hidden Causes</vt:lpstr>
      <vt:lpstr>Hidden Causes</vt:lpstr>
      <vt:lpstr>Hidden Causes</vt:lpstr>
      <vt:lpstr>Behaviourism Again</vt:lpstr>
      <vt:lpstr> DEEP REPRESENTATIONALISM</vt:lpstr>
      <vt:lpstr> DEEP REPRESENTATIONALISM of OTHER MINDS</vt:lpstr>
      <vt:lpstr>Minds are hidden causes</vt:lpstr>
      <vt:lpstr>Folk Psychology and Propositional Attitudes</vt:lpstr>
      <vt:lpstr>Folk Psychology</vt:lpstr>
      <vt:lpstr>Folk Psychology</vt:lpstr>
      <vt:lpstr> DEEP REPRESENTATIONALISM of OTHER MINDS</vt:lpstr>
      <vt:lpstr>Heider Simmel</vt:lpstr>
      <vt:lpstr>MINDREADING</vt:lpstr>
      <vt:lpstr>MINDREADING and METAREPRESENTATION</vt:lpstr>
      <vt:lpstr>METAREPRESENTATIONAL EMBEDDING</vt:lpstr>
      <vt:lpstr>Metarepresentational Embedding</vt:lpstr>
      <vt:lpstr>THEORY OF MIND</vt:lpstr>
      <vt:lpstr>PowerPoint Presentation</vt:lpstr>
      <vt:lpstr>THEORY OF MIND (2)</vt:lpstr>
      <vt:lpstr>Child as Scientist</vt:lpstr>
      <vt:lpstr> Domain-General Metarepresentation</vt:lpstr>
      <vt:lpstr>MODULAR THEORY OF MIND</vt:lpstr>
      <vt:lpstr>Why believe in Modular view?</vt:lpstr>
      <vt:lpstr>False Photo Test</vt:lpstr>
      <vt:lpstr>False Photo</vt:lpstr>
      <vt:lpstr>VIDEOS (in one place) </vt:lpstr>
      <vt:lpstr>To read</vt:lpstr>
      <vt:lpstr>Is there a behaviourist interpretation?</vt:lpstr>
      <vt:lpstr>Is there a domain general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belief, false photo and modularity</dc:title>
  <dc:creator>PHILIP Gerrans</dc:creator>
  <cp:lastModifiedBy>Philip Gerrans</cp:lastModifiedBy>
  <cp:revision>14</cp:revision>
  <dcterms:created xsi:type="dcterms:W3CDTF">2020-06-26T02:55:44Z</dcterms:created>
  <dcterms:modified xsi:type="dcterms:W3CDTF">2024-10-10T01:18:23Z</dcterms:modified>
</cp:coreProperties>
</file>