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handoutMasterIdLst>
    <p:handoutMasterId r:id="rId17"/>
  </p:handoutMasterIdLst>
  <p:sldIdLst>
    <p:sldId id="256" r:id="rId2"/>
    <p:sldId id="257" r:id="rId3"/>
    <p:sldId id="258" r:id="rId4"/>
    <p:sldId id="259" r:id="rId5"/>
    <p:sldId id="260" r:id="rId6"/>
    <p:sldId id="266" r:id="rId7"/>
    <p:sldId id="263" r:id="rId8"/>
    <p:sldId id="264" r:id="rId9"/>
    <p:sldId id="265" r:id="rId10"/>
    <p:sldId id="262" r:id="rId11"/>
    <p:sldId id="267" r:id="rId12"/>
    <p:sldId id="268" r:id="rId13"/>
    <p:sldId id="269" r:id="rId14"/>
    <p:sldId id="270" r:id="rId15"/>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8A5E73-425F-41B4-8486-0DF5D2B0DEE0}" v="4929" dt="2021-11-30T04:45:27.7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72" d="100"/>
          <a:sy n="72" d="100"/>
        </p:scale>
        <p:origin x="456" y="78"/>
      </p:cViewPr>
      <p:guideLst/>
    </p:cSldViewPr>
  </p:slideViewPr>
  <p:notesTextViewPr>
    <p:cViewPr>
      <p:scale>
        <a:sx n="1" d="1"/>
        <a:sy n="1" d="1"/>
      </p:scale>
      <p:origin x="0" y="0"/>
    </p:cViewPr>
  </p:notesTextViewPr>
  <p:notesViewPr>
    <p:cSldViewPr snapToGrid="0">
      <p:cViewPr varScale="1">
        <p:scale>
          <a:sx n="71" d="100"/>
          <a:sy n="71" d="100"/>
        </p:scale>
        <p:origin x="4188"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477BA364-2E65-404D-8D60-CADE4FF7999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5DB20866-DB97-41E3-8187-286BA438ED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0D924E-19CD-4058-BDA9-4D6DF4F8DBAC}" type="datetimeFigureOut">
              <a:rPr lang="es-ES" smtClean="0"/>
              <a:t>30/11/2021</a:t>
            </a:fld>
            <a:endParaRPr lang="es-ES"/>
          </a:p>
        </p:txBody>
      </p:sp>
      <p:sp>
        <p:nvSpPr>
          <p:cNvPr id="4" name="Marcador de pie de página 3">
            <a:extLst>
              <a:ext uri="{FF2B5EF4-FFF2-40B4-BE49-F238E27FC236}">
                <a16:creationId xmlns:a16="http://schemas.microsoft.com/office/drawing/2014/main" id="{827359BF-FC56-4B6E-ABBB-5B1140C453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9586209A-08E6-4A15-AAD7-2639AE6F1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CEA5A0-F4D4-403C-BD2F-B6AC7217A9E0}" type="slidenum">
              <a:rPr lang="es-ES" smtClean="0"/>
              <a:t>‹Nº›</a:t>
            </a:fld>
            <a:endParaRPr lang="es-ES"/>
          </a:p>
        </p:txBody>
      </p:sp>
    </p:spTree>
    <p:extLst>
      <p:ext uri="{BB962C8B-B14F-4D97-AF65-F5344CB8AC3E}">
        <p14:creationId xmlns:p14="http://schemas.microsoft.com/office/powerpoint/2010/main" val="35490150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097EA5-6BC7-4A34-8F18-EFEDD45476C8}" type="datetimeFigureOut">
              <a:rPr lang="es-ES" noProof="0" smtClean="0"/>
              <a:t>30/11/2021</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D8BFC8-D711-4794-A5C6-F6FA9117C4B2}" type="slidenum">
              <a:rPr lang="es-ES" noProof="0" smtClean="0"/>
              <a:t>‹Nº›</a:t>
            </a:fld>
            <a:endParaRPr lang="es-ES" noProof="0"/>
          </a:p>
        </p:txBody>
      </p:sp>
    </p:spTree>
    <p:extLst>
      <p:ext uri="{BB962C8B-B14F-4D97-AF65-F5344CB8AC3E}">
        <p14:creationId xmlns:p14="http://schemas.microsoft.com/office/powerpoint/2010/main" val="33199248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73D8BFC8-D711-4794-A5C6-F6FA9117C4B2}" type="slidenum">
              <a:rPr lang="es-ES" smtClean="0"/>
              <a:t>1</a:t>
            </a:fld>
            <a:endParaRPr lang="es-ES"/>
          </a:p>
        </p:txBody>
      </p:sp>
    </p:spTree>
    <p:extLst>
      <p:ext uri="{BB962C8B-B14F-4D97-AF65-F5344CB8AC3E}">
        <p14:creationId xmlns:p14="http://schemas.microsoft.com/office/powerpoint/2010/main" val="7086770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Imagen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ctrTitle"/>
          </p:nvPr>
        </p:nvSpPr>
        <p:spPr>
          <a:xfrm>
            <a:off x="3962399" y="1964267"/>
            <a:ext cx="7197726" cy="2421464"/>
          </a:xfrm>
        </p:spPr>
        <p:txBody>
          <a:bodyPr rtlCol="0" anchor="b">
            <a:normAutofit/>
          </a:bodyPr>
          <a:lstStyle>
            <a:lvl1pPr algn="r">
              <a:defRPr sz="4800">
                <a:effectLst/>
              </a:defRPr>
            </a:lvl1pPr>
          </a:lstStyle>
          <a:p>
            <a:pPr rtl="0"/>
            <a:r>
              <a:rPr lang="es-ES" noProof="0"/>
              <a:t>Haga clic para modificar el estilo de título del patrón</a:t>
            </a:r>
          </a:p>
        </p:txBody>
      </p:sp>
      <p:sp>
        <p:nvSpPr>
          <p:cNvPr id="3" name="Subtítulo 2"/>
          <p:cNvSpPr>
            <a:spLocks noGrp="1"/>
          </p:cNvSpPr>
          <p:nvPr>
            <p:ph type="subTitle" idx="1"/>
          </p:nvPr>
        </p:nvSpPr>
        <p:spPr>
          <a:xfrm>
            <a:off x="3962399" y="4385732"/>
            <a:ext cx="7197726" cy="1405467"/>
          </a:xfrm>
        </p:spPr>
        <p:txBody>
          <a:bodyPr rtlCol="0"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modificar el estilo de subtítulo del patrón</a:t>
            </a:r>
          </a:p>
        </p:txBody>
      </p:sp>
      <p:sp>
        <p:nvSpPr>
          <p:cNvPr id="4" name="Marcador de fecha 3"/>
          <p:cNvSpPr>
            <a:spLocks noGrp="1"/>
          </p:cNvSpPr>
          <p:nvPr>
            <p:ph type="dt" sz="half" idx="10"/>
          </p:nvPr>
        </p:nvSpPr>
        <p:spPr>
          <a:xfrm>
            <a:off x="8932558" y="5870575"/>
            <a:ext cx="1600200" cy="377825"/>
          </a:xfrm>
        </p:spPr>
        <p:txBody>
          <a:bodyPr rtlCol="0"/>
          <a:lstStyle/>
          <a:p>
            <a:pPr rtl="0"/>
            <a:fld id="{FA56B959-CD4B-490F-B04E-4883C7E1679B}" type="datetime1">
              <a:rPr lang="es-ES" noProof="0" smtClean="0"/>
              <a:t>30/11/2021</a:t>
            </a:fld>
            <a:endParaRPr lang="es-ES" noProof="0"/>
          </a:p>
        </p:txBody>
      </p:sp>
      <p:sp>
        <p:nvSpPr>
          <p:cNvPr id="5" name="Marcador de pie de página 4"/>
          <p:cNvSpPr>
            <a:spLocks noGrp="1"/>
          </p:cNvSpPr>
          <p:nvPr>
            <p:ph type="ftr" sz="quarter" idx="11"/>
          </p:nvPr>
        </p:nvSpPr>
        <p:spPr>
          <a:xfrm>
            <a:off x="3962399" y="5870575"/>
            <a:ext cx="4893958" cy="377825"/>
          </a:xfrm>
        </p:spPr>
        <p:txBody>
          <a:bodyPr rtlCol="0"/>
          <a:lstStyle/>
          <a:p>
            <a:pPr rtl="0"/>
            <a:endParaRPr lang="es-ES" noProof="0"/>
          </a:p>
        </p:txBody>
      </p:sp>
      <p:sp>
        <p:nvSpPr>
          <p:cNvPr id="6" name="Marcador de número de diapositiva 5"/>
          <p:cNvSpPr>
            <a:spLocks noGrp="1"/>
          </p:cNvSpPr>
          <p:nvPr>
            <p:ph type="sldNum" sz="quarter" idx="12"/>
          </p:nvPr>
        </p:nvSpPr>
        <p:spPr>
          <a:xfrm>
            <a:off x="10608958" y="5870575"/>
            <a:ext cx="551167" cy="377825"/>
          </a:xfrm>
        </p:spPr>
        <p:txBody>
          <a:bodyPr rtlCol="0"/>
          <a:lstStyle/>
          <a:p>
            <a:pPr rtl="0"/>
            <a:fld id="{D57F1E4F-1CFF-5643-939E-217C01CDF565}" type="slidenum">
              <a:rPr lang="es-ES" noProof="0" smtClean="0"/>
              <a:pPr rtl="0"/>
              <a:t>‹Nº›</a:t>
            </a:fld>
            <a:endParaRPr lang="es-ES" noProof="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leyenda">
    <p:spTree>
      <p:nvGrpSpPr>
        <p:cNvPr id="1" name=""/>
        <p:cNvGrpSpPr/>
        <p:nvPr/>
      </p:nvGrpSpPr>
      <p:grpSpPr>
        <a:xfrm>
          <a:off x="0" y="0"/>
          <a:ext cx="0" cy="0"/>
          <a:chOff x="0" y="0"/>
          <a:chExt cx="0" cy="0"/>
        </a:xfrm>
      </p:grpSpPr>
      <p:pic>
        <p:nvPicPr>
          <p:cNvPr id="8" name="Imagen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0" y="4732865"/>
            <a:ext cx="10131427" cy="566738"/>
          </a:xfrm>
        </p:spPr>
        <p:txBody>
          <a:bodyPr rtlCol="0" anchor="b">
            <a:normAutofit/>
          </a:bodyPr>
          <a:lstStyle>
            <a:lvl1pPr algn="l">
              <a:defRPr sz="2400" b="0"/>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texto 3"/>
          <p:cNvSpPr>
            <a:spLocks noGrp="1"/>
          </p:cNvSpPr>
          <p:nvPr>
            <p:ph type="body" sz="half" idx="2"/>
          </p:nvPr>
        </p:nvSpPr>
        <p:spPr>
          <a:xfrm>
            <a:off x="685800" y="5299603"/>
            <a:ext cx="10131427" cy="49371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892D892D-E5C7-4D96-84B4-20C43F4AF61C}" type="datetime1">
              <a:rPr lang="es-ES" noProof="0" smtClean="0"/>
              <a:t>30/11/2021</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pic>
        <p:nvPicPr>
          <p:cNvPr id="7" name="Imagen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1" y="609601"/>
            <a:ext cx="10131427" cy="3124199"/>
          </a:xfrm>
        </p:spPr>
        <p:txBody>
          <a:bodyPr rtlCol="0" anchor="ctr">
            <a:normAutofit/>
          </a:bodyPr>
          <a:lstStyle>
            <a:lvl1pPr algn="l">
              <a:defRPr sz="3200" b="0" cap="none"/>
            </a:lvl1pPr>
          </a:lstStyle>
          <a:p>
            <a:pPr rtl="0"/>
            <a:r>
              <a:rPr lang="es-ES" noProof="0"/>
              <a:t>Haga clic para modificar el estilo de título del patrón</a:t>
            </a:r>
          </a:p>
        </p:txBody>
      </p:sp>
      <p:sp>
        <p:nvSpPr>
          <p:cNvPr id="3" name="Marcador de texto 2"/>
          <p:cNvSpPr>
            <a:spLocks noGrp="1"/>
          </p:cNvSpPr>
          <p:nvPr>
            <p:ph type="body" idx="1"/>
          </p:nvPr>
        </p:nvSpPr>
        <p:spPr>
          <a:xfrm>
            <a:off x="685800" y="4343400"/>
            <a:ext cx="10131428"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90BDE470-0ED2-4315-80F6-2553C87C1781}" type="datetime1">
              <a:rPr lang="es-ES" noProof="0" smtClean="0"/>
              <a:t>30/11/2021</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pic>
        <p:nvPicPr>
          <p:cNvPr id="16" name="Imagen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Cuadro de texto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a:solidFill>
                  <a:schemeClr val="tx1"/>
                </a:solidFill>
                <a:effectLst/>
              </a:rPr>
              <a:t>”</a:t>
            </a:r>
          </a:p>
        </p:txBody>
      </p:sp>
      <p:sp>
        <p:nvSpPr>
          <p:cNvPr id="11" name="Cuadro de texto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a:solidFill>
                  <a:schemeClr val="tx1"/>
                </a:solidFill>
                <a:effectLst/>
              </a:rPr>
              <a:t>“</a:t>
            </a:r>
          </a:p>
        </p:txBody>
      </p:sp>
      <p:sp>
        <p:nvSpPr>
          <p:cNvPr id="2" name="Título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es-ES" noProof="0"/>
              <a:t>Haga clic para modificar el estilo de título del patrón</a:t>
            </a:r>
          </a:p>
        </p:txBody>
      </p:sp>
      <p:sp>
        <p:nvSpPr>
          <p:cNvPr id="10" name="Marcador de texto 9"/>
          <p:cNvSpPr>
            <a:spLocks noGrp="1"/>
          </p:cNvSpPr>
          <p:nvPr>
            <p:ph type="body" sz="quarter" idx="13"/>
          </p:nvPr>
        </p:nvSpPr>
        <p:spPr>
          <a:xfrm>
            <a:off x="1097875" y="3352800"/>
            <a:ext cx="9339184" cy="381000"/>
          </a:xfrm>
        </p:spPr>
        <p:txBody>
          <a:bodyPr rtlCol="0"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es-ES" noProof="0"/>
              <a:t>Haga clic para modificar los estilos de texto del patrón</a:t>
            </a:r>
          </a:p>
        </p:txBody>
      </p:sp>
      <p:sp>
        <p:nvSpPr>
          <p:cNvPr id="3" name="Marcador de texto 2"/>
          <p:cNvSpPr>
            <a:spLocks noGrp="1"/>
          </p:cNvSpPr>
          <p:nvPr>
            <p:ph type="body" idx="1"/>
          </p:nvPr>
        </p:nvSpPr>
        <p:spPr>
          <a:xfrm>
            <a:off x="687465" y="4343400"/>
            <a:ext cx="10152367"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6F64CD79-E504-4FC8-8CF9-CD6A851C46A1}" type="datetime1">
              <a:rPr lang="es-ES" noProof="0" smtClean="0"/>
              <a:t>30/11/2021</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Imagen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2" y="3308581"/>
            <a:ext cx="10131425" cy="1468800"/>
          </a:xfrm>
        </p:spPr>
        <p:txBody>
          <a:bodyPr rtlCol="0" anchor="b">
            <a:normAutofit/>
          </a:bodyPr>
          <a:lstStyle>
            <a:lvl1pPr algn="l">
              <a:defRPr sz="3200" b="0" cap="none"/>
            </a:lvl1pPr>
          </a:lstStyle>
          <a:p>
            <a:pPr rtl="0"/>
            <a:r>
              <a:rPr lang="es-ES" noProof="0"/>
              <a:t>Haga clic para modificar el estilo de título del patrón</a:t>
            </a:r>
          </a:p>
        </p:txBody>
      </p:sp>
      <p:sp>
        <p:nvSpPr>
          <p:cNvPr id="3" name="Marcador de texto 2"/>
          <p:cNvSpPr>
            <a:spLocks noGrp="1"/>
          </p:cNvSpPr>
          <p:nvPr>
            <p:ph type="body" idx="1"/>
          </p:nvPr>
        </p:nvSpPr>
        <p:spPr>
          <a:xfrm>
            <a:off x="685801" y="4777381"/>
            <a:ext cx="10131426" cy="860400"/>
          </a:xfrm>
        </p:spPr>
        <p:txBody>
          <a:bodyPr rtlCol="0"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1CDAC02B-15AF-40DB-A78E-9677C23EF852}" type="datetime1">
              <a:rPr lang="es-ES" noProof="0" smtClean="0"/>
              <a:t>30/11/2021</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 tarjeta de nombre">
    <p:spTree>
      <p:nvGrpSpPr>
        <p:cNvPr id="1" name=""/>
        <p:cNvGrpSpPr/>
        <p:nvPr/>
      </p:nvGrpSpPr>
      <p:grpSpPr>
        <a:xfrm>
          <a:off x="0" y="0"/>
          <a:ext cx="0" cy="0"/>
          <a:chOff x="0" y="0"/>
          <a:chExt cx="0" cy="0"/>
        </a:xfrm>
      </p:grpSpPr>
      <p:pic>
        <p:nvPicPr>
          <p:cNvPr id="11" name="Imagen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Cuadro de texto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a:solidFill>
                  <a:schemeClr val="tx1"/>
                </a:solidFill>
                <a:effectLst/>
              </a:rPr>
              <a:t>”</a:t>
            </a:r>
          </a:p>
        </p:txBody>
      </p:sp>
      <p:sp>
        <p:nvSpPr>
          <p:cNvPr id="14" name="Cuadro de texto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a:solidFill>
                  <a:schemeClr val="tx1"/>
                </a:solidFill>
                <a:effectLst/>
              </a:rPr>
              <a:t>“</a:t>
            </a:r>
          </a:p>
        </p:txBody>
      </p:sp>
      <p:sp>
        <p:nvSpPr>
          <p:cNvPr id="16" name="Título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es-ES" noProof="0"/>
              <a:t>Haga clic para modificar el estilo de título del patrón</a:t>
            </a:r>
          </a:p>
        </p:txBody>
      </p:sp>
      <p:sp>
        <p:nvSpPr>
          <p:cNvPr id="10" name="Marcador de texto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rtl="0">
              <a:spcBef>
                <a:spcPct val="0"/>
              </a:spcBef>
              <a:buNone/>
            </a:pPr>
            <a:r>
              <a:rPr lang="es-ES" noProof="0"/>
              <a:t>Haga clic para modificar los estilos de texto del patrón</a:t>
            </a:r>
          </a:p>
        </p:txBody>
      </p:sp>
      <p:sp>
        <p:nvSpPr>
          <p:cNvPr id="3" name="Marcador de texto 2"/>
          <p:cNvSpPr>
            <a:spLocks noGrp="1"/>
          </p:cNvSpPr>
          <p:nvPr>
            <p:ph type="body" idx="1"/>
          </p:nvPr>
        </p:nvSpPr>
        <p:spPr>
          <a:xfrm>
            <a:off x="685799" y="4775200"/>
            <a:ext cx="10135436" cy="10160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0997ED2E-8AB4-4486-B773-81F17762DC00}" type="datetime1">
              <a:rPr lang="es-ES" noProof="0" smtClean="0"/>
              <a:t>30/11/2021</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Imagen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rtl="0"/>
            <a:r>
              <a:rPr lang="es-ES" noProof="0"/>
              <a:t>Haga clic para modificar el estilo de título del patrón</a:t>
            </a:r>
          </a:p>
        </p:txBody>
      </p:sp>
      <p:sp>
        <p:nvSpPr>
          <p:cNvPr id="10" name="Marcador de texto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rtl="0">
              <a:spcBef>
                <a:spcPct val="0"/>
              </a:spcBef>
              <a:buNone/>
            </a:pPr>
            <a:r>
              <a:rPr lang="es-ES" noProof="0"/>
              <a:t>Haga clic para modificar los estilos de texto del patrón</a:t>
            </a:r>
          </a:p>
        </p:txBody>
      </p:sp>
      <p:sp>
        <p:nvSpPr>
          <p:cNvPr id="3" name="Marcador de texto 2"/>
          <p:cNvSpPr>
            <a:spLocks noGrp="1"/>
          </p:cNvSpPr>
          <p:nvPr>
            <p:ph type="body" idx="1"/>
          </p:nvPr>
        </p:nvSpPr>
        <p:spPr>
          <a:xfrm>
            <a:off x="685800" y="4343400"/>
            <a:ext cx="10131428" cy="14478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A7503A7A-958F-4085-840D-2FB330D9A425}" type="datetime1">
              <a:rPr lang="es-ES" noProof="0" smtClean="0"/>
              <a:t>30/11/2021</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Imagen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Marcador de posición de texto vertical 2"/>
          <p:cNvSpPr>
            <a:spLocks noGrp="1"/>
          </p:cNvSpPr>
          <p:nvPr>
            <p:ph type="body" orient="vert" idx="1"/>
          </p:nvPr>
        </p:nvSpPr>
        <p:spPr/>
        <p:txBody>
          <a:bodyPr vert="eaVert" rtlCol="0" anchor="t"/>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0EA539BC-F7AB-4900-B88D-D155A24E8D34}" type="datetime1">
              <a:rPr lang="es-ES" noProof="0" smtClean="0"/>
              <a:t>30/11/2021</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
        <p:nvSpPr>
          <p:cNvPr id="8" name="Título 1"/>
          <p:cNvSpPr>
            <a:spLocks noGrp="1"/>
          </p:cNvSpPr>
          <p:nvPr>
            <p:ph type="title"/>
          </p:nvPr>
        </p:nvSpPr>
        <p:spPr>
          <a:xfrm>
            <a:off x="685801" y="609600"/>
            <a:ext cx="10131425" cy="1456267"/>
          </a:xfrm>
        </p:spPr>
        <p:txBody>
          <a:bodyPr rtlCol="0"/>
          <a:lstStyle/>
          <a:p>
            <a:pPr rtl="0"/>
            <a:r>
              <a:rPr lang="es-ES" noProof="0"/>
              <a:t>Haga clic para modificar el estilo de título del patrón</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Imagen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vertical 1"/>
          <p:cNvSpPr>
            <a:spLocks noGrp="1"/>
          </p:cNvSpPr>
          <p:nvPr>
            <p:ph type="title" orient="vert"/>
          </p:nvPr>
        </p:nvSpPr>
        <p:spPr>
          <a:xfrm>
            <a:off x="8658675" y="609599"/>
            <a:ext cx="2158552" cy="5181601"/>
          </a:xfrm>
        </p:spPr>
        <p:txBody>
          <a:bodyPr vert="eaVert"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a:xfrm>
            <a:off x="685800" y="609600"/>
            <a:ext cx="7832116" cy="5181600"/>
          </a:xfrm>
        </p:spPr>
        <p:txBody>
          <a:bodyPr vert="eaVert" rtlCol="0" anchor="t"/>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99D6D118-F5FE-4AC0-9CE2-D696CD09C489}" type="datetime1">
              <a:rPr lang="es-ES" noProof="0" smtClean="0"/>
              <a:t>30/11/2021</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pic>
        <p:nvPicPr>
          <p:cNvPr id="7" name="Imagen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contenido 2"/>
          <p:cNvSpPr>
            <a:spLocks noGrp="1"/>
          </p:cNvSpPr>
          <p:nvPr>
            <p:ph idx="1"/>
          </p:nvPr>
        </p:nvSpPr>
        <p:spPr/>
        <p:txBody>
          <a:bodyPr rtlCol="0" anchor="ct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1F2F758C-03CF-4D4B-BB92-D7062D1B17A3}" type="datetime1">
              <a:rPr lang="es-ES" noProof="0" smtClean="0"/>
              <a:t>30/11/2021</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la sección">
    <p:spTree>
      <p:nvGrpSpPr>
        <p:cNvPr id="1" name=""/>
        <p:cNvGrpSpPr/>
        <p:nvPr/>
      </p:nvGrpSpPr>
      <p:grpSpPr>
        <a:xfrm>
          <a:off x="0" y="0"/>
          <a:ext cx="0" cy="0"/>
          <a:chOff x="0" y="0"/>
          <a:chExt cx="0" cy="0"/>
        </a:xfrm>
      </p:grpSpPr>
      <p:pic>
        <p:nvPicPr>
          <p:cNvPr id="7" name="Imagen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0" y="3308581"/>
            <a:ext cx="10131427" cy="1468800"/>
          </a:xfrm>
        </p:spPr>
        <p:txBody>
          <a:bodyPr rtlCol="0" anchor="b"/>
          <a:lstStyle>
            <a:lvl1pPr algn="l">
              <a:defRPr sz="4000" b="0" cap="all"/>
            </a:lvl1pPr>
          </a:lstStyle>
          <a:p>
            <a:pPr rtl="0"/>
            <a:r>
              <a:rPr lang="es-ES" noProof="0"/>
              <a:t>Haga clic para modificar el estilo de título del patrón</a:t>
            </a:r>
          </a:p>
        </p:txBody>
      </p:sp>
      <p:sp>
        <p:nvSpPr>
          <p:cNvPr id="3" name="Marcador de texto 2"/>
          <p:cNvSpPr>
            <a:spLocks noGrp="1"/>
          </p:cNvSpPr>
          <p:nvPr>
            <p:ph type="body" idx="1"/>
          </p:nvPr>
        </p:nvSpPr>
        <p:spPr>
          <a:xfrm>
            <a:off x="685799" y="4777381"/>
            <a:ext cx="10131428" cy="860400"/>
          </a:xfrm>
        </p:spPr>
        <p:txBody>
          <a:bodyPr rtlCol="0"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2911C207-F061-4DD9-B328-8D519DB656ED}" type="datetime1">
              <a:rPr lang="es-ES" noProof="0" smtClean="0"/>
              <a:t>30/11/2021</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pic>
        <p:nvPicPr>
          <p:cNvPr id="8" name="Imagen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contenido 2"/>
          <p:cNvSpPr>
            <a:spLocks noGrp="1"/>
          </p:cNvSpPr>
          <p:nvPr>
            <p:ph sz="half" idx="1"/>
          </p:nvPr>
        </p:nvSpPr>
        <p:spPr>
          <a:xfrm>
            <a:off x="685802" y="2142067"/>
            <a:ext cx="4995334" cy="3649134"/>
          </a:xfrm>
        </p:spPr>
        <p:txBody>
          <a:bodyPr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p:cNvSpPr>
            <a:spLocks noGrp="1"/>
          </p:cNvSpPr>
          <p:nvPr>
            <p:ph sz="half" idx="2"/>
          </p:nvPr>
        </p:nvSpPr>
        <p:spPr>
          <a:xfrm>
            <a:off x="5821895" y="2142067"/>
            <a:ext cx="4995332" cy="3649133"/>
          </a:xfrm>
        </p:spPr>
        <p:txBody>
          <a:bodyPr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262FBABA-DEAA-4A02-BC77-32A1622D4B09}" type="datetime1">
              <a:rPr lang="es-ES" noProof="0" smtClean="0"/>
              <a:t>30/11/2021</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vl1pPr>
          </a:lstStyle>
          <a:p>
            <a:pPr rtl="0"/>
            <a:r>
              <a:rPr lang="es-ES" noProof="0"/>
              <a:t>Haga clic para modificar el estilo de título del patrón</a:t>
            </a:r>
          </a:p>
        </p:txBody>
      </p:sp>
      <p:sp>
        <p:nvSpPr>
          <p:cNvPr id="3" name="Marcador de texto 2"/>
          <p:cNvSpPr>
            <a:spLocks noGrp="1"/>
          </p:cNvSpPr>
          <p:nvPr>
            <p:ph type="body" idx="1" hasCustomPrompt="1"/>
          </p:nvPr>
        </p:nvSpPr>
        <p:spPr>
          <a:xfrm>
            <a:off x="973670" y="2218267"/>
            <a:ext cx="4709054"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DEL TEXTO MAESTRO</a:t>
            </a:r>
          </a:p>
        </p:txBody>
      </p:sp>
      <p:sp>
        <p:nvSpPr>
          <p:cNvPr id="4" name="Marcador de contenido 3"/>
          <p:cNvSpPr>
            <a:spLocks noGrp="1"/>
          </p:cNvSpPr>
          <p:nvPr>
            <p:ph sz="half" idx="2"/>
          </p:nvPr>
        </p:nvSpPr>
        <p:spPr>
          <a:xfrm>
            <a:off x="685801" y="2870201"/>
            <a:ext cx="4996923" cy="2920998"/>
          </a:xfrm>
        </p:spPr>
        <p:txBody>
          <a:bodyPr rtlCol="0" anchor="t">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p:cNvSpPr>
            <a:spLocks noGrp="1"/>
          </p:cNvSpPr>
          <p:nvPr>
            <p:ph type="body" sz="quarter" idx="3" hasCustomPrompt="1"/>
          </p:nvPr>
        </p:nvSpPr>
        <p:spPr>
          <a:xfrm>
            <a:off x="6096003" y="2226734"/>
            <a:ext cx="4722813"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DEL TEXTO MAESTRO</a:t>
            </a:r>
          </a:p>
        </p:txBody>
      </p:sp>
      <p:sp>
        <p:nvSpPr>
          <p:cNvPr id="6" name="Marcador de contenido 5"/>
          <p:cNvSpPr>
            <a:spLocks noGrp="1"/>
          </p:cNvSpPr>
          <p:nvPr>
            <p:ph sz="quarter" idx="4"/>
          </p:nvPr>
        </p:nvSpPr>
        <p:spPr>
          <a:xfrm>
            <a:off x="5823483" y="2870201"/>
            <a:ext cx="4995334" cy="2920998"/>
          </a:xfrm>
        </p:spPr>
        <p:txBody>
          <a:bodyPr rtlCol="0" anchor="t">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685A67F2-8FBE-4BF6-A721-71B44C61F69C}" type="datetime1">
              <a:rPr lang="es-ES" noProof="0" smtClean="0"/>
              <a:pPr rtl="0"/>
              <a:t>30/11/2021</a:t>
            </a:fld>
            <a:r>
              <a:rPr lang="es-ES" noProof="0"/>
              <a:t>9/11/2014</a:t>
            </a:r>
            <a:fld id="{B61BEF0D-F0BB-DE4B-95CE-6DB70DBA9567}" type="datetimeFigureOut">
              <a:rPr lang="es-ES" noProof="0" smtClean="0"/>
              <a:pPr rtl="0"/>
              <a:t>30/11/2021</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‹Nº›</a:t>
            </a:fld>
            <a:r>
              <a:rPr lang="es-ES" noProof="0"/>
              <a:t>‹n.º›</a:t>
            </a:r>
            <a:fld id="{D57F1E4F-1CFF-5643-939E-217C01CDF565}" type="slidenum">
              <a:rPr lang="es-ES" noProof="0" smtClean="0"/>
              <a:pPr rtl="0"/>
              <a:t>‹Nº›</a:t>
            </a:fld>
            <a:endParaRPr lang="es-E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Imagen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fecha 2"/>
          <p:cNvSpPr>
            <a:spLocks noGrp="1"/>
          </p:cNvSpPr>
          <p:nvPr>
            <p:ph type="dt" sz="half" idx="10"/>
          </p:nvPr>
        </p:nvSpPr>
        <p:spPr/>
        <p:txBody>
          <a:bodyPr rtlCol="0"/>
          <a:lstStyle/>
          <a:p>
            <a:pPr rtl="0"/>
            <a:fld id="{D067B964-F9D2-4E49-B097-4883D088B82F}" type="datetime1">
              <a:rPr lang="es-ES" noProof="0" smtClean="0"/>
              <a:t>30/11/2021</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número de diapositiva 4"/>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Marcador de fecha 1"/>
          <p:cNvSpPr>
            <a:spLocks noGrp="1"/>
          </p:cNvSpPr>
          <p:nvPr>
            <p:ph type="dt" sz="half" idx="10"/>
          </p:nvPr>
        </p:nvSpPr>
        <p:spPr/>
        <p:txBody>
          <a:bodyPr rtlCol="0"/>
          <a:lstStyle/>
          <a:p>
            <a:pPr rtl="0"/>
            <a:fld id="{1C9561CC-DD08-4D3E-8BA8-58059C22C95F}" type="datetime1">
              <a:rPr lang="es-ES" noProof="0" smtClean="0"/>
              <a:t>30/11/2021</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Imagen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0" y="2074333"/>
            <a:ext cx="3680885" cy="1371600"/>
          </a:xfrm>
        </p:spPr>
        <p:txBody>
          <a:bodyPr rtlCol="0" anchor="b">
            <a:normAutofit/>
          </a:bodyPr>
          <a:lstStyle>
            <a:lvl1pPr algn="l">
              <a:defRPr sz="2400" b="0"/>
            </a:lvl1pPr>
          </a:lstStyle>
          <a:p>
            <a:pPr rtl="0"/>
            <a:r>
              <a:rPr lang="es-ES" noProof="0"/>
              <a:t>Haga clic para modificar el estilo de título del patrón</a:t>
            </a:r>
          </a:p>
        </p:txBody>
      </p:sp>
      <p:sp>
        <p:nvSpPr>
          <p:cNvPr id="3" name="Marcador de contenido 2"/>
          <p:cNvSpPr>
            <a:spLocks noGrp="1"/>
          </p:cNvSpPr>
          <p:nvPr>
            <p:ph idx="1"/>
          </p:nvPr>
        </p:nvSpPr>
        <p:spPr>
          <a:xfrm>
            <a:off x="4648201" y="609601"/>
            <a:ext cx="6169026" cy="5181600"/>
          </a:xfrm>
        </p:spPr>
        <p:txBody>
          <a:bodyPr rtlCol="0" anchor="ctr">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p:cNvSpPr>
            <a:spLocks noGrp="1"/>
          </p:cNvSpPr>
          <p:nvPr>
            <p:ph type="body" sz="half" idx="2"/>
          </p:nvPr>
        </p:nvSpPr>
        <p:spPr>
          <a:xfrm>
            <a:off x="685800" y="3445933"/>
            <a:ext cx="3680885" cy="1828800"/>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337330A9-4463-4595-9ADF-618E813C2AEB}" type="datetime1">
              <a:rPr lang="es-ES" noProof="0" smtClean="0"/>
              <a:t>30/11/2021</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pic>
        <p:nvPicPr>
          <p:cNvPr id="8" name="Imagen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0" y="1600200"/>
            <a:ext cx="6164653" cy="1371600"/>
          </a:xfrm>
        </p:spPr>
        <p:txBody>
          <a:bodyPr rtlCol="0" anchor="b">
            <a:normAutofit/>
          </a:bodyPr>
          <a:lstStyle>
            <a:lvl1pPr algn="l">
              <a:defRPr sz="2800" b="0"/>
            </a:lvl1pPr>
          </a:lstStyle>
          <a:p>
            <a:pPr rtl="0"/>
            <a:r>
              <a:rPr lang="es-ES" noProof="0"/>
              <a:t>Haga clic para modificar el estilo de título del patrón</a:t>
            </a:r>
          </a:p>
        </p:txBody>
      </p:sp>
      <p:sp>
        <p:nvSpPr>
          <p:cNvPr id="14" name="Marcador de posición de imagen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texto 3"/>
          <p:cNvSpPr>
            <a:spLocks noGrp="1"/>
          </p:cNvSpPr>
          <p:nvPr>
            <p:ph type="body" sz="half" idx="2"/>
          </p:nvPr>
        </p:nvSpPr>
        <p:spPr>
          <a:xfrm>
            <a:off x="685800" y="2971800"/>
            <a:ext cx="6164653" cy="1828800"/>
          </a:xfrm>
        </p:spPr>
        <p:txBody>
          <a:bodyPr rtlCol="0"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0CA0BD63-847E-48A9-A638-E240B958AFD1}" type="datetime1">
              <a:rPr lang="es-ES" noProof="0" smtClean="0"/>
              <a:t>30/11/2021</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BFA98746-8AB5-43E1-A814-2E7C663CD4BD}" type="datetime1">
              <a:rPr lang="es-ES" noProof="0" smtClean="0"/>
              <a:t>30/11/2021</a:t>
            </a:fld>
            <a:endParaRPr lang="es-ES" noProof="0"/>
          </a:p>
        </p:txBody>
      </p:sp>
      <p:sp>
        <p:nvSpPr>
          <p:cNvPr id="5" name="Marcador de pie de página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es-ES" noProof="0"/>
          </a:p>
        </p:txBody>
      </p:sp>
      <p:sp>
        <p:nvSpPr>
          <p:cNvPr id="6" name="Marcador de número de diapositiva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D57F1E4F-1CFF-5643-939E-217C01CDF565}" type="slidenum">
              <a:rPr lang="es-ES" noProof="0" smtClean="0"/>
              <a:pPr rtl="0"/>
              <a:t>‹Nº›</a:t>
            </a:fld>
            <a:endParaRPr lang="es-ES"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222739" y="2481852"/>
            <a:ext cx="5026745" cy="897464"/>
          </a:xfrm>
        </p:spPr>
        <p:txBody>
          <a:bodyPr rtlCol="0"/>
          <a:lstStyle/>
          <a:p>
            <a:pPr algn="ctr"/>
            <a:r>
              <a:rPr lang="es-ES" dirty="0">
                <a:cs typeface="Calibri Light"/>
              </a:rPr>
              <a:t>Segunda previa</a:t>
            </a:r>
          </a:p>
        </p:txBody>
      </p:sp>
      <p:sp>
        <p:nvSpPr>
          <p:cNvPr id="3" name="Subtítulo 2"/>
          <p:cNvSpPr>
            <a:spLocks noGrp="1"/>
          </p:cNvSpPr>
          <p:nvPr>
            <p:ph type="subTitle" idx="1"/>
          </p:nvPr>
        </p:nvSpPr>
        <p:spPr/>
        <p:txBody>
          <a:bodyPr rtlCol="0"/>
          <a:lstStyle/>
          <a:p>
            <a:pPr algn="ctr"/>
            <a:r>
              <a:rPr lang="es-ES" sz="2800" dirty="0">
                <a:cs typeface="Calibri" panose="020F0502020204030204"/>
              </a:rPr>
              <a:t>Bryan cardona rendón - 1004735820</a:t>
            </a:r>
          </a:p>
          <a:p>
            <a:pPr algn="ctr"/>
            <a:r>
              <a:rPr lang="es-ES" sz="2800" dirty="0">
                <a:cs typeface="Calibri" panose="020F0502020204030204"/>
              </a:rPr>
              <a:t>Sebastián castaño Ospina - </a:t>
            </a:r>
            <a:r>
              <a:rPr lang="es-ES" sz="2800" dirty="0">
                <a:ea typeface="+mn-lt"/>
                <a:cs typeface="+mn-lt"/>
              </a:rPr>
              <a:t>1087562075</a:t>
            </a:r>
          </a:p>
        </p:txBody>
      </p:sp>
    </p:spTree>
    <p:extLst>
      <p:ext uri="{BB962C8B-B14F-4D97-AF65-F5344CB8AC3E}">
        <p14:creationId xmlns:p14="http://schemas.microsoft.com/office/powerpoint/2010/main" val="2526593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79A0FFA0-E02C-44EC-886E-0B0B0AA2543F}"/>
              </a:ext>
            </a:extLst>
          </p:cNvPr>
          <p:cNvPicPr>
            <a:picLocks noChangeAspect="1"/>
          </p:cNvPicPr>
          <p:nvPr/>
        </p:nvPicPr>
        <p:blipFill>
          <a:blip r:embed="rId3"/>
          <a:stretch>
            <a:fillRect/>
          </a:stretch>
        </p:blipFill>
        <p:spPr>
          <a:xfrm>
            <a:off x="-5751" y="-5404"/>
            <a:ext cx="4856671" cy="6868807"/>
          </a:xfrm>
          <a:prstGeom prst="rect">
            <a:avLst/>
          </a:prstGeom>
        </p:spPr>
      </p:pic>
      <p:sp>
        <p:nvSpPr>
          <p:cNvPr id="10" name="TextBox 9">
            <a:extLst>
              <a:ext uri="{FF2B5EF4-FFF2-40B4-BE49-F238E27FC236}">
                <a16:creationId xmlns:a16="http://schemas.microsoft.com/office/drawing/2014/main" id="{5B784444-8099-421C-AA45-945495C98234}"/>
              </a:ext>
            </a:extLst>
          </p:cNvPr>
          <p:cNvSpPr txBox="1"/>
          <p:nvPr/>
        </p:nvSpPr>
        <p:spPr>
          <a:xfrm>
            <a:off x="5385758" y="2107721"/>
            <a:ext cx="659633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Esta función era inicialmente la del recorrido en profundidad pero tuvimos que modificarla con el fin de que sirviera para obtener todos los posibles caminos desde el nodo inicial a los nodos hoja, para ello se creo la lista "T_paths" que es la encargada de ir </a:t>
            </a:r>
            <a:r>
              <a:rPr lang="en-US" sz="2400">
                <a:cs typeface="Calibri"/>
              </a:rPr>
              <a:t>guardando las rutas.</a:t>
            </a:r>
            <a:endParaRPr lang="en-US" sz="2400" dirty="0">
              <a:cs typeface="Calibri"/>
            </a:endParaRPr>
          </a:p>
        </p:txBody>
      </p:sp>
      <p:sp>
        <p:nvSpPr>
          <p:cNvPr id="11" name="TextBox 10">
            <a:extLst>
              <a:ext uri="{FF2B5EF4-FFF2-40B4-BE49-F238E27FC236}">
                <a16:creationId xmlns:a16="http://schemas.microsoft.com/office/drawing/2014/main" id="{B4476B22-DC36-44A5-BA39-A55816D5D7EA}"/>
              </a:ext>
            </a:extLst>
          </p:cNvPr>
          <p:cNvSpPr txBox="1"/>
          <p:nvPr/>
        </p:nvSpPr>
        <p:spPr>
          <a:xfrm>
            <a:off x="5384860" y="467803"/>
            <a:ext cx="35195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Función de los caminos:</a:t>
            </a:r>
            <a:endParaRPr lang="en-US" sz="2400" dirty="0">
              <a:cs typeface="Calibri"/>
            </a:endParaRPr>
          </a:p>
        </p:txBody>
      </p:sp>
    </p:spTree>
    <p:extLst>
      <p:ext uri="{BB962C8B-B14F-4D97-AF65-F5344CB8AC3E}">
        <p14:creationId xmlns:p14="http://schemas.microsoft.com/office/powerpoint/2010/main" val="3106386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B784444-8099-421C-AA45-945495C98234}"/>
              </a:ext>
            </a:extLst>
          </p:cNvPr>
          <p:cNvSpPr txBox="1"/>
          <p:nvPr/>
        </p:nvSpPr>
        <p:spPr>
          <a:xfrm>
            <a:off x="1360098" y="4609381"/>
            <a:ext cx="9227388"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Esta función es la encargada de asignar la ganancia de cada recorrido (la diferencia de puntos entre la jugada de los blancos y negros) y el valor total de cada recorrido (la suma de los puntos entre la jugada de los blancos y negros), este ultimo valor es necesario para los casos en los </a:t>
            </a:r>
            <a:r>
              <a:rPr lang="en-US" sz="2400">
                <a:cs typeface="Calibri"/>
              </a:rPr>
              <a:t>que se busque maximizar o minimizar la apuesta.</a:t>
            </a:r>
            <a:endParaRPr lang="en-US" sz="2400" dirty="0">
              <a:cs typeface="Calibri"/>
            </a:endParaRPr>
          </a:p>
        </p:txBody>
      </p:sp>
      <p:sp>
        <p:nvSpPr>
          <p:cNvPr id="11" name="TextBox 10">
            <a:extLst>
              <a:ext uri="{FF2B5EF4-FFF2-40B4-BE49-F238E27FC236}">
                <a16:creationId xmlns:a16="http://schemas.microsoft.com/office/drawing/2014/main" id="{B4476B22-DC36-44A5-BA39-A55816D5D7EA}"/>
              </a:ext>
            </a:extLst>
          </p:cNvPr>
          <p:cNvSpPr txBox="1"/>
          <p:nvPr/>
        </p:nvSpPr>
        <p:spPr>
          <a:xfrm>
            <a:off x="79615" y="122746"/>
            <a:ext cx="35195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Función para los valores:</a:t>
            </a:r>
            <a:endParaRPr lang="en-US" sz="2400" dirty="0">
              <a:cs typeface="Calibri"/>
            </a:endParaRPr>
          </a:p>
        </p:txBody>
      </p:sp>
      <p:pic>
        <p:nvPicPr>
          <p:cNvPr id="2" name="Picture 2" descr="Text&#10;&#10;Description automatically generated">
            <a:extLst>
              <a:ext uri="{FF2B5EF4-FFF2-40B4-BE49-F238E27FC236}">
                <a16:creationId xmlns:a16="http://schemas.microsoft.com/office/drawing/2014/main" id="{69564056-0EEA-498A-9AD2-35CA9168092B}"/>
              </a:ext>
            </a:extLst>
          </p:cNvPr>
          <p:cNvPicPr>
            <a:picLocks noChangeAspect="1"/>
          </p:cNvPicPr>
          <p:nvPr/>
        </p:nvPicPr>
        <p:blipFill>
          <a:blip r:embed="rId3"/>
          <a:stretch>
            <a:fillRect/>
          </a:stretch>
        </p:blipFill>
        <p:spPr>
          <a:xfrm>
            <a:off x="224287" y="686673"/>
            <a:ext cx="9284897" cy="3687484"/>
          </a:xfrm>
          <a:prstGeom prst="rect">
            <a:avLst/>
          </a:prstGeom>
        </p:spPr>
      </p:pic>
    </p:spTree>
    <p:extLst>
      <p:ext uri="{BB962C8B-B14F-4D97-AF65-F5344CB8AC3E}">
        <p14:creationId xmlns:p14="http://schemas.microsoft.com/office/powerpoint/2010/main" val="625239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B784444-8099-421C-AA45-945495C98234}"/>
              </a:ext>
            </a:extLst>
          </p:cNvPr>
          <p:cNvSpPr txBox="1"/>
          <p:nvPr/>
        </p:nvSpPr>
        <p:spPr>
          <a:xfrm>
            <a:off x="5385758" y="2107721"/>
            <a:ext cx="6596332"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Esta función es la encargada de dejar el/los caminos con mayor ganacia, eliminando aquellos caminos que definitivamente nos generarian una gran desventaja.</a:t>
            </a:r>
          </a:p>
        </p:txBody>
      </p:sp>
      <p:sp>
        <p:nvSpPr>
          <p:cNvPr id="11" name="TextBox 10">
            <a:extLst>
              <a:ext uri="{FF2B5EF4-FFF2-40B4-BE49-F238E27FC236}">
                <a16:creationId xmlns:a16="http://schemas.microsoft.com/office/drawing/2014/main" id="{B4476B22-DC36-44A5-BA39-A55816D5D7EA}"/>
              </a:ext>
            </a:extLst>
          </p:cNvPr>
          <p:cNvSpPr txBox="1"/>
          <p:nvPr/>
        </p:nvSpPr>
        <p:spPr>
          <a:xfrm>
            <a:off x="5384860" y="467803"/>
            <a:ext cx="35195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Función para filtrar:</a:t>
            </a:r>
            <a:endParaRPr lang="en-US" sz="2400" dirty="0">
              <a:cs typeface="Calibri"/>
            </a:endParaRPr>
          </a:p>
        </p:txBody>
      </p:sp>
      <p:pic>
        <p:nvPicPr>
          <p:cNvPr id="2" name="Picture 2">
            <a:extLst>
              <a:ext uri="{FF2B5EF4-FFF2-40B4-BE49-F238E27FC236}">
                <a16:creationId xmlns:a16="http://schemas.microsoft.com/office/drawing/2014/main" id="{2BB02ACC-45EB-4A11-9914-1A6C4DECF51F}"/>
              </a:ext>
            </a:extLst>
          </p:cNvPr>
          <p:cNvPicPr>
            <a:picLocks noChangeAspect="1"/>
          </p:cNvPicPr>
          <p:nvPr/>
        </p:nvPicPr>
        <p:blipFill>
          <a:blip r:embed="rId3"/>
          <a:stretch>
            <a:fillRect/>
          </a:stretch>
        </p:blipFill>
        <p:spPr>
          <a:xfrm>
            <a:off x="-2856" y="5751"/>
            <a:ext cx="4060126" cy="6846498"/>
          </a:xfrm>
          <a:prstGeom prst="rect">
            <a:avLst/>
          </a:prstGeom>
        </p:spPr>
      </p:pic>
    </p:spTree>
    <p:extLst>
      <p:ext uri="{BB962C8B-B14F-4D97-AF65-F5344CB8AC3E}">
        <p14:creationId xmlns:p14="http://schemas.microsoft.com/office/powerpoint/2010/main" val="1455109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B784444-8099-421C-AA45-945495C98234}"/>
              </a:ext>
            </a:extLst>
          </p:cNvPr>
          <p:cNvSpPr txBox="1"/>
          <p:nvPr/>
        </p:nvSpPr>
        <p:spPr>
          <a:xfrm>
            <a:off x="7226060" y="1503872"/>
            <a:ext cx="4669766"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Aquí es donde tenemos nuestro grafo y hacemos el llamado a las </a:t>
            </a:r>
            <a:r>
              <a:rPr lang="en-US" sz="2400">
                <a:cs typeface="Calibri"/>
              </a:rPr>
              <a:t>funciones para poder hallar las jugadas más convenientes para nosotros.</a:t>
            </a:r>
          </a:p>
        </p:txBody>
      </p:sp>
      <p:sp>
        <p:nvSpPr>
          <p:cNvPr id="11" name="TextBox 10">
            <a:extLst>
              <a:ext uri="{FF2B5EF4-FFF2-40B4-BE49-F238E27FC236}">
                <a16:creationId xmlns:a16="http://schemas.microsoft.com/office/drawing/2014/main" id="{B4476B22-DC36-44A5-BA39-A55816D5D7EA}"/>
              </a:ext>
            </a:extLst>
          </p:cNvPr>
          <p:cNvSpPr txBox="1"/>
          <p:nvPr/>
        </p:nvSpPr>
        <p:spPr>
          <a:xfrm>
            <a:off x="309653" y="324029"/>
            <a:ext cx="35195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Main:</a:t>
            </a:r>
            <a:endParaRPr lang="en-US" sz="2400" dirty="0">
              <a:cs typeface="Calibri"/>
            </a:endParaRPr>
          </a:p>
        </p:txBody>
      </p:sp>
      <p:pic>
        <p:nvPicPr>
          <p:cNvPr id="3" name="Picture 3" descr="Text&#10;&#10;Description automatically generated">
            <a:extLst>
              <a:ext uri="{FF2B5EF4-FFF2-40B4-BE49-F238E27FC236}">
                <a16:creationId xmlns:a16="http://schemas.microsoft.com/office/drawing/2014/main" id="{CEFEAE70-6EBE-44B5-970B-F44A175B54B2}"/>
              </a:ext>
            </a:extLst>
          </p:cNvPr>
          <p:cNvPicPr>
            <a:picLocks noChangeAspect="1"/>
          </p:cNvPicPr>
          <p:nvPr/>
        </p:nvPicPr>
        <p:blipFill>
          <a:blip r:embed="rId3"/>
          <a:stretch>
            <a:fillRect/>
          </a:stretch>
        </p:blipFill>
        <p:spPr>
          <a:xfrm>
            <a:off x="109270" y="1010761"/>
            <a:ext cx="6768859" cy="5267801"/>
          </a:xfrm>
          <a:prstGeom prst="rect">
            <a:avLst/>
          </a:prstGeom>
        </p:spPr>
      </p:pic>
    </p:spTree>
    <p:extLst>
      <p:ext uri="{BB962C8B-B14F-4D97-AF65-F5344CB8AC3E}">
        <p14:creationId xmlns:p14="http://schemas.microsoft.com/office/powerpoint/2010/main" val="3862906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E5C3FD-2DBE-4DF0-AFC9-985295162EBE}"/>
              </a:ext>
            </a:extLst>
          </p:cNvPr>
          <p:cNvSpPr>
            <a:spLocks noGrp="1"/>
          </p:cNvSpPr>
          <p:nvPr>
            <p:ph type="title"/>
          </p:nvPr>
        </p:nvSpPr>
        <p:spPr>
          <a:xfrm>
            <a:off x="685802" y="609600"/>
            <a:ext cx="4230756" cy="649357"/>
          </a:xfrm>
        </p:spPr>
        <p:txBody>
          <a:bodyPr/>
          <a:lstStyle/>
          <a:p>
            <a:r>
              <a:rPr lang="es-ES" dirty="0"/>
              <a:t>Prueba heurística:</a:t>
            </a:r>
            <a:endParaRPr lang="es-CO" dirty="0"/>
          </a:p>
        </p:txBody>
      </p:sp>
      <p:pic>
        <p:nvPicPr>
          <p:cNvPr id="4" name="Imagen 3">
            <a:extLst>
              <a:ext uri="{FF2B5EF4-FFF2-40B4-BE49-F238E27FC236}">
                <a16:creationId xmlns:a16="http://schemas.microsoft.com/office/drawing/2014/main" id="{B3AF9C91-D226-4FB5-8483-AA2E38B9FB52}"/>
              </a:ext>
            </a:extLst>
          </p:cNvPr>
          <p:cNvPicPr>
            <a:picLocks noChangeAspect="1"/>
          </p:cNvPicPr>
          <p:nvPr/>
        </p:nvPicPr>
        <p:blipFill>
          <a:blip r:embed="rId2"/>
          <a:stretch>
            <a:fillRect/>
          </a:stretch>
        </p:blipFill>
        <p:spPr>
          <a:xfrm>
            <a:off x="685802" y="1403807"/>
            <a:ext cx="8838483" cy="5068143"/>
          </a:xfrm>
          <a:prstGeom prst="rect">
            <a:avLst/>
          </a:prstGeom>
        </p:spPr>
      </p:pic>
    </p:spTree>
    <p:extLst>
      <p:ext uri="{BB962C8B-B14F-4D97-AF65-F5344CB8AC3E}">
        <p14:creationId xmlns:p14="http://schemas.microsoft.com/office/powerpoint/2010/main" val="2045821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 name="Picture 11">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7" name="Picture 7" descr="Shape&#10;&#10;Description automatically generated">
            <a:extLst>
              <a:ext uri="{FF2B5EF4-FFF2-40B4-BE49-F238E27FC236}">
                <a16:creationId xmlns:a16="http://schemas.microsoft.com/office/drawing/2014/main" id="{53F41B7C-611F-4347-BF68-9AFF7849BB07}"/>
              </a:ext>
            </a:extLst>
          </p:cNvPr>
          <p:cNvPicPr>
            <a:picLocks noChangeAspect="1"/>
          </p:cNvPicPr>
          <p:nvPr/>
        </p:nvPicPr>
        <p:blipFill rotWithShape="1">
          <a:blip r:embed="rId4"/>
          <a:srcRect r="-1" b="64"/>
          <a:stretch/>
        </p:blipFill>
        <p:spPr>
          <a:xfrm>
            <a:off x="20" y="975"/>
            <a:ext cx="7552924" cy="6858000"/>
          </a:xfrm>
          <a:prstGeom prst="rect">
            <a:avLst/>
          </a:prstGeom>
        </p:spPr>
      </p:pic>
      <p:pic>
        <p:nvPicPr>
          <p:cNvPr id="10" name="Picture 13">
            <a:extLst>
              <a:ext uri="{FF2B5EF4-FFF2-40B4-BE49-F238E27FC236}">
                <a16:creationId xmlns:a16="http://schemas.microsoft.com/office/drawing/2014/main" id="{98BF0107-3463-486E-B9EE-5A5727B4F7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23E99DF4-94B4-4BC0-9D4C-0AA2E3EBB7F0}"/>
              </a:ext>
            </a:extLst>
          </p:cNvPr>
          <p:cNvSpPr>
            <a:spLocks noGrp="1"/>
          </p:cNvSpPr>
          <p:nvPr>
            <p:ph type="title"/>
          </p:nvPr>
        </p:nvSpPr>
        <p:spPr>
          <a:xfrm>
            <a:off x="7603210" y="5012266"/>
            <a:ext cx="4505819" cy="1242521"/>
          </a:xfrm>
        </p:spPr>
        <p:txBody>
          <a:bodyPr vert="horz" lIns="91440" tIns="45720" rIns="91440" bIns="45720" rtlCol="0" anchor="b">
            <a:noAutofit/>
          </a:bodyPr>
          <a:lstStyle/>
          <a:p>
            <a:pPr algn="r">
              <a:lnSpc>
                <a:spcPct val="90000"/>
              </a:lnSpc>
            </a:pPr>
            <a:r>
              <a:rPr lang="en-US" sz="2800"/>
              <a:t>Nodos para los recorridos/Busquedas:</a:t>
            </a:r>
            <a:endParaRPr lang="en-US" sz="2800">
              <a:cs typeface="Calibri Light"/>
            </a:endParaRPr>
          </a:p>
        </p:txBody>
      </p:sp>
      <p:sp>
        <p:nvSpPr>
          <p:cNvPr id="8" name="TextBox 7">
            <a:extLst>
              <a:ext uri="{FF2B5EF4-FFF2-40B4-BE49-F238E27FC236}">
                <a16:creationId xmlns:a16="http://schemas.microsoft.com/office/drawing/2014/main" id="{C9ED019F-27E2-44F6-9F89-CB85851D770A}"/>
              </a:ext>
            </a:extLst>
          </p:cNvPr>
          <p:cNvSpPr txBox="1"/>
          <p:nvPr/>
        </p:nvSpPr>
        <p:spPr>
          <a:xfrm>
            <a:off x="4867275" y="3343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11" name="TextBox 10">
            <a:extLst>
              <a:ext uri="{FF2B5EF4-FFF2-40B4-BE49-F238E27FC236}">
                <a16:creationId xmlns:a16="http://schemas.microsoft.com/office/drawing/2014/main" id="{E470AEDA-4483-4545-9348-BD95CC0297F4}"/>
              </a:ext>
            </a:extLst>
          </p:cNvPr>
          <p:cNvSpPr txBox="1"/>
          <p:nvPr/>
        </p:nvSpPr>
        <p:spPr>
          <a:xfrm>
            <a:off x="5010150" y="3486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49112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1176F-DA8A-470D-B8A4-3D4BA7F12085}"/>
              </a:ext>
            </a:extLst>
          </p:cNvPr>
          <p:cNvSpPr>
            <a:spLocks noGrp="1"/>
          </p:cNvSpPr>
          <p:nvPr>
            <p:ph type="title"/>
          </p:nvPr>
        </p:nvSpPr>
        <p:spPr>
          <a:xfrm>
            <a:off x="4955458" y="164643"/>
            <a:ext cx="6593075" cy="879246"/>
          </a:xfrm>
        </p:spPr>
        <p:txBody>
          <a:bodyPr vert="horz" lIns="91440" tIns="45720" rIns="91440" bIns="45720" rtlCol="0" anchor="ctr">
            <a:normAutofit/>
          </a:bodyPr>
          <a:lstStyle/>
          <a:p>
            <a:r>
              <a:rPr lang="en-US"/>
              <a:t>Recorrido en profundidad:</a:t>
            </a:r>
          </a:p>
        </p:txBody>
      </p:sp>
      <p:pic>
        <p:nvPicPr>
          <p:cNvPr id="4" name="Picture 4">
            <a:extLst>
              <a:ext uri="{FF2B5EF4-FFF2-40B4-BE49-F238E27FC236}">
                <a16:creationId xmlns:a16="http://schemas.microsoft.com/office/drawing/2014/main" id="{257AFB53-A501-4B10-A16A-3DE38D3F2180}"/>
              </a:ext>
            </a:extLst>
          </p:cNvPr>
          <p:cNvPicPr>
            <a:picLocks noChangeAspect="1"/>
          </p:cNvPicPr>
          <p:nvPr/>
        </p:nvPicPr>
        <p:blipFill rotWithShape="1">
          <a:blip r:embed="rId3"/>
          <a:srcRect l="476" r="3977"/>
          <a:stretch/>
        </p:blipFill>
        <p:spPr>
          <a:xfrm>
            <a:off x="20" y="975"/>
            <a:ext cx="4635988" cy="6858000"/>
          </a:xfrm>
          <a:prstGeom prst="rect">
            <a:avLst/>
          </a:prstGeom>
        </p:spPr>
      </p:pic>
      <p:sp>
        <p:nvSpPr>
          <p:cNvPr id="5" name="TextBox 4">
            <a:extLst>
              <a:ext uri="{FF2B5EF4-FFF2-40B4-BE49-F238E27FC236}">
                <a16:creationId xmlns:a16="http://schemas.microsoft.com/office/drawing/2014/main" id="{897E7733-2943-4993-86BD-2C751CE13E06}"/>
              </a:ext>
            </a:extLst>
          </p:cNvPr>
          <p:cNvSpPr txBox="1"/>
          <p:nvPr/>
        </p:nvSpPr>
        <p:spPr>
          <a:xfrm>
            <a:off x="4955458" y="2251587"/>
            <a:ext cx="6593075" cy="397223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Aft>
                <a:spcPts val="1000"/>
              </a:spcAft>
              <a:buClr>
                <a:schemeClr val="tx1"/>
              </a:buClr>
              <a:buSzPct val="100000"/>
              <a:buFont typeface="Arial"/>
              <a:buChar char="•"/>
            </a:pPr>
            <a:endParaRPr lang="en-US" dirty="0">
              <a:cs typeface="Calibri"/>
            </a:endParaRPr>
          </a:p>
        </p:txBody>
      </p:sp>
      <p:sp>
        <p:nvSpPr>
          <p:cNvPr id="6" name="TextBox 5">
            <a:extLst>
              <a:ext uri="{FF2B5EF4-FFF2-40B4-BE49-F238E27FC236}">
                <a16:creationId xmlns:a16="http://schemas.microsoft.com/office/drawing/2014/main" id="{49F1AF22-6AD0-4447-92F0-78D11133A549}"/>
              </a:ext>
            </a:extLst>
          </p:cNvPr>
          <p:cNvSpPr txBox="1"/>
          <p:nvPr/>
        </p:nvSpPr>
        <p:spPr>
          <a:xfrm>
            <a:off x="5126067" y="1574860"/>
            <a:ext cx="6107502"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Para éste recorrido tenemos una funcion donde creamos una lista de recorrido y una pila. Debemos enviarle el grafo que va a recorrer y el nodo inicial, dentro del while nos encargamos de ir asignando a la lista de recorrido cada nodo en el que hemos estado y en el for vamos poniendo los vecinos (hijos) del nodo en el que nos encontramos, en la </a:t>
            </a:r>
            <a:r>
              <a:rPr lang="en-US" sz="2400">
                <a:cs typeface="Calibri"/>
              </a:rPr>
              <a:t>pila. La función llega a su fin cuando se ha recorrido todos los nodos (la pila queda vacia).</a:t>
            </a:r>
            <a:endParaRPr lang="en-US" dirty="0">
              <a:cs typeface="Calibri"/>
            </a:endParaRPr>
          </a:p>
        </p:txBody>
      </p:sp>
    </p:spTree>
    <p:extLst>
      <p:ext uri="{BB962C8B-B14F-4D97-AF65-F5344CB8AC3E}">
        <p14:creationId xmlns:p14="http://schemas.microsoft.com/office/powerpoint/2010/main" val="526747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65E94-6E3F-4AD9-8761-7FEDA34C60D0}"/>
              </a:ext>
            </a:extLst>
          </p:cNvPr>
          <p:cNvSpPr>
            <a:spLocks noGrp="1"/>
          </p:cNvSpPr>
          <p:nvPr>
            <p:ph type="title"/>
          </p:nvPr>
        </p:nvSpPr>
        <p:spPr>
          <a:xfrm>
            <a:off x="5660367" y="336430"/>
            <a:ext cx="6019501" cy="809286"/>
          </a:xfrm>
        </p:spPr>
        <p:txBody>
          <a:bodyPr/>
          <a:lstStyle/>
          <a:p>
            <a:r>
              <a:rPr lang="en-US">
                <a:cs typeface="Calibri Light"/>
              </a:rPr>
              <a:t>Busqueda en profundidad:</a:t>
            </a:r>
            <a:endParaRPr lang="en-US"/>
          </a:p>
        </p:txBody>
      </p:sp>
      <p:pic>
        <p:nvPicPr>
          <p:cNvPr id="4" name="Picture 4">
            <a:extLst>
              <a:ext uri="{FF2B5EF4-FFF2-40B4-BE49-F238E27FC236}">
                <a16:creationId xmlns:a16="http://schemas.microsoft.com/office/drawing/2014/main" id="{A729D5CA-BE3D-4EF4-A4D5-372BF407E651}"/>
              </a:ext>
            </a:extLst>
          </p:cNvPr>
          <p:cNvPicPr>
            <a:picLocks noChangeAspect="1"/>
          </p:cNvPicPr>
          <p:nvPr/>
        </p:nvPicPr>
        <p:blipFill>
          <a:blip r:embed="rId2"/>
          <a:stretch>
            <a:fillRect/>
          </a:stretch>
        </p:blipFill>
        <p:spPr>
          <a:xfrm>
            <a:off x="-5751" y="-3230"/>
            <a:ext cx="5086709" cy="6864459"/>
          </a:xfrm>
          <a:prstGeom prst="rect">
            <a:avLst/>
          </a:prstGeom>
        </p:spPr>
      </p:pic>
      <p:sp>
        <p:nvSpPr>
          <p:cNvPr id="5" name="TextBox 4">
            <a:extLst>
              <a:ext uri="{FF2B5EF4-FFF2-40B4-BE49-F238E27FC236}">
                <a16:creationId xmlns:a16="http://schemas.microsoft.com/office/drawing/2014/main" id="{41DB25A8-20ED-4FF6-8A14-59F93C67B9C3}"/>
              </a:ext>
            </a:extLst>
          </p:cNvPr>
          <p:cNvSpPr txBox="1"/>
          <p:nvPr/>
        </p:nvSpPr>
        <p:spPr>
          <a:xfrm>
            <a:off x="6090249" y="1719532"/>
            <a:ext cx="5287992"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Para éste caso donde no solo debemos recorrer los nodos si no que debemos hallar uno en específico. Se implementó en el while una segunda condicion donde "s" (Variable la cual contiene el nodo que se está revisando) debe ser diferente al nodo que buscamos, puesto que sies igual quiere decir que lo hemos encontrado y por ende se termina el ciclo e </a:t>
            </a:r>
            <a:r>
              <a:rPr lang="en-US" sz="2400">
                <a:cs typeface="Calibri"/>
              </a:rPr>
              <a:t>imprimimos la ruta de nodos que recorrimos hasta llegar alli.</a:t>
            </a:r>
            <a:endParaRPr lang="en-US" sz="2400" dirty="0">
              <a:cs typeface="Calibri"/>
            </a:endParaRPr>
          </a:p>
        </p:txBody>
      </p:sp>
    </p:spTree>
    <p:extLst>
      <p:ext uri="{BB962C8B-B14F-4D97-AF65-F5344CB8AC3E}">
        <p14:creationId xmlns:p14="http://schemas.microsoft.com/office/powerpoint/2010/main" val="1644655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AE8FE-3E3F-4BCD-9DF0-8D1BF27531E1}"/>
              </a:ext>
            </a:extLst>
          </p:cNvPr>
          <p:cNvSpPr>
            <a:spLocks noGrp="1"/>
          </p:cNvSpPr>
          <p:nvPr>
            <p:ph type="title"/>
          </p:nvPr>
        </p:nvSpPr>
        <p:spPr>
          <a:xfrm>
            <a:off x="369499" y="365185"/>
            <a:ext cx="4998709" cy="838041"/>
          </a:xfrm>
        </p:spPr>
        <p:txBody>
          <a:bodyPr/>
          <a:lstStyle/>
          <a:p>
            <a:r>
              <a:rPr lang="en-US">
                <a:cs typeface="Calibri Light"/>
              </a:rPr>
              <a:t>Pruebas profundidad:</a:t>
            </a:r>
            <a:endParaRPr lang="en-US"/>
          </a:p>
        </p:txBody>
      </p:sp>
      <p:sp>
        <p:nvSpPr>
          <p:cNvPr id="4" name="TextBox 3">
            <a:extLst>
              <a:ext uri="{FF2B5EF4-FFF2-40B4-BE49-F238E27FC236}">
                <a16:creationId xmlns:a16="http://schemas.microsoft.com/office/drawing/2014/main" id="{07DE2CD6-263F-41F3-909B-BFC175EAB7A8}"/>
              </a:ext>
            </a:extLst>
          </p:cNvPr>
          <p:cNvSpPr txBox="1"/>
          <p:nvPr/>
        </p:nvSpPr>
        <p:spPr>
          <a:xfrm>
            <a:off x="583720" y="1259457"/>
            <a:ext cx="140610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t>Recorrido:</a:t>
            </a:r>
          </a:p>
        </p:txBody>
      </p:sp>
      <p:pic>
        <p:nvPicPr>
          <p:cNvPr id="5" name="Picture 5" descr="Text&#10;&#10;Description automatically generated">
            <a:extLst>
              <a:ext uri="{FF2B5EF4-FFF2-40B4-BE49-F238E27FC236}">
                <a16:creationId xmlns:a16="http://schemas.microsoft.com/office/drawing/2014/main" id="{60E45E3D-6988-4CC2-9246-38CA09FACE1D}"/>
              </a:ext>
            </a:extLst>
          </p:cNvPr>
          <p:cNvPicPr>
            <a:picLocks noChangeAspect="1"/>
          </p:cNvPicPr>
          <p:nvPr/>
        </p:nvPicPr>
        <p:blipFill>
          <a:blip r:embed="rId2"/>
          <a:stretch>
            <a:fillRect/>
          </a:stretch>
        </p:blipFill>
        <p:spPr>
          <a:xfrm>
            <a:off x="583721" y="1711074"/>
            <a:ext cx="10535727" cy="1825585"/>
          </a:xfrm>
          <a:prstGeom prst="rect">
            <a:avLst/>
          </a:prstGeom>
        </p:spPr>
      </p:pic>
      <p:sp>
        <p:nvSpPr>
          <p:cNvPr id="6" name="TextBox 5">
            <a:extLst>
              <a:ext uri="{FF2B5EF4-FFF2-40B4-BE49-F238E27FC236}">
                <a16:creationId xmlns:a16="http://schemas.microsoft.com/office/drawing/2014/main" id="{F163EFBB-8118-4C8A-BD46-DC4710138807}"/>
              </a:ext>
            </a:extLst>
          </p:cNvPr>
          <p:cNvSpPr txBox="1"/>
          <p:nvPr/>
        </p:nvSpPr>
        <p:spPr>
          <a:xfrm>
            <a:off x="482181" y="3645200"/>
            <a:ext cx="131984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t>Busqueda:</a:t>
            </a:r>
          </a:p>
        </p:txBody>
      </p:sp>
      <p:pic>
        <p:nvPicPr>
          <p:cNvPr id="7" name="Picture 7" descr="Text&#10;&#10;Description automatically generated">
            <a:extLst>
              <a:ext uri="{FF2B5EF4-FFF2-40B4-BE49-F238E27FC236}">
                <a16:creationId xmlns:a16="http://schemas.microsoft.com/office/drawing/2014/main" id="{429C03DD-7E11-4D7E-A49D-3F1B16B3AD49}"/>
              </a:ext>
            </a:extLst>
          </p:cNvPr>
          <p:cNvPicPr>
            <a:picLocks noChangeAspect="1"/>
          </p:cNvPicPr>
          <p:nvPr/>
        </p:nvPicPr>
        <p:blipFill>
          <a:blip r:embed="rId3"/>
          <a:stretch>
            <a:fillRect/>
          </a:stretch>
        </p:blipFill>
        <p:spPr>
          <a:xfrm>
            <a:off x="483081" y="4329162"/>
            <a:ext cx="10578857" cy="1822770"/>
          </a:xfrm>
          <a:prstGeom prst="rect">
            <a:avLst/>
          </a:prstGeom>
        </p:spPr>
      </p:pic>
    </p:spTree>
    <p:extLst>
      <p:ext uri="{BB962C8B-B14F-4D97-AF65-F5344CB8AC3E}">
        <p14:creationId xmlns:p14="http://schemas.microsoft.com/office/powerpoint/2010/main" val="2338650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65E94-6E3F-4AD9-8761-7FEDA34C60D0}"/>
              </a:ext>
            </a:extLst>
          </p:cNvPr>
          <p:cNvSpPr>
            <a:spLocks noGrp="1"/>
          </p:cNvSpPr>
          <p:nvPr>
            <p:ph type="title"/>
          </p:nvPr>
        </p:nvSpPr>
        <p:spPr>
          <a:xfrm>
            <a:off x="5660367" y="336430"/>
            <a:ext cx="6019501" cy="809286"/>
          </a:xfrm>
        </p:spPr>
        <p:txBody>
          <a:bodyPr/>
          <a:lstStyle/>
          <a:p>
            <a:r>
              <a:rPr lang="en-US">
                <a:cs typeface="Calibri Light"/>
              </a:rPr>
              <a:t>Recorrido en amplitud:</a:t>
            </a:r>
            <a:endParaRPr lang="en-US"/>
          </a:p>
        </p:txBody>
      </p:sp>
      <p:sp>
        <p:nvSpPr>
          <p:cNvPr id="5" name="TextBox 4">
            <a:extLst>
              <a:ext uri="{FF2B5EF4-FFF2-40B4-BE49-F238E27FC236}">
                <a16:creationId xmlns:a16="http://schemas.microsoft.com/office/drawing/2014/main" id="{41DB25A8-20ED-4FF6-8A14-59F93C67B9C3}"/>
              </a:ext>
            </a:extLst>
          </p:cNvPr>
          <p:cNvSpPr txBox="1"/>
          <p:nvPr/>
        </p:nvSpPr>
        <p:spPr>
          <a:xfrm>
            <a:off x="5658929" y="1805797"/>
            <a:ext cx="571931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La diferencia frente al código del recorrdio en profundidad se basa en que en lugar de ir eliminando el último elemento de la pila, tomamos el primero, ésto para recorrer los </a:t>
            </a:r>
            <a:r>
              <a:rPr lang="en-US" sz="2400">
                <a:cs typeface="Calibri"/>
              </a:rPr>
              <a:t>nodos en orden (basicamente se recorren en filas).</a:t>
            </a:r>
            <a:endParaRPr lang="en-US" sz="2400" dirty="0">
              <a:cs typeface="Calibri"/>
            </a:endParaRPr>
          </a:p>
        </p:txBody>
      </p:sp>
      <p:pic>
        <p:nvPicPr>
          <p:cNvPr id="4" name="Picture 5">
            <a:extLst>
              <a:ext uri="{FF2B5EF4-FFF2-40B4-BE49-F238E27FC236}">
                <a16:creationId xmlns:a16="http://schemas.microsoft.com/office/drawing/2014/main" id="{6E9A8F18-5974-4FE0-BE01-2751398271B7}"/>
              </a:ext>
            </a:extLst>
          </p:cNvPr>
          <p:cNvPicPr>
            <a:picLocks noChangeAspect="1"/>
          </p:cNvPicPr>
          <p:nvPr/>
        </p:nvPicPr>
        <p:blipFill>
          <a:blip r:embed="rId2"/>
          <a:stretch>
            <a:fillRect/>
          </a:stretch>
        </p:blipFill>
        <p:spPr>
          <a:xfrm>
            <a:off x="-2995" y="-380"/>
            <a:ext cx="4597879" cy="6855277"/>
          </a:xfrm>
          <a:prstGeom prst="rect">
            <a:avLst/>
          </a:prstGeom>
        </p:spPr>
      </p:pic>
    </p:spTree>
    <p:extLst>
      <p:ext uri="{BB962C8B-B14F-4D97-AF65-F5344CB8AC3E}">
        <p14:creationId xmlns:p14="http://schemas.microsoft.com/office/powerpoint/2010/main" val="2134785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65E94-6E3F-4AD9-8761-7FEDA34C60D0}"/>
              </a:ext>
            </a:extLst>
          </p:cNvPr>
          <p:cNvSpPr>
            <a:spLocks noGrp="1"/>
          </p:cNvSpPr>
          <p:nvPr>
            <p:ph type="title"/>
          </p:nvPr>
        </p:nvSpPr>
        <p:spPr>
          <a:xfrm>
            <a:off x="5660367" y="336430"/>
            <a:ext cx="6019501" cy="809286"/>
          </a:xfrm>
        </p:spPr>
        <p:txBody>
          <a:bodyPr/>
          <a:lstStyle/>
          <a:p>
            <a:r>
              <a:rPr lang="en-US">
                <a:cs typeface="Calibri Light"/>
              </a:rPr>
              <a:t>Busqueda en amplitud:</a:t>
            </a:r>
            <a:endParaRPr lang="en-US"/>
          </a:p>
        </p:txBody>
      </p:sp>
      <p:sp>
        <p:nvSpPr>
          <p:cNvPr id="5" name="TextBox 4">
            <a:extLst>
              <a:ext uri="{FF2B5EF4-FFF2-40B4-BE49-F238E27FC236}">
                <a16:creationId xmlns:a16="http://schemas.microsoft.com/office/drawing/2014/main" id="{41DB25A8-20ED-4FF6-8A14-59F93C67B9C3}"/>
              </a:ext>
            </a:extLst>
          </p:cNvPr>
          <p:cNvSpPr txBox="1"/>
          <p:nvPr/>
        </p:nvSpPr>
        <p:spPr>
          <a:xfrm>
            <a:off x="5658929" y="1805797"/>
            <a:ext cx="5719312"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En este caso, seguimos la misma lógica que en el código de busqueda en profundidad (implementamos la nueva </a:t>
            </a:r>
            <a:r>
              <a:rPr lang="en-US" sz="2400">
                <a:cs typeface="Calibri"/>
              </a:rPr>
              <a:t>condicion en el while) y con ésto nos aseguramos de parar al encontrar el nodo que solicitamos buscar.</a:t>
            </a:r>
            <a:endParaRPr lang="en-US" sz="2400" dirty="0">
              <a:cs typeface="Calibri"/>
            </a:endParaRPr>
          </a:p>
        </p:txBody>
      </p:sp>
      <p:pic>
        <p:nvPicPr>
          <p:cNvPr id="3" name="Picture 5">
            <a:extLst>
              <a:ext uri="{FF2B5EF4-FFF2-40B4-BE49-F238E27FC236}">
                <a16:creationId xmlns:a16="http://schemas.microsoft.com/office/drawing/2014/main" id="{7245FDA8-8389-4A99-8396-599F25BEAE59}"/>
              </a:ext>
            </a:extLst>
          </p:cNvPr>
          <p:cNvPicPr>
            <a:picLocks noChangeAspect="1"/>
          </p:cNvPicPr>
          <p:nvPr/>
        </p:nvPicPr>
        <p:blipFill>
          <a:blip r:embed="rId2"/>
          <a:stretch>
            <a:fillRect/>
          </a:stretch>
        </p:blipFill>
        <p:spPr>
          <a:xfrm>
            <a:off x="-5751" y="2625"/>
            <a:ext cx="4784784" cy="6852751"/>
          </a:xfrm>
          <a:prstGeom prst="rect">
            <a:avLst/>
          </a:prstGeom>
        </p:spPr>
      </p:pic>
    </p:spTree>
    <p:extLst>
      <p:ext uri="{BB962C8B-B14F-4D97-AF65-F5344CB8AC3E}">
        <p14:creationId xmlns:p14="http://schemas.microsoft.com/office/powerpoint/2010/main" val="3704490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AE8FE-3E3F-4BCD-9DF0-8D1BF27531E1}"/>
              </a:ext>
            </a:extLst>
          </p:cNvPr>
          <p:cNvSpPr>
            <a:spLocks noGrp="1"/>
          </p:cNvSpPr>
          <p:nvPr>
            <p:ph type="title"/>
          </p:nvPr>
        </p:nvSpPr>
        <p:spPr>
          <a:xfrm>
            <a:off x="369499" y="365185"/>
            <a:ext cx="4998709" cy="838041"/>
          </a:xfrm>
        </p:spPr>
        <p:txBody>
          <a:bodyPr/>
          <a:lstStyle/>
          <a:p>
            <a:r>
              <a:rPr lang="en-US">
                <a:cs typeface="Calibri Light"/>
              </a:rPr>
              <a:t>Pruebas amplitud:</a:t>
            </a:r>
            <a:endParaRPr lang="en-US"/>
          </a:p>
        </p:txBody>
      </p:sp>
      <p:sp>
        <p:nvSpPr>
          <p:cNvPr id="4" name="TextBox 3">
            <a:extLst>
              <a:ext uri="{FF2B5EF4-FFF2-40B4-BE49-F238E27FC236}">
                <a16:creationId xmlns:a16="http://schemas.microsoft.com/office/drawing/2014/main" id="{07DE2CD6-263F-41F3-909B-BFC175EAB7A8}"/>
              </a:ext>
            </a:extLst>
          </p:cNvPr>
          <p:cNvSpPr txBox="1"/>
          <p:nvPr/>
        </p:nvSpPr>
        <p:spPr>
          <a:xfrm>
            <a:off x="439946" y="1216325"/>
            <a:ext cx="140610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t>Recorrido:</a:t>
            </a:r>
          </a:p>
        </p:txBody>
      </p:sp>
      <p:sp>
        <p:nvSpPr>
          <p:cNvPr id="6" name="TextBox 5">
            <a:extLst>
              <a:ext uri="{FF2B5EF4-FFF2-40B4-BE49-F238E27FC236}">
                <a16:creationId xmlns:a16="http://schemas.microsoft.com/office/drawing/2014/main" id="{F163EFBB-8118-4C8A-BD46-DC4710138807}"/>
              </a:ext>
            </a:extLst>
          </p:cNvPr>
          <p:cNvSpPr txBox="1"/>
          <p:nvPr/>
        </p:nvSpPr>
        <p:spPr>
          <a:xfrm>
            <a:off x="482181" y="3731464"/>
            <a:ext cx="131984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t>Busqueda:</a:t>
            </a:r>
          </a:p>
        </p:txBody>
      </p:sp>
      <p:pic>
        <p:nvPicPr>
          <p:cNvPr id="3" name="Picture 7" descr="Text&#10;&#10;Description automatically generated">
            <a:extLst>
              <a:ext uri="{FF2B5EF4-FFF2-40B4-BE49-F238E27FC236}">
                <a16:creationId xmlns:a16="http://schemas.microsoft.com/office/drawing/2014/main" id="{D4BDEA93-A5BF-4C6D-AB0E-97DB19C074A8}"/>
              </a:ext>
            </a:extLst>
          </p:cNvPr>
          <p:cNvPicPr>
            <a:picLocks noChangeAspect="1"/>
          </p:cNvPicPr>
          <p:nvPr/>
        </p:nvPicPr>
        <p:blipFill>
          <a:blip r:embed="rId2"/>
          <a:stretch>
            <a:fillRect/>
          </a:stretch>
        </p:blipFill>
        <p:spPr>
          <a:xfrm>
            <a:off x="483079" y="1768481"/>
            <a:ext cx="10578860" cy="1825791"/>
          </a:xfrm>
          <a:prstGeom prst="rect">
            <a:avLst/>
          </a:prstGeom>
        </p:spPr>
      </p:pic>
      <p:pic>
        <p:nvPicPr>
          <p:cNvPr id="8" name="Picture 8" descr="Text&#10;&#10;Description automatically generated">
            <a:extLst>
              <a:ext uri="{FF2B5EF4-FFF2-40B4-BE49-F238E27FC236}">
                <a16:creationId xmlns:a16="http://schemas.microsoft.com/office/drawing/2014/main" id="{8F800C7D-A2CD-4AC0-95BC-ACC0E27C4048}"/>
              </a:ext>
            </a:extLst>
          </p:cNvPr>
          <p:cNvPicPr>
            <a:picLocks noChangeAspect="1"/>
          </p:cNvPicPr>
          <p:nvPr/>
        </p:nvPicPr>
        <p:blipFill>
          <a:blip r:embed="rId3"/>
          <a:stretch>
            <a:fillRect/>
          </a:stretch>
        </p:blipFill>
        <p:spPr>
          <a:xfrm>
            <a:off x="483079" y="4393937"/>
            <a:ext cx="10521350" cy="1836993"/>
          </a:xfrm>
          <a:prstGeom prst="rect">
            <a:avLst/>
          </a:prstGeom>
        </p:spPr>
      </p:pic>
    </p:spTree>
    <p:extLst>
      <p:ext uri="{BB962C8B-B14F-4D97-AF65-F5344CB8AC3E}">
        <p14:creationId xmlns:p14="http://schemas.microsoft.com/office/powerpoint/2010/main" val="2877308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1ED45-4F42-4F44-8615-DB70E056440A}"/>
              </a:ext>
            </a:extLst>
          </p:cNvPr>
          <p:cNvSpPr>
            <a:spLocks noGrp="1"/>
          </p:cNvSpPr>
          <p:nvPr>
            <p:ph type="title"/>
          </p:nvPr>
        </p:nvSpPr>
        <p:spPr>
          <a:xfrm>
            <a:off x="8449574" y="4592129"/>
            <a:ext cx="2985880" cy="852419"/>
          </a:xfrm>
        </p:spPr>
        <p:txBody>
          <a:bodyPr>
            <a:normAutofit fontScale="90000"/>
          </a:bodyPr>
          <a:lstStyle/>
          <a:p>
            <a:r>
              <a:rPr lang="en-US">
                <a:cs typeface="Calibri Light"/>
              </a:rPr>
              <a:t>NodoS para la heurística:</a:t>
            </a:r>
            <a:endParaRPr lang="en-US"/>
          </a:p>
        </p:txBody>
      </p:sp>
      <p:pic>
        <p:nvPicPr>
          <p:cNvPr id="3" name="Imagen 2">
            <a:extLst>
              <a:ext uri="{FF2B5EF4-FFF2-40B4-BE49-F238E27FC236}">
                <a16:creationId xmlns:a16="http://schemas.microsoft.com/office/drawing/2014/main" id="{F9BB83D5-7A9E-437C-AD18-6F56B8B43FE0}"/>
              </a:ext>
            </a:extLst>
          </p:cNvPr>
          <p:cNvPicPr>
            <a:picLocks noChangeAspect="1"/>
          </p:cNvPicPr>
          <p:nvPr/>
        </p:nvPicPr>
        <p:blipFill>
          <a:blip r:embed="rId2"/>
          <a:stretch>
            <a:fillRect/>
          </a:stretch>
        </p:blipFill>
        <p:spPr>
          <a:xfrm>
            <a:off x="0" y="0"/>
            <a:ext cx="7752108" cy="6858000"/>
          </a:xfrm>
          <a:prstGeom prst="rect">
            <a:avLst/>
          </a:prstGeom>
        </p:spPr>
      </p:pic>
    </p:spTree>
    <p:extLst>
      <p:ext uri="{BB962C8B-B14F-4D97-AF65-F5344CB8AC3E}">
        <p14:creationId xmlns:p14="http://schemas.microsoft.com/office/powerpoint/2010/main" val="13452782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3</TotalTime>
  <Words>506</Words>
  <Application>Microsoft Office PowerPoint</Application>
  <PresentationFormat>Panorámica</PresentationFormat>
  <Paragraphs>31</Paragraphs>
  <Slides>14</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Calibri Light</vt:lpstr>
      <vt:lpstr>Celestial</vt:lpstr>
      <vt:lpstr>Segunda previa</vt:lpstr>
      <vt:lpstr>Nodos para los recorridos/Busquedas:</vt:lpstr>
      <vt:lpstr>Recorrido en profundidad:</vt:lpstr>
      <vt:lpstr>Busqueda en profundidad:</vt:lpstr>
      <vt:lpstr>Pruebas profundidad:</vt:lpstr>
      <vt:lpstr>Recorrido en amplitud:</vt:lpstr>
      <vt:lpstr>Busqueda en amplitud:</vt:lpstr>
      <vt:lpstr>Pruebas amplitud:</vt:lpstr>
      <vt:lpstr>NodoS para la heurística:</vt:lpstr>
      <vt:lpstr>Presentación de PowerPoint</vt:lpstr>
      <vt:lpstr>Presentación de PowerPoint</vt:lpstr>
      <vt:lpstr>Presentación de PowerPoint</vt:lpstr>
      <vt:lpstr>Presentación de PowerPoint</vt:lpstr>
      <vt:lpstr>Prueba heurística: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Bryan</cp:lastModifiedBy>
  <cp:revision>319</cp:revision>
  <dcterms:created xsi:type="dcterms:W3CDTF">2021-11-29T21:49:38Z</dcterms:created>
  <dcterms:modified xsi:type="dcterms:W3CDTF">2021-11-30T15:20:11Z</dcterms:modified>
</cp:coreProperties>
</file>