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65" r:id="rId10"/>
    <p:sldId id="280" r:id="rId11"/>
    <p:sldId id="269" r:id="rId12"/>
    <p:sldId id="270" r:id="rId13"/>
    <p:sldId id="266" r:id="rId14"/>
    <p:sldId id="281" r:id="rId15"/>
    <p:sldId id="282" r:id="rId16"/>
    <p:sldId id="283" r:id="rId17"/>
    <p:sldId id="261" r:id="rId18"/>
    <p:sldId id="262" r:id="rId19"/>
    <p:sldId id="288" r:id="rId20"/>
    <p:sldId id="272" r:id="rId21"/>
    <p:sldId id="286" r:id="rId22"/>
    <p:sldId id="285" r:id="rId23"/>
    <p:sldId id="273" r:id="rId24"/>
    <p:sldId id="260" r:id="rId25"/>
    <p:sldId id="271" r:id="rId26"/>
    <p:sldId id="274" r:id="rId27"/>
    <p:sldId id="275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0069E-3CFD-49AD-8F1E-DC285E3FE0C8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56550-C074-49AF-BDF7-8AA5F387F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Oct</a:t>
            </a:r>
            <a:r>
              <a:rPr lang="en-US" baseline="0" dirty="0" smtClean="0"/>
              <a:t> = octave number</a:t>
            </a:r>
          </a:p>
          <a:p>
            <a:r>
              <a:rPr lang="en-US" baseline="0" dirty="0" smtClean="0"/>
              <a:t>S = scale level in octave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6550-C074-49AF-BDF7-8AA5F387F5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cv.org/master/df/dd2/tutorial_py_surf_intr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Speeded Up Robust Features (SURF)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7315200" cy="2383302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 smtClean="0"/>
              <a:t>Herbert Bay, Andreas </a:t>
            </a:r>
            <a:r>
              <a:rPr lang="en-US" sz="3800" dirty="0" err="1" smtClean="0"/>
              <a:t>Ess</a:t>
            </a:r>
            <a:r>
              <a:rPr lang="en-US" sz="3800" dirty="0" smtClean="0"/>
              <a:t>, </a:t>
            </a:r>
            <a:r>
              <a:rPr lang="en-US" sz="3800" dirty="0" err="1" smtClean="0"/>
              <a:t>Tinne</a:t>
            </a:r>
            <a:r>
              <a:rPr lang="en-US" sz="3800" dirty="0" smtClean="0"/>
              <a:t> </a:t>
            </a:r>
            <a:r>
              <a:rPr lang="en-US" sz="3800" dirty="0" err="1" smtClean="0"/>
              <a:t>Tuytelaars</a:t>
            </a:r>
            <a:r>
              <a:rPr lang="en-US" sz="3800" dirty="0" smtClean="0"/>
              <a:t>, and Luc Vin </a:t>
            </a:r>
            <a:r>
              <a:rPr lang="en-US" sz="3800" dirty="0" err="1" smtClean="0"/>
              <a:t>Gool</a:t>
            </a:r>
            <a:r>
              <a:rPr lang="en-US" sz="3800" dirty="0" smtClean="0"/>
              <a:t> in 10 September 2008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/>
              <a:t>Serhat</a:t>
            </a:r>
            <a:r>
              <a:rPr lang="en-US" dirty="0" smtClean="0"/>
              <a:t> </a:t>
            </a:r>
            <a:r>
              <a:rPr lang="en-US" dirty="0" err="1" smtClean="0"/>
              <a:t>Emre</a:t>
            </a:r>
            <a:r>
              <a:rPr lang="en-US" dirty="0" smtClean="0"/>
              <a:t> </a:t>
            </a:r>
            <a:r>
              <a:rPr lang="en-US" dirty="0" err="1" smtClean="0"/>
              <a:t>Cebeci</a:t>
            </a:r>
            <a:endParaRPr lang="en-US" dirty="0" smtClean="0"/>
          </a:p>
          <a:p>
            <a:r>
              <a:rPr lang="en-US" dirty="0" smtClean="0"/>
              <a:t>			15667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09160"/>
          </a:xfrm>
        </p:spPr>
        <p:txBody>
          <a:bodyPr>
            <a:normAutofit lnSpcReduction="10000"/>
          </a:bodyPr>
          <a:lstStyle/>
          <a:p>
            <a:pPr lvl="8"/>
            <a:r>
              <a:rPr lang="en-US" dirty="0" smtClean="0"/>
              <a:t>       </a:t>
            </a:r>
          </a:p>
          <a:p>
            <a:pPr lvl="8"/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Lowe proposed </a:t>
            </a:r>
            <a:r>
              <a:rPr lang="en-US" sz="2400" dirty="0" err="1" smtClean="0"/>
              <a:t>DoG</a:t>
            </a:r>
            <a:r>
              <a:rPr lang="en-US" sz="2400" dirty="0" smtClean="0"/>
              <a:t> rather than </a:t>
            </a:r>
            <a:r>
              <a:rPr lang="en-US" sz="2400" dirty="0" err="1" smtClean="0"/>
              <a:t>LoG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Authors approximate </a:t>
            </a:r>
            <a:r>
              <a:rPr lang="en-US" sz="2400" dirty="0" err="1" smtClean="0"/>
              <a:t>LoG</a:t>
            </a:r>
            <a:r>
              <a:rPr lang="en-US" sz="2400" dirty="0" smtClean="0"/>
              <a:t> by box </a:t>
            </a:r>
            <a:r>
              <a:rPr lang="en-US" sz="2400" dirty="0" smtClean="0"/>
              <a:t>filters,</a:t>
            </a:r>
          </a:p>
          <a:p>
            <a:r>
              <a:rPr lang="en-US" sz="2400" dirty="0" smtClean="0"/>
              <a:t> computationally efficient </a:t>
            </a:r>
            <a:endParaRPr lang="en-US" sz="2400" dirty="0" smtClean="0"/>
          </a:p>
          <a:p>
            <a:r>
              <a:rPr lang="en-US" sz="2400" dirty="0" smtClean="0"/>
              <a:t>Hessian Approximation using box filters:</a:t>
            </a:r>
          </a:p>
          <a:p>
            <a:r>
              <a:rPr lang="en-US" sz="2000" dirty="0" err="1" smtClean="0"/>
              <a:t>detH_app</a:t>
            </a:r>
            <a:r>
              <a:rPr lang="en-US" sz="2000" dirty="0" smtClean="0"/>
              <a:t> = </a:t>
            </a:r>
            <a:r>
              <a:rPr lang="en-US" sz="2000" dirty="0" err="1" smtClean="0"/>
              <a:t>DxxDyy</a:t>
            </a:r>
            <a:r>
              <a:rPr lang="en-US" sz="2000" dirty="0" smtClean="0"/>
              <a:t> – (0.9Dxy)^</a:t>
            </a:r>
            <a:r>
              <a:rPr lang="en-US" sz="2000" dirty="0" smtClean="0"/>
              <a:t>2 		</a:t>
            </a:r>
            <a:r>
              <a:rPr lang="en-US" sz="1600" dirty="0" smtClean="0"/>
              <a:t>where </a:t>
            </a:r>
            <a:r>
              <a:rPr lang="en-US" sz="1600" dirty="0" err="1" smtClean="0"/>
              <a:t>Dxx,Dyy</a:t>
            </a:r>
            <a:r>
              <a:rPr lang="en-US" sz="1600" dirty="0" smtClean="0"/>
              <a:t>, </a:t>
            </a:r>
            <a:r>
              <a:rPr lang="en-US" sz="1600" dirty="0" err="1" smtClean="0"/>
              <a:t>Dxy</a:t>
            </a:r>
            <a:r>
              <a:rPr lang="en-US" sz="1600" dirty="0" smtClean="0"/>
              <a:t> is the box 						filter approximation of </a:t>
            </a:r>
            <a:r>
              <a:rPr lang="en-US" sz="1600" dirty="0" err="1" smtClean="0"/>
              <a:t>LoG</a:t>
            </a:r>
            <a:endParaRPr lang="en-US" sz="1600" dirty="0" smtClean="0"/>
          </a:p>
          <a:p>
            <a:r>
              <a:rPr lang="el-GR" sz="2400" b="1" dirty="0" smtClean="0"/>
              <a:t>σ</a:t>
            </a:r>
            <a:r>
              <a:rPr lang="en-US" sz="2400" b="1" dirty="0" smtClean="0"/>
              <a:t> = 0.4L     </a:t>
            </a:r>
            <a:r>
              <a:rPr lang="en-US" sz="2400" dirty="0" smtClean="0"/>
              <a:t>where  </a:t>
            </a:r>
            <a:r>
              <a:rPr lang="en-US" sz="2400" b="1" dirty="0" smtClean="0"/>
              <a:t>L = 2</a:t>
            </a:r>
            <a:r>
              <a:rPr lang="en-US" sz="2400" b="1" baseline="30000" dirty="0" smtClean="0"/>
              <a:t>oct </a:t>
            </a:r>
            <a:r>
              <a:rPr lang="en-US" sz="2400" b="1" dirty="0" smtClean="0"/>
              <a:t>*s +1</a:t>
            </a:r>
          </a:p>
          <a:p>
            <a:r>
              <a:rPr lang="en-US" sz="2400" b="1" dirty="0" smtClean="0"/>
              <a:t>Size of filter = 3L </a:t>
            </a:r>
          </a:p>
          <a:p>
            <a:endParaRPr lang="en-US" dirty="0"/>
          </a:p>
        </p:txBody>
      </p:sp>
      <p:pic>
        <p:nvPicPr>
          <p:cNvPr id="4" name="Picture 3" descr="Captur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066800"/>
            <a:ext cx="3772427" cy="172426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858000" y="41148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octav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838200"/>
            <a:ext cx="3781953" cy="2152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au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67800" cy="6477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boxfil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8255000" cy="6191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Integral Images and Box Filters</a:t>
            </a:r>
            <a:endParaRPr lang="en-US" dirty="0"/>
          </a:p>
        </p:txBody>
      </p:sp>
      <p:pic>
        <p:nvPicPr>
          <p:cNvPr id="4" name="Content Placeholder 3" descr="integral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667000"/>
            <a:ext cx="4429382" cy="3228373"/>
          </a:xfrm>
          <a:prstGeom prst="rect">
            <a:avLst/>
          </a:prstGeom>
        </p:spPr>
      </p:pic>
      <p:pic>
        <p:nvPicPr>
          <p:cNvPr id="5" name="Picture 4" descr="formu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447800"/>
            <a:ext cx="2258567" cy="99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1447800"/>
            <a:ext cx="327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Summation of all intensity values within rectangular region from top-left point to specified point.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Why They chose integral image?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decrease computation time, by getting rid of multiplication.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3 addition operation is needed.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Point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" y="2209800"/>
            <a:ext cx="1981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Calculation of Hessian Determinant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81200" cy="1371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2590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2209800"/>
            <a:ext cx="1981200" cy="1371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62800" y="2209800"/>
            <a:ext cx="1981200" cy="1371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1600" y="2514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Non-max Suppression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266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Point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Thresholding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Simple eliminating method by removing the values under threshold value. </a:t>
            </a:r>
          </a:p>
          <a:p>
            <a:r>
              <a:rPr lang="en-US" sz="2000" dirty="0" smtClean="0"/>
              <a:t>I used 0.001, but, still it removes so many points. </a:t>
            </a:r>
          </a:p>
          <a:p>
            <a:r>
              <a:rPr lang="en-US" sz="2000" dirty="0" smtClean="0"/>
              <a:t>Non-max suppression:</a:t>
            </a:r>
          </a:p>
          <a:p>
            <a:endParaRPr lang="en-US" sz="2000" dirty="0"/>
          </a:p>
        </p:txBody>
      </p:sp>
      <p:pic>
        <p:nvPicPr>
          <p:cNvPr id="4" name="Picture 3" descr="Captur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505200"/>
            <a:ext cx="2895600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3962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Non-max suppression in x-y-scale direction.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Point Interpolation: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It is for sub-pixel accuracy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Taylor expansion of Hessian determinant for detecting offset from pixel point.</a:t>
            </a:r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nterp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733800"/>
            <a:ext cx="4010585" cy="1028844"/>
          </a:xfrm>
          <a:prstGeom prst="rect">
            <a:avLst/>
          </a:prstGeom>
        </p:spPr>
      </p:pic>
      <p:pic>
        <p:nvPicPr>
          <p:cNvPr id="5" name="Picture 4" descr="interp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4953000"/>
            <a:ext cx="1590897" cy="476317"/>
          </a:xfrm>
          <a:prstGeom prst="rect">
            <a:avLst/>
          </a:prstGeom>
        </p:spPr>
      </p:pic>
      <p:pic>
        <p:nvPicPr>
          <p:cNvPr id="6" name="Picture 5" descr="interp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5562600"/>
            <a:ext cx="2219635" cy="1057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3886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Here, I took x is 0.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5029200"/>
            <a:ext cx="414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Derivatives are calculated by taking difference of Hessian.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lgorith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47800"/>
            <a:ext cx="8438866" cy="44958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Filtering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There are 3 step here.</a:t>
            </a:r>
          </a:p>
          <a:p>
            <a:pPr lvl="2"/>
            <a:r>
              <a:rPr lang="en-US" dirty="0" err="1" smtClean="0"/>
              <a:t>Thresholding</a:t>
            </a:r>
            <a:endParaRPr lang="en-US" dirty="0" smtClean="0"/>
          </a:p>
          <a:p>
            <a:pPr lvl="2"/>
            <a:r>
              <a:rPr lang="en-US" dirty="0" smtClean="0"/>
              <a:t>3x3x3 non-max suppression</a:t>
            </a:r>
          </a:p>
          <a:p>
            <a:pPr lvl="2"/>
            <a:r>
              <a:rPr lang="en-US" dirty="0" smtClean="0"/>
              <a:t>Interpolation of interest point. (this step was skipped in my implementation).</a:t>
            </a:r>
          </a:p>
          <a:p>
            <a:r>
              <a:rPr lang="en-US" dirty="0" smtClean="0"/>
              <a:t>3x3x3 non-max suppression is checking its neighbors’ values in x – y direction and scale level direction.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4" name="Content Placeholder 3" descr="Capture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4191000"/>
            <a:ext cx="30480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762000" y="2133600"/>
            <a:ext cx="1752600" cy="1066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81400" y="2209800"/>
            <a:ext cx="1828800" cy="1066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7000" y="2209800"/>
            <a:ext cx="1828800" cy="1066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590800" y="2514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86400" y="25908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0" y="22098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 Point Detection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438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Orientation Assignment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2438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Descriptor Construction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2"/>
            <a:r>
              <a:rPr lang="en-US" dirty="0" smtClean="0"/>
              <a:t>What </a:t>
            </a:r>
            <a:r>
              <a:rPr lang="en-US" dirty="0" smtClean="0"/>
              <a:t>was proposed by CV feature extraction researchers?</a:t>
            </a:r>
          </a:p>
          <a:p>
            <a:pPr lvl="2"/>
            <a:r>
              <a:rPr lang="en-US" dirty="0" smtClean="0"/>
              <a:t>What is the problem in feature extraction?</a:t>
            </a:r>
          </a:p>
          <a:p>
            <a:r>
              <a:rPr lang="en-US" dirty="0" smtClean="0"/>
              <a:t>Paper Feature Extraction Proposal</a:t>
            </a:r>
            <a:r>
              <a:rPr lang="en-US" dirty="0" smtClean="0"/>
              <a:t>: </a:t>
            </a:r>
            <a:r>
              <a:rPr lang="en-US" dirty="0" smtClean="0"/>
              <a:t>SURF Method</a:t>
            </a:r>
          </a:p>
          <a:p>
            <a:r>
              <a:rPr lang="en-US" dirty="0" smtClean="0"/>
              <a:t>Result</a:t>
            </a:r>
            <a:endParaRPr lang="en-US" dirty="0" smtClean="0"/>
          </a:p>
          <a:p>
            <a:r>
              <a:rPr lang="en-US" dirty="0" smtClean="0"/>
              <a:t>Conclusion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Orientation Assignment</a:t>
            </a:r>
            <a:endParaRPr lang="en-US" dirty="0"/>
          </a:p>
        </p:txBody>
      </p:sp>
      <p:pic>
        <p:nvPicPr>
          <p:cNvPr id="4" name="Content Placeholder 3" descr="windows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3886200"/>
            <a:ext cx="3276600" cy="2667000"/>
          </a:xfrm>
          <a:prstGeom prst="rect">
            <a:avLst/>
          </a:prstGeom>
        </p:spPr>
      </p:pic>
      <p:pic>
        <p:nvPicPr>
          <p:cNvPr id="5" name="Picture 4" descr="untitle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3962400"/>
            <a:ext cx="3505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0668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Information retrieval from circular region with 6*s radius around interest point.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Dominant orientation is found by scanning circular region with sliding window (π/3 at each step).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Information is extracted using </a:t>
            </a:r>
            <a:r>
              <a:rPr lang="en-US" dirty="0" err="1" smtClean="0"/>
              <a:t>Haar</a:t>
            </a:r>
            <a:r>
              <a:rPr lang="en-US" dirty="0" smtClean="0"/>
              <a:t> wavelet 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Then, to decrease the effect of point that is far from interest point, Gaussian weights are used.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Each wavelet response within window are summed. Longest vector’s orientation is chosen to represent point’s orientation.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U-SURF, this part is skipped.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762000" y="2133600"/>
            <a:ext cx="1752600" cy="1066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81400" y="2209800"/>
            <a:ext cx="1828800" cy="1066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7000" y="2209800"/>
            <a:ext cx="1828800" cy="1066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590800" y="2514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86400" y="25908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0" y="22098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 Point Detection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438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Orientation Assignment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2438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Descriptor Construction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Construct square region with 20*s length.</a:t>
            </a:r>
          </a:p>
          <a:p>
            <a:r>
              <a:rPr lang="en-US" dirty="0" smtClean="0"/>
              <a:t>2. Square is divided into 4x4 square </a:t>
            </a:r>
            <a:r>
              <a:rPr lang="en-US" dirty="0" err="1" smtClean="0"/>
              <a:t>subregions</a:t>
            </a:r>
            <a:endParaRPr lang="en-US" dirty="0" smtClean="0"/>
          </a:p>
          <a:p>
            <a:r>
              <a:rPr lang="en-US" dirty="0" smtClean="0"/>
              <a:t>3. Take </a:t>
            </a:r>
            <a:r>
              <a:rPr lang="en-US" dirty="0" err="1" smtClean="0"/>
              <a:t>Haar</a:t>
            </a:r>
            <a:r>
              <a:rPr lang="en-US" dirty="0" smtClean="0"/>
              <a:t> response of these sub-regions</a:t>
            </a:r>
          </a:p>
          <a:p>
            <a:r>
              <a:rPr lang="en-US" dirty="0" smtClean="0"/>
              <a:t>4. Weight the response with Gaussian weights.</a:t>
            </a:r>
            <a:endParaRPr lang="en-US" dirty="0"/>
          </a:p>
        </p:txBody>
      </p:sp>
      <p:pic>
        <p:nvPicPr>
          <p:cNvPr id="4" name="Content Placeholder 3" descr="axis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581400"/>
            <a:ext cx="41910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each sub-region:</a:t>
            </a:r>
          </a:p>
          <a:p>
            <a:pPr lvl="2"/>
            <a:r>
              <a:rPr lang="en-US" dirty="0" smtClean="0"/>
              <a:t>Sum the responses in x direction 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,</a:t>
            </a:r>
          </a:p>
          <a:p>
            <a:pPr lvl="2"/>
            <a:r>
              <a:rPr lang="en-US" dirty="0" smtClean="0"/>
              <a:t> Sum the responses in y direction 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,</a:t>
            </a:r>
          </a:p>
          <a:p>
            <a:pPr lvl="2"/>
            <a:r>
              <a:rPr lang="en-US" dirty="0" smtClean="0"/>
              <a:t>Sum absolute of the responses in x direction  |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|</a:t>
            </a:r>
          </a:p>
          <a:p>
            <a:pPr lvl="2"/>
            <a:r>
              <a:rPr lang="en-US" dirty="0" smtClean="0"/>
              <a:t>Sum absolute of the responses in x direction  |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|</a:t>
            </a:r>
          </a:p>
          <a:p>
            <a:pPr lvl="2"/>
            <a:r>
              <a:rPr lang="en-US" dirty="0" smtClean="0"/>
              <a:t>Then, we have 4 dimensional array for each </a:t>
            </a:r>
            <a:r>
              <a:rPr lang="en-US" dirty="0" err="1" smtClean="0"/>
              <a:t>subregion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64 dimensional array from 16 sub-regions 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step	    Matching the feature 				    vectors between images.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Which distance metric?	      </a:t>
            </a:r>
            <a:r>
              <a:rPr lang="en-US" dirty="0" err="1" smtClean="0"/>
              <a:t>Mahalonobis</a:t>
            </a:r>
            <a:r>
              <a:rPr lang="en-US" dirty="0" smtClean="0"/>
              <a:t> 					     	      Euclidean Dist.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667000" y="17526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724400" y="37338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resul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6909" y="1219200"/>
            <a:ext cx="7010400" cy="52578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Classification or Object detection using SURF features.</a:t>
            </a:r>
          </a:p>
          <a:p>
            <a:endParaRPr lang="en-US" dirty="0" smtClean="0"/>
          </a:p>
          <a:p>
            <a:r>
              <a:rPr lang="en-US" dirty="0" smtClean="0"/>
              <a:t>Thinking </a:t>
            </a:r>
            <a:r>
              <a:rPr lang="en-US" dirty="0" smtClean="0"/>
              <a:t>about how to get rid of double for loops.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SURF is good at </a:t>
            </a:r>
          </a:p>
          <a:p>
            <a:pPr lvl="2"/>
            <a:r>
              <a:rPr lang="en-US" dirty="0" smtClean="0"/>
              <a:t>rotation invariance </a:t>
            </a:r>
          </a:p>
          <a:p>
            <a:pPr lvl="2"/>
            <a:r>
              <a:rPr lang="en-US" dirty="0" smtClean="0"/>
              <a:t>blurred images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SURF is not so good at </a:t>
            </a:r>
          </a:p>
          <a:p>
            <a:pPr lvl="2"/>
            <a:r>
              <a:rPr lang="en-US" dirty="0" smtClean="0"/>
              <a:t>Illumination change</a:t>
            </a:r>
          </a:p>
          <a:p>
            <a:pPr lvl="2"/>
            <a:r>
              <a:rPr lang="en-US" dirty="0" smtClean="0"/>
              <a:t>Viewpoint change</a:t>
            </a:r>
          </a:p>
          <a:p>
            <a:pPr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1. Bay H, </a:t>
            </a:r>
            <a:r>
              <a:rPr lang="en-US" dirty="0" err="1" smtClean="0"/>
              <a:t>Ess</a:t>
            </a:r>
            <a:r>
              <a:rPr lang="en-US" dirty="0" smtClean="0"/>
              <a:t> H., </a:t>
            </a:r>
            <a:r>
              <a:rPr lang="en-US" dirty="0" err="1" smtClean="0"/>
              <a:t>Tuytelaars</a:t>
            </a:r>
            <a:r>
              <a:rPr lang="en-US" dirty="0" smtClean="0"/>
              <a:t> T., </a:t>
            </a:r>
            <a:r>
              <a:rPr lang="en-US" dirty="0" err="1" smtClean="0"/>
              <a:t>Gool</a:t>
            </a:r>
            <a:r>
              <a:rPr lang="en-US" dirty="0" smtClean="0"/>
              <a:t> L.V., Speeded Up Robust Features(SURF) in 10 September 2008.</a:t>
            </a:r>
          </a:p>
          <a:p>
            <a:r>
              <a:rPr lang="en-US" dirty="0" smtClean="0"/>
              <a:t>2.http://</a:t>
            </a:r>
            <a:r>
              <a:rPr lang="en-US" dirty="0" err="1" smtClean="0"/>
              <a:t>docs.opencv.org</a:t>
            </a:r>
            <a:r>
              <a:rPr lang="en-US" dirty="0" smtClean="0"/>
              <a:t>/2.4/doc/tutorials/features2d/</a:t>
            </a:r>
            <a:r>
              <a:rPr lang="en-US" dirty="0" err="1" smtClean="0"/>
              <a:t>feature_homography</a:t>
            </a:r>
            <a:r>
              <a:rPr lang="en-US" dirty="0" smtClean="0"/>
              <a:t>/</a:t>
            </a:r>
            <a:r>
              <a:rPr lang="en-US" dirty="0" err="1" smtClean="0"/>
              <a:t>feature_homography.html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3.</a:t>
            </a:r>
            <a:r>
              <a:rPr lang="en-US" u="sng" dirty="0" smtClean="0">
                <a:hlinkClick r:id="rId2"/>
              </a:rPr>
              <a:t>http://docs.opencv.org/master/df/dd2/tutorial_py_surf_intro.html</a:t>
            </a:r>
            <a:endParaRPr lang="en-US" dirty="0" smtClean="0"/>
          </a:p>
          <a:p>
            <a:r>
              <a:rPr lang="en-US" dirty="0" smtClean="0"/>
              <a:t>     4. </a:t>
            </a:r>
            <a:r>
              <a:rPr lang="en-US" dirty="0" err="1" smtClean="0"/>
              <a:t>Oyallon</a:t>
            </a:r>
            <a:r>
              <a:rPr lang="en-US" dirty="0" smtClean="0"/>
              <a:t>, E., Rabin, J., “An Analysis of the SURF Method” </a:t>
            </a:r>
            <a:r>
              <a:rPr lang="en-US" dirty="0" err="1" smtClean="0"/>
              <a:t>Departmen</a:t>
            </a:r>
            <a:r>
              <a:rPr lang="en-US" dirty="0" smtClean="0"/>
              <a:t> </a:t>
            </a:r>
            <a:r>
              <a:rPr lang="en-US" dirty="0" err="1" smtClean="0"/>
              <a:t>Informatique</a:t>
            </a:r>
            <a:r>
              <a:rPr lang="en-US" dirty="0" smtClean="0"/>
              <a:t>, France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Finding image correspondence is important in CV application.</a:t>
            </a:r>
          </a:p>
          <a:p>
            <a:r>
              <a:rPr lang="en-US" dirty="0" smtClean="0"/>
              <a:t> Interest points can be:</a:t>
            </a:r>
          </a:p>
          <a:p>
            <a:pPr lvl="2"/>
            <a:r>
              <a:rPr lang="en-US" dirty="0" smtClean="0"/>
              <a:t>Corners,</a:t>
            </a:r>
          </a:p>
          <a:p>
            <a:pPr lvl="2"/>
            <a:r>
              <a:rPr lang="en-US" dirty="0" smtClean="0"/>
              <a:t>Blobs</a:t>
            </a:r>
          </a:p>
          <a:p>
            <a:pPr lvl="2"/>
            <a:r>
              <a:rPr lang="en-US" dirty="0" smtClean="0"/>
              <a:t>T-junctions</a:t>
            </a:r>
          </a:p>
          <a:p>
            <a:r>
              <a:rPr lang="en-US" dirty="0" smtClean="0"/>
              <a:t>Authors stated that repeatability is the most important thing in  interest point detector.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Repetability</a:t>
            </a:r>
            <a:r>
              <a:rPr lang="en-US" dirty="0" smtClean="0"/>
              <a:t>		finding same interest   					points under different 					viewing conditions.  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44196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neighborhood is represented in feature vector. 		Distinctive,							Robust to noise,						Robust to geometric and 				photometric deformations.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09800" y="21336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0" y="3962400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3962400"/>
            <a:ext cx="1828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29200" y="3962400"/>
            <a:ext cx="1828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3886200"/>
            <a:ext cx="1828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600200" y="4343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267200" y="4343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553200" y="4343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41148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 Point Detection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3200" y="4114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Orientation Assignment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4191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Descriptor Construction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0" y="4114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Matching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914400" y="2362200"/>
            <a:ext cx="1752600" cy="1066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2362200"/>
            <a:ext cx="1828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2438400"/>
            <a:ext cx="1828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590800" y="2667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05400" y="2743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2438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 Point Detection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2590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Orientation Assignment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2590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Descriptor Construction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Point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" y="2209800"/>
            <a:ext cx="1981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Calculation of Hessian Determinant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81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2590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2209800"/>
            <a:ext cx="1981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62800" y="2209800"/>
            <a:ext cx="1981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1600" y="2514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Non-max Suppression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266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057400" y="2667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781800" y="2667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495800" y="2667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Point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" y="2209800"/>
            <a:ext cx="1981200" cy="1371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Calculation of Hessian Determinant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81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2590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2209800"/>
            <a:ext cx="1981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62800" y="2209800"/>
            <a:ext cx="1981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1600" y="2514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Non-max Suppression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266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Hessian Determinant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709160"/>
          </a:xfrm>
        </p:spPr>
        <p:txBody>
          <a:bodyPr/>
          <a:lstStyle/>
          <a:p>
            <a:r>
              <a:rPr lang="en-US" sz="2400" dirty="0" smtClean="0"/>
              <a:t>Hessian-based is more stable and repeatable than Harris-based determinant.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SURF constructs Hessian                                  determinant layers with				 different scales.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2895600" cy="153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19600" y="18288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Lxx</a:t>
            </a:r>
            <a:r>
              <a:rPr lang="en-US" dirty="0" smtClean="0"/>
              <a:t>, </a:t>
            </a:r>
            <a:r>
              <a:rPr lang="en-US" dirty="0" err="1" smtClean="0"/>
              <a:t>Lxy</a:t>
            </a:r>
            <a:r>
              <a:rPr lang="en-US" dirty="0" smtClean="0"/>
              <a:t>, </a:t>
            </a:r>
            <a:r>
              <a:rPr lang="en-US" dirty="0" err="1" smtClean="0"/>
              <a:t>Lyy</a:t>
            </a:r>
            <a:r>
              <a:rPr lang="en-US" dirty="0" smtClean="0"/>
              <a:t>: </a:t>
            </a:r>
            <a:r>
              <a:rPr lang="en-US" dirty="0" err="1" smtClean="0"/>
              <a:t>LoG</a:t>
            </a:r>
            <a:r>
              <a:rPr lang="en-US" dirty="0" smtClean="0"/>
              <a:t> of image using second derivative of Gaussian</a:t>
            </a:r>
          </a:p>
          <a:p>
            <a:endParaRPr lang="en-US" dirty="0"/>
          </a:p>
        </p:txBody>
      </p:sp>
      <p:pic>
        <p:nvPicPr>
          <p:cNvPr id="6" name="Picture 5" descr="hessi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1999" y="3352800"/>
            <a:ext cx="4300655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Construction of Hessian Det.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Hessian determinant is taken with different octave and scale level. </a:t>
            </a:r>
          </a:p>
          <a:p>
            <a:r>
              <a:rPr lang="en-US" dirty="0" smtClean="0"/>
              <a:t>4 octaves and 4 scale levels are used</a:t>
            </a:r>
          </a:p>
          <a:p>
            <a:r>
              <a:rPr lang="en-US" dirty="0" smtClean="0"/>
              <a:t>Aim: To localize interest point.</a:t>
            </a:r>
          </a:p>
          <a:p>
            <a:r>
              <a:rPr lang="en-US" dirty="0" smtClean="0"/>
              <a:t>Iterative solution is computationally exhaustive!!! </a:t>
            </a:r>
          </a:p>
          <a:p>
            <a:r>
              <a:rPr lang="en-US" dirty="0" smtClean="0"/>
              <a:t>How can this method be faster and robust at the same time?</a:t>
            </a:r>
          </a:p>
          <a:p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295400" y="2590800"/>
            <a:ext cx="1295400" cy="533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1254</TotalTime>
  <Words>742</Words>
  <Application>Microsoft Office PowerPoint</Application>
  <PresentationFormat>On-screen Show (4:3)</PresentationFormat>
  <Paragraphs>158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Apex</vt:lpstr>
      <vt:lpstr>Speeded Up Robust Features (SURF)</vt:lpstr>
      <vt:lpstr>Outlines</vt:lpstr>
      <vt:lpstr>Introduction</vt:lpstr>
      <vt:lpstr>Introduction(Cont’d)</vt:lpstr>
      <vt:lpstr>Slide 5</vt:lpstr>
      <vt:lpstr>Interest Point Detection</vt:lpstr>
      <vt:lpstr>Interest Point Detection</vt:lpstr>
      <vt:lpstr>Hessian Determinant</vt:lpstr>
      <vt:lpstr>Construction of Hessian Det. Layers</vt:lpstr>
      <vt:lpstr>Slide 10</vt:lpstr>
      <vt:lpstr>Slide 11</vt:lpstr>
      <vt:lpstr>Slide 12</vt:lpstr>
      <vt:lpstr>Integral Images and Box Filters</vt:lpstr>
      <vt:lpstr>Interest Point Detection</vt:lpstr>
      <vt:lpstr>Interest Point Filtering</vt:lpstr>
      <vt:lpstr>Interpolation</vt:lpstr>
      <vt:lpstr>Slide 17</vt:lpstr>
      <vt:lpstr>Feature Filtering </vt:lpstr>
      <vt:lpstr>Slide 19</vt:lpstr>
      <vt:lpstr>Orientation Assignment</vt:lpstr>
      <vt:lpstr>Slide 21</vt:lpstr>
      <vt:lpstr>Descriptor</vt:lpstr>
      <vt:lpstr>Descriptor</vt:lpstr>
      <vt:lpstr>Feature Matching</vt:lpstr>
      <vt:lpstr>Results</vt:lpstr>
      <vt:lpstr>Future Work</vt:lpstr>
      <vt:lpstr>Conclusion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Speeded Up Robust Features (SURF)</dc:title>
  <dc:creator>Serhat Emre</dc:creator>
  <cp:lastModifiedBy>SUUSER</cp:lastModifiedBy>
  <cp:revision>8</cp:revision>
  <dcterms:created xsi:type="dcterms:W3CDTF">2006-08-16T00:00:00Z</dcterms:created>
  <dcterms:modified xsi:type="dcterms:W3CDTF">2017-01-17T11:20:32Z</dcterms:modified>
</cp:coreProperties>
</file>