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92" r:id="rId2"/>
    <p:sldId id="302" r:id="rId3"/>
    <p:sldId id="278" r:id="rId4"/>
    <p:sldId id="279" r:id="rId5"/>
    <p:sldId id="303" r:id="rId6"/>
    <p:sldId id="282" r:id="rId7"/>
    <p:sldId id="293" r:id="rId8"/>
    <p:sldId id="285" r:id="rId9"/>
    <p:sldId id="294" r:id="rId10"/>
    <p:sldId id="289" r:id="rId11"/>
    <p:sldId id="290" r:id="rId12"/>
    <p:sldId id="295" r:id="rId13"/>
    <p:sldId id="296" r:id="rId14"/>
    <p:sldId id="297" r:id="rId15"/>
    <p:sldId id="298" r:id="rId16"/>
    <p:sldId id="299" r:id="rId17"/>
    <p:sldId id="300" r:id="rId18"/>
    <p:sldId id="301" r:id="rId19"/>
  </p:sldIdLst>
  <p:sldSz cx="9144000" cy="6858000" type="screen4x3"/>
  <p:notesSz cx="6815138"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00" autoAdjust="0"/>
  </p:normalViewPr>
  <p:slideViewPr>
    <p:cSldViewPr>
      <p:cViewPr varScale="1">
        <p:scale>
          <a:sx n="71" d="100"/>
          <a:sy n="71" d="100"/>
        </p:scale>
        <p:origin x="-64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275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60800" y="0"/>
            <a:ext cx="2952750" cy="496888"/>
          </a:xfrm>
          <a:prstGeom prst="rect">
            <a:avLst/>
          </a:prstGeom>
        </p:spPr>
        <p:txBody>
          <a:bodyPr vert="horz" lIns="91440" tIns="45720" rIns="91440" bIns="45720" rtlCol="0"/>
          <a:lstStyle>
            <a:lvl1pPr algn="r">
              <a:defRPr sz="1200"/>
            </a:lvl1pPr>
          </a:lstStyle>
          <a:p>
            <a:fld id="{4073D23C-BD3F-40E1-99C0-8746F24F0B11}" type="datetimeFigureOut">
              <a:rPr lang="en-GB" smtClean="0"/>
              <a:pPr/>
              <a:t>24/12/2010</a:t>
            </a:fld>
            <a:endParaRPr lang="en-GB"/>
          </a:p>
        </p:txBody>
      </p:sp>
      <p:sp>
        <p:nvSpPr>
          <p:cNvPr id="4" name="Footer Placeholder 3"/>
          <p:cNvSpPr>
            <a:spLocks noGrp="1"/>
          </p:cNvSpPr>
          <p:nvPr>
            <p:ph type="ftr" sz="quarter" idx="2"/>
          </p:nvPr>
        </p:nvSpPr>
        <p:spPr>
          <a:xfrm>
            <a:off x="0" y="9444038"/>
            <a:ext cx="2952750" cy="4968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60800" y="9444038"/>
            <a:ext cx="2952750" cy="496887"/>
          </a:xfrm>
          <a:prstGeom prst="rect">
            <a:avLst/>
          </a:prstGeom>
        </p:spPr>
        <p:txBody>
          <a:bodyPr vert="horz" lIns="91440" tIns="45720" rIns="91440" bIns="45720" rtlCol="0" anchor="b"/>
          <a:lstStyle>
            <a:lvl1pPr algn="r">
              <a:defRPr sz="1200"/>
            </a:lvl1pPr>
          </a:lstStyle>
          <a:p>
            <a:fld id="{46021A42-13CE-4705-802B-315D1E7CE95C}"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3226" cy="49712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60335" y="0"/>
            <a:ext cx="2953226" cy="497126"/>
          </a:xfrm>
          <a:prstGeom prst="rect">
            <a:avLst/>
          </a:prstGeom>
        </p:spPr>
        <p:txBody>
          <a:bodyPr vert="horz" lIns="91440" tIns="45720" rIns="91440" bIns="45720" rtlCol="0"/>
          <a:lstStyle>
            <a:lvl1pPr algn="r">
              <a:defRPr sz="1200"/>
            </a:lvl1pPr>
          </a:lstStyle>
          <a:p>
            <a:fld id="{8F39931E-2716-4435-B5BA-62D8AD68C3BB}" type="datetimeFigureOut">
              <a:rPr lang="en-US" smtClean="0"/>
              <a:pPr/>
              <a:t>12/24/2010</a:t>
            </a:fld>
            <a:endParaRPr lang="en-GB"/>
          </a:p>
        </p:txBody>
      </p:sp>
      <p:sp>
        <p:nvSpPr>
          <p:cNvPr id="4" name="Slide Image Placeholder 3"/>
          <p:cNvSpPr>
            <a:spLocks noGrp="1" noRot="1" noChangeAspect="1"/>
          </p:cNvSpPr>
          <p:nvPr>
            <p:ph type="sldImg" idx="2"/>
          </p:nvPr>
        </p:nvSpPr>
        <p:spPr>
          <a:xfrm>
            <a:off x="923925" y="746125"/>
            <a:ext cx="4968875" cy="3727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1514" y="4722694"/>
            <a:ext cx="5452110" cy="447413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43662"/>
            <a:ext cx="2953226" cy="497126"/>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60335" y="9443662"/>
            <a:ext cx="2953226" cy="497126"/>
          </a:xfrm>
          <a:prstGeom prst="rect">
            <a:avLst/>
          </a:prstGeom>
        </p:spPr>
        <p:txBody>
          <a:bodyPr vert="horz" lIns="91440" tIns="45720" rIns="91440" bIns="45720" rtlCol="0" anchor="b"/>
          <a:lstStyle>
            <a:lvl1pPr algn="r">
              <a:defRPr sz="1200"/>
            </a:lvl1pPr>
          </a:lstStyle>
          <a:p>
            <a:fld id="{3C1AB3E9-D33A-443C-840D-E010D2345C0A}"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EF7A8B9C-44FA-43E9-80BC-E3B9046530B0}" type="slidenum">
              <a:rPr lang="tr-TR" smtClean="0"/>
              <a:pPr>
                <a:defRPr/>
              </a:pPr>
              <a:t>1</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0D9ACD9-11BE-4C66-AFA1-6E2E0E87C28E}" type="slidenum">
              <a:rPr lang="tr-TR" smtClean="0"/>
              <a:pPr/>
              <a:t>12</a:t>
            </a:fld>
            <a:endParaRPr lang="tr-TR" smtClean="0"/>
          </a:p>
        </p:txBody>
      </p:sp>
      <p:sp>
        <p:nvSpPr>
          <p:cNvPr id="399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99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z="900" smtClean="0">
                <a:latin typeface="Comic Sans MS" pitchFamily="66" charset="0"/>
              </a:rPr>
              <a:t>Bir organizmanın yüzleştiği uyaran davranışının doğrudan sonucu</a:t>
            </a:r>
          </a:p>
          <a:p>
            <a:pPr eaLnBrk="1" hangingPunct="1">
              <a:spcBef>
                <a:spcPct val="0"/>
              </a:spcBef>
            </a:pPr>
            <a:endParaRPr lang="tr-TR" smtClean="0">
              <a:latin typeface="Comic Sans MS" pitchFamily="66" charset="0"/>
            </a:endParaRPr>
          </a:p>
          <a:p>
            <a:pPr eaLnBrk="1" hangingPunct="1">
              <a:spcBef>
                <a:spcPct val="0"/>
              </a:spcBef>
            </a:pPr>
            <a:r>
              <a:rPr lang="tr-TR" smtClean="0">
                <a:latin typeface="Comic Sans MS" pitchFamily="66" charset="0"/>
              </a:rPr>
              <a:t>Tanım genel olarak yaz sonra psikoloji makine öğrenmesi açısından irdele</a:t>
            </a:r>
          </a:p>
          <a:p>
            <a:pPr eaLnBrk="1" hangingPunct="1">
              <a:spcBef>
                <a:spcPct val="0"/>
              </a:spcBef>
            </a:pPr>
            <a:r>
              <a:rPr lang="tr-TR" smtClean="0">
                <a:latin typeface="Comic Sans MS" pitchFamily="66" charset="0"/>
              </a:rPr>
              <a:t>Öncelikle psikolojide classical conditioning ile instrumental conditioningden bahset ve reinforcement learning icin olmazsa olmazlari belirt. (notlar ve psikoloji kitabı) Sonra makine öğrenmesi nediri bir cumle ile soyle ve cesitli </a:t>
            </a:r>
          </a:p>
          <a:p>
            <a:pPr eaLnBrk="1" hangingPunct="1">
              <a:spcBef>
                <a:spcPct val="0"/>
              </a:spcBef>
            </a:pPr>
            <a:r>
              <a:rPr lang="tr-TR" smtClean="0">
                <a:latin typeface="Comic Sans MS" pitchFamily="66" charset="0"/>
              </a:rPr>
              <a:t>yontemlerin adlarini ver ve dinamik programlama …….</a:t>
            </a:r>
          </a:p>
          <a:p>
            <a:pPr eaLnBrk="1" hangingPunct="1">
              <a:spcBef>
                <a:spcPct val="0"/>
              </a:spcBef>
            </a:pPr>
            <a:endParaRPr lang="tr-T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9E0C62D-2A72-4926-8905-39561CBB2A42}" type="slidenum">
              <a:rPr lang="tr-TR" smtClean="0"/>
              <a:pPr/>
              <a:t>13</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D537183-A5EB-4D53-B606-A4A07C038ABD}" type="slidenum">
              <a:rPr lang="tr-TR" smtClean="0"/>
              <a:pPr/>
              <a:t>14</a:t>
            </a:fld>
            <a:endParaRPr lang="tr-TR" smtClean="0"/>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dirty="0" smtClean="0"/>
              <a:t>Bu baslangicta olan Pavlov’la farkı ne. Yapilan secimler ortami etkiliyor. Secimler rastgele yapiliyor ve elde edilen sonuc degerlendiriliyor. Bu hali ile iliski kumak uzere var pekistirmeli ogrenme ama psikolojide bu Skinner tarafından gelistirilmis </a:t>
            </a:r>
            <a:r>
              <a:rPr lang="tr-TR" u="sng" dirty="0" smtClean="0"/>
              <a:t>For Pavlov</a:t>
            </a:r>
            <a:r>
              <a:rPr lang="tr-TR" dirty="0" smtClean="0"/>
              <a:t>, what was strengthened is the association between two stimuli (S-S learning). </a:t>
            </a:r>
          </a:p>
          <a:p>
            <a:pPr eaLnBrk="1" hangingPunct="1">
              <a:spcBef>
                <a:spcPct val="0"/>
              </a:spcBef>
            </a:pPr>
            <a:r>
              <a:rPr lang="tr-TR" u="sng" dirty="0" smtClean="0"/>
              <a:t>For Thorndike</a:t>
            </a:r>
            <a:r>
              <a:rPr lang="tr-TR" dirty="0" smtClean="0"/>
              <a:t>, what was strengthened was the association between a stimulus and a response (S-R learning). </a:t>
            </a:r>
          </a:p>
          <a:p>
            <a:pPr eaLnBrk="1" hangingPunct="1">
              <a:spcBef>
                <a:spcPct val="0"/>
              </a:spcBef>
            </a:pPr>
            <a:r>
              <a:rPr lang="tr-TR" u="sng" dirty="0" smtClean="0"/>
              <a:t>For Skinner</a:t>
            </a:r>
            <a:r>
              <a:rPr lang="tr-TR" dirty="0" smtClean="0"/>
              <a:t> there is no relationship to be strengthened; there is no stimulus to participate in an association. There is only the operant, tied only probabilistically, not causally, to any antecedent event with which it might be associated. </a:t>
            </a:r>
          </a:p>
          <a:p>
            <a:pPr eaLnBrk="1" hangingPunct="1">
              <a:spcBef>
                <a:spcPct val="0"/>
              </a:spcBef>
              <a:buFontTx/>
              <a:buChar char="•"/>
            </a:pPr>
            <a:endParaRPr lang="tr-TR"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D136330-C7FC-4014-B23F-4678C655890A}" type="slidenum">
              <a:rPr lang="tr-TR" smtClean="0"/>
              <a:pPr/>
              <a:t>15</a:t>
            </a:fld>
            <a:endParaRPr lang="tr-TR" smtClean="0"/>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19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dirty="0" smtClean="0"/>
              <a:t>in particular behavioral regulation approach is concerned with how an instrumental conditioning procedure set limits on the organism2s free flow of activities and the behavioral consequences of such constraints. It considers “goals” and and how organisms take advantage of the complexities of their environment and their multiple behavioral options in achieving their goals.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9E0C62D-2A72-4926-8905-39561CBB2A42}" type="slidenum">
              <a:rPr lang="tr-TR" smtClean="0"/>
              <a:pPr/>
              <a:t>16</a:t>
            </a:fld>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9E0C62D-2A72-4926-8905-39561CBB2A42}" type="slidenum">
              <a:rPr lang="tr-TR" smtClean="0"/>
              <a:pPr/>
              <a:t>17</a:t>
            </a:fld>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9E0C62D-2A72-4926-8905-39561CBB2A42}" type="slidenum">
              <a:rPr lang="tr-TR" smtClean="0"/>
              <a:pPr/>
              <a:t>18</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F4D7E-2175-4497-B383-F2D51231A840}" type="slidenum">
              <a:rPr lang="tr-TR"/>
              <a:pPr/>
              <a:t>3</a:t>
            </a:fld>
            <a:endParaRPr lang="tr-T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tr-TR"/>
              <a:t>goal-directed ile ilişkisini vurgulamayı unutma...Dogru karar vermenin gecmistekilere dayanarak secilen davranislarin gecikmis sonuclarınıda gozonune alarak ileriyi gormesi, planlama yapmasi bekleniyor.davranısların etkileri tam olarak ongorulemediginden  aracı surekli ortamı gozlemlemeli ve uygun sekilde tepki vermeli.</a:t>
            </a:r>
          </a:p>
          <a:p>
            <a:endParaRPr lang="tr-TR"/>
          </a:p>
          <a:p>
            <a:r>
              <a:rPr lang="tr-TR"/>
              <a:t>policy is a mapping from percieved states of the environment to actions to be taken when in those states. It corresponds to what in psychology to be called a set of stimulus-response rules or associations.reward ile value arasındaki farka dikkat cek...Modelin olmasinin tamamen dene yanildan ote planlama yapilmasini mumkun kildigindan bahset.</a:t>
            </a:r>
          </a:p>
          <a:p>
            <a:endParaRPr lang="tr-TR"/>
          </a:p>
          <a:p>
            <a:r>
              <a:rPr lang="tr-TR"/>
              <a:t>V</a:t>
            </a:r>
            <a:r>
              <a:rPr lang="el-GR">
                <a:cs typeface="Arial" pitchFamily="34" charset="0"/>
              </a:rPr>
              <a:t>π</a:t>
            </a:r>
            <a:r>
              <a:rPr lang="tr-TR">
                <a:cs typeface="Arial" pitchFamily="34" charset="0"/>
              </a:rPr>
              <a:t>(s) the value of the state s under policy </a:t>
            </a:r>
            <a:r>
              <a:rPr lang="el-GR">
                <a:cs typeface="Arial" pitchFamily="34" charset="0"/>
              </a:rPr>
              <a:t>π</a:t>
            </a:r>
            <a:r>
              <a:rPr lang="tr-TR">
                <a:cs typeface="Arial" pitchFamily="34" charset="0"/>
              </a:rPr>
              <a:t>, Q</a:t>
            </a:r>
            <a:r>
              <a:rPr lang="el-GR">
                <a:cs typeface="Arial" pitchFamily="34" charset="0"/>
              </a:rPr>
              <a:t>π</a:t>
            </a:r>
            <a:r>
              <a:rPr lang="tr-TR">
                <a:cs typeface="Arial" pitchFamily="34" charset="0"/>
              </a:rPr>
              <a:t>(s,a) value of taking action a in state s under apolicy </a:t>
            </a:r>
            <a:r>
              <a:rPr lang="el-GR">
                <a:cs typeface="Arial" pitchFamily="34" charset="0"/>
              </a:rPr>
              <a:t>π</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B67386-B874-4C88-80CF-B8165DE2998D}" type="slidenum">
              <a:rPr lang="tr-TR"/>
              <a:pPr/>
              <a:t>4</a:t>
            </a:fld>
            <a:endParaRPr lang="tr-T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lang="tr-TR" dirty="0"/>
              <a:t>aracı davranışlar (action) seçiyor, ortam bu davranışlara tepki veriyor, ve aracı yeni bir situationla karsilasiyor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6B3F5F-B2A2-48C2-90B1-0392DE7F785F}" type="slidenum">
              <a:rPr lang="tr-TR"/>
              <a:pPr/>
              <a:t>6</a:t>
            </a:fld>
            <a:endParaRPr lang="tr-TR"/>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tr-TR"/>
              <a:t>DP a collection of algorithms that can used to compute optimal policies, given a perfect model of the environment as a MDP</a:t>
            </a:r>
          </a:p>
          <a:p>
            <a:endParaRPr lang="tr-TR"/>
          </a:p>
          <a:p>
            <a:r>
              <a:rPr lang="tr-TR"/>
              <a:t>limited utility due to assumption of a perfect model and of great computational expense the key idea of DP and reinforcement learning generally is the use of value functions to organize and structure the search for good policies.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dirty="0" smtClean="0"/>
              <a:t>Kitap sf. 93</a:t>
            </a:r>
            <a:endParaRPr lang="en-GB" dirty="0"/>
          </a:p>
        </p:txBody>
      </p:sp>
      <p:sp>
        <p:nvSpPr>
          <p:cNvPr id="4" name="Slide Number Placeholder 3"/>
          <p:cNvSpPr>
            <a:spLocks noGrp="1"/>
          </p:cNvSpPr>
          <p:nvPr>
            <p:ph type="sldNum" sz="quarter" idx="10"/>
          </p:nvPr>
        </p:nvSpPr>
        <p:spPr/>
        <p:txBody>
          <a:bodyPr/>
          <a:lstStyle/>
          <a:p>
            <a:fld id="{9CF25DF6-95CD-4ECD-975A-C5BFF9F4F77F}" type="slidenum">
              <a:rPr lang="tr-TR" smtClean="0"/>
              <a:pPr/>
              <a:t>7</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627F46-4D6B-4B70-B561-6394124C1149}" type="slidenum">
              <a:rPr lang="tr-TR"/>
              <a:pPr/>
              <a:t>8</a:t>
            </a:fld>
            <a:endParaRPr lang="tr-T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lang="tr-TR"/>
              <a:t>the model need only generate sample transitions, not the complete probibility distribution of all possible transitions that are required by dynamic programming.</a:t>
            </a:r>
          </a:p>
          <a:p>
            <a:endParaRPr lang="tr-TR"/>
          </a:p>
          <a:p>
            <a:r>
              <a:rPr lang="tr-TR"/>
              <a:t>experience is divided into episodes and all episodes eventually terminate no matter what actions are chosen, ıt is only upon the completion of an episode that value setimates and plicies are changed. </a:t>
            </a:r>
          </a:p>
          <a:p>
            <a:endParaRPr lang="tr-TR"/>
          </a:p>
          <a:p>
            <a:r>
              <a:rPr lang="tr-TR"/>
              <a:t>on-policy methods attempt to evaluate or improve the policy that is used to make decisions</a:t>
            </a:r>
          </a:p>
          <a:p>
            <a:r>
              <a:rPr lang="tr-TR"/>
              <a:t>the distinguishing feature of on-policy methods is that they estimate the value of a policy while using it for control</a:t>
            </a:r>
          </a:p>
          <a:p>
            <a:endParaRPr lang="tr-TR"/>
          </a:p>
          <a:p>
            <a:r>
              <a:rPr lang="tr-TR"/>
              <a:t>in off-policy methods two functions are separated, the policy used to generate behavior is called the behaviour policy may in fact be unrelated to the policy that is evaluated and improved called estimation policy.estimation policy may be deterministic while behaviour policy can continue to sample all possible actions.</a:t>
            </a:r>
          </a:p>
          <a:p>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C1AB3E9-D33A-443C-840D-E010D2345C0A}" type="slidenum">
              <a:rPr lang="en-GB" smtClean="0"/>
              <a:pPr/>
              <a:t>9</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CF25DF6-95CD-4ECD-975A-C5BFF9F4F77F}" type="slidenum">
              <a:rPr lang="tr-TR" smtClean="0"/>
              <a:pPr/>
              <a:t>10</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CF25DF6-95CD-4ECD-975A-C5BFF9F4F77F}" type="slidenum">
              <a:rPr lang="tr-TR" smtClean="0"/>
              <a:pPr/>
              <a:t>11</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E8E8197-1369-4BD6-BDD5-92057F412CEC}" type="datetimeFigureOut">
              <a:rPr lang="en-US" smtClean="0"/>
              <a:pPr/>
              <a:t>12/24/2010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0A0796-8E0B-4A59-9076-60AA3F160AD8}"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E8E8197-1369-4BD6-BDD5-92057F412CEC}" type="datetimeFigureOut">
              <a:rPr lang="en-US" smtClean="0"/>
              <a:pPr/>
              <a:t>12/24/2010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0A0796-8E0B-4A59-9076-60AA3F160AD8}"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E8E8197-1369-4BD6-BDD5-92057F412CEC}" type="datetimeFigureOut">
              <a:rPr lang="en-US" smtClean="0"/>
              <a:pPr/>
              <a:t>12/24/2010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0A0796-8E0B-4A59-9076-60AA3F160AD8}"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tr-T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tr-T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F4304481-22DA-4F2B-A5BA-E227CCFE75EB}" type="slidenum">
              <a:rPr lang="tr-T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E8E8197-1369-4BD6-BDD5-92057F412CEC}" type="datetimeFigureOut">
              <a:rPr lang="en-US" smtClean="0"/>
              <a:pPr/>
              <a:t>12/24/2010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0A0796-8E0B-4A59-9076-60AA3F160AD8}"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8E8197-1369-4BD6-BDD5-92057F412CEC}" type="datetimeFigureOut">
              <a:rPr lang="en-US" smtClean="0"/>
              <a:pPr/>
              <a:t>12/24/2010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0A0796-8E0B-4A59-9076-60AA3F160AD8}"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E8E8197-1369-4BD6-BDD5-92057F412CEC}" type="datetimeFigureOut">
              <a:rPr lang="en-US" smtClean="0"/>
              <a:pPr/>
              <a:t>12/24/2010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0A0796-8E0B-4A59-9076-60AA3F160AD8}"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E8E8197-1369-4BD6-BDD5-92057F412CEC}" type="datetimeFigureOut">
              <a:rPr lang="en-US" smtClean="0"/>
              <a:pPr/>
              <a:t>12/24/2010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40A0796-8E0B-4A59-9076-60AA3F160AD8}"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E8E8197-1369-4BD6-BDD5-92057F412CEC}" type="datetimeFigureOut">
              <a:rPr lang="en-US" smtClean="0"/>
              <a:pPr/>
              <a:t>12/24/2010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40A0796-8E0B-4A59-9076-60AA3F160AD8}"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E8197-1369-4BD6-BDD5-92057F412CEC}" type="datetimeFigureOut">
              <a:rPr lang="en-US" smtClean="0"/>
              <a:pPr/>
              <a:t>12/24/2010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40A0796-8E0B-4A59-9076-60AA3F160AD8}"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8E8197-1369-4BD6-BDD5-92057F412CEC}" type="datetimeFigureOut">
              <a:rPr lang="en-US" smtClean="0"/>
              <a:pPr/>
              <a:t>12/24/2010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0A0796-8E0B-4A59-9076-60AA3F160AD8}"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8E8197-1369-4BD6-BDD5-92057F412CEC}" type="datetimeFigureOut">
              <a:rPr lang="en-US" smtClean="0"/>
              <a:pPr/>
              <a:t>12/24/2010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0A0796-8E0B-4A59-9076-60AA3F160AD8}"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E8197-1369-4BD6-BDD5-92057F412CEC}" type="datetimeFigureOut">
              <a:rPr lang="en-US" smtClean="0"/>
              <a:pPr/>
              <a:t>12/24/2010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A0796-8E0B-4A59-9076-60AA3F160AD8}"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9.xml"/><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0.bin"/><Relationship Id="rId5" Type="http://schemas.openxmlformats.org/officeDocument/2006/relationships/oleObject" Target="../embeddings/oleObject19.bin"/><Relationship Id="rId4" Type="http://schemas.openxmlformats.org/officeDocument/2006/relationships/oleObject" Target="../embeddings/oleObject18.bin"/><Relationship Id="rId9" Type="http://schemas.openxmlformats.org/officeDocument/2006/relationships/oleObject" Target="../embeddings/oleObject23.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6.png"/><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9.png"/><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4"/>
          <p:cNvSpPr>
            <a:spLocks noChangeAspect="1" noChangeArrowheads="1"/>
          </p:cNvSpPr>
          <p:nvPr/>
        </p:nvSpPr>
        <p:spPr bwMode="auto">
          <a:xfrm>
            <a:off x="1143000" y="2362200"/>
            <a:ext cx="6172200" cy="3429000"/>
          </a:xfrm>
          <a:prstGeom prst="rect">
            <a:avLst/>
          </a:prstGeom>
          <a:noFill/>
          <a:ln w="9525">
            <a:noFill/>
            <a:miter lim="800000"/>
            <a:headEnd/>
            <a:tailEnd/>
          </a:ln>
        </p:spPr>
        <p:txBody>
          <a:bodyPr/>
          <a:lstStyle/>
          <a:p>
            <a:endParaRPr lang="tr-TR">
              <a:latin typeface="Calibri" pitchFamily="34" charset="0"/>
            </a:endParaRPr>
          </a:p>
        </p:txBody>
      </p:sp>
      <p:grpSp>
        <p:nvGrpSpPr>
          <p:cNvPr id="2" name="Group 30"/>
          <p:cNvGrpSpPr>
            <a:grpSpLocks/>
          </p:cNvGrpSpPr>
          <p:nvPr/>
        </p:nvGrpSpPr>
        <p:grpSpPr bwMode="auto">
          <a:xfrm>
            <a:off x="1643063" y="1571612"/>
            <a:ext cx="5257800" cy="3048000"/>
            <a:chOff x="1447800" y="2757488"/>
            <a:chExt cx="5257800" cy="3048000"/>
          </a:xfrm>
        </p:grpSpPr>
        <p:sp>
          <p:nvSpPr>
            <p:cNvPr id="20485" name="Text Box 5"/>
            <p:cNvSpPr txBox="1">
              <a:spLocks noChangeArrowheads="1"/>
            </p:cNvSpPr>
            <p:nvPr/>
          </p:nvSpPr>
          <p:spPr bwMode="auto">
            <a:xfrm>
              <a:off x="5703888" y="3952875"/>
              <a:ext cx="1001712" cy="400050"/>
            </a:xfrm>
            <a:prstGeom prst="rect">
              <a:avLst/>
            </a:prstGeom>
            <a:noFill/>
            <a:ln w="9525">
              <a:noFill/>
              <a:miter lim="800000"/>
              <a:headEnd/>
              <a:tailEnd/>
            </a:ln>
          </p:spPr>
          <p:txBody>
            <a:bodyPr/>
            <a:lstStyle/>
            <a:p>
              <a:r>
                <a:rPr lang="tr-TR" sz="1600">
                  <a:latin typeface="Calibri" pitchFamily="34" charset="0"/>
                </a:rPr>
                <a:t>davranış</a:t>
              </a:r>
            </a:p>
          </p:txBody>
        </p:sp>
        <p:sp>
          <p:nvSpPr>
            <p:cNvPr id="20486" name="Text Box 6"/>
            <p:cNvSpPr txBox="1">
              <a:spLocks noChangeArrowheads="1"/>
            </p:cNvSpPr>
            <p:nvPr/>
          </p:nvSpPr>
          <p:spPr bwMode="auto">
            <a:xfrm>
              <a:off x="2193925" y="5345113"/>
              <a:ext cx="1001713" cy="460375"/>
            </a:xfrm>
            <a:prstGeom prst="rect">
              <a:avLst/>
            </a:prstGeom>
            <a:noFill/>
            <a:ln w="9525">
              <a:noFill/>
              <a:miter lim="800000"/>
              <a:headEnd/>
              <a:tailEnd/>
            </a:ln>
          </p:spPr>
          <p:txBody>
            <a:bodyPr/>
            <a:lstStyle/>
            <a:p>
              <a:r>
                <a:rPr lang="tr-TR" sz="1600">
                  <a:latin typeface="Calibri" pitchFamily="34" charset="0"/>
                </a:rPr>
                <a:t>durum</a:t>
              </a:r>
            </a:p>
          </p:txBody>
        </p:sp>
        <p:sp>
          <p:nvSpPr>
            <p:cNvPr id="20487" name="Text Box 7"/>
            <p:cNvSpPr txBox="1">
              <a:spLocks noChangeArrowheads="1"/>
            </p:cNvSpPr>
            <p:nvPr/>
          </p:nvSpPr>
          <p:spPr bwMode="auto">
            <a:xfrm>
              <a:off x="2895600" y="2890838"/>
              <a:ext cx="2057400" cy="461962"/>
            </a:xfrm>
            <a:prstGeom prst="rect">
              <a:avLst/>
            </a:prstGeom>
            <a:solidFill>
              <a:srgbClr val="FFFF99"/>
            </a:solidFill>
            <a:ln w="9525">
              <a:solidFill>
                <a:srgbClr val="000000"/>
              </a:solidFill>
              <a:miter lim="800000"/>
              <a:headEnd/>
              <a:tailEnd/>
            </a:ln>
          </p:spPr>
          <p:txBody>
            <a:bodyPr/>
            <a:lstStyle/>
            <a:p>
              <a:r>
                <a:rPr lang="tr-TR" sz="1600">
                  <a:latin typeface="Calibri" pitchFamily="34" charset="0"/>
                </a:rPr>
                <a:t>Eğitilen sistem</a:t>
              </a:r>
            </a:p>
          </p:txBody>
        </p:sp>
        <p:sp>
          <p:nvSpPr>
            <p:cNvPr id="20488" name="Rectangle 8"/>
            <p:cNvSpPr>
              <a:spLocks noChangeArrowheads="1"/>
            </p:cNvSpPr>
            <p:nvPr/>
          </p:nvSpPr>
          <p:spPr bwMode="auto">
            <a:xfrm>
              <a:off x="2074863" y="3952875"/>
              <a:ext cx="1000125" cy="665163"/>
            </a:xfrm>
            <a:prstGeom prst="rect">
              <a:avLst/>
            </a:prstGeom>
            <a:solidFill>
              <a:srgbClr val="FFFFFF"/>
            </a:solidFill>
            <a:ln w="9525">
              <a:solidFill>
                <a:srgbClr val="000000"/>
              </a:solidFill>
              <a:miter lim="800000"/>
              <a:headEnd/>
              <a:tailEnd/>
            </a:ln>
          </p:spPr>
          <p:txBody>
            <a:bodyPr/>
            <a:lstStyle/>
            <a:p>
              <a:endParaRPr lang="tr-TR">
                <a:latin typeface="Calibri" pitchFamily="34" charset="0"/>
              </a:endParaRPr>
            </a:p>
          </p:txBody>
        </p:sp>
        <p:sp>
          <p:nvSpPr>
            <p:cNvPr id="20489" name="Text Box 9"/>
            <p:cNvSpPr txBox="1">
              <a:spLocks noChangeArrowheads="1"/>
            </p:cNvSpPr>
            <p:nvPr/>
          </p:nvSpPr>
          <p:spPr bwMode="auto">
            <a:xfrm>
              <a:off x="2074863" y="3952875"/>
              <a:ext cx="1000125" cy="665163"/>
            </a:xfrm>
            <a:prstGeom prst="rect">
              <a:avLst/>
            </a:prstGeom>
            <a:solidFill>
              <a:srgbClr val="FFFF99"/>
            </a:solidFill>
            <a:ln w="9525">
              <a:solidFill>
                <a:srgbClr val="000000"/>
              </a:solidFill>
              <a:miter lim="800000"/>
              <a:headEnd/>
              <a:tailEnd/>
            </a:ln>
          </p:spPr>
          <p:txBody>
            <a:bodyPr/>
            <a:lstStyle/>
            <a:p>
              <a:r>
                <a:rPr lang="tr-TR">
                  <a:latin typeface="Calibri" pitchFamily="34" charset="0"/>
                </a:rPr>
                <a:t>Değer Atama</a:t>
              </a:r>
            </a:p>
          </p:txBody>
        </p:sp>
        <p:sp>
          <p:nvSpPr>
            <p:cNvPr id="20490" name="AutoShape 10"/>
            <p:cNvSpPr>
              <a:spLocks noChangeArrowheads="1"/>
            </p:cNvSpPr>
            <p:nvPr/>
          </p:nvSpPr>
          <p:spPr bwMode="auto">
            <a:xfrm>
              <a:off x="3074988" y="5016500"/>
              <a:ext cx="1878012" cy="736600"/>
            </a:xfrm>
            <a:prstGeom prst="roundRect">
              <a:avLst>
                <a:gd name="adj" fmla="val 16667"/>
              </a:avLst>
            </a:prstGeom>
            <a:solidFill>
              <a:srgbClr val="FFD961"/>
            </a:solidFill>
            <a:ln w="9525">
              <a:solidFill>
                <a:srgbClr val="000000"/>
              </a:solidFill>
              <a:round/>
              <a:headEnd/>
              <a:tailEnd/>
            </a:ln>
          </p:spPr>
          <p:txBody>
            <a:bodyPr/>
            <a:lstStyle/>
            <a:p>
              <a:endParaRPr lang="tr-TR">
                <a:latin typeface="Calibri" pitchFamily="34" charset="0"/>
              </a:endParaRPr>
            </a:p>
          </p:txBody>
        </p:sp>
        <p:sp>
          <p:nvSpPr>
            <p:cNvPr id="20491" name="Text Box 11"/>
            <p:cNvSpPr txBox="1">
              <a:spLocks noChangeArrowheads="1"/>
            </p:cNvSpPr>
            <p:nvPr/>
          </p:nvSpPr>
          <p:spPr bwMode="auto">
            <a:xfrm>
              <a:off x="3576638" y="5149850"/>
              <a:ext cx="1001712" cy="531813"/>
            </a:xfrm>
            <a:prstGeom prst="rect">
              <a:avLst/>
            </a:prstGeom>
            <a:noFill/>
            <a:ln w="9525">
              <a:noFill/>
              <a:miter lim="800000"/>
              <a:headEnd/>
              <a:tailEnd/>
            </a:ln>
          </p:spPr>
          <p:txBody>
            <a:bodyPr/>
            <a:lstStyle/>
            <a:p>
              <a:r>
                <a:rPr lang="tr-TR">
                  <a:latin typeface="Calibri" pitchFamily="34" charset="0"/>
                </a:rPr>
                <a:t>Ortam</a:t>
              </a:r>
            </a:p>
          </p:txBody>
        </p:sp>
        <p:sp>
          <p:nvSpPr>
            <p:cNvPr id="20492" name="Line 12"/>
            <p:cNvSpPr>
              <a:spLocks noChangeShapeType="1"/>
            </p:cNvSpPr>
            <p:nvPr/>
          </p:nvSpPr>
          <p:spPr bwMode="auto">
            <a:xfrm flipH="1">
              <a:off x="1447800" y="5416550"/>
              <a:ext cx="1627188" cy="0"/>
            </a:xfrm>
            <a:prstGeom prst="line">
              <a:avLst/>
            </a:prstGeom>
            <a:noFill/>
            <a:ln w="9525">
              <a:solidFill>
                <a:srgbClr val="000000"/>
              </a:solidFill>
              <a:round/>
              <a:headEnd/>
              <a:tailEnd/>
            </a:ln>
          </p:spPr>
          <p:txBody>
            <a:bodyPr/>
            <a:lstStyle/>
            <a:p>
              <a:endParaRPr lang="tr-TR"/>
            </a:p>
          </p:txBody>
        </p:sp>
        <p:sp>
          <p:nvSpPr>
            <p:cNvPr id="20493" name="Line 13"/>
            <p:cNvSpPr>
              <a:spLocks noChangeShapeType="1"/>
            </p:cNvSpPr>
            <p:nvPr/>
          </p:nvSpPr>
          <p:spPr bwMode="auto">
            <a:xfrm flipV="1">
              <a:off x="1447800" y="3155950"/>
              <a:ext cx="0" cy="2260600"/>
            </a:xfrm>
            <a:prstGeom prst="line">
              <a:avLst/>
            </a:prstGeom>
            <a:noFill/>
            <a:ln w="9525">
              <a:solidFill>
                <a:srgbClr val="000000"/>
              </a:solidFill>
              <a:round/>
              <a:headEnd/>
              <a:tailEnd/>
            </a:ln>
          </p:spPr>
          <p:txBody>
            <a:bodyPr/>
            <a:lstStyle/>
            <a:p>
              <a:endParaRPr lang="tr-TR"/>
            </a:p>
          </p:txBody>
        </p:sp>
        <p:sp>
          <p:nvSpPr>
            <p:cNvPr id="20494" name="Line 14"/>
            <p:cNvSpPr>
              <a:spLocks noChangeShapeType="1"/>
            </p:cNvSpPr>
            <p:nvPr/>
          </p:nvSpPr>
          <p:spPr bwMode="auto">
            <a:xfrm>
              <a:off x="1447800" y="4219575"/>
              <a:ext cx="627063" cy="0"/>
            </a:xfrm>
            <a:prstGeom prst="line">
              <a:avLst/>
            </a:prstGeom>
            <a:noFill/>
            <a:ln w="9525">
              <a:solidFill>
                <a:srgbClr val="000000"/>
              </a:solidFill>
              <a:round/>
              <a:headEnd/>
              <a:tailEnd type="triangle" w="med" len="med"/>
            </a:ln>
          </p:spPr>
          <p:txBody>
            <a:bodyPr/>
            <a:lstStyle/>
            <a:p>
              <a:endParaRPr lang="tr-TR"/>
            </a:p>
          </p:txBody>
        </p:sp>
        <p:sp>
          <p:nvSpPr>
            <p:cNvPr id="20495" name="Line 15"/>
            <p:cNvSpPr>
              <a:spLocks noChangeShapeType="1"/>
            </p:cNvSpPr>
            <p:nvPr/>
          </p:nvSpPr>
          <p:spPr bwMode="auto">
            <a:xfrm flipH="1" flipV="1">
              <a:off x="2574925" y="4618038"/>
              <a:ext cx="876300" cy="398462"/>
            </a:xfrm>
            <a:prstGeom prst="line">
              <a:avLst/>
            </a:prstGeom>
            <a:noFill/>
            <a:ln w="9525">
              <a:solidFill>
                <a:srgbClr val="000000"/>
              </a:solidFill>
              <a:round/>
              <a:headEnd/>
              <a:tailEnd type="triangle" w="med" len="med"/>
            </a:ln>
          </p:spPr>
          <p:txBody>
            <a:bodyPr/>
            <a:lstStyle/>
            <a:p>
              <a:endParaRPr lang="tr-TR"/>
            </a:p>
          </p:txBody>
        </p:sp>
        <p:sp>
          <p:nvSpPr>
            <p:cNvPr id="20496" name="Line 16"/>
            <p:cNvSpPr>
              <a:spLocks noChangeShapeType="1"/>
            </p:cNvSpPr>
            <p:nvPr/>
          </p:nvSpPr>
          <p:spPr bwMode="auto">
            <a:xfrm flipH="1">
              <a:off x="4953000" y="5416550"/>
              <a:ext cx="750888" cy="0"/>
            </a:xfrm>
            <a:prstGeom prst="line">
              <a:avLst/>
            </a:prstGeom>
            <a:noFill/>
            <a:ln w="9525">
              <a:solidFill>
                <a:srgbClr val="000000"/>
              </a:solidFill>
              <a:round/>
              <a:headEnd/>
              <a:tailEnd type="triangle" w="med" len="med"/>
            </a:ln>
          </p:spPr>
          <p:txBody>
            <a:bodyPr/>
            <a:lstStyle/>
            <a:p>
              <a:endParaRPr lang="tr-TR"/>
            </a:p>
          </p:txBody>
        </p:sp>
        <p:sp>
          <p:nvSpPr>
            <p:cNvPr id="20497" name="Freeform 17"/>
            <p:cNvSpPr>
              <a:spLocks/>
            </p:cNvSpPr>
            <p:nvPr/>
          </p:nvSpPr>
          <p:spPr bwMode="auto">
            <a:xfrm>
              <a:off x="2449513" y="3421063"/>
              <a:ext cx="1544637" cy="976312"/>
            </a:xfrm>
            <a:custGeom>
              <a:avLst/>
              <a:gdLst>
                <a:gd name="T0" fmla="*/ 2147483647 w 2220"/>
                <a:gd name="T1" fmla="*/ 2147483647 h 1320"/>
                <a:gd name="T2" fmla="*/ 2147483647 w 2220"/>
                <a:gd name="T3" fmla="*/ 2147483647 h 1320"/>
                <a:gd name="T4" fmla="*/ 2147483647 w 2220"/>
                <a:gd name="T5" fmla="*/ 2147483647 h 1320"/>
                <a:gd name="T6" fmla="*/ 2147483647 w 2220"/>
                <a:gd name="T7" fmla="*/ 0 h 1320"/>
                <a:gd name="T8" fmla="*/ 0 w 2220"/>
                <a:gd name="T9" fmla="*/ 2147483647 h 1320"/>
                <a:gd name="T10" fmla="*/ 0 60000 65536"/>
                <a:gd name="T11" fmla="*/ 0 60000 65536"/>
                <a:gd name="T12" fmla="*/ 0 60000 65536"/>
                <a:gd name="T13" fmla="*/ 0 60000 65536"/>
                <a:gd name="T14" fmla="*/ 0 60000 65536"/>
                <a:gd name="T15" fmla="*/ 0 w 2220"/>
                <a:gd name="T16" fmla="*/ 0 h 1320"/>
                <a:gd name="T17" fmla="*/ 2220 w 2220"/>
                <a:gd name="T18" fmla="*/ 1320 h 1320"/>
              </a:gdLst>
              <a:ahLst/>
              <a:cxnLst>
                <a:cxn ang="T10">
                  <a:pos x="T0" y="T1"/>
                </a:cxn>
                <a:cxn ang="T11">
                  <a:pos x="T2" y="T3"/>
                </a:cxn>
                <a:cxn ang="T12">
                  <a:pos x="T4" y="T5"/>
                </a:cxn>
                <a:cxn ang="T13">
                  <a:pos x="T6" y="T7"/>
                </a:cxn>
                <a:cxn ang="T14">
                  <a:pos x="T8" y="T9"/>
                </a:cxn>
              </a:cxnLst>
              <a:rect l="T15" t="T16" r="T17" b="T18"/>
              <a:pathLst>
                <a:path w="2220" h="1320">
                  <a:moveTo>
                    <a:pt x="900" y="1260"/>
                  </a:moveTo>
                  <a:cubicBezTo>
                    <a:pt x="1065" y="1290"/>
                    <a:pt x="1230" y="1320"/>
                    <a:pt x="1440" y="1260"/>
                  </a:cubicBezTo>
                  <a:cubicBezTo>
                    <a:pt x="1650" y="1200"/>
                    <a:pt x="2220" y="1110"/>
                    <a:pt x="2160" y="900"/>
                  </a:cubicBezTo>
                  <a:cubicBezTo>
                    <a:pt x="2100" y="690"/>
                    <a:pt x="1440" y="0"/>
                    <a:pt x="1080" y="0"/>
                  </a:cubicBezTo>
                  <a:cubicBezTo>
                    <a:pt x="720" y="0"/>
                    <a:pt x="180" y="750"/>
                    <a:pt x="0" y="900"/>
                  </a:cubicBezTo>
                </a:path>
              </a:pathLst>
            </a:custGeom>
            <a:noFill/>
            <a:ln w="9525">
              <a:solidFill>
                <a:srgbClr val="000000"/>
              </a:solidFill>
              <a:round/>
              <a:headEnd/>
              <a:tailEnd/>
            </a:ln>
          </p:spPr>
          <p:txBody>
            <a:bodyPr/>
            <a:lstStyle/>
            <a:p>
              <a:endParaRPr lang="tr-TR">
                <a:latin typeface="Calibri" pitchFamily="34" charset="0"/>
              </a:endParaRPr>
            </a:p>
          </p:txBody>
        </p:sp>
        <p:sp>
          <p:nvSpPr>
            <p:cNvPr id="20498" name="Line 18"/>
            <p:cNvSpPr>
              <a:spLocks noChangeShapeType="1"/>
            </p:cNvSpPr>
            <p:nvPr/>
          </p:nvSpPr>
          <p:spPr bwMode="auto">
            <a:xfrm flipH="1">
              <a:off x="1949450" y="4486275"/>
              <a:ext cx="249238" cy="265113"/>
            </a:xfrm>
            <a:prstGeom prst="line">
              <a:avLst/>
            </a:prstGeom>
            <a:noFill/>
            <a:ln w="9525">
              <a:solidFill>
                <a:srgbClr val="000000"/>
              </a:solidFill>
              <a:round/>
              <a:headEnd/>
              <a:tailEnd type="triangle" w="med" len="med"/>
            </a:ln>
          </p:spPr>
          <p:txBody>
            <a:bodyPr/>
            <a:lstStyle/>
            <a:p>
              <a:endParaRPr lang="tr-TR"/>
            </a:p>
          </p:txBody>
        </p:sp>
        <p:sp>
          <p:nvSpPr>
            <p:cNvPr id="20499" name="Line 19"/>
            <p:cNvSpPr>
              <a:spLocks noChangeShapeType="1"/>
            </p:cNvSpPr>
            <p:nvPr/>
          </p:nvSpPr>
          <p:spPr bwMode="auto">
            <a:xfrm flipH="1" flipV="1">
              <a:off x="3702050" y="3289300"/>
              <a:ext cx="249238" cy="796925"/>
            </a:xfrm>
            <a:prstGeom prst="line">
              <a:avLst/>
            </a:prstGeom>
            <a:noFill/>
            <a:ln w="9525">
              <a:solidFill>
                <a:srgbClr val="000000"/>
              </a:solidFill>
              <a:round/>
              <a:headEnd/>
              <a:tailEnd/>
            </a:ln>
          </p:spPr>
          <p:txBody>
            <a:bodyPr/>
            <a:lstStyle/>
            <a:p>
              <a:endParaRPr lang="tr-TR"/>
            </a:p>
          </p:txBody>
        </p:sp>
        <p:sp>
          <p:nvSpPr>
            <p:cNvPr id="20500" name="Line 20"/>
            <p:cNvSpPr>
              <a:spLocks noChangeShapeType="1"/>
            </p:cNvSpPr>
            <p:nvPr/>
          </p:nvSpPr>
          <p:spPr bwMode="auto">
            <a:xfrm flipH="1" flipV="1">
              <a:off x="3451225" y="2757488"/>
              <a:ext cx="125413" cy="265112"/>
            </a:xfrm>
            <a:prstGeom prst="line">
              <a:avLst/>
            </a:prstGeom>
            <a:noFill/>
            <a:ln w="9525">
              <a:solidFill>
                <a:srgbClr val="000000"/>
              </a:solidFill>
              <a:round/>
              <a:headEnd/>
              <a:tailEnd type="triangle" w="med" len="med"/>
            </a:ln>
          </p:spPr>
          <p:txBody>
            <a:bodyPr/>
            <a:lstStyle/>
            <a:p>
              <a:endParaRPr lang="tr-TR"/>
            </a:p>
          </p:txBody>
        </p:sp>
        <p:sp>
          <p:nvSpPr>
            <p:cNvPr id="20501" name="Text Box 22"/>
            <p:cNvSpPr txBox="1">
              <a:spLocks noChangeArrowheads="1"/>
            </p:cNvSpPr>
            <p:nvPr/>
          </p:nvSpPr>
          <p:spPr bwMode="auto">
            <a:xfrm>
              <a:off x="1447800" y="3687763"/>
              <a:ext cx="1001713" cy="398462"/>
            </a:xfrm>
            <a:prstGeom prst="rect">
              <a:avLst/>
            </a:prstGeom>
            <a:noFill/>
            <a:ln w="9525">
              <a:noFill/>
              <a:miter lim="800000"/>
              <a:headEnd/>
              <a:tailEnd/>
            </a:ln>
          </p:spPr>
          <p:txBody>
            <a:bodyPr/>
            <a:lstStyle/>
            <a:p>
              <a:r>
                <a:rPr lang="tr-TR" sz="1600" i="1">
                  <a:latin typeface="Calibri" pitchFamily="34" charset="0"/>
                </a:rPr>
                <a:t>Kritik</a:t>
              </a:r>
              <a:endParaRPr lang="tr-TR" sz="1600">
                <a:latin typeface="Calibri" pitchFamily="34" charset="0"/>
              </a:endParaRPr>
            </a:p>
          </p:txBody>
        </p:sp>
        <p:sp>
          <p:nvSpPr>
            <p:cNvPr id="20502" name="Text Box 23"/>
            <p:cNvSpPr txBox="1">
              <a:spLocks noChangeArrowheads="1"/>
            </p:cNvSpPr>
            <p:nvPr/>
          </p:nvSpPr>
          <p:spPr bwMode="auto">
            <a:xfrm>
              <a:off x="3200400" y="4486275"/>
              <a:ext cx="1001713" cy="398463"/>
            </a:xfrm>
            <a:prstGeom prst="rect">
              <a:avLst/>
            </a:prstGeom>
            <a:noFill/>
            <a:ln w="9525">
              <a:noFill/>
              <a:miter lim="800000"/>
              <a:headEnd/>
              <a:tailEnd/>
            </a:ln>
          </p:spPr>
          <p:txBody>
            <a:bodyPr/>
            <a:lstStyle/>
            <a:p>
              <a:r>
                <a:rPr lang="tr-TR" sz="1600">
                  <a:latin typeface="Calibri" pitchFamily="34" charset="0"/>
                </a:rPr>
                <a:t>Ödül  r</a:t>
              </a:r>
            </a:p>
          </p:txBody>
        </p:sp>
        <p:sp>
          <p:nvSpPr>
            <p:cNvPr id="20503" name="Line 24"/>
            <p:cNvSpPr>
              <a:spLocks noChangeShapeType="1"/>
            </p:cNvSpPr>
            <p:nvPr/>
          </p:nvSpPr>
          <p:spPr bwMode="auto">
            <a:xfrm>
              <a:off x="1447800" y="3124200"/>
              <a:ext cx="1447800" cy="0"/>
            </a:xfrm>
            <a:prstGeom prst="line">
              <a:avLst/>
            </a:prstGeom>
            <a:noFill/>
            <a:ln w="9525">
              <a:solidFill>
                <a:srgbClr val="000000"/>
              </a:solidFill>
              <a:round/>
              <a:headEnd/>
              <a:tailEnd type="triangle" w="med" len="med"/>
            </a:ln>
          </p:spPr>
          <p:txBody>
            <a:bodyPr/>
            <a:lstStyle/>
            <a:p>
              <a:endParaRPr lang="tr-TR"/>
            </a:p>
          </p:txBody>
        </p:sp>
        <p:sp>
          <p:nvSpPr>
            <p:cNvPr id="20504" name="Line 25"/>
            <p:cNvSpPr>
              <a:spLocks noChangeShapeType="1"/>
            </p:cNvSpPr>
            <p:nvPr/>
          </p:nvSpPr>
          <p:spPr bwMode="auto">
            <a:xfrm>
              <a:off x="5676900" y="3124200"/>
              <a:ext cx="0" cy="2286000"/>
            </a:xfrm>
            <a:prstGeom prst="line">
              <a:avLst/>
            </a:prstGeom>
            <a:noFill/>
            <a:ln w="9525">
              <a:solidFill>
                <a:srgbClr val="000000"/>
              </a:solidFill>
              <a:round/>
              <a:headEnd/>
              <a:tailEnd/>
            </a:ln>
          </p:spPr>
          <p:txBody>
            <a:bodyPr/>
            <a:lstStyle/>
            <a:p>
              <a:endParaRPr lang="tr-TR"/>
            </a:p>
          </p:txBody>
        </p:sp>
        <p:sp>
          <p:nvSpPr>
            <p:cNvPr id="20505" name="Line 26"/>
            <p:cNvSpPr>
              <a:spLocks noChangeShapeType="1"/>
            </p:cNvSpPr>
            <p:nvPr/>
          </p:nvSpPr>
          <p:spPr bwMode="auto">
            <a:xfrm>
              <a:off x="4953000" y="3124200"/>
              <a:ext cx="685800" cy="0"/>
            </a:xfrm>
            <a:prstGeom prst="line">
              <a:avLst/>
            </a:prstGeom>
            <a:noFill/>
            <a:ln w="9525">
              <a:solidFill>
                <a:schemeClr val="tx1"/>
              </a:solidFill>
              <a:round/>
              <a:headEnd/>
              <a:tailEnd/>
            </a:ln>
          </p:spPr>
          <p:txBody>
            <a:bodyPr/>
            <a:lstStyle/>
            <a:p>
              <a:endParaRPr lang="tr-TR"/>
            </a:p>
          </p:txBody>
        </p:sp>
        <p:sp>
          <p:nvSpPr>
            <p:cNvPr id="20506" name="Text Box 27"/>
            <p:cNvSpPr txBox="1">
              <a:spLocks noChangeArrowheads="1"/>
            </p:cNvSpPr>
            <p:nvPr/>
          </p:nvSpPr>
          <p:spPr bwMode="auto">
            <a:xfrm>
              <a:off x="4022725" y="3875088"/>
              <a:ext cx="290513" cy="336550"/>
            </a:xfrm>
            <a:prstGeom prst="rect">
              <a:avLst/>
            </a:prstGeom>
            <a:noFill/>
            <a:ln w="9525">
              <a:noFill/>
              <a:miter lim="800000"/>
              <a:headEnd/>
              <a:tailEnd/>
            </a:ln>
          </p:spPr>
          <p:txBody>
            <a:bodyPr wrap="none">
              <a:spAutoFit/>
            </a:bodyPr>
            <a:lstStyle/>
            <a:p>
              <a:r>
                <a:rPr lang="el-GR" sz="1600">
                  <a:latin typeface="Calibri" pitchFamily="34" charset="0"/>
                </a:rPr>
                <a:t>δ</a:t>
              </a:r>
            </a:p>
          </p:txBody>
        </p:sp>
      </p:grpSp>
      <p:sp>
        <p:nvSpPr>
          <p:cNvPr id="29" name="TextBox 28"/>
          <p:cNvSpPr txBox="1">
            <a:spLocks noChangeArrowheads="1"/>
          </p:cNvSpPr>
          <p:nvPr/>
        </p:nvSpPr>
        <p:spPr bwMode="auto">
          <a:xfrm>
            <a:off x="500063" y="371283"/>
            <a:ext cx="8358187" cy="1200329"/>
          </a:xfrm>
          <a:prstGeom prst="rect">
            <a:avLst/>
          </a:prstGeom>
          <a:noFill/>
          <a:ln w="9525">
            <a:noFill/>
            <a:miter lim="800000"/>
            <a:headEnd/>
            <a:tailEnd/>
          </a:ln>
        </p:spPr>
        <p:txBody>
          <a:bodyPr>
            <a:spAutoFit/>
          </a:bodyPr>
          <a:lstStyle/>
          <a:p>
            <a:r>
              <a:rPr lang="tr-TR" sz="2400" u="sng" dirty="0">
                <a:latin typeface="Comic Sans MS" pitchFamily="66" charset="0"/>
              </a:rPr>
              <a:t>Eğiticisiz Öğrenme</a:t>
            </a:r>
            <a:endParaRPr lang="tr-TR" sz="2400" dirty="0">
              <a:latin typeface="Comic Sans MS" pitchFamily="66" charset="0"/>
            </a:endParaRPr>
          </a:p>
          <a:p>
            <a:r>
              <a:rPr lang="tr-TR" sz="2400" dirty="0">
                <a:latin typeface="Comic Sans MS" pitchFamily="66" charset="0"/>
              </a:rPr>
              <a:t>   </a:t>
            </a:r>
            <a:endParaRPr lang="tr-TR" sz="2400" dirty="0" smtClean="0">
              <a:latin typeface="Comic Sans MS" pitchFamily="66" charset="0"/>
            </a:endParaRPr>
          </a:p>
          <a:p>
            <a:r>
              <a:rPr lang="tr-TR" sz="2400" dirty="0" smtClean="0">
                <a:latin typeface="Comic Sans MS" pitchFamily="66" charset="0"/>
              </a:rPr>
              <a:t>     • </a:t>
            </a:r>
            <a:r>
              <a:rPr lang="tr-TR" sz="2400" dirty="0">
                <a:latin typeface="Comic Sans MS" pitchFamily="66" charset="0"/>
              </a:rPr>
              <a:t>Pekiştirmeli Öğrenme </a:t>
            </a:r>
            <a:r>
              <a:rPr lang="tr-TR" sz="2000" dirty="0">
                <a:latin typeface="Comic Sans MS" pitchFamily="66" charset="0"/>
              </a:rPr>
              <a:t>(reinforcement learning)</a:t>
            </a:r>
          </a:p>
        </p:txBody>
      </p:sp>
      <p:sp>
        <p:nvSpPr>
          <p:cNvPr id="27" name="TextBox 26"/>
          <p:cNvSpPr txBox="1"/>
          <p:nvPr/>
        </p:nvSpPr>
        <p:spPr>
          <a:xfrm>
            <a:off x="142844" y="4643446"/>
            <a:ext cx="8703024" cy="830997"/>
          </a:xfrm>
          <a:prstGeom prst="rect">
            <a:avLst/>
          </a:prstGeom>
          <a:noFill/>
        </p:spPr>
        <p:txBody>
          <a:bodyPr wrap="none" rtlCol="0">
            <a:spAutoFit/>
          </a:bodyPr>
          <a:lstStyle/>
          <a:p>
            <a:r>
              <a:rPr lang="tr-TR" sz="2400" dirty="0" smtClean="0">
                <a:latin typeface="Comic Sans MS" pitchFamily="66" charset="0"/>
              </a:rPr>
              <a:t>Öğrenme işleminin her adımında istenilen yanıtı sağlayan bir</a:t>
            </a:r>
          </a:p>
          <a:p>
            <a:r>
              <a:rPr lang="tr-TR" sz="2400" dirty="0" smtClean="0">
                <a:latin typeface="Comic Sans MS" pitchFamily="66" charset="0"/>
              </a:rPr>
              <a:t>eğitici yok</a:t>
            </a:r>
            <a:endParaRPr lang="en-GB" sz="2400" dirty="0">
              <a:latin typeface="Comic Sans MS" pitchFamily="66" charset="0"/>
            </a:endParaRPr>
          </a:p>
        </p:txBody>
      </p:sp>
      <p:sp>
        <p:nvSpPr>
          <p:cNvPr id="28" name="TextBox 27"/>
          <p:cNvSpPr txBox="1"/>
          <p:nvPr/>
        </p:nvSpPr>
        <p:spPr>
          <a:xfrm>
            <a:off x="214282" y="5500702"/>
            <a:ext cx="8913017" cy="1200329"/>
          </a:xfrm>
          <a:prstGeom prst="rect">
            <a:avLst/>
          </a:prstGeom>
          <a:noFill/>
        </p:spPr>
        <p:txBody>
          <a:bodyPr wrap="none" rtlCol="0">
            <a:spAutoFit/>
          </a:bodyPr>
          <a:lstStyle/>
          <a:p>
            <a:r>
              <a:rPr lang="tr-TR" sz="2400" dirty="0" smtClean="0">
                <a:latin typeface="Comic Sans MS" pitchFamily="66" charset="0"/>
              </a:rPr>
              <a:t>Eğitilen sistem, sonuçta elde edilecek yanıta erişmek için </a:t>
            </a:r>
          </a:p>
          <a:p>
            <a:r>
              <a:rPr lang="tr-TR" sz="2400" dirty="0" smtClean="0">
                <a:latin typeface="Comic Sans MS" pitchFamily="66" charset="0"/>
              </a:rPr>
              <a:t>gerekli davranışı eleştiriyi gözönünde tutarak bulmak bulmak </a:t>
            </a:r>
          </a:p>
          <a:p>
            <a:r>
              <a:rPr lang="tr-TR" sz="2400" dirty="0" smtClean="0">
                <a:latin typeface="Comic Sans MS" pitchFamily="66" charset="0"/>
              </a:rPr>
              <a:t>zorunda</a:t>
            </a:r>
            <a:endParaRPr lang="en-GB" sz="2400" dirty="0">
              <a:latin typeface="Comic Sans MS" pitchFamily="66" charset="0"/>
            </a:endParaRPr>
          </a:p>
        </p:txBody>
      </p:sp>
      <p:sp>
        <p:nvSpPr>
          <p:cNvPr id="30" name="TextBox 29"/>
          <p:cNvSpPr txBox="1"/>
          <p:nvPr/>
        </p:nvSpPr>
        <p:spPr>
          <a:xfrm>
            <a:off x="142844" y="71414"/>
            <a:ext cx="1223412" cy="338554"/>
          </a:xfrm>
          <a:prstGeom prst="rect">
            <a:avLst/>
          </a:prstGeom>
          <a:noFill/>
        </p:spPr>
        <p:txBody>
          <a:bodyPr wrap="none" rtlCol="0">
            <a:spAutoFit/>
          </a:bodyPr>
          <a:lstStyle/>
          <a:p>
            <a:r>
              <a:rPr lang="tr-TR" sz="1600" dirty="0" smtClean="0">
                <a:solidFill>
                  <a:srgbClr val="C00000"/>
                </a:solidFill>
                <a:latin typeface="Comic Sans MS" pitchFamily="66" charset="0"/>
              </a:rPr>
              <a:t>Hatırlatma</a:t>
            </a:r>
            <a:endParaRPr lang="en-GB" sz="1600" dirty="0">
              <a:solidFill>
                <a:srgbClr val="C0000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
                                            <p:txEl>
                                              <p:pRg st="0" end="0"/>
                                            </p:txEl>
                                          </p:spTgt>
                                        </p:tgtEl>
                                        <p:attrNameLst>
                                          <p:attrName>style.visibility</p:attrName>
                                        </p:attrNameLst>
                                      </p:cBhvr>
                                      <p:to>
                                        <p:strVal val="visible"/>
                                      </p:to>
                                    </p:set>
                                    <p:animEffect transition="in" filter="blinds(horizontal)">
                                      <p:cBhvr>
                                        <p:cTn id="12" dur="500"/>
                                        <p:tgtEl>
                                          <p:spTgt spid="29">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9">
                                            <p:txEl>
                                              <p:pRg st="1" end="1"/>
                                            </p:txEl>
                                          </p:spTgt>
                                        </p:tgtEl>
                                        <p:attrNameLst>
                                          <p:attrName>style.visibility</p:attrName>
                                        </p:attrNameLst>
                                      </p:cBhvr>
                                      <p:to>
                                        <p:strVal val="visible"/>
                                      </p:to>
                                    </p:set>
                                    <p:animEffect transition="in" filter="blinds(horizontal)">
                                      <p:cBhvr>
                                        <p:cTn id="15" dur="500"/>
                                        <p:tgtEl>
                                          <p:spTgt spid="29">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9">
                                            <p:txEl>
                                              <p:pRg st="2" end="2"/>
                                            </p:txEl>
                                          </p:spTgt>
                                        </p:tgtEl>
                                        <p:attrNameLst>
                                          <p:attrName>style.visibility</p:attrName>
                                        </p:attrNameLst>
                                      </p:cBhvr>
                                      <p:to>
                                        <p:strVal val="visible"/>
                                      </p:to>
                                    </p:set>
                                    <p:animEffect transition="in" filter="blinds(horizontal)">
                                      <p:cBhvr>
                                        <p:cTn id="18" dur="500"/>
                                        <p:tgtEl>
                                          <p:spTgt spid="2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linds(horizontal)">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blinds(horizontal)">
                                      <p:cBhvr>
                                        <p:cTn id="3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tr-TR" sz="2400" u="sng">
                <a:solidFill>
                  <a:srgbClr val="CC3300"/>
                </a:solidFill>
                <a:latin typeface="Comic Sans MS" pitchFamily="66" charset="0"/>
              </a:rPr>
              <a:t>Bir pekiştirmeli öğrenme metodu: Zamansal fark</a:t>
            </a:r>
          </a:p>
        </p:txBody>
      </p:sp>
      <p:sp>
        <p:nvSpPr>
          <p:cNvPr id="62467" name="Rectangle 3"/>
          <p:cNvSpPr>
            <a:spLocks noGrp="1" noChangeArrowheads="1"/>
          </p:cNvSpPr>
          <p:nvPr>
            <p:ph type="body" idx="1"/>
          </p:nvPr>
        </p:nvSpPr>
        <p:spPr/>
        <p:txBody>
          <a:bodyPr/>
          <a:lstStyle/>
          <a:p>
            <a:r>
              <a:rPr lang="tr-TR" sz="2400" dirty="0">
                <a:latin typeface="Comic Sans MS" pitchFamily="66" charset="0"/>
              </a:rPr>
              <a:t>Monte Carlo metoduna benziyor: ortamın tam </a:t>
            </a:r>
          </a:p>
          <a:p>
            <a:pPr>
              <a:buFontTx/>
              <a:buNone/>
            </a:pPr>
            <a:r>
              <a:rPr lang="tr-TR" sz="2400" dirty="0">
                <a:latin typeface="Comic Sans MS" pitchFamily="66" charset="0"/>
              </a:rPr>
              <a:t>                                         modeline gereksinimi yok</a:t>
            </a:r>
          </a:p>
          <a:p>
            <a:r>
              <a:rPr lang="tr-TR" sz="2400" dirty="0">
                <a:latin typeface="Comic Sans MS" pitchFamily="66" charset="0"/>
              </a:rPr>
              <a:t>Dinamik programlamaya benziyor: en son çıktıyı </a:t>
            </a:r>
          </a:p>
          <a:p>
            <a:pPr>
              <a:buFontTx/>
              <a:buNone/>
            </a:pPr>
            <a:r>
              <a:rPr lang="tr-TR" sz="2400" dirty="0">
                <a:latin typeface="Comic Sans MS" pitchFamily="66" charset="0"/>
              </a:rPr>
              <a:t>                                  beklemeden güncelleme yapabiliyor</a:t>
            </a:r>
          </a:p>
          <a:p>
            <a:pPr>
              <a:buFontTx/>
              <a:buNone/>
            </a:pPr>
            <a:endParaRPr lang="tr-TR" sz="2400" dirty="0">
              <a:latin typeface="Comic Sans MS" pitchFamily="66" charset="0"/>
            </a:endParaRPr>
          </a:p>
          <a:p>
            <a:pPr>
              <a:buFontTx/>
              <a:buNone/>
            </a:pPr>
            <a:r>
              <a:rPr lang="tr-TR" sz="1800" dirty="0">
                <a:latin typeface="Comic Sans MS" pitchFamily="66" charset="0"/>
              </a:rPr>
              <a:t>●</a:t>
            </a:r>
            <a:r>
              <a:rPr lang="tr-TR" sz="2400" dirty="0">
                <a:latin typeface="Comic Sans MS" pitchFamily="66" charset="0"/>
              </a:rPr>
              <a:t> Yaklaşımla: Sarsa</a:t>
            </a:r>
          </a:p>
          <a:p>
            <a:pPr>
              <a:buFontTx/>
              <a:buNone/>
            </a:pPr>
            <a:r>
              <a:rPr lang="tr-TR" sz="2400" dirty="0">
                <a:latin typeface="Comic Sans MS" pitchFamily="66" charset="0"/>
              </a:rPr>
              <a:t>   </a:t>
            </a:r>
            <a:r>
              <a:rPr lang="tr-TR" sz="2400" dirty="0" smtClean="0">
                <a:latin typeface="Comic Sans MS" pitchFamily="66" charset="0"/>
              </a:rPr>
              <a:t>Yaklaşım </a:t>
            </a:r>
            <a:r>
              <a:rPr lang="tr-TR" sz="2400" dirty="0">
                <a:latin typeface="Comic Sans MS" pitchFamily="66" charset="0"/>
              </a:rPr>
              <a:t>ötesinde: Q-öğrenme </a:t>
            </a:r>
            <a:r>
              <a:rPr lang="tr-TR" sz="1800" dirty="0">
                <a:latin typeface="Comic Sans MS" pitchFamily="66" charset="0"/>
              </a:rPr>
              <a:t>(Q-learning)</a:t>
            </a:r>
          </a:p>
          <a:p>
            <a:pPr>
              <a:buFontTx/>
              <a:buNone/>
            </a:pPr>
            <a:endParaRPr lang="tr-TR" sz="1800" dirty="0">
              <a:latin typeface="Comic Sans MS" pitchFamily="66" charset="0"/>
            </a:endParaRPr>
          </a:p>
          <a:p>
            <a:pPr>
              <a:buFontTx/>
              <a:buNone/>
            </a:pPr>
            <a:r>
              <a:rPr lang="tr-TR" sz="1800" dirty="0">
                <a:latin typeface="Comic Sans MS" pitchFamily="66" charset="0"/>
              </a:rPr>
              <a:t>●   </a:t>
            </a:r>
            <a:r>
              <a:rPr lang="tr-TR" sz="2400" dirty="0">
                <a:latin typeface="Comic Sans MS" pitchFamily="66" charset="0"/>
              </a:rPr>
              <a:t>Aktör-Kritik</a:t>
            </a:r>
          </a:p>
          <a:p>
            <a:endParaRPr lang="tr-TR" sz="2400" dirty="0">
              <a:latin typeface="Comic Sans MS" pitchFamily="66"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24"/>
            <a:ext cx="8229600" cy="1143000"/>
          </a:xfrm>
        </p:spPr>
        <p:txBody>
          <a:bodyPr/>
          <a:lstStyle/>
          <a:p>
            <a:r>
              <a:rPr lang="tr-TR" sz="2400" u="sng" dirty="0" smtClean="0">
                <a:solidFill>
                  <a:srgbClr val="CC3300"/>
                </a:solidFill>
                <a:latin typeface="Comic Sans MS" pitchFamily="66" charset="0"/>
              </a:rPr>
              <a:t>Aktör-kritik için bir uygulama</a:t>
            </a:r>
            <a:endParaRPr lang="tr-TR" sz="2400" dirty="0">
              <a:latin typeface="Comic Sans MS" pitchFamily="66" charset="0"/>
            </a:endParaRPr>
          </a:p>
        </p:txBody>
      </p:sp>
      <p:sp>
        <p:nvSpPr>
          <p:cNvPr id="98309" name="Rectangle 5"/>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GB"/>
          </a:p>
        </p:txBody>
      </p:sp>
      <p:sp>
        <p:nvSpPr>
          <p:cNvPr id="98311" name="Rectangle 7"/>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GB"/>
          </a:p>
        </p:txBody>
      </p:sp>
      <p:graphicFrame>
        <p:nvGraphicFramePr>
          <p:cNvPr id="98310" name="Object 6"/>
          <p:cNvGraphicFramePr>
            <a:graphicFrameLocks noChangeAspect="1"/>
          </p:cNvGraphicFramePr>
          <p:nvPr/>
        </p:nvGraphicFramePr>
        <p:xfrm>
          <a:off x="357158" y="1163970"/>
          <a:ext cx="2357454" cy="550518"/>
        </p:xfrm>
        <a:graphic>
          <a:graphicData uri="http://schemas.openxmlformats.org/presentationml/2006/ole">
            <p:oleObj spid="_x0000_s16386" name="Equation" r:id="rId4" imgW="1015920" imgH="241200" progId="Equation.3">
              <p:embed/>
            </p:oleObj>
          </a:graphicData>
        </a:graphic>
      </p:graphicFrame>
      <p:sp>
        <p:nvSpPr>
          <p:cNvPr id="98313" name="Rectangle 9"/>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GB"/>
          </a:p>
        </p:txBody>
      </p:sp>
      <p:sp>
        <p:nvSpPr>
          <p:cNvPr id="98315" name="Rectangle 11"/>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GB"/>
          </a:p>
        </p:txBody>
      </p:sp>
      <p:graphicFrame>
        <p:nvGraphicFramePr>
          <p:cNvPr id="98314" name="Object 10"/>
          <p:cNvGraphicFramePr>
            <a:graphicFrameLocks noChangeAspect="1"/>
          </p:cNvGraphicFramePr>
          <p:nvPr/>
        </p:nvGraphicFramePr>
        <p:xfrm>
          <a:off x="1595438" y="4929198"/>
          <a:ext cx="5476875" cy="527050"/>
        </p:xfrm>
        <a:graphic>
          <a:graphicData uri="http://schemas.openxmlformats.org/presentationml/2006/ole">
            <p:oleObj spid="_x0000_s16387" name="Equation" r:id="rId5" imgW="1892160" imgH="203040" progId="Equation.3">
              <p:embed/>
            </p:oleObj>
          </a:graphicData>
        </a:graphic>
      </p:graphicFrame>
      <p:graphicFrame>
        <p:nvGraphicFramePr>
          <p:cNvPr id="16388" name="Object 4"/>
          <p:cNvGraphicFramePr>
            <a:graphicFrameLocks noChangeAspect="1"/>
          </p:cNvGraphicFramePr>
          <p:nvPr/>
        </p:nvGraphicFramePr>
        <p:xfrm>
          <a:off x="1868505" y="3071810"/>
          <a:ext cx="5203825" cy="549275"/>
        </p:xfrm>
        <a:graphic>
          <a:graphicData uri="http://schemas.openxmlformats.org/presentationml/2006/ole">
            <p:oleObj spid="_x0000_s16388" name="Equation" r:id="rId6" imgW="1892160" imgH="203040" progId="Equation.3">
              <p:embed/>
            </p:oleObj>
          </a:graphicData>
        </a:graphic>
      </p:graphicFrame>
      <p:sp>
        <p:nvSpPr>
          <p:cNvPr id="10" name="TextBox 9"/>
          <p:cNvSpPr txBox="1"/>
          <p:nvPr/>
        </p:nvSpPr>
        <p:spPr>
          <a:xfrm>
            <a:off x="3112316" y="1235408"/>
            <a:ext cx="2674130" cy="461665"/>
          </a:xfrm>
          <a:prstGeom prst="rect">
            <a:avLst/>
          </a:prstGeom>
          <a:noFill/>
        </p:spPr>
        <p:txBody>
          <a:bodyPr wrap="none" rtlCol="0">
            <a:spAutoFit/>
          </a:bodyPr>
          <a:lstStyle/>
          <a:p>
            <a:r>
              <a:rPr lang="tr-TR" sz="2400" dirty="0" smtClean="0">
                <a:latin typeface="Comic Sans MS" pitchFamily="66" charset="0"/>
              </a:rPr>
              <a:t>Değer fonksiyonu</a:t>
            </a:r>
          </a:p>
        </p:txBody>
      </p:sp>
      <p:graphicFrame>
        <p:nvGraphicFramePr>
          <p:cNvPr id="16389" name="Object 5"/>
          <p:cNvGraphicFramePr>
            <a:graphicFrameLocks noChangeAspect="1"/>
          </p:cNvGraphicFramePr>
          <p:nvPr/>
        </p:nvGraphicFramePr>
        <p:xfrm>
          <a:off x="285720" y="2016119"/>
          <a:ext cx="4446587" cy="627063"/>
        </p:xfrm>
        <a:graphic>
          <a:graphicData uri="http://schemas.openxmlformats.org/presentationml/2006/ole">
            <p:oleObj spid="_x0000_s16389" name="Equation" r:id="rId7" imgW="1536480" imgH="241200" progId="Equation.3">
              <p:embed/>
            </p:oleObj>
          </a:graphicData>
        </a:graphic>
      </p:graphicFrame>
      <p:sp>
        <p:nvSpPr>
          <p:cNvPr id="12" name="TextBox 11"/>
          <p:cNvSpPr txBox="1"/>
          <p:nvPr/>
        </p:nvSpPr>
        <p:spPr>
          <a:xfrm>
            <a:off x="4826828" y="2158995"/>
            <a:ext cx="1415772" cy="461665"/>
          </a:xfrm>
          <a:prstGeom prst="rect">
            <a:avLst/>
          </a:prstGeom>
          <a:noFill/>
        </p:spPr>
        <p:txBody>
          <a:bodyPr wrap="none" rtlCol="0">
            <a:spAutoFit/>
          </a:bodyPr>
          <a:lstStyle/>
          <a:p>
            <a:r>
              <a:rPr lang="tr-TR" sz="2400" dirty="0" smtClean="0">
                <a:latin typeface="Comic Sans MS" pitchFamily="66" charset="0"/>
              </a:rPr>
              <a:t>Davranış</a:t>
            </a:r>
          </a:p>
        </p:txBody>
      </p:sp>
      <p:graphicFrame>
        <p:nvGraphicFramePr>
          <p:cNvPr id="16390" name="Object 6"/>
          <p:cNvGraphicFramePr>
            <a:graphicFrameLocks noChangeAspect="1"/>
          </p:cNvGraphicFramePr>
          <p:nvPr/>
        </p:nvGraphicFramePr>
        <p:xfrm>
          <a:off x="387350" y="4000500"/>
          <a:ext cx="3940175" cy="493713"/>
        </p:xfrm>
        <a:graphic>
          <a:graphicData uri="http://schemas.openxmlformats.org/presentationml/2006/ole">
            <p:oleObj spid="_x0000_s16390" name="Equation" r:id="rId8" imgW="1587240" imgH="203040" progId="Equation.3">
              <p:embed/>
            </p:oleObj>
          </a:graphicData>
        </a:graphic>
      </p:graphicFrame>
      <p:sp>
        <p:nvSpPr>
          <p:cNvPr id="14" name="TextBox 13"/>
          <p:cNvSpPr txBox="1"/>
          <p:nvPr/>
        </p:nvSpPr>
        <p:spPr>
          <a:xfrm>
            <a:off x="7228194" y="3038773"/>
            <a:ext cx="878767" cy="461665"/>
          </a:xfrm>
          <a:prstGeom prst="rect">
            <a:avLst/>
          </a:prstGeom>
          <a:noFill/>
        </p:spPr>
        <p:txBody>
          <a:bodyPr wrap="none" rtlCol="0">
            <a:spAutoFit/>
          </a:bodyPr>
          <a:lstStyle/>
          <a:p>
            <a:r>
              <a:rPr lang="tr-TR" sz="2400" dirty="0" smtClean="0">
                <a:latin typeface="Comic Sans MS" pitchFamily="66" charset="0"/>
              </a:rPr>
              <a:t>Hata</a:t>
            </a:r>
          </a:p>
        </p:txBody>
      </p:sp>
      <p:graphicFrame>
        <p:nvGraphicFramePr>
          <p:cNvPr id="16391" name="Object 7"/>
          <p:cNvGraphicFramePr>
            <a:graphicFrameLocks noChangeAspect="1"/>
          </p:cNvGraphicFramePr>
          <p:nvPr/>
        </p:nvGraphicFramePr>
        <p:xfrm>
          <a:off x="4786314" y="4019579"/>
          <a:ext cx="4214810" cy="480991"/>
        </p:xfrm>
        <a:graphic>
          <a:graphicData uri="http://schemas.openxmlformats.org/presentationml/2006/ole">
            <p:oleObj spid="_x0000_s16391" name="Equation" r:id="rId9" imgW="1600200" imgH="203040" progId="Equation.3">
              <p:embed/>
            </p:oleObj>
          </a:graphicData>
        </a:graphic>
      </p:graphicFrame>
      <p:cxnSp>
        <p:nvCxnSpPr>
          <p:cNvPr id="16" name="Straight Arrow Connector 15"/>
          <p:cNvCxnSpPr/>
          <p:nvPr/>
        </p:nvCxnSpPr>
        <p:spPr>
          <a:xfrm rot="10800000" flipV="1">
            <a:off x="2428860" y="3500438"/>
            <a:ext cx="571504" cy="500065"/>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786446" y="3571876"/>
            <a:ext cx="642942" cy="500066"/>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8310"/>
                                        </p:tgtEl>
                                        <p:attrNameLst>
                                          <p:attrName>style.visibility</p:attrName>
                                        </p:attrNameLst>
                                      </p:cBhvr>
                                      <p:to>
                                        <p:strVal val="visible"/>
                                      </p:to>
                                    </p:set>
                                    <p:animEffect transition="in" filter="blinds(horizontal)">
                                      <p:cBhvr>
                                        <p:cTn id="7" dur="500"/>
                                        <p:tgtEl>
                                          <p:spTgt spid="983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389"/>
                                        </p:tgtEl>
                                        <p:attrNameLst>
                                          <p:attrName>style.visibility</p:attrName>
                                        </p:attrNameLst>
                                      </p:cBhvr>
                                      <p:to>
                                        <p:strVal val="visible"/>
                                      </p:to>
                                    </p:set>
                                    <p:animEffect transition="in" filter="blinds(horizontal)">
                                      <p:cBhvr>
                                        <p:cTn id="17" dur="500"/>
                                        <p:tgtEl>
                                          <p:spTgt spid="1638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388"/>
                                        </p:tgtEl>
                                        <p:attrNameLst>
                                          <p:attrName>style.visibility</p:attrName>
                                        </p:attrNameLst>
                                      </p:cBhvr>
                                      <p:to>
                                        <p:strVal val="visible"/>
                                      </p:to>
                                    </p:set>
                                    <p:animEffect transition="in" filter="blinds(horizontal)">
                                      <p:cBhvr>
                                        <p:cTn id="27" dur="500"/>
                                        <p:tgtEl>
                                          <p:spTgt spid="1638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390"/>
                                        </p:tgtEl>
                                        <p:attrNameLst>
                                          <p:attrName>style.visibility</p:attrName>
                                        </p:attrNameLst>
                                      </p:cBhvr>
                                      <p:to>
                                        <p:strVal val="visible"/>
                                      </p:to>
                                    </p:set>
                                    <p:animEffect transition="in" filter="blinds(horizontal)">
                                      <p:cBhvr>
                                        <p:cTn id="37" dur="500"/>
                                        <p:tgtEl>
                                          <p:spTgt spid="16390"/>
                                        </p:tgtEl>
                                      </p:cBhvr>
                                    </p:animEffect>
                                  </p:childTnLst>
                                </p:cTn>
                              </p:par>
                              <p:par>
                                <p:cTn id="38" presetID="3" presetClass="entr" presetSubtype="10" fill="hold" nodeType="withEffect">
                                  <p:stCondLst>
                                    <p:cond delay="0"/>
                                  </p:stCondLst>
                                  <p:childTnLst>
                                    <p:set>
                                      <p:cBhvr>
                                        <p:cTn id="39" dur="1" fill="hold">
                                          <p:stCondLst>
                                            <p:cond delay="0"/>
                                          </p:stCondLst>
                                        </p:cTn>
                                        <p:tgtEl>
                                          <p:spTgt spid="16391"/>
                                        </p:tgtEl>
                                        <p:attrNameLst>
                                          <p:attrName>style.visibility</p:attrName>
                                        </p:attrNameLst>
                                      </p:cBhvr>
                                      <p:to>
                                        <p:strVal val="visible"/>
                                      </p:to>
                                    </p:set>
                                    <p:animEffect transition="in" filter="blinds(horizontal)">
                                      <p:cBhvr>
                                        <p:cTn id="40" dur="500"/>
                                        <p:tgtEl>
                                          <p:spTgt spid="16391"/>
                                        </p:tgtEl>
                                      </p:cBhvr>
                                    </p:animEffect>
                                  </p:childTnLst>
                                </p:cTn>
                              </p:par>
                              <p:par>
                                <p:cTn id="41" presetID="3" presetClass="entr" presetSubtype="1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linds(horizontal)">
                                      <p:cBhvr>
                                        <p:cTn id="43" dur="500"/>
                                        <p:tgtEl>
                                          <p:spTgt spid="16"/>
                                        </p:tgtEl>
                                      </p:cBhvr>
                                    </p:animEffect>
                                  </p:childTnLst>
                                </p:cTn>
                              </p:par>
                              <p:par>
                                <p:cTn id="44" presetID="3" presetClass="entr" presetSubtype="1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blinds(horizontal)">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98314"/>
                                        </p:tgtEl>
                                        <p:attrNameLst>
                                          <p:attrName>style.visibility</p:attrName>
                                        </p:attrNameLst>
                                      </p:cBhvr>
                                      <p:to>
                                        <p:strVal val="visible"/>
                                      </p:to>
                                    </p:set>
                                    <p:animEffect transition="in" filter="blinds(horizontal)">
                                      <p:cBhvr>
                                        <p:cTn id="51" dur="500"/>
                                        <p:tgtEl>
                                          <p:spTgt spid="98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838200"/>
            <a:ext cx="8229600" cy="1143000"/>
          </a:xfrm>
        </p:spPr>
        <p:txBody>
          <a:bodyPr>
            <a:normAutofit/>
          </a:bodyPr>
          <a:lstStyle/>
          <a:p>
            <a:pPr eaLnBrk="1" hangingPunct="1"/>
            <a:r>
              <a:rPr lang="tr-TR" sz="2800" u="sng" dirty="0" smtClean="0">
                <a:solidFill>
                  <a:srgbClr val="CC3300"/>
                </a:solidFill>
                <a:latin typeface="Comic Sans MS" pitchFamily="66" charset="0"/>
              </a:rPr>
              <a:t> Psikoloji açısından Pekiştirmeli öğrenme</a:t>
            </a:r>
            <a:endParaRPr lang="tr-TR" sz="2400" u="sng" dirty="0" smtClean="0">
              <a:solidFill>
                <a:srgbClr val="CC3300"/>
              </a:solidFill>
              <a:latin typeface="Comic Sans MS" pitchFamily="66" charset="0"/>
            </a:endParaRPr>
          </a:p>
        </p:txBody>
      </p:sp>
      <p:sp>
        <p:nvSpPr>
          <p:cNvPr id="69635" name="Rectangle 3"/>
          <p:cNvSpPr>
            <a:spLocks noGrp="1" noChangeArrowheads="1"/>
          </p:cNvSpPr>
          <p:nvPr>
            <p:ph type="body" idx="1"/>
          </p:nvPr>
        </p:nvSpPr>
        <p:spPr>
          <a:xfrm>
            <a:off x="457200" y="2286000"/>
            <a:ext cx="8229600" cy="3810000"/>
          </a:xfrm>
        </p:spPr>
        <p:txBody>
          <a:bodyPr/>
          <a:lstStyle/>
          <a:p>
            <a:pPr eaLnBrk="1" hangingPunct="1">
              <a:lnSpc>
                <a:spcPct val="90000"/>
              </a:lnSpc>
            </a:pPr>
            <a:r>
              <a:rPr lang="tr-TR" sz="2400" dirty="0" smtClean="0">
                <a:latin typeface="Comic Sans MS" pitchFamily="66" charset="0"/>
              </a:rPr>
              <a:t>Biz kararlarımızı nasıl veriyoruz?</a:t>
            </a:r>
          </a:p>
          <a:p>
            <a:pPr eaLnBrk="1" hangingPunct="1">
              <a:lnSpc>
                <a:spcPct val="90000"/>
              </a:lnSpc>
            </a:pPr>
            <a:endParaRPr lang="tr-TR" sz="2400" dirty="0" smtClean="0">
              <a:latin typeface="Comic Sans MS" pitchFamily="66" charset="0"/>
            </a:endParaRPr>
          </a:p>
          <a:p>
            <a:pPr eaLnBrk="1" hangingPunct="1">
              <a:lnSpc>
                <a:spcPct val="90000"/>
              </a:lnSpc>
            </a:pPr>
            <a:r>
              <a:rPr lang="tr-TR" sz="2400" dirty="0" smtClean="0">
                <a:latin typeface="Comic Sans MS" pitchFamily="66" charset="0"/>
              </a:rPr>
              <a:t>Verdiğimiz kararlar daha sonraki davranışlarımızı nasıl etkiliyor?</a:t>
            </a:r>
          </a:p>
          <a:p>
            <a:pPr eaLnBrk="1" hangingPunct="1">
              <a:lnSpc>
                <a:spcPct val="90000"/>
              </a:lnSpc>
            </a:pPr>
            <a:endParaRPr lang="tr-TR" sz="2400" dirty="0" smtClean="0">
              <a:latin typeface="Comic Sans MS" pitchFamily="66" charset="0"/>
            </a:endParaRPr>
          </a:p>
          <a:p>
            <a:pPr eaLnBrk="1" hangingPunct="1">
              <a:lnSpc>
                <a:spcPct val="90000"/>
              </a:lnSpc>
            </a:pPr>
            <a:r>
              <a:rPr lang="tr-TR" sz="2400" dirty="0" smtClean="0">
                <a:latin typeface="Comic Sans MS" pitchFamily="66" charset="0"/>
              </a:rPr>
              <a:t>Verdiğimiz kararların sonuçları öğrenmemizi sağlıyor mu?</a:t>
            </a:r>
          </a:p>
          <a:p>
            <a:pPr eaLnBrk="1" hangingPunct="1">
              <a:lnSpc>
                <a:spcPct val="90000"/>
              </a:lnSpc>
            </a:pPr>
            <a:endParaRPr lang="tr-TR" sz="2400" dirty="0" smtClean="0">
              <a:latin typeface="Comic Sans MS" pitchFamily="66" charset="0"/>
            </a:endParaRPr>
          </a:p>
          <a:p>
            <a:pPr eaLnBrk="1" hangingPunct="1">
              <a:lnSpc>
                <a:spcPct val="90000"/>
              </a:lnSpc>
              <a:buFontTx/>
              <a:buNone/>
            </a:pPr>
            <a:r>
              <a:rPr lang="tr-TR" sz="2400" dirty="0" smtClean="0">
                <a:latin typeface="Comic Sans MS" pitchFamily="66"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74638"/>
            <a:ext cx="8229600" cy="1154098"/>
          </a:xfrm>
        </p:spPr>
        <p:txBody>
          <a:bodyPr/>
          <a:lstStyle/>
          <a:p>
            <a:pPr eaLnBrk="1" hangingPunct="1"/>
            <a:r>
              <a:rPr lang="tr-TR" sz="2800" u="sng" dirty="0" smtClean="0">
                <a:solidFill>
                  <a:srgbClr val="C00000"/>
                </a:solidFill>
                <a:latin typeface="Comic Sans MS" pitchFamily="66" charset="0"/>
              </a:rPr>
              <a:t>Şartlanma-Pekiştirmeli öğrenme</a:t>
            </a:r>
            <a:endParaRPr lang="tr-TR" sz="2800" dirty="0" smtClean="0">
              <a:solidFill>
                <a:srgbClr val="C00000"/>
              </a:solidFill>
              <a:latin typeface="Comic Sans MS" pitchFamily="66" charset="0"/>
            </a:endParaRPr>
          </a:p>
        </p:txBody>
      </p:sp>
      <p:sp>
        <p:nvSpPr>
          <p:cNvPr id="6147" name="Rectangle 3"/>
          <p:cNvSpPr>
            <a:spLocks noGrp="1" noChangeArrowheads="1"/>
          </p:cNvSpPr>
          <p:nvPr>
            <p:ph type="body" idx="1"/>
          </p:nvPr>
        </p:nvSpPr>
        <p:spPr>
          <a:xfrm>
            <a:off x="457200" y="2133600"/>
            <a:ext cx="8229600" cy="4495800"/>
          </a:xfrm>
        </p:spPr>
        <p:txBody>
          <a:bodyPr/>
          <a:lstStyle/>
          <a:p>
            <a:pPr eaLnBrk="1" hangingPunct="1">
              <a:lnSpc>
                <a:spcPct val="80000"/>
              </a:lnSpc>
              <a:buFontTx/>
              <a:buNone/>
            </a:pPr>
            <a:r>
              <a:rPr lang="tr-TR" sz="2400" smtClean="0">
                <a:latin typeface="Comic Sans MS" pitchFamily="66" charset="0"/>
              </a:rPr>
              <a:t>İlişkilendirme (association): O</a:t>
            </a:r>
            <a:r>
              <a:rPr lang="tr-TR" sz="2400" baseline="-25000" smtClean="0">
                <a:latin typeface="Comic Sans MS" pitchFamily="66" charset="0"/>
              </a:rPr>
              <a:t>1                     </a:t>
            </a:r>
            <a:r>
              <a:rPr lang="tr-TR" sz="2400" smtClean="0">
                <a:latin typeface="Comic Sans MS" pitchFamily="66" charset="0"/>
              </a:rPr>
              <a:t>T</a:t>
            </a:r>
            <a:r>
              <a:rPr lang="tr-TR" sz="2400" baseline="-25000" smtClean="0">
                <a:latin typeface="Comic Sans MS" pitchFamily="66" charset="0"/>
              </a:rPr>
              <a:t>1</a:t>
            </a:r>
          </a:p>
          <a:p>
            <a:pPr eaLnBrk="1" hangingPunct="1">
              <a:lnSpc>
                <a:spcPct val="80000"/>
              </a:lnSpc>
              <a:buFontTx/>
              <a:buNone/>
            </a:pPr>
            <a:r>
              <a:rPr lang="tr-TR" sz="2400" baseline="-25000" smtClean="0">
                <a:latin typeface="Comic Sans MS" pitchFamily="66" charset="0"/>
              </a:rPr>
              <a:t>                                                                  </a:t>
            </a:r>
            <a:r>
              <a:rPr lang="tr-TR" sz="2400" smtClean="0">
                <a:latin typeface="Comic Sans MS" pitchFamily="66" charset="0"/>
              </a:rPr>
              <a:t>O</a:t>
            </a:r>
            <a:r>
              <a:rPr lang="tr-TR" sz="2400" baseline="-25000" smtClean="0">
                <a:latin typeface="Comic Sans MS" pitchFamily="66" charset="0"/>
              </a:rPr>
              <a:t>2                     </a:t>
            </a:r>
            <a:r>
              <a:rPr lang="tr-TR" sz="2400" smtClean="0">
                <a:latin typeface="Comic Sans MS" pitchFamily="66" charset="0"/>
              </a:rPr>
              <a:t>T</a:t>
            </a:r>
            <a:r>
              <a:rPr lang="tr-TR" sz="2400" baseline="-25000" smtClean="0">
                <a:latin typeface="Comic Sans MS" pitchFamily="66" charset="0"/>
              </a:rPr>
              <a:t>2</a:t>
            </a:r>
          </a:p>
          <a:p>
            <a:pPr eaLnBrk="1" hangingPunct="1">
              <a:lnSpc>
                <a:spcPct val="80000"/>
              </a:lnSpc>
              <a:buFontTx/>
              <a:buNone/>
            </a:pPr>
            <a:r>
              <a:rPr lang="tr-TR" sz="2400" smtClean="0">
                <a:latin typeface="Comic Sans MS" pitchFamily="66" charset="0"/>
              </a:rPr>
              <a:t>                                            O</a:t>
            </a:r>
            <a:r>
              <a:rPr lang="tr-TR" sz="2400" baseline="-25000" smtClean="0">
                <a:latin typeface="Comic Sans MS" pitchFamily="66" charset="0"/>
              </a:rPr>
              <a:t>1                     </a:t>
            </a:r>
            <a:r>
              <a:rPr lang="tr-TR" sz="2400" smtClean="0">
                <a:latin typeface="Comic Sans MS" pitchFamily="66" charset="0"/>
              </a:rPr>
              <a:t>T</a:t>
            </a:r>
            <a:r>
              <a:rPr lang="tr-TR" sz="2400" baseline="-25000" smtClean="0">
                <a:latin typeface="Comic Sans MS" pitchFamily="66" charset="0"/>
              </a:rPr>
              <a:t>2</a:t>
            </a:r>
          </a:p>
          <a:p>
            <a:pPr eaLnBrk="1" hangingPunct="1">
              <a:lnSpc>
                <a:spcPct val="80000"/>
              </a:lnSpc>
              <a:buFontTx/>
              <a:buNone/>
            </a:pPr>
            <a:endParaRPr lang="tr-TR" sz="2400" smtClean="0">
              <a:latin typeface="Comic Sans MS" pitchFamily="66" charset="0"/>
            </a:endParaRPr>
          </a:p>
          <a:p>
            <a:pPr eaLnBrk="1" hangingPunct="1">
              <a:lnSpc>
                <a:spcPct val="80000"/>
              </a:lnSpc>
              <a:buFontTx/>
              <a:buNone/>
            </a:pPr>
            <a:r>
              <a:rPr lang="tr-TR" sz="2400" smtClean="0">
                <a:latin typeface="Comic Sans MS" pitchFamily="66" charset="0"/>
              </a:rPr>
              <a:t>Klasik</a:t>
            </a:r>
            <a:r>
              <a:rPr lang="tr-TR" sz="2400" baseline="-25000" smtClean="0">
                <a:latin typeface="Comic Sans MS" pitchFamily="66" charset="0"/>
              </a:rPr>
              <a:t>   </a:t>
            </a:r>
            <a:r>
              <a:rPr lang="tr-TR" sz="2400" smtClean="0">
                <a:latin typeface="Comic Sans MS" pitchFamily="66" charset="0"/>
              </a:rPr>
              <a:t>Şartlanma</a:t>
            </a:r>
          </a:p>
          <a:p>
            <a:pPr eaLnBrk="1" hangingPunct="1">
              <a:lnSpc>
                <a:spcPct val="80000"/>
              </a:lnSpc>
              <a:buFontTx/>
              <a:buNone/>
            </a:pPr>
            <a:endParaRPr lang="tr-TR" sz="2400" smtClean="0">
              <a:latin typeface="Comic Sans MS" pitchFamily="66" charset="0"/>
            </a:endParaRPr>
          </a:p>
          <a:p>
            <a:pPr eaLnBrk="1" hangingPunct="1">
              <a:lnSpc>
                <a:spcPct val="80000"/>
              </a:lnSpc>
              <a:buFontTx/>
              <a:buNone/>
            </a:pPr>
            <a:r>
              <a:rPr lang="tr-TR" sz="2400" smtClean="0">
                <a:latin typeface="Comic Sans MS" pitchFamily="66" charset="0"/>
              </a:rPr>
              <a:t>Throndike’nin Yasası: U</a:t>
            </a:r>
            <a:r>
              <a:rPr lang="tr-TR" sz="2400" baseline="-25000" smtClean="0">
                <a:latin typeface="Comic Sans MS" pitchFamily="66" charset="0"/>
              </a:rPr>
              <a:t>1               </a:t>
            </a:r>
            <a:r>
              <a:rPr lang="tr-TR" sz="2400" smtClean="0">
                <a:latin typeface="Comic Sans MS" pitchFamily="66" charset="0"/>
              </a:rPr>
              <a:t>Te</a:t>
            </a:r>
            <a:r>
              <a:rPr lang="tr-TR" sz="2400" baseline="-25000" smtClean="0">
                <a:latin typeface="Comic Sans MS" pitchFamily="66" charset="0"/>
              </a:rPr>
              <a:t>1            </a:t>
            </a:r>
            <a:r>
              <a:rPr lang="tr-TR" sz="2400" smtClean="0">
                <a:latin typeface="Comic Sans MS" pitchFamily="66" charset="0"/>
              </a:rPr>
              <a:t>  U</a:t>
            </a:r>
            <a:r>
              <a:rPr lang="tr-TR" sz="2400" baseline="-25000" smtClean="0">
                <a:latin typeface="Comic Sans MS" pitchFamily="66" charset="0"/>
              </a:rPr>
              <a:t>1                </a:t>
            </a:r>
            <a:r>
              <a:rPr lang="tr-TR" sz="2400" smtClean="0">
                <a:latin typeface="Comic Sans MS" pitchFamily="66" charset="0"/>
              </a:rPr>
              <a:t>Te</a:t>
            </a:r>
            <a:r>
              <a:rPr lang="tr-TR" sz="2400" baseline="-25000" smtClean="0">
                <a:latin typeface="Comic Sans MS" pitchFamily="66" charset="0"/>
              </a:rPr>
              <a:t>1</a:t>
            </a:r>
            <a:endParaRPr lang="tr-TR" sz="2400" smtClean="0">
              <a:latin typeface="Comic Sans MS" pitchFamily="66" charset="0"/>
            </a:endParaRPr>
          </a:p>
          <a:p>
            <a:pPr eaLnBrk="1" hangingPunct="1">
              <a:lnSpc>
                <a:spcPct val="80000"/>
              </a:lnSpc>
              <a:buFontTx/>
              <a:buNone/>
            </a:pPr>
            <a:endParaRPr lang="tr-TR" sz="2400" baseline="-25000" smtClean="0">
              <a:latin typeface="Comic Sans MS" pitchFamily="66" charset="0"/>
            </a:endParaRPr>
          </a:p>
          <a:p>
            <a:pPr eaLnBrk="1" hangingPunct="1">
              <a:lnSpc>
                <a:spcPct val="80000"/>
              </a:lnSpc>
              <a:buFontTx/>
              <a:buNone/>
            </a:pPr>
            <a:r>
              <a:rPr lang="tr-TR" sz="2400" smtClean="0">
                <a:latin typeface="Comic Sans MS" pitchFamily="66" charset="0"/>
              </a:rPr>
              <a:t>                                  U</a:t>
            </a:r>
            <a:r>
              <a:rPr lang="tr-TR" sz="2400" baseline="-25000" smtClean="0">
                <a:latin typeface="Comic Sans MS" pitchFamily="66" charset="0"/>
              </a:rPr>
              <a:t>2               </a:t>
            </a:r>
            <a:r>
              <a:rPr lang="tr-TR" sz="2400" smtClean="0">
                <a:latin typeface="Comic Sans MS" pitchFamily="66" charset="0"/>
              </a:rPr>
              <a:t>Te</a:t>
            </a:r>
            <a:r>
              <a:rPr lang="tr-TR" sz="2400" baseline="-25000" smtClean="0">
                <a:latin typeface="Comic Sans MS" pitchFamily="66" charset="0"/>
              </a:rPr>
              <a:t>2            </a:t>
            </a:r>
            <a:r>
              <a:rPr lang="tr-TR" sz="2400" smtClean="0">
                <a:latin typeface="Comic Sans MS" pitchFamily="66" charset="0"/>
              </a:rPr>
              <a:t>  U</a:t>
            </a:r>
            <a:r>
              <a:rPr lang="tr-TR" sz="2400" baseline="-25000" smtClean="0">
                <a:latin typeface="Comic Sans MS" pitchFamily="66" charset="0"/>
              </a:rPr>
              <a:t>2                </a:t>
            </a:r>
            <a:r>
              <a:rPr lang="tr-TR" sz="2400" smtClean="0">
                <a:latin typeface="Comic Sans MS" pitchFamily="66" charset="0"/>
              </a:rPr>
              <a:t>Te</a:t>
            </a:r>
            <a:r>
              <a:rPr lang="tr-TR" sz="2400" baseline="-25000" smtClean="0">
                <a:latin typeface="Comic Sans MS" pitchFamily="66" charset="0"/>
              </a:rPr>
              <a:t>2</a:t>
            </a:r>
            <a:endParaRPr lang="tr-TR" sz="2400" smtClean="0">
              <a:latin typeface="Comic Sans MS" pitchFamily="66" charset="0"/>
            </a:endParaRPr>
          </a:p>
          <a:p>
            <a:pPr eaLnBrk="1" hangingPunct="1">
              <a:lnSpc>
                <a:spcPct val="80000"/>
              </a:lnSpc>
              <a:buFontTx/>
              <a:buNone/>
            </a:pPr>
            <a:endParaRPr lang="tr-TR" sz="2400" baseline="-25000" smtClean="0">
              <a:latin typeface="Comic Sans MS" pitchFamily="66" charset="0"/>
            </a:endParaRPr>
          </a:p>
          <a:p>
            <a:pPr eaLnBrk="1" hangingPunct="1">
              <a:lnSpc>
                <a:spcPct val="80000"/>
              </a:lnSpc>
              <a:buFontTx/>
              <a:buNone/>
            </a:pPr>
            <a:endParaRPr lang="tr-TR" sz="2400" baseline="-25000" smtClean="0">
              <a:latin typeface="Comic Sans MS" pitchFamily="66" charset="0"/>
            </a:endParaRPr>
          </a:p>
          <a:p>
            <a:pPr eaLnBrk="1" hangingPunct="1">
              <a:lnSpc>
                <a:spcPct val="80000"/>
              </a:lnSpc>
              <a:buFontTx/>
              <a:buNone/>
            </a:pPr>
            <a:r>
              <a:rPr lang="tr-TR" sz="2400" smtClean="0">
                <a:latin typeface="Comic Sans MS" pitchFamily="66" charset="0"/>
              </a:rPr>
              <a:t>Etkin Şartlanma</a:t>
            </a:r>
            <a:r>
              <a:rPr lang="tr-TR" sz="2400" baseline="-25000" smtClean="0">
                <a:latin typeface="Comic Sans MS" pitchFamily="66" charset="0"/>
              </a:rPr>
              <a:t>  </a:t>
            </a:r>
          </a:p>
          <a:p>
            <a:pPr eaLnBrk="1" hangingPunct="1">
              <a:lnSpc>
                <a:spcPct val="80000"/>
              </a:lnSpc>
              <a:buFontTx/>
              <a:buNone/>
            </a:pPr>
            <a:r>
              <a:rPr lang="tr-TR" sz="2400" smtClean="0">
                <a:latin typeface="Comic Sans MS" pitchFamily="66" charset="0"/>
              </a:rPr>
              <a:t>                           </a:t>
            </a:r>
            <a:r>
              <a:rPr lang="el-GR" sz="2400" smtClean="0">
                <a:latin typeface="Comic Sans MS" pitchFamily="66" charset="0"/>
              </a:rPr>
              <a:t>δ</a:t>
            </a:r>
            <a:r>
              <a:rPr lang="tr-TR" sz="2400" baseline="-25000" smtClean="0">
                <a:latin typeface="Comic Sans MS" pitchFamily="66" charset="0"/>
              </a:rPr>
              <a:t> </a:t>
            </a:r>
          </a:p>
        </p:txBody>
      </p:sp>
      <p:sp>
        <p:nvSpPr>
          <p:cNvPr id="6148" name="Line 4"/>
          <p:cNvSpPr>
            <a:spLocks noChangeShapeType="1"/>
          </p:cNvSpPr>
          <p:nvPr/>
        </p:nvSpPr>
        <p:spPr bwMode="auto">
          <a:xfrm>
            <a:off x="5181600" y="2362200"/>
            <a:ext cx="762000" cy="0"/>
          </a:xfrm>
          <a:prstGeom prst="line">
            <a:avLst/>
          </a:prstGeom>
          <a:noFill/>
          <a:ln w="38100">
            <a:solidFill>
              <a:schemeClr val="tx1"/>
            </a:solidFill>
            <a:round/>
            <a:headEnd/>
            <a:tailEnd type="triangle" w="med" len="med"/>
          </a:ln>
        </p:spPr>
        <p:txBody>
          <a:bodyPr/>
          <a:lstStyle/>
          <a:p>
            <a:endParaRPr lang="tr-TR"/>
          </a:p>
        </p:txBody>
      </p:sp>
      <p:sp>
        <p:nvSpPr>
          <p:cNvPr id="6149" name="Line 5"/>
          <p:cNvSpPr>
            <a:spLocks noChangeShapeType="1"/>
          </p:cNvSpPr>
          <p:nvPr/>
        </p:nvSpPr>
        <p:spPr bwMode="auto">
          <a:xfrm>
            <a:off x="5181600" y="2743200"/>
            <a:ext cx="762000" cy="0"/>
          </a:xfrm>
          <a:prstGeom prst="line">
            <a:avLst/>
          </a:prstGeom>
          <a:noFill/>
          <a:ln w="38100">
            <a:solidFill>
              <a:schemeClr val="tx1"/>
            </a:solidFill>
            <a:round/>
            <a:headEnd/>
            <a:tailEnd type="triangle" w="med" len="med"/>
          </a:ln>
        </p:spPr>
        <p:txBody>
          <a:bodyPr/>
          <a:lstStyle/>
          <a:p>
            <a:endParaRPr lang="tr-TR"/>
          </a:p>
        </p:txBody>
      </p:sp>
      <p:sp>
        <p:nvSpPr>
          <p:cNvPr id="6152" name="Line 8"/>
          <p:cNvSpPr>
            <a:spLocks noChangeShapeType="1"/>
          </p:cNvSpPr>
          <p:nvPr/>
        </p:nvSpPr>
        <p:spPr bwMode="auto">
          <a:xfrm>
            <a:off x="5181600" y="3124200"/>
            <a:ext cx="762000" cy="0"/>
          </a:xfrm>
          <a:prstGeom prst="line">
            <a:avLst/>
          </a:prstGeom>
          <a:noFill/>
          <a:ln w="38100">
            <a:solidFill>
              <a:schemeClr val="tx1"/>
            </a:solidFill>
            <a:round/>
            <a:headEnd/>
            <a:tailEnd type="triangle" w="med" len="med"/>
          </a:ln>
        </p:spPr>
        <p:txBody>
          <a:bodyPr/>
          <a:lstStyle/>
          <a:p>
            <a:endParaRPr lang="tr-TR"/>
          </a:p>
        </p:txBody>
      </p:sp>
      <p:sp>
        <p:nvSpPr>
          <p:cNvPr id="6156" name="Line 12"/>
          <p:cNvSpPr>
            <a:spLocks noChangeShapeType="1"/>
          </p:cNvSpPr>
          <p:nvPr/>
        </p:nvSpPr>
        <p:spPr bwMode="auto">
          <a:xfrm>
            <a:off x="4038600" y="4495800"/>
            <a:ext cx="762000" cy="0"/>
          </a:xfrm>
          <a:prstGeom prst="line">
            <a:avLst/>
          </a:prstGeom>
          <a:noFill/>
          <a:ln w="38100">
            <a:solidFill>
              <a:schemeClr val="tx1"/>
            </a:solidFill>
            <a:round/>
            <a:headEnd/>
            <a:tailEnd type="triangle" w="med" len="med"/>
          </a:ln>
        </p:spPr>
        <p:txBody>
          <a:bodyPr/>
          <a:lstStyle/>
          <a:p>
            <a:endParaRPr lang="tr-TR"/>
          </a:p>
        </p:txBody>
      </p:sp>
      <p:sp>
        <p:nvSpPr>
          <p:cNvPr id="6159" name="AutoShape 15"/>
          <p:cNvSpPr>
            <a:spLocks noChangeArrowheads="1"/>
          </p:cNvSpPr>
          <p:nvPr/>
        </p:nvSpPr>
        <p:spPr bwMode="auto">
          <a:xfrm>
            <a:off x="5410200" y="4191000"/>
            <a:ext cx="533400" cy="533400"/>
          </a:xfrm>
          <a:prstGeom prst="smileyFace">
            <a:avLst>
              <a:gd name="adj" fmla="val 4653"/>
            </a:avLst>
          </a:prstGeom>
          <a:solidFill>
            <a:srgbClr val="FFCC66"/>
          </a:solidFill>
          <a:ln w="9525">
            <a:solidFill>
              <a:schemeClr val="tx1"/>
            </a:solidFill>
            <a:round/>
            <a:headEnd/>
            <a:tailEnd/>
          </a:ln>
        </p:spPr>
        <p:txBody>
          <a:bodyPr wrap="none" anchor="ctr"/>
          <a:lstStyle/>
          <a:p>
            <a:endParaRPr lang="tr-TR"/>
          </a:p>
        </p:txBody>
      </p:sp>
      <p:sp>
        <p:nvSpPr>
          <p:cNvPr id="6160" name="Line 16"/>
          <p:cNvSpPr>
            <a:spLocks noChangeShapeType="1"/>
          </p:cNvSpPr>
          <p:nvPr/>
        </p:nvSpPr>
        <p:spPr bwMode="auto">
          <a:xfrm>
            <a:off x="6553200" y="4495800"/>
            <a:ext cx="762000" cy="0"/>
          </a:xfrm>
          <a:prstGeom prst="line">
            <a:avLst/>
          </a:prstGeom>
          <a:noFill/>
          <a:ln w="76200">
            <a:solidFill>
              <a:schemeClr val="tx1"/>
            </a:solidFill>
            <a:round/>
            <a:headEnd/>
            <a:tailEnd type="triangle" w="med" len="med"/>
          </a:ln>
        </p:spPr>
        <p:txBody>
          <a:bodyPr/>
          <a:lstStyle/>
          <a:p>
            <a:endParaRPr lang="tr-TR"/>
          </a:p>
        </p:txBody>
      </p:sp>
      <p:sp>
        <p:nvSpPr>
          <p:cNvPr id="6161" name="AutoShape 17"/>
          <p:cNvSpPr>
            <a:spLocks noChangeArrowheads="1"/>
          </p:cNvSpPr>
          <p:nvPr/>
        </p:nvSpPr>
        <p:spPr bwMode="auto">
          <a:xfrm>
            <a:off x="5486400" y="4953000"/>
            <a:ext cx="533400" cy="533400"/>
          </a:xfrm>
          <a:prstGeom prst="smileyFace">
            <a:avLst>
              <a:gd name="adj" fmla="val -4653"/>
            </a:avLst>
          </a:prstGeom>
          <a:solidFill>
            <a:srgbClr val="FFCC66"/>
          </a:solidFill>
          <a:ln w="9525">
            <a:solidFill>
              <a:schemeClr val="tx1"/>
            </a:solidFill>
            <a:round/>
            <a:headEnd/>
            <a:tailEnd/>
          </a:ln>
        </p:spPr>
        <p:txBody>
          <a:bodyPr wrap="none" anchor="ctr"/>
          <a:lstStyle/>
          <a:p>
            <a:endParaRPr lang="tr-TR"/>
          </a:p>
        </p:txBody>
      </p:sp>
      <p:sp>
        <p:nvSpPr>
          <p:cNvPr id="6162" name="Line 18"/>
          <p:cNvSpPr>
            <a:spLocks noChangeShapeType="1"/>
          </p:cNvSpPr>
          <p:nvPr/>
        </p:nvSpPr>
        <p:spPr bwMode="auto">
          <a:xfrm>
            <a:off x="6705600" y="5105400"/>
            <a:ext cx="762000" cy="0"/>
          </a:xfrm>
          <a:prstGeom prst="line">
            <a:avLst/>
          </a:prstGeom>
          <a:noFill/>
          <a:ln w="9525">
            <a:solidFill>
              <a:schemeClr val="tx1"/>
            </a:solidFill>
            <a:round/>
            <a:headEnd/>
            <a:tailEnd type="triangle" w="med" len="med"/>
          </a:ln>
        </p:spPr>
        <p:txBody>
          <a:bodyPr/>
          <a:lstStyle/>
          <a:p>
            <a:endParaRPr lang="tr-TR"/>
          </a:p>
        </p:txBody>
      </p:sp>
      <p:sp>
        <p:nvSpPr>
          <p:cNvPr id="6163" name="Line 19"/>
          <p:cNvSpPr>
            <a:spLocks noChangeShapeType="1"/>
          </p:cNvSpPr>
          <p:nvPr/>
        </p:nvSpPr>
        <p:spPr bwMode="auto">
          <a:xfrm>
            <a:off x="4114800" y="5105400"/>
            <a:ext cx="762000" cy="0"/>
          </a:xfrm>
          <a:prstGeom prst="line">
            <a:avLst/>
          </a:prstGeom>
          <a:noFill/>
          <a:ln w="38100">
            <a:solidFill>
              <a:schemeClr val="tx1"/>
            </a:solidFill>
            <a:round/>
            <a:headEnd/>
            <a:tailEnd type="triangle" w="med" len="med"/>
          </a:ln>
        </p:spPr>
        <p:txBody>
          <a:bodyPr/>
          <a:lstStyle/>
          <a:p>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15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15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16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16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16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16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147">
                                            <p:txEl>
                                              <p:pRg st="11" end="11"/>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61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nimBg="1"/>
      <p:bldP spid="6149" grpId="0" animBg="1"/>
      <p:bldP spid="6152" grpId="0" animBg="1"/>
      <p:bldP spid="6156" grpId="0" animBg="1"/>
      <p:bldP spid="6159" grpId="0" animBg="1"/>
      <p:bldP spid="6160" grpId="0" animBg="1"/>
      <p:bldP spid="6161" grpId="0" animBg="1"/>
      <p:bldP spid="6162" grpId="0" animBg="1"/>
      <p:bldP spid="6163"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tr-TR" sz="2400" u="sng" smtClean="0">
                <a:solidFill>
                  <a:srgbClr val="CC3300"/>
                </a:solidFill>
                <a:latin typeface="Comic Sans MS" pitchFamily="66" charset="0"/>
              </a:rPr>
              <a:t>Psikolojide pekiştirmeli öğrenme</a:t>
            </a:r>
          </a:p>
        </p:txBody>
      </p:sp>
      <p:sp>
        <p:nvSpPr>
          <p:cNvPr id="21507" name="Rectangle 3"/>
          <p:cNvSpPr>
            <a:spLocks noGrp="1" noChangeArrowheads="1"/>
          </p:cNvSpPr>
          <p:nvPr>
            <p:ph type="body" idx="1"/>
          </p:nvPr>
        </p:nvSpPr>
        <p:spPr/>
        <p:txBody>
          <a:bodyPr/>
          <a:lstStyle/>
          <a:p>
            <a:pPr eaLnBrk="1" hangingPunct="1"/>
            <a:r>
              <a:rPr lang="tr-TR" sz="2000" smtClean="0">
                <a:latin typeface="Comic Sans MS" pitchFamily="66" charset="0"/>
              </a:rPr>
              <a:t>Of </a:t>
            </a:r>
            <a:r>
              <a:rPr lang="tr-TR" sz="2000" u="sng" smtClean="0">
                <a:solidFill>
                  <a:srgbClr val="CC3300"/>
                </a:solidFill>
                <a:latin typeface="Comic Sans MS" pitchFamily="66" charset="0"/>
              </a:rPr>
              <a:t>several responses made to the same situation</a:t>
            </a:r>
            <a:r>
              <a:rPr lang="tr-TR" sz="2000" smtClean="0">
                <a:latin typeface="Comic Sans MS" pitchFamily="66" charset="0"/>
              </a:rPr>
              <a:t>, those which </a:t>
            </a:r>
          </a:p>
          <a:p>
            <a:pPr eaLnBrk="1" hangingPunct="1">
              <a:buFontTx/>
              <a:buNone/>
            </a:pPr>
            <a:r>
              <a:rPr lang="tr-TR" sz="2000" smtClean="0">
                <a:latin typeface="Comic Sans MS" pitchFamily="66" charset="0"/>
              </a:rPr>
              <a:t>    are accompanied or closely followed by </a:t>
            </a:r>
            <a:r>
              <a:rPr lang="tr-TR" sz="2000" u="sng" smtClean="0">
                <a:solidFill>
                  <a:srgbClr val="CC3300"/>
                </a:solidFill>
                <a:latin typeface="Comic Sans MS" pitchFamily="66" charset="0"/>
              </a:rPr>
              <a:t>satisfaction</a:t>
            </a:r>
            <a:r>
              <a:rPr lang="tr-TR" sz="2000" smtClean="0">
                <a:latin typeface="Comic Sans MS" pitchFamily="66" charset="0"/>
              </a:rPr>
              <a:t> to the animal </a:t>
            </a:r>
          </a:p>
          <a:p>
            <a:pPr eaLnBrk="1" hangingPunct="1">
              <a:buFontTx/>
              <a:buNone/>
            </a:pPr>
            <a:r>
              <a:rPr lang="tr-TR" sz="2000" smtClean="0">
                <a:latin typeface="Comic Sans MS" pitchFamily="66" charset="0"/>
              </a:rPr>
              <a:t>    will, other things being equal, be more firmly connected with the </a:t>
            </a:r>
          </a:p>
          <a:p>
            <a:pPr eaLnBrk="1" hangingPunct="1">
              <a:buFontTx/>
              <a:buNone/>
            </a:pPr>
            <a:r>
              <a:rPr lang="tr-TR" sz="2000" smtClean="0">
                <a:latin typeface="Comic Sans MS" pitchFamily="66" charset="0"/>
              </a:rPr>
              <a:t>    situation, so that, when </a:t>
            </a:r>
            <a:r>
              <a:rPr lang="tr-TR" sz="2000" u="sng" smtClean="0">
                <a:solidFill>
                  <a:srgbClr val="CC3300"/>
                </a:solidFill>
                <a:latin typeface="Comic Sans MS" pitchFamily="66" charset="0"/>
              </a:rPr>
              <a:t>it recurs, they will be more likely to </a:t>
            </a:r>
          </a:p>
          <a:p>
            <a:pPr eaLnBrk="1" hangingPunct="1">
              <a:buFontTx/>
              <a:buNone/>
            </a:pPr>
            <a:r>
              <a:rPr lang="tr-TR" sz="2000" smtClean="0">
                <a:solidFill>
                  <a:srgbClr val="CC3300"/>
                </a:solidFill>
                <a:latin typeface="Comic Sans MS" pitchFamily="66" charset="0"/>
              </a:rPr>
              <a:t>    </a:t>
            </a:r>
            <a:r>
              <a:rPr lang="tr-TR" sz="2000" u="sng" smtClean="0">
                <a:solidFill>
                  <a:srgbClr val="CC3300"/>
                </a:solidFill>
                <a:latin typeface="Comic Sans MS" pitchFamily="66" charset="0"/>
              </a:rPr>
              <a:t>recur</a:t>
            </a:r>
            <a:r>
              <a:rPr lang="tr-TR" sz="2000" smtClean="0">
                <a:latin typeface="Comic Sans MS" pitchFamily="66" charset="0"/>
              </a:rPr>
              <a:t>; those which are accompanied or closely followed by </a:t>
            </a:r>
          </a:p>
          <a:p>
            <a:pPr eaLnBrk="1" hangingPunct="1">
              <a:buFontTx/>
              <a:buNone/>
            </a:pPr>
            <a:r>
              <a:rPr lang="tr-TR" sz="2000" smtClean="0">
                <a:latin typeface="Comic Sans MS" pitchFamily="66" charset="0"/>
              </a:rPr>
              <a:t>    </a:t>
            </a:r>
            <a:r>
              <a:rPr lang="tr-TR" sz="2000" u="sng" smtClean="0">
                <a:solidFill>
                  <a:srgbClr val="CC3300"/>
                </a:solidFill>
                <a:latin typeface="Comic Sans MS" pitchFamily="66" charset="0"/>
              </a:rPr>
              <a:t>discomfort</a:t>
            </a:r>
            <a:r>
              <a:rPr lang="tr-TR" sz="2000" smtClean="0">
                <a:latin typeface="Comic Sans MS" pitchFamily="66" charset="0"/>
              </a:rPr>
              <a:t> to the animal will, other things being equal, have </a:t>
            </a:r>
          </a:p>
          <a:p>
            <a:pPr eaLnBrk="1" hangingPunct="1">
              <a:buFontTx/>
              <a:buNone/>
            </a:pPr>
            <a:r>
              <a:rPr lang="tr-TR" sz="2000" smtClean="0">
                <a:latin typeface="Comic Sans MS" pitchFamily="66" charset="0"/>
              </a:rPr>
              <a:t>    their connections with that situation weakened, so that, when </a:t>
            </a:r>
            <a:r>
              <a:rPr lang="tr-TR" sz="2000" u="sng" smtClean="0">
                <a:solidFill>
                  <a:srgbClr val="CC3300"/>
                </a:solidFill>
                <a:latin typeface="Comic Sans MS" pitchFamily="66" charset="0"/>
              </a:rPr>
              <a:t>it recurs, they will be less likely to occur</a:t>
            </a:r>
            <a:r>
              <a:rPr lang="tr-TR" sz="2000" smtClean="0">
                <a:latin typeface="Comic Sans MS" pitchFamily="66" charset="0"/>
              </a:rPr>
              <a:t>. The greater the </a:t>
            </a:r>
          </a:p>
          <a:p>
            <a:pPr eaLnBrk="1" hangingPunct="1">
              <a:buFontTx/>
              <a:buNone/>
            </a:pPr>
            <a:r>
              <a:rPr lang="tr-TR" sz="2000" smtClean="0">
                <a:latin typeface="Comic Sans MS" pitchFamily="66" charset="0"/>
              </a:rPr>
              <a:t>    satisfaction or discomfort, the greater the strengthening or weakening of the bond. (</a:t>
            </a:r>
            <a:r>
              <a:rPr lang="tr-TR" sz="2000" smtClean="0">
                <a:solidFill>
                  <a:srgbClr val="CC3300"/>
                </a:solidFill>
                <a:latin typeface="Comic Sans MS" pitchFamily="66" charset="0"/>
              </a:rPr>
              <a:t>Thorndike</a:t>
            </a:r>
            <a:r>
              <a:rPr lang="tr-TR" sz="2000" smtClean="0">
                <a:latin typeface="Comic Sans MS" pitchFamily="66" charset="0"/>
              </a:rPr>
              <a:t>, 1911, p. 244)</a:t>
            </a:r>
            <a:r>
              <a:rPr lang="tr-TR" smtClean="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tr-TR" sz="2400" u="sng" smtClean="0">
                <a:solidFill>
                  <a:srgbClr val="CC3300"/>
                </a:solidFill>
                <a:latin typeface="Comic Sans MS" pitchFamily="66" charset="0"/>
              </a:rPr>
              <a:t>Psikolojide pekiştirmeli öğrenme</a:t>
            </a:r>
          </a:p>
        </p:txBody>
      </p:sp>
      <p:sp>
        <p:nvSpPr>
          <p:cNvPr id="74755" name="Rectangle 3"/>
          <p:cNvSpPr>
            <a:spLocks noGrp="1" noChangeArrowheads="1"/>
          </p:cNvSpPr>
          <p:nvPr>
            <p:ph type="body" idx="1"/>
          </p:nvPr>
        </p:nvSpPr>
        <p:spPr>
          <a:xfrm>
            <a:off x="457200" y="2255838"/>
            <a:ext cx="8229600" cy="4602162"/>
          </a:xfrm>
        </p:spPr>
        <p:txBody>
          <a:bodyPr/>
          <a:lstStyle/>
          <a:p>
            <a:pPr eaLnBrk="1" hangingPunct="1">
              <a:lnSpc>
                <a:spcPct val="90000"/>
              </a:lnSpc>
            </a:pPr>
            <a:endParaRPr lang="tr-TR" sz="2400" smtClean="0">
              <a:latin typeface="Comic Sans MS" pitchFamily="66" charset="0"/>
            </a:endParaRPr>
          </a:p>
          <a:p>
            <a:pPr eaLnBrk="1" hangingPunct="1">
              <a:lnSpc>
                <a:spcPct val="90000"/>
              </a:lnSpc>
            </a:pPr>
            <a:r>
              <a:rPr lang="tr-TR" sz="2400" smtClean="0">
                <a:latin typeface="Comic Sans MS" pitchFamily="66" charset="0"/>
              </a:rPr>
              <a:t>Throndike (1898): uyaran-yanıt ilişkilendirmesi</a:t>
            </a:r>
          </a:p>
          <a:p>
            <a:pPr eaLnBrk="1" hangingPunct="1">
              <a:lnSpc>
                <a:spcPct val="90000"/>
              </a:lnSpc>
              <a:buFontTx/>
              <a:buNone/>
            </a:pPr>
            <a:r>
              <a:rPr lang="tr-TR" sz="1800" smtClean="0">
                <a:latin typeface="Comic Sans MS" pitchFamily="66" charset="0"/>
              </a:rPr>
              <a:t>                                               (stimulus-response association)</a:t>
            </a:r>
          </a:p>
          <a:p>
            <a:pPr eaLnBrk="1" hangingPunct="1">
              <a:lnSpc>
                <a:spcPct val="90000"/>
              </a:lnSpc>
              <a:buFontTx/>
              <a:buNone/>
            </a:pPr>
            <a:endParaRPr lang="tr-TR" sz="1800" smtClean="0">
              <a:latin typeface="Comic Sans MS" pitchFamily="66" charset="0"/>
            </a:endParaRPr>
          </a:p>
          <a:p>
            <a:pPr eaLnBrk="1" hangingPunct="1">
              <a:lnSpc>
                <a:spcPct val="90000"/>
              </a:lnSpc>
            </a:pPr>
            <a:r>
              <a:rPr lang="tr-TR" sz="2400" smtClean="0">
                <a:latin typeface="Comic Sans MS" pitchFamily="66" charset="0"/>
              </a:rPr>
              <a:t>Skinner (1938): davranışsal düzenleme</a:t>
            </a:r>
          </a:p>
          <a:p>
            <a:pPr eaLnBrk="1" hangingPunct="1">
              <a:lnSpc>
                <a:spcPct val="90000"/>
              </a:lnSpc>
              <a:buFontTx/>
              <a:buNone/>
            </a:pPr>
            <a:r>
              <a:rPr lang="tr-TR" sz="2400" smtClean="0">
                <a:latin typeface="Comic Sans MS" pitchFamily="66" charset="0"/>
              </a:rPr>
              <a:t>                              </a:t>
            </a:r>
            <a:r>
              <a:rPr lang="tr-TR" sz="1800" smtClean="0">
                <a:latin typeface="Comic Sans MS" pitchFamily="66" charset="0"/>
              </a:rPr>
              <a:t> (behavioral regulation)</a:t>
            </a:r>
          </a:p>
          <a:p>
            <a:pPr eaLnBrk="1" hangingPunct="1">
              <a:lnSpc>
                <a:spcPct val="90000"/>
              </a:lnSpc>
              <a:buFontTx/>
              <a:buNone/>
            </a:pPr>
            <a:endParaRPr lang="tr-TR" sz="1800" smtClean="0">
              <a:latin typeface="Comic Sans MS" pitchFamily="66" charset="0"/>
            </a:endParaRPr>
          </a:p>
          <a:p>
            <a:pPr eaLnBrk="1" hangingPunct="1">
              <a:lnSpc>
                <a:spcPct val="90000"/>
              </a:lnSpc>
            </a:pPr>
            <a:endParaRPr lang="tr-TR" sz="2400" smtClean="0">
              <a:latin typeface="Comic Sans MS" pitchFamily="66" charset="0"/>
            </a:endParaRPr>
          </a:p>
          <a:p>
            <a:pPr eaLnBrk="1" hangingPunct="1">
              <a:lnSpc>
                <a:spcPct val="90000"/>
              </a:lnSpc>
              <a:buFontTx/>
              <a:buNone/>
            </a:pPr>
            <a:r>
              <a:rPr lang="tr-TR" sz="2400" smtClean="0">
                <a:latin typeface="Comic Sans MS" pitchFamily="66" charset="0"/>
              </a:rPr>
              <a:t>                      </a:t>
            </a:r>
          </a:p>
          <a:p>
            <a:pPr eaLnBrk="1" hangingPunct="1">
              <a:lnSpc>
                <a:spcPct val="90000"/>
              </a:lnSpc>
              <a:buFontTx/>
              <a:buNone/>
            </a:pPr>
            <a:endParaRPr lang="tr-TR" sz="2400" smtClean="0">
              <a:latin typeface="Comic Sans MS" pitchFamily="66" charset="0"/>
            </a:endParaRPr>
          </a:p>
          <a:p>
            <a:pPr eaLnBrk="1" hangingPunct="1">
              <a:lnSpc>
                <a:spcPct val="90000"/>
              </a:lnSpc>
              <a:buFontTx/>
              <a:buNone/>
            </a:pPr>
            <a:endParaRPr lang="tr-TR" sz="2400" smtClean="0">
              <a:latin typeface="Comic Sans MS" pitchFamily="66" charset="0"/>
            </a:endParaRPr>
          </a:p>
          <a:p>
            <a:pPr eaLnBrk="1" hangingPunct="1">
              <a:lnSpc>
                <a:spcPct val="90000"/>
              </a:lnSpc>
              <a:buFontTx/>
              <a:buNone/>
            </a:pPr>
            <a:r>
              <a:rPr lang="tr-TR" sz="2400" smtClean="0">
                <a:latin typeface="Comic Sans MS" pitchFamily="66"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7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714364"/>
            <a:ext cx="8229600" cy="1143000"/>
          </a:xfrm>
        </p:spPr>
        <p:txBody>
          <a:bodyPr>
            <a:normAutofit/>
          </a:bodyPr>
          <a:lstStyle/>
          <a:p>
            <a:r>
              <a:rPr lang="tr-TR" sz="2800" u="sng" dirty="0" smtClean="0">
                <a:solidFill>
                  <a:srgbClr val="C00000"/>
                </a:solidFill>
                <a:latin typeface="Comic Sans MS" pitchFamily="66" charset="0"/>
              </a:rPr>
              <a:t>Nörobilim açısından Pekiştirmeli öğrenme</a:t>
            </a:r>
            <a:endParaRPr lang="tr-TR" sz="2400" dirty="0" smtClean="0"/>
          </a:p>
        </p:txBody>
      </p:sp>
      <p:sp>
        <p:nvSpPr>
          <p:cNvPr id="3" name="Content Placeholder 2"/>
          <p:cNvSpPr>
            <a:spLocks noGrp="1"/>
          </p:cNvSpPr>
          <p:nvPr>
            <p:ph idx="1"/>
          </p:nvPr>
        </p:nvSpPr>
        <p:spPr/>
        <p:txBody>
          <a:bodyPr/>
          <a:lstStyle/>
          <a:p>
            <a:endParaRPr lang="tr-TR" sz="2400" smtClean="0">
              <a:latin typeface="Comic Sans MS" pitchFamily="66" charset="0"/>
            </a:endParaRPr>
          </a:p>
          <a:p>
            <a:endParaRPr lang="tr-TR" sz="2400" smtClean="0">
              <a:latin typeface="Comic Sans MS" pitchFamily="66" charset="0"/>
            </a:endParaRPr>
          </a:p>
          <a:p>
            <a:r>
              <a:rPr lang="tr-TR" sz="2400" smtClean="0">
                <a:latin typeface="Comic Sans MS" pitchFamily="66" charset="0"/>
              </a:rPr>
              <a:t>Beyindeki hangi bölgeler yer alıyor?</a:t>
            </a:r>
          </a:p>
          <a:p>
            <a:endParaRPr lang="tr-TR" sz="2400" smtClean="0">
              <a:latin typeface="Comic Sans MS" pitchFamily="66" charset="0"/>
            </a:endParaRPr>
          </a:p>
          <a:p>
            <a:r>
              <a:rPr lang="tr-TR" sz="2400" smtClean="0">
                <a:latin typeface="Comic Sans MS" pitchFamily="66" charset="0"/>
              </a:rPr>
              <a:t>Bu bölgelerin birbirleriyle bağlantıları neler?</a:t>
            </a:r>
          </a:p>
          <a:p>
            <a:endParaRPr lang="tr-TR" sz="2400" smtClean="0">
              <a:latin typeface="Comic Sans MS" pitchFamily="66" charset="0"/>
            </a:endParaRPr>
          </a:p>
          <a:p>
            <a:r>
              <a:rPr lang="tr-TR" sz="2400" smtClean="0">
                <a:latin typeface="Comic Sans MS" pitchFamily="66" charset="0"/>
              </a:rPr>
              <a:t>Bağlantıları etkileyen mekanizmalar neler?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Documents and Settings\neslihan\Belgelerim\bilis_bilim\sunuslar\mam\fig2_3.jpg"/>
          <p:cNvPicPr>
            <a:picLocks noGrp="1" noChangeAspect="1" noChangeArrowheads="1"/>
          </p:cNvPicPr>
          <p:nvPr>
            <p:ph idx="1"/>
          </p:nvPr>
        </p:nvPicPr>
        <p:blipFill>
          <a:blip r:embed="rId3" cstate="print"/>
          <a:srcRect/>
          <a:stretch>
            <a:fillRect/>
          </a:stretch>
        </p:blipFill>
        <p:spPr>
          <a:xfrm>
            <a:off x="1219200" y="381000"/>
            <a:ext cx="6553200" cy="6248400"/>
          </a:xfrm>
          <a:noFill/>
        </p:spPr>
      </p:pic>
      <p:sp>
        <p:nvSpPr>
          <p:cNvPr id="5" name="Rounded Rectangle 4"/>
          <p:cNvSpPr/>
          <p:nvPr/>
        </p:nvSpPr>
        <p:spPr>
          <a:xfrm>
            <a:off x="2209800" y="1828800"/>
            <a:ext cx="3048000" cy="2057400"/>
          </a:xfrm>
          <a:prstGeom prst="roundRect">
            <a:avLst/>
          </a:prstGeom>
          <a:solidFill>
            <a:srgbClr val="FF99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p>
        </p:txBody>
      </p:sp>
      <p:cxnSp>
        <p:nvCxnSpPr>
          <p:cNvPr id="7" name="Straight Connector 6"/>
          <p:cNvCxnSpPr/>
          <p:nvPr/>
        </p:nvCxnSpPr>
        <p:spPr>
          <a:xfrm>
            <a:off x="7162800" y="2971800"/>
            <a:ext cx="5334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724400" y="5410200"/>
            <a:ext cx="6096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95400" y="2057400"/>
            <a:ext cx="6858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95400" y="2362200"/>
            <a:ext cx="5334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895600" y="685800"/>
            <a:ext cx="8382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810000" y="609600"/>
            <a:ext cx="9144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572000" y="762000"/>
            <a:ext cx="1905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752600" y="4419600"/>
            <a:ext cx="8382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362200" y="4648200"/>
            <a:ext cx="762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linds(horizontal)">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linds(horizontal)">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blinds(horizontal)">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linds(horizontal)">
                                      <p:cBhvr>
                                        <p:cTn id="5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3" cstate="print"/>
          <a:srcRect/>
          <a:stretch>
            <a:fillRect/>
          </a:stretch>
        </p:blipFill>
        <p:spPr bwMode="auto">
          <a:xfrm>
            <a:off x="2400300" y="0"/>
            <a:ext cx="6134100" cy="6561138"/>
          </a:xfrm>
          <a:prstGeom prst="rect">
            <a:avLst/>
          </a:prstGeom>
          <a:noFill/>
          <a:ln w="9525">
            <a:noFill/>
            <a:miter lim="800000"/>
            <a:headEnd/>
            <a:tailEnd/>
          </a:ln>
        </p:spPr>
      </p:pic>
      <p:sp>
        <p:nvSpPr>
          <p:cNvPr id="3" name="TextBox 2"/>
          <p:cNvSpPr txBox="1">
            <a:spLocks noChangeArrowheads="1"/>
          </p:cNvSpPr>
          <p:nvPr/>
        </p:nvSpPr>
        <p:spPr bwMode="auto">
          <a:xfrm>
            <a:off x="6858000" y="6396038"/>
            <a:ext cx="2286000" cy="461962"/>
          </a:xfrm>
          <a:prstGeom prst="rect">
            <a:avLst/>
          </a:prstGeom>
          <a:noFill/>
          <a:ln w="9525">
            <a:noFill/>
            <a:miter lim="800000"/>
            <a:headEnd/>
            <a:tailEnd/>
          </a:ln>
        </p:spPr>
        <p:txBody>
          <a:bodyPr>
            <a:spAutoFit/>
          </a:bodyPr>
          <a:lstStyle/>
          <a:p>
            <a:r>
              <a:rPr lang="tr-TR" sz="1200"/>
              <a:t>Haber, N.S. et.al. The journal of neuroscience, 2000.</a:t>
            </a:r>
          </a:p>
        </p:txBody>
      </p:sp>
      <p:sp>
        <p:nvSpPr>
          <p:cNvPr id="4" name="Rectangle 3"/>
          <p:cNvSpPr>
            <a:spLocks noChangeArrowheads="1"/>
          </p:cNvSpPr>
          <p:nvPr/>
        </p:nvSpPr>
        <p:spPr bwMode="auto">
          <a:xfrm>
            <a:off x="76200" y="71438"/>
            <a:ext cx="2286000" cy="277812"/>
          </a:xfrm>
          <a:prstGeom prst="rect">
            <a:avLst/>
          </a:prstGeom>
          <a:noFill/>
          <a:ln w="9525">
            <a:noFill/>
            <a:miter lim="800000"/>
            <a:headEnd/>
            <a:tailEnd/>
          </a:ln>
        </p:spPr>
        <p:txBody>
          <a:bodyPr>
            <a:spAutoFit/>
          </a:bodyPr>
          <a:lstStyle/>
          <a:p>
            <a:r>
              <a:rPr lang="tr-TR" sz="1200" u="sng"/>
              <a:t>http://thebrain.mcgill.ca/</a:t>
            </a:r>
          </a:p>
        </p:txBody>
      </p:sp>
      <p:pic>
        <p:nvPicPr>
          <p:cNvPr id="61443" name="Picture 3" descr="C:\Documents and Settings\neslihan\Belgelerim\bilis_bilim\sunuslar\mam\a_06_cr_mou_1a.jpg"/>
          <p:cNvPicPr>
            <a:picLocks noChangeAspect="1" noChangeArrowheads="1"/>
          </p:cNvPicPr>
          <p:nvPr/>
        </p:nvPicPr>
        <p:blipFill>
          <a:blip r:embed="rId4" cstate="print"/>
          <a:srcRect/>
          <a:stretch>
            <a:fillRect/>
          </a:stretch>
        </p:blipFill>
        <p:spPr bwMode="auto">
          <a:xfrm>
            <a:off x="0" y="457200"/>
            <a:ext cx="3143250" cy="26574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blinds(horizontal)">
                                      <p:cBhvr>
                                        <p:cTn id="7" dur="500"/>
                                        <p:tgtEl>
                                          <p:spTgt spid="614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43"/>
                                        </p:tgtEl>
                                        <p:attrNameLst>
                                          <p:attrName>style.visibility</p:attrName>
                                        </p:attrNameLst>
                                      </p:cBhvr>
                                      <p:to>
                                        <p:strVal val="visible"/>
                                      </p:to>
                                    </p:set>
                                    <p:animEffect transition="in" filter="blinds(horizontal)">
                                      <p:cBhvr>
                                        <p:cTn id="17" dur="500"/>
                                        <p:tgtEl>
                                          <p:spTgt spid="6144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rot="10800000">
            <a:off x="2627784" y="980158"/>
            <a:ext cx="3715346" cy="504626"/>
            <a:chOff x="2643174" y="4781762"/>
            <a:chExt cx="3715346" cy="504626"/>
          </a:xfrm>
        </p:grpSpPr>
        <p:cxnSp>
          <p:nvCxnSpPr>
            <p:cNvPr id="6" name="Straight Arrow Connector 5"/>
            <p:cNvCxnSpPr/>
            <p:nvPr/>
          </p:nvCxnSpPr>
          <p:spPr>
            <a:xfrm rot="16200000" flipV="1">
              <a:off x="2571736" y="4857760"/>
              <a:ext cx="500066" cy="35719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5894173" y="4817481"/>
              <a:ext cx="500066" cy="42862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1691680" y="1475492"/>
            <a:ext cx="1803699" cy="369332"/>
          </a:xfrm>
          <a:prstGeom prst="rect">
            <a:avLst/>
          </a:prstGeom>
          <a:noFill/>
        </p:spPr>
        <p:txBody>
          <a:bodyPr wrap="none" rtlCol="0">
            <a:spAutoFit/>
          </a:bodyPr>
          <a:lstStyle/>
          <a:p>
            <a:r>
              <a:rPr lang="tr-TR" dirty="0" smtClean="0">
                <a:latin typeface="Comic Sans MS" pitchFamily="66" charset="0"/>
                <a:ea typeface="Gungsuh" pitchFamily="18" charset="-127"/>
              </a:rPr>
              <a:t>Klasik Yaklaşım</a:t>
            </a:r>
            <a:endParaRPr lang="en-GB" dirty="0">
              <a:latin typeface="Comic Sans MS" pitchFamily="66" charset="0"/>
              <a:ea typeface="Gungsuh" pitchFamily="18" charset="-127"/>
            </a:endParaRPr>
          </a:p>
        </p:txBody>
      </p:sp>
      <p:sp>
        <p:nvSpPr>
          <p:cNvPr id="10" name="TextBox 9"/>
          <p:cNvSpPr txBox="1"/>
          <p:nvPr/>
        </p:nvSpPr>
        <p:spPr>
          <a:xfrm>
            <a:off x="5432597" y="1475492"/>
            <a:ext cx="1999265" cy="369332"/>
          </a:xfrm>
          <a:prstGeom prst="rect">
            <a:avLst/>
          </a:prstGeom>
          <a:noFill/>
        </p:spPr>
        <p:txBody>
          <a:bodyPr wrap="none" rtlCol="0">
            <a:spAutoFit/>
          </a:bodyPr>
          <a:lstStyle/>
          <a:p>
            <a:r>
              <a:rPr lang="tr-TR" dirty="0" smtClean="0">
                <a:latin typeface="Comic Sans MS" pitchFamily="66" charset="0"/>
                <a:ea typeface="Gungsuh" pitchFamily="18" charset="-127"/>
              </a:rPr>
              <a:t>Modern Yaklaşım</a:t>
            </a:r>
            <a:endParaRPr lang="en-GB" dirty="0">
              <a:latin typeface="Comic Sans MS" pitchFamily="66" charset="0"/>
              <a:ea typeface="Gungsuh" pitchFamily="18" charset="-127"/>
            </a:endParaRPr>
          </a:p>
        </p:txBody>
      </p:sp>
      <p:sp>
        <p:nvSpPr>
          <p:cNvPr id="11" name="TextBox 10"/>
          <p:cNvSpPr txBox="1"/>
          <p:nvPr/>
        </p:nvSpPr>
        <p:spPr>
          <a:xfrm>
            <a:off x="179512" y="1844824"/>
            <a:ext cx="3805850" cy="923330"/>
          </a:xfrm>
          <a:prstGeom prst="rect">
            <a:avLst/>
          </a:prstGeom>
          <a:noFill/>
        </p:spPr>
        <p:txBody>
          <a:bodyPr wrap="none" rtlCol="0">
            <a:spAutoFit/>
          </a:bodyPr>
          <a:lstStyle/>
          <a:p>
            <a:r>
              <a:rPr lang="tr-TR" dirty="0" smtClean="0">
                <a:latin typeface="Comic Sans MS" pitchFamily="66" charset="0"/>
                <a:ea typeface="Gungsuh" pitchFamily="18" charset="-127"/>
              </a:rPr>
              <a:t>Ceza- ödül süreci sonunda yüksek </a:t>
            </a:r>
          </a:p>
          <a:p>
            <a:r>
              <a:rPr lang="tr-TR" dirty="0" smtClean="0">
                <a:latin typeface="Comic Sans MS" pitchFamily="66" charset="0"/>
                <a:ea typeface="Gungsuh" pitchFamily="18" charset="-127"/>
              </a:rPr>
              <a:t>b</a:t>
            </a:r>
            <a:r>
              <a:rPr lang="tr-TR" dirty="0" smtClean="0">
                <a:latin typeface="Comic Sans MS" pitchFamily="66" charset="0"/>
                <a:ea typeface="Gungsuh" pitchFamily="18" charset="-127"/>
              </a:rPr>
              <a:t>eceri gerektiren davranış </a:t>
            </a:r>
          </a:p>
          <a:p>
            <a:r>
              <a:rPr lang="tr-TR" dirty="0" smtClean="0">
                <a:latin typeface="Comic Sans MS" pitchFamily="66" charset="0"/>
                <a:ea typeface="Gungsuh" pitchFamily="18" charset="-127"/>
              </a:rPr>
              <a:t>sergilenmesi</a:t>
            </a:r>
            <a:endParaRPr lang="en-GB" dirty="0">
              <a:latin typeface="Comic Sans MS" pitchFamily="66" charset="0"/>
              <a:ea typeface="Gungsuh" pitchFamily="18" charset="-127"/>
            </a:endParaRPr>
          </a:p>
        </p:txBody>
      </p:sp>
      <p:sp>
        <p:nvSpPr>
          <p:cNvPr id="12" name="TextBox 11"/>
          <p:cNvSpPr txBox="1"/>
          <p:nvPr/>
        </p:nvSpPr>
        <p:spPr>
          <a:xfrm>
            <a:off x="4644008" y="1844824"/>
            <a:ext cx="4201791" cy="923330"/>
          </a:xfrm>
          <a:prstGeom prst="rect">
            <a:avLst/>
          </a:prstGeom>
          <a:noFill/>
        </p:spPr>
        <p:txBody>
          <a:bodyPr wrap="none" rtlCol="0">
            <a:spAutoFit/>
          </a:bodyPr>
          <a:lstStyle/>
          <a:p>
            <a:r>
              <a:rPr lang="tr-TR" dirty="0" smtClean="0">
                <a:latin typeface="Comic Sans MS" pitchFamily="66" charset="0"/>
                <a:ea typeface="Gungsuh" pitchFamily="18" charset="-127"/>
              </a:rPr>
              <a:t>H</a:t>
            </a:r>
            <a:r>
              <a:rPr lang="tr-TR" dirty="0" smtClean="0">
                <a:latin typeface="Comic Sans MS" pitchFamily="66" charset="0"/>
                <a:ea typeface="Gungsuh" pitchFamily="18" charset="-127"/>
              </a:rPr>
              <a:t>enüz denenmemiş  gelecekteki olası </a:t>
            </a:r>
          </a:p>
          <a:p>
            <a:r>
              <a:rPr lang="tr-TR" dirty="0" smtClean="0">
                <a:latin typeface="Comic Sans MS" pitchFamily="66" charset="0"/>
                <a:ea typeface="Gungsuh" pitchFamily="18" charset="-127"/>
              </a:rPr>
              <a:t>durumları gözönüne alarak bir dizi </a:t>
            </a:r>
          </a:p>
          <a:p>
            <a:r>
              <a:rPr lang="tr-TR" dirty="0" smtClean="0">
                <a:latin typeface="Comic Sans MS" pitchFamily="66" charset="0"/>
                <a:ea typeface="Gungsuh" pitchFamily="18" charset="-127"/>
              </a:rPr>
              <a:t>davranışa karar verme: planlama </a:t>
            </a:r>
            <a:endParaRPr lang="en-GB" dirty="0">
              <a:latin typeface="Comic Sans MS" pitchFamily="66" charset="0"/>
              <a:ea typeface="Gungsuh" pitchFamily="18" charset="-127"/>
            </a:endParaRPr>
          </a:p>
        </p:txBody>
      </p:sp>
      <p:sp>
        <p:nvSpPr>
          <p:cNvPr id="13" name="Oval 12"/>
          <p:cNvSpPr/>
          <p:nvPr/>
        </p:nvSpPr>
        <p:spPr>
          <a:xfrm>
            <a:off x="179512" y="1772816"/>
            <a:ext cx="1296144" cy="43204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7164288" y="2348880"/>
            <a:ext cx="1296144" cy="43204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5-Point Star 14"/>
          <p:cNvSpPr/>
          <p:nvPr/>
        </p:nvSpPr>
        <p:spPr>
          <a:xfrm>
            <a:off x="4283968" y="2060848"/>
            <a:ext cx="360040" cy="288032"/>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251520" y="3212976"/>
            <a:ext cx="2710999" cy="400110"/>
          </a:xfrm>
          <a:prstGeom prst="rect">
            <a:avLst/>
          </a:prstGeom>
          <a:noFill/>
        </p:spPr>
        <p:txBody>
          <a:bodyPr wrap="none" rtlCol="0">
            <a:spAutoFit/>
          </a:bodyPr>
          <a:lstStyle/>
          <a:p>
            <a:r>
              <a:rPr lang="tr-TR" sz="2000" u="sng" dirty="0" smtClean="0">
                <a:latin typeface="Comic Sans MS" pitchFamily="66" charset="0"/>
                <a:ea typeface="Gungsuh" pitchFamily="18" charset="-127"/>
              </a:rPr>
              <a:t>Dinamik programlama</a:t>
            </a:r>
            <a:endParaRPr lang="en-GB" sz="2000" u="sng" dirty="0">
              <a:latin typeface="Comic Sans MS" pitchFamily="66" charset="0"/>
              <a:ea typeface="Gungsuh" pitchFamily="18" charset="-127"/>
            </a:endParaRPr>
          </a:p>
        </p:txBody>
      </p:sp>
      <p:sp>
        <p:nvSpPr>
          <p:cNvPr id="17" name="TextBox 16"/>
          <p:cNvSpPr txBox="1"/>
          <p:nvPr/>
        </p:nvSpPr>
        <p:spPr>
          <a:xfrm>
            <a:off x="395536" y="3645024"/>
            <a:ext cx="8280920" cy="1631216"/>
          </a:xfrm>
          <a:prstGeom prst="rect">
            <a:avLst/>
          </a:prstGeom>
          <a:noFill/>
        </p:spPr>
        <p:txBody>
          <a:bodyPr wrap="square" rtlCol="0">
            <a:spAutoFit/>
          </a:bodyPr>
          <a:lstStyle/>
          <a:p>
            <a:pPr>
              <a:buFont typeface="Arial" pitchFamily="34" charset="0"/>
              <a:buChar char="•"/>
            </a:pPr>
            <a:r>
              <a:rPr lang="tr-TR" sz="2000" dirty="0" smtClean="0">
                <a:latin typeface="Comic Sans MS" pitchFamily="66" charset="0"/>
                <a:ea typeface="Gungsuh" pitchFamily="18" charset="-127"/>
              </a:rPr>
              <a:t> Kararlar belirli adımlarda verilir,</a:t>
            </a:r>
          </a:p>
          <a:p>
            <a:pPr>
              <a:buFont typeface="Arial" pitchFamily="34" charset="0"/>
              <a:buChar char="•"/>
            </a:pPr>
            <a:r>
              <a:rPr lang="tr-TR" sz="2000" dirty="0" smtClean="0">
                <a:latin typeface="Comic Sans MS" pitchFamily="66" charset="0"/>
                <a:ea typeface="Gungsuh" pitchFamily="18" charset="-127"/>
              </a:rPr>
              <a:t> Verilen kararın sonuçları bir sonraki karar verilmeden nisbetten öngörülebilir,</a:t>
            </a:r>
          </a:p>
          <a:p>
            <a:pPr>
              <a:buFont typeface="Arial" pitchFamily="34" charset="0"/>
              <a:buChar char="•"/>
            </a:pPr>
            <a:r>
              <a:rPr lang="tr-TR" sz="2000" dirty="0" smtClean="0">
                <a:latin typeface="Comic Sans MS" pitchFamily="66" charset="0"/>
                <a:ea typeface="Gungsuh" pitchFamily="18" charset="-127"/>
              </a:rPr>
              <a:t> Kararlar tamamen bağımsız verilemez, gelecekteki kazanç gözönüne alınmalı,</a:t>
            </a:r>
            <a:endParaRPr lang="en-GB" sz="2000" dirty="0">
              <a:latin typeface="Comic Sans MS" pitchFamily="66" charset="0"/>
              <a:ea typeface="Gungsuh" pitchFamily="18" charset="-127"/>
            </a:endParaRPr>
          </a:p>
        </p:txBody>
      </p:sp>
      <p:cxnSp>
        <p:nvCxnSpPr>
          <p:cNvPr id="18" name="Straight Arrow Connector 17"/>
          <p:cNvCxnSpPr/>
          <p:nvPr/>
        </p:nvCxnSpPr>
        <p:spPr>
          <a:xfrm rot="10800000">
            <a:off x="2627785" y="5085184"/>
            <a:ext cx="723500" cy="35605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59832" y="5241974"/>
            <a:ext cx="3066865" cy="615553"/>
          </a:xfrm>
          <a:prstGeom prst="rect">
            <a:avLst/>
          </a:prstGeom>
          <a:noFill/>
        </p:spPr>
        <p:txBody>
          <a:bodyPr wrap="none" rtlCol="0">
            <a:spAutoFit/>
          </a:bodyPr>
          <a:lstStyle/>
          <a:p>
            <a:r>
              <a:rPr lang="tr-TR" dirty="0" smtClean="0">
                <a:solidFill>
                  <a:srgbClr val="C00000"/>
                </a:solidFill>
                <a:latin typeface="Comic Sans MS" pitchFamily="66" charset="0"/>
                <a:ea typeface="Gungsuh" pitchFamily="18" charset="-127"/>
              </a:rPr>
              <a:t>     Kredi atama problemi</a:t>
            </a:r>
          </a:p>
          <a:p>
            <a:r>
              <a:rPr lang="tr-TR" sz="1600" dirty="0" smtClean="0">
                <a:solidFill>
                  <a:srgbClr val="C00000"/>
                </a:solidFill>
                <a:latin typeface="Comic Sans MS" pitchFamily="66" charset="0"/>
                <a:ea typeface="Gungsuh" pitchFamily="18" charset="-127"/>
              </a:rPr>
              <a:t>   (Credit assignment problem)</a:t>
            </a:r>
          </a:p>
        </p:txBody>
      </p:sp>
      <p:sp>
        <p:nvSpPr>
          <p:cNvPr id="21" name="Rectangle 2"/>
          <p:cNvSpPr txBox="1">
            <a:spLocks noChangeArrowheads="1"/>
          </p:cNvSpPr>
          <p:nvPr/>
        </p:nvSpPr>
        <p:spPr>
          <a:xfrm>
            <a:off x="323528" y="116632"/>
            <a:ext cx="82296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2400" b="0" i="0" u="none" strike="noStrike" kern="1200" cap="none" spc="0" normalizeH="0" baseline="0" noProof="0" dirty="0" smtClean="0">
                <a:ln>
                  <a:noFill/>
                </a:ln>
                <a:solidFill>
                  <a:srgbClr val="CC3300"/>
                </a:solidFill>
                <a:effectLst/>
                <a:uLnTx/>
                <a:uFillTx/>
                <a:latin typeface="Comic Sans MS" pitchFamily="66" charset="0"/>
                <a:ea typeface="+mj-ea"/>
                <a:cs typeface="+mj-cs"/>
              </a:rPr>
              <a:t>             </a:t>
            </a:r>
            <a:r>
              <a:rPr kumimoji="0" lang="tr-TR" sz="2400" b="0" i="0" u="sng" strike="noStrike" kern="1200" cap="none" spc="0" normalizeH="0" baseline="0" noProof="0" dirty="0" smtClean="0">
                <a:ln>
                  <a:noFill/>
                </a:ln>
                <a:solidFill>
                  <a:srgbClr val="CC3300"/>
                </a:solidFill>
                <a:effectLst/>
                <a:uLnTx/>
                <a:uFillTx/>
                <a:latin typeface="Comic Sans MS" pitchFamily="66" charset="0"/>
                <a:ea typeface="+mj-ea"/>
                <a:cs typeface="+mj-cs"/>
              </a:rPr>
              <a:t>Makina öğrenmesinde pekiştirmeli öğrenme</a:t>
            </a:r>
            <a:r>
              <a:rPr kumimoji="0" lang="tr-TR" sz="2400" b="0" i="0" u="none" strike="noStrike" kern="1200" cap="none" spc="0" normalizeH="0" baseline="0" noProof="0" dirty="0" smtClean="0">
                <a:ln>
                  <a:noFill/>
                </a:ln>
                <a:solidFill>
                  <a:srgbClr val="CC3300"/>
                </a:solidFill>
                <a:effectLst/>
                <a:uLnTx/>
                <a:uFillTx/>
                <a:latin typeface="Comic Sans MS" pitchFamily="66" charset="0"/>
                <a:ea typeface="+mj-ea"/>
                <a:cs typeface="+mj-cs"/>
              </a:rPr>
              <a:t/>
            </a:r>
            <a:br>
              <a:rPr kumimoji="0" lang="tr-TR" sz="2400" b="0" i="0" u="none" strike="noStrike" kern="1200" cap="none" spc="0" normalizeH="0" baseline="0" noProof="0" dirty="0" smtClean="0">
                <a:ln>
                  <a:noFill/>
                </a:ln>
                <a:solidFill>
                  <a:srgbClr val="CC3300"/>
                </a:solidFill>
                <a:effectLst/>
                <a:uLnTx/>
                <a:uFillTx/>
                <a:latin typeface="Comic Sans MS" pitchFamily="66" charset="0"/>
                <a:ea typeface="+mj-ea"/>
                <a:cs typeface="+mj-cs"/>
              </a:rPr>
            </a:br>
            <a:r>
              <a:rPr kumimoji="0" lang="tr-TR" sz="2400" b="0" i="0" u="none" strike="noStrike" kern="1200" cap="none" spc="0" normalizeH="0" baseline="0" noProof="0" dirty="0" smtClean="0">
                <a:ln>
                  <a:noFill/>
                </a:ln>
                <a:solidFill>
                  <a:srgbClr val="CC3300"/>
                </a:solidFill>
                <a:effectLst/>
                <a:uLnTx/>
                <a:uFillTx/>
                <a:latin typeface="Comic Sans MS" pitchFamily="66" charset="0"/>
                <a:ea typeface="+mj-ea"/>
                <a:cs typeface="+mj-cs"/>
              </a:rPr>
              <a:t>                  </a:t>
            </a:r>
            <a:r>
              <a:rPr kumimoji="0" lang="tr-TR" sz="2000" b="0" i="0" u="none" strike="noStrike" kern="1200" cap="none" spc="0" normalizeH="0" baseline="0" noProof="0" dirty="0" smtClean="0">
                <a:ln>
                  <a:noFill/>
                </a:ln>
                <a:solidFill>
                  <a:srgbClr val="CC3300"/>
                </a:solidFill>
                <a:effectLst/>
                <a:uLnTx/>
                <a:uFillTx/>
                <a:latin typeface="Comic Sans MS" pitchFamily="66" charset="0"/>
                <a:ea typeface="+mj-ea"/>
                <a:cs typeface="+mj-cs"/>
              </a:rPr>
              <a:t>(Machine learning)</a:t>
            </a:r>
            <a:endParaRPr kumimoji="0" lang="tr-TR" sz="2000" b="0" i="0" u="none" strike="noStrike" kern="1200" cap="none" spc="0" normalizeH="0" baseline="0" noProof="0" dirty="0">
              <a:ln>
                <a:noFill/>
              </a:ln>
              <a:solidFill>
                <a:srgbClr val="CC3300"/>
              </a:solidFill>
              <a:effectLst/>
              <a:uLnTx/>
              <a:uFillTx/>
              <a:latin typeface="Comic Sans MS" pitchFamily="66"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linds(horizontal)">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linds(horizontal)">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linds(horizontal)">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7">
                                            <p:txEl>
                                              <p:pRg st="0" end="0"/>
                                            </p:txEl>
                                          </p:spTgt>
                                        </p:tgtEl>
                                        <p:attrNameLst>
                                          <p:attrName>style.visibility</p:attrName>
                                        </p:attrNameLst>
                                      </p:cBhvr>
                                      <p:to>
                                        <p:strVal val="visible"/>
                                      </p:to>
                                    </p:set>
                                    <p:animEffect transition="in" filter="blinds(horizontal)">
                                      <p:cBhvr>
                                        <p:cTn id="46" dur="500"/>
                                        <p:tgtEl>
                                          <p:spTgt spid="17">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7">
                                            <p:txEl>
                                              <p:pRg st="1" end="1"/>
                                            </p:txEl>
                                          </p:spTgt>
                                        </p:tgtEl>
                                        <p:attrNameLst>
                                          <p:attrName>style.visibility</p:attrName>
                                        </p:attrNameLst>
                                      </p:cBhvr>
                                      <p:to>
                                        <p:strVal val="visible"/>
                                      </p:to>
                                    </p:set>
                                    <p:animEffect transition="in" filter="blinds(horizontal)">
                                      <p:cBhvr>
                                        <p:cTn id="51" dur="500"/>
                                        <p:tgtEl>
                                          <p:spTgt spid="17">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17">
                                            <p:txEl>
                                              <p:pRg st="2" end="2"/>
                                            </p:txEl>
                                          </p:spTgt>
                                        </p:tgtEl>
                                        <p:attrNameLst>
                                          <p:attrName>style.visibility</p:attrName>
                                        </p:attrNameLst>
                                      </p:cBhvr>
                                      <p:to>
                                        <p:strVal val="visible"/>
                                      </p:to>
                                    </p:set>
                                    <p:animEffect transition="in" filter="blinds(horizontal)">
                                      <p:cBhvr>
                                        <p:cTn id="56" dur="500"/>
                                        <p:tgtEl>
                                          <p:spTgt spid="17">
                                            <p:txEl>
                                              <p:pRg st="2" end="2"/>
                                            </p:txEl>
                                          </p:spTgt>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blinds(horizontal)">
                                      <p:cBhvr>
                                        <p:cTn id="5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animBg="1"/>
      <p:bldP spid="14" grpId="0" animBg="1"/>
      <p:bldP spid="15" grpId="0" animBg="1"/>
      <p:bldP spid="16"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p:txBody>
          <a:bodyPr/>
          <a:lstStyle/>
          <a:p>
            <a:r>
              <a:rPr lang="tr-TR" sz="2400" dirty="0">
                <a:latin typeface="Comic Sans MS" pitchFamily="66" charset="0"/>
              </a:rPr>
              <a:t>Ortamdaki </a:t>
            </a:r>
            <a:r>
              <a:rPr lang="tr-TR" sz="2400" dirty="0">
                <a:solidFill>
                  <a:srgbClr val="CC3300"/>
                </a:solidFill>
                <a:latin typeface="Comic Sans MS" pitchFamily="66" charset="0"/>
              </a:rPr>
              <a:t>belirsizliğe</a:t>
            </a:r>
            <a:r>
              <a:rPr lang="tr-TR" sz="2400" dirty="0">
                <a:latin typeface="Comic Sans MS" pitchFamily="66" charset="0"/>
              </a:rPr>
              <a:t> rağmen bir </a:t>
            </a:r>
            <a:r>
              <a:rPr lang="tr-TR" sz="2400" dirty="0">
                <a:solidFill>
                  <a:srgbClr val="CC3300"/>
                </a:solidFill>
                <a:latin typeface="Comic Sans MS" pitchFamily="66" charset="0"/>
              </a:rPr>
              <a:t>amaca erişmek</a:t>
            </a:r>
            <a:r>
              <a:rPr lang="tr-TR" sz="2400" dirty="0">
                <a:latin typeface="Comic Sans MS" pitchFamily="66" charset="0"/>
              </a:rPr>
              <a:t> için aktif karar veren bir aracının ortamla ilişkisi inceleniyor.</a:t>
            </a:r>
          </a:p>
          <a:p>
            <a:r>
              <a:rPr lang="tr-TR" sz="2400" dirty="0">
                <a:latin typeface="Comic Sans MS" pitchFamily="66" charset="0"/>
              </a:rPr>
              <a:t>Aracı davranışlarını seçerken </a:t>
            </a:r>
            <a:r>
              <a:rPr lang="tr-TR" sz="2400" dirty="0">
                <a:solidFill>
                  <a:srgbClr val="CC3300"/>
                </a:solidFill>
                <a:latin typeface="Comic Sans MS" pitchFamily="66" charset="0"/>
              </a:rPr>
              <a:t>yararlanma-arama</a:t>
            </a:r>
            <a:r>
              <a:rPr lang="tr-TR" sz="2400" dirty="0">
                <a:latin typeface="Comic Sans MS" pitchFamily="66" charset="0"/>
              </a:rPr>
              <a:t> ikilemi ile yüzleşir.                     </a:t>
            </a:r>
            <a:r>
              <a:rPr lang="tr-TR" sz="1800" dirty="0">
                <a:solidFill>
                  <a:srgbClr val="CC3300"/>
                </a:solidFill>
                <a:latin typeface="Comic Sans MS" pitchFamily="66" charset="0"/>
              </a:rPr>
              <a:t>(exploit-explore)</a:t>
            </a:r>
            <a:endParaRPr lang="tr-TR" sz="1800" dirty="0">
              <a:latin typeface="Comic Sans MS" pitchFamily="66" charset="0"/>
            </a:endParaRPr>
          </a:p>
          <a:p>
            <a:r>
              <a:rPr lang="tr-TR" sz="2400" dirty="0">
                <a:latin typeface="Comic Sans MS" pitchFamily="66" charset="0"/>
              </a:rPr>
              <a:t>Pekiştirmeli öğrenme sistemi:</a:t>
            </a:r>
          </a:p>
          <a:p>
            <a:pPr>
              <a:buFontTx/>
              <a:buNone/>
            </a:pPr>
            <a:r>
              <a:rPr lang="tr-TR" sz="2400" dirty="0">
                <a:latin typeface="Comic Sans MS" pitchFamily="66" charset="0"/>
              </a:rPr>
              <a:t>                               </a:t>
            </a:r>
            <a:r>
              <a:rPr lang="el-GR" sz="2400" dirty="0">
                <a:latin typeface="Comic Sans MS" pitchFamily="66" charset="0"/>
              </a:rPr>
              <a:t>π</a:t>
            </a:r>
            <a:r>
              <a:rPr lang="tr-TR" sz="2400" dirty="0">
                <a:latin typeface="Comic Sans MS" pitchFamily="66" charset="0"/>
              </a:rPr>
              <a:t>    yaklaşım  </a:t>
            </a:r>
            <a:r>
              <a:rPr lang="tr-TR" sz="1800" dirty="0">
                <a:latin typeface="Comic Sans MS" pitchFamily="66" charset="0"/>
              </a:rPr>
              <a:t>(policy)</a:t>
            </a:r>
          </a:p>
          <a:p>
            <a:pPr>
              <a:buFontTx/>
              <a:buNone/>
            </a:pPr>
            <a:r>
              <a:rPr lang="tr-TR" sz="2400" dirty="0">
                <a:latin typeface="Comic Sans MS" pitchFamily="66" charset="0"/>
              </a:rPr>
              <a:t>                               r     ödül fonksiyonu </a:t>
            </a:r>
            <a:r>
              <a:rPr lang="tr-TR" sz="1800" dirty="0">
                <a:latin typeface="Comic Sans MS" pitchFamily="66" charset="0"/>
              </a:rPr>
              <a:t>(reward function)</a:t>
            </a:r>
            <a:r>
              <a:rPr lang="tr-TR" sz="2400" dirty="0">
                <a:latin typeface="Comic Sans MS" pitchFamily="66" charset="0"/>
              </a:rPr>
              <a:t> </a:t>
            </a:r>
          </a:p>
          <a:p>
            <a:pPr>
              <a:buFontTx/>
              <a:buNone/>
            </a:pPr>
            <a:r>
              <a:rPr lang="tr-TR" sz="2400" dirty="0">
                <a:latin typeface="Comic Sans MS" pitchFamily="66" charset="0"/>
              </a:rPr>
              <a:t>                       Q</a:t>
            </a:r>
            <a:r>
              <a:rPr lang="el-GR" sz="2400" baseline="30000" dirty="0">
                <a:latin typeface="Comic Sans MS" pitchFamily="66" charset="0"/>
              </a:rPr>
              <a:t>π</a:t>
            </a:r>
            <a:r>
              <a:rPr lang="tr-TR" sz="2400" dirty="0">
                <a:latin typeface="Comic Sans MS" pitchFamily="66" charset="0"/>
              </a:rPr>
              <a:t> , V</a:t>
            </a:r>
            <a:r>
              <a:rPr lang="el-GR" sz="2400" baseline="30000" dirty="0">
                <a:latin typeface="Comic Sans MS" pitchFamily="66" charset="0"/>
              </a:rPr>
              <a:t>π</a:t>
            </a:r>
            <a:r>
              <a:rPr lang="tr-TR" sz="2400" dirty="0">
                <a:latin typeface="Comic Sans MS" pitchFamily="66" charset="0"/>
              </a:rPr>
              <a:t>   değer fonksiyonu </a:t>
            </a:r>
            <a:r>
              <a:rPr lang="tr-TR" sz="1800" dirty="0">
                <a:latin typeface="Comic Sans MS" pitchFamily="66" charset="0"/>
              </a:rPr>
              <a:t>(value function)</a:t>
            </a:r>
          </a:p>
          <a:p>
            <a:pPr>
              <a:buFontTx/>
              <a:buNone/>
            </a:pPr>
            <a:r>
              <a:rPr lang="tr-TR" sz="2400" dirty="0">
                <a:latin typeface="Comic Sans MS" pitchFamily="66" charset="0"/>
              </a:rPr>
              <a:t>                                s    </a:t>
            </a:r>
            <a:r>
              <a:rPr lang="tr-TR" sz="2400" i="1" dirty="0">
                <a:latin typeface="Comic Sans MS" pitchFamily="66" charset="0"/>
              </a:rPr>
              <a:t>ortam modeli</a:t>
            </a:r>
            <a:r>
              <a:rPr lang="tr-TR" sz="2400" dirty="0">
                <a:latin typeface="Comic Sans MS" pitchFamily="66" charset="0"/>
              </a:rPr>
              <a:t>   </a:t>
            </a:r>
          </a:p>
        </p:txBody>
      </p:sp>
      <p:sp>
        <p:nvSpPr>
          <p:cNvPr id="5" name="Rectangle 2"/>
          <p:cNvSpPr txBox="1">
            <a:spLocks noChangeArrowheads="1"/>
          </p:cNvSpPr>
          <p:nvPr/>
        </p:nvSpPr>
        <p:spPr>
          <a:xfrm>
            <a:off x="457200" y="634678"/>
            <a:ext cx="8229600" cy="562074"/>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2400" b="0" i="0" u="none" strike="noStrike" kern="1200" cap="none" spc="0" normalizeH="0" baseline="0" noProof="0" dirty="0" smtClean="0">
                <a:ln>
                  <a:noFill/>
                </a:ln>
                <a:solidFill>
                  <a:srgbClr val="CC3300"/>
                </a:solidFill>
                <a:effectLst/>
                <a:uLnTx/>
                <a:uFillTx/>
                <a:latin typeface="Comic Sans MS" pitchFamily="66" charset="0"/>
                <a:ea typeface="+mj-ea"/>
                <a:cs typeface="+mj-cs"/>
              </a:rPr>
              <a:t>                           </a:t>
            </a:r>
            <a:r>
              <a:rPr lang="tr-TR" sz="2400" u="sng" dirty="0" smtClean="0">
                <a:solidFill>
                  <a:srgbClr val="CC3300"/>
                </a:solidFill>
                <a:latin typeface="Comic Sans MS" pitchFamily="66" charset="0"/>
                <a:ea typeface="+mj-ea"/>
                <a:cs typeface="+mj-cs"/>
              </a:rPr>
              <a:t>P</a:t>
            </a:r>
            <a:r>
              <a:rPr kumimoji="0" lang="tr-TR" sz="2400" b="0" i="0" u="sng" strike="noStrike" kern="1200" cap="none" spc="0" normalizeH="0" baseline="0" noProof="0" dirty="0" smtClean="0">
                <a:ln>
                  <a:noFill/>
                </a:ln>
                <a:solidFill>
                  <a:srgbClr val="CC3300"/>
                </a:solidFill>
                <a:effectLst/>
                <a:uLnTx/>
                <a:uFillTx/>
                <a:latin typeface="Comic Sans MS" pitchFamily="66" charset="0"/>
                <a:ea typeface="+mj-ea"/>
                <a:cs typeface="+mj-cs"/>
              </a:rPr>
              <a:t>ekiştirmeli öğrenme</a:t>
            </a:r>
            <a:endParaRPr kumimoji="0" lang="tr-TR" sz="2000" b="0" i="0" u="none" strike="noStrike" kern="1200" cap="none" spc="0" normalizeH="0" baseline="0" noProof="0" dirty="0">
              <a:ln>
                <a:noFill/>
              </a:ln>
              <a:solidFill>
                <a:srgbClr val="CC3300"/>
              </a:solidFill>
              <a:effectLst/>
              <a:uLnTx/>
              <a:uFillTx/>
              <a:latin typeface="Comic Sans MS" pitchFamily="66"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6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6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86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274638"/>
            <a:ext cx="8229600" cy="944562"/>
          </a:xfrm>
        </p:spPr>
        <p:txBody>
          <a:bodyPr/>
          <a:lstStyle/>
          <a:p>
            <a:r>
              <a:rPr lang="tr-TR" sz="2400" u="sng" dirty="0" smtClean="0">
                <a:solidFill>
                  <a:srgbClr val="CC3300"/>
                </a:solidFill>
                <a:latin typeface="Comic Sans MS" pitchFamily="66" charset="0"/>
              </a:rPr>
              <a:t>P</a:t>
            </a:r>
            <a:r>
              <a:rPr lang="tr-TR" sz="2400" u="sng" dirty="0" smtClean="0">
                <a:solidFill>
                  <a:srgbClr val="CC3300"/>
                </a:solidFill>
                <a:latin typeface="Comic Sans MS" pitchFamily="66" charset="0"/>
              </a:rPr>
              <a:t>ekiştirmeli </a:t>
            </a:r>
            <a:r>
              <a:rPr lang="tr-TR" sz="2400" u="sng" dirty="0">
                <a:solidFill>
                  <a:srgbClr val="CC3300"/>
                </a:solidFill>
                <a:latin typeface="Comic Sans MS" pitchFamily="66" charset="0"/>
              </a:rPr>
              <a:t>öğrenme</a:t>
            </a:r>
          </a:p>
        </p:txBody>
      </p:sp>
      <p:sp>
        <p:nvSpPr>
          <p:cNvPr id="72740" name="Rectangle 36"/>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GB"/>
          </a:p>
        </p:txBody>
      </p:sp>
      <p:graphicFrame>
        <p:nvGraphicFramePr>
          <p:cNvPr id="72739" name="Object 35"/>
          <p:cNvGraphicFramePr>
            <a:graphicFrameLocks noChangeAspect="1"/>
          </p:cNvGraphicFramePr>
          <p:nvPr/>
        </p:nvGraphicFramePr>
        <p:xfrm>
          <a:off x="1285852" y="4143380"/>
          <a:ext cx="2438400" cy="685800"/>
        </p:xfrm>
        <a:graphic>
          <a:graphicData uri="http://schemas.openxmlformats.org/presentationml/2006/ole">
            <p:oleObj spid="_x0000_s9218" name="Equation" r:id="rId4" imgW="927100" imgH="279400" progId="Equation.3">
              <p:embed/>
            </p:oleObj>
          </a:graphicData>
        </a:graphic>
      </p:graphicFrame>
      <p:sp>
        <p:nvSpPr>
          <p:cNvPr id="72742" name="Rectangle 38"/>
          <p:cNvSpPr>
            <a:spLocks noChangeArrowheads="1"/>
          </p:cNvSpPr>
          <p:nvPr/>
        </p:nvSpPr>
        <p:spPr bwMode="auto">
          <a:xfrm>
            <a:off x="0" y="3276600"/>
            <a:ext cx="9144000" cy="0"/>
          </a:xfrm>
          <a:prstGeom prst="rect">
            <a:avLst/>
          </a:prstGeom>
          <a:noFill/>
          <a:ln w="9525" algn="ctr">
            <a:noFill/>
            <a:miter lim="800000"/>
            <a:headEnd/>
            <a:tailEnd/>
          </a:ln>
          <a:effectLst/>
        </p:spPr>
        <p:txBody>
          <a:bodyPr wrap="none" anchor="ctr">
            <a:spAutoFit/>
          </a:bodyPr>
          <a:lstStyle/>
          <a:p>
            <a:endParaRPr lang="en-GB"/>
          </a:p>
        </p:txBody>
      </p:sp>
      <p:graphicFrame>
        <p:nvGraphicFramePr>
          <p:cNvPr id="72741" name="Object 37"/>
          <p:cNvGraphicFramePr>
            <a:graphicFrameLocks noChangeAspect="1"/>
          </p:cNvGraphicFramePr>
          <p:nvPr/>
        </p:nvGraphicFramePr>
        <p:xfrm>
          <a:off x="4876800" y="4143380"/>
          <a:ext cx="2667000" cy="685800"/>
        </p:xfrm>
        <a:graphic>
          <a:graphicData uri="http://schemas.openxmlformats.org/presentationml/2006/ole">
            <p:oleObj spid="_x0000_s9219" name="Equation" r:id="rId5" imgW="1130300" imgH="279400" progId="Equation.3">
              <p:embed/>
            </p:oleObj>
          </a:graphicData>
        </a:graphic>
      </p:graphicFrame>
      <p:sp>
        <p:nvSpPr>
          <p:cNvPr id="72744" name="Rectangle 40"/>
          <p:cNvSpPr>
            <a:spLocks noChangeArrowheads="1"/>
          </p:cNvSpPr>
          <p:nvPr/>
        </p:nvSpPr>
        <p:spPr bwMode="auto">
          <a:xfrm>
            <a:off x="0" y="3200400"/>
            <a:ext cx="9144000" cy="0"/>
          </a:xfrm>
          <a:prstGeom prst="rect">
            <a:avLst/>
          </a:prstGeom>
          <a:noFill/>
          <a:ln w="9525" algn="ctr">
            <a:noFill/>
            <a:miter lim="800000"/>
            <a:headEnd/>
            <a:tailEnd/>
          </a:ln>
          <a:effectLst/>
        </p:spPr>
        <p:txBody>
          <a:bodyPr wrap="none" anchor="ctr">
            <a:spAutoFit/>
          </a:bodyPr>
          <a:lstStyle/>
          <a:p>
            <a:endParaRPr lang="en-GB"/>
          </a:p>
        </p:txBody>
      </p:sp>
      <p:grpSp>
        <p:nvGrpSpPr>
          <p:cNvPr id="32" name="Group 31"/>
          <p:cNvGrpSpPr/>
          <p:nvPr/>
        </p:nvGrpSpPr>
        <p:grpSpPr>
          <a:xfrm>
            <a:off x="1514480" y="1571612"/>
            <a:ext cx="6629420" cy="2070908"/>
            <a:chOff x="871538" y="2667000"/>
            <a:chExt cx="6629420" cy="2070908"/>
          </a:xfrm>
        </p:grpSpPr>
        <p:sp>
          <p:nvSpPr>
            <p:cNvPr id="72723" name="Text Box 19"/>
            <p:cNvSpPr txBox="1">
              <a:spLocks noChangeArrowheads="1"/>
            </p:cNvSpPr>
            <p:nvPr/>
          </p:nvSpPr>
          <p:spPr bwMode="auto">
            <a:xfrm>
              <a:off x="5900758" y="3276600"/>
              <a:ext cx="1600200" cy="779463"/>
            </a:xfrm>
            <a:prstGeom prst="rect">
              <a:avLst/>
            </a:prstGeom>
            <a:noFill/>
            <a:ln w="9525" algn="ctr">
              <a:noFill/>
              <a:miter lim="800000"/>
              <a:headEnd/>
              <a:tailEnd/>
            </a:ln>
            <a:effectLst/>
          </p:spPr>
          <p:txBody>
            <a:bodyPr>
              <a:spAutoFit/>
            </a:bodyPr>
            <a:lstStyle/>
            <a:p>
              <a:pPr>
                <a:spcBef>
                  <a:spcPct val="50000"/>
                </a:spcBef>
              </a:pPr>
              <a:r>
                <a:rPr lang="tr-TR" sz="1800" dirty="0"/>
                <a:t>davranış </a:t>
              </a:r>
            </a:p>
            <a:p>
              <a:pPr>
                <a:spcBef>
                  <a:spcPct val="50000"/>
                </a:spcBef>
              </a:pPr>
              <a:r>
                <a:rPr lang="tr-TR" sz="1800" i="1" dirty="0"/>
                <a:t>a</a:t>
              </a:r>
              <a:r>
                <a:rPr lang="tr-TR" sz="1800" i="1" baseline="-25000" dirty="0"/>
                <a:t>t</a:t>
              </a:r>
              <a:endParaRPr lang="tr-TR" sz="1800" i="1" dirty="0"/>
            </a:p>
          </p:txBody>
        </p:sp>
        <p:grpSp>
          <p:nvGrpSpPr>
            <p:cNvPr id="2" name="Group 25"/>
            <p:cNvGrpSpPr>
              <a:grpSpLocks/>
            </p:cNvGrpSpPr>
            <p:nvPr/>
          </p:nvGrpSpPr>
          <p:grpSpPr bwMode="auto">
            <a:xfrm>
              <a:off x="871538" y="2667000"/>
              <a:ext cx="4995863" cy="1828800"/>
              <a:chOff x="501" y="2016"/>
              <a:chExt cx="3147" cy="1152"/>
            </a:xfrm>
          </p:grpSpPr>
          <p:sp>
            <p:nvSpPr>
              <p:cNvPr id="72708" name="Rectangle 4"/>
              <p:cNvSpPr>
                <a:spLocks noChangeArrowheads="1"/>
              </p:cNvSpPr>
              <p:nvPr/>
            </p:nvSpPr>
            <p:spPr bwMode="auto">
              <a:xfrm>
                <a:off x="1776" y="2016"/>
                <a:ext cx="1152" cy="432"/>
              </a:xfrm>
              <a:prstGeom prst="rect">
                <a:avLst/>
              </a:prstGeom>
              <a:noFill/>
              <a:ln w="9525" algn="ctr">
                <a:solidFill>
                  <a:schemeClr val="tx1"/>
                </a:solidFill>
                <a:miter lim="800000"/>
                <a:headEnd/>
                <a:tailEnd/>
              </a:ln>
              <a:effectLst/>
            </p:spPr>
            <p:txBody>
              <a:bodyPr wrap="none" anchor="ctr"/>
              <a:lstStyle/>
              <a:p>
                <a:endParaRPr lang="en-GB"/>
              </a:p>
            </p:txBody>
          </p:sp>
          <p:sp>
            <p:nvSpPr>
              <p:cNvPr id="72709" name="Text Box 5"/>
              <p:cNvSpPr txBox="1">
                <a:spLocks noChangeArrowheads="1"/>
              </p:cNvSpPr>
              <p:nvPr/>
            </p:nvSpPr>
            <p:spPr bwMode="auto">
              <a:xfrm>
                <a:off x="1957" y="2045"/>
                <a:ext cx="599" cy="288"/>
              </a:xfrm>
              <a:prstGeom prst="rect">
                <a:avLst/>
              </a:prstGeom>
              <a:noFill/>
              <a:ln w="9525" algn="ctr">
                <a:noFill/>
                <a:miter lim="800000"/>
                <a:headEnd/>
                <a:tailEnd/>
              </a:ln>
              <a:effectLst/>
            </p:spPr>
            <p:txBody>
              <a:bodyPr wrap="none">
                <a:spAutoFit/>
              </a:bodyPr>
              <a:lstStyle/>
              <a:p>
                <a:r>
                  <a:rPr lang="tr-TR"/>
                  <a:t>Aracı</a:t>
                </a:r>
              </a:p>
            </p:txBody>
          </p:sp>
          <p:sp>
            <p:nvSpPr>
              <p:cNvPr id="72710" name="Line 6"/>
              <p:cNvSpPr>
                <a:spLocks noChangeShapeType="1"/>
              </p:cNvSpPr>
              <p:nvPr/>
            </p:nvSpPr>
            <p:spPr bwMode="auto">
              <a:xfrm>
                <a:off x="960" y="2112"/>
                <a:ext cx="816"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72711" name="Line 7"/>
              <p:cNvSpPr>
                <a:spLocks noChangeShapeType="1"/>
              </p:cNvSpPr>
              <p:nvPr/>
            </p:nvSpPr>
            <p:spPr bwMode="auto">
              <a:xfrm>
                <a:off x="1200" y="2352"/>
                <a:ext cx="576"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72712" name="Rectangle 8"/>
              <p:cNvSpPr>
                <a:spLocks noChangeArrowheads="1"/>
              </p:cNvSpPr>
              <p:nvPr/>
            </p:nvSpPr>
            <p:spPr bwMode="auto">
              <a:xfrm>
                <a:off x="1824" y="2784"/>
                <a:ext cx="1152" cy="384"/>
              </a:xfrm>
              <a:prstGeom prst="rect">
                <a:avLst/>
              </a:prstGeom>
              <a:noFill/>
              <a:ln w="9525" algn="ctr">
                <a:solidFill>
                  <a:schemeClr val="tx1"/>
                </a:solidFill>
                <a:miter lim="800000"/>
                <a:headEnd/>
                <a:tailEnd/>
              </a:ln>
              <a:effectLst/>
            </p:spPr>
            <p:txBody>
              <a:bodyPr wrap="none" anchor="ctr"/>
              <a:lstStyle/>
              <a:p>
                <a:endParaRPr lang="en-GB"/>
              </a:p>
            </p:txBody>
          </p:sp>
          <p:sp>
            <p:nvSpPr>
              <p:cNvPr id="72713" name="Text Box 9"/>
              <p:cNvSpPr txBox="1">
                <a:spLocks noChangeArrowheads="1"/>
              </p:cNvSpPr>
              <p:nvPr/>
            </p:nvSpPr>
            <p:spPr bwMode="auto">
              <a:xfrm>
                <a:off x="2016" y="2784"/>
                <a:ext cx="698" cy="288"/>
              </a:xfrm>
              <a:prstGeom prst="rect">
                <a:avLst/>
              </a:prstGeom>
              <a:noFill/>
              <a:ln w="9525" algn="ctr">
                <a:noFill/>
                <a:miter lim="800000"/>
                <a:headEnd/>
                <a:tailEnd/>
              </a:ln>
              <a:effectLst/>
            </p:spPr>
            <p:txBody>
              <a:bodyPr wrap="none">
                <a:spAutoFit/>
              </a:bodyPr>
              <a:lstStyle/>
              <a:p>
                <a:r>
                  <a:rPr lang="tr-TR"/>
                  <a:t>Ortam</a:t>
                </a:r>
              </a:p>
            </p:txBody>
          </p:sp>
          <p:sp>
            <p:nvSpPr>
              <p:cNvPr id="72714" name="Line 10"/>
              <p:cNvSpPr>
                <a:spLocks noChangeShapeType="1"/>
              </p:cNvSpPr>
              <p:nvPr/>
            </p:nvSpPr>
            <p:spPr bwMode="auto">
              <a:xfrm flipH="1">
                <a:off x="1440" y="2880"/>
                <a:ext cx="384"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72715" name="Line 11"/>
              <p:cNvSpPr>
                <a:spLocks noChangeShapeType="1"/>
              </p:cNvSpPr>
              <p:nvPr/>
            </p:nvSpPr>
            <p:spPr bwMode="auto">
              <a:xfrm flipH="1">
                <a:off x="1200" y="2880"/>
                <a:ext cx="288" cy="0"/>
              </a:xfrm>
              <a:prstGeom prst="line">
                <a:avLst/>
              </a:prstGeom>
              <a:noFill/>
              <a:ln w="9525">
                <a:solidFill>
                  <a:schemeClr val="tx1"/>
                </a:solidFill>
                <a:round/>
                <a:headEnd/>
                <a:tailEnd/>
              </a:ln>
              <a:effectLst/>
            </p:spPr>
            <p:txBody>
              <a:bodyPr wrap="none" anchor="ctr"/>
              <a:lstStyle/>
              <a:p>
                <a:endParaRPr lang="en-GB"/>
              </a:p>
            </p:txBody>
          </p:sp>
          <p:sp>
            <p:nvSpPr>
              <p:cNvPr id="72716" name="Line 12"/>
              <p:cNvSpPr>
                <a:spLocks noChangeShapeType="1"/>
              </p:cNvSpPr>
              <p:nvPr/>
            </p:nvSpPr>
            <p:spPr bwMode="auto">
              <a:xfrm flipV="1">
                <a:off x="1200" y="2352"/>
                <a:ext cx="0" cy="528"/>
              </a:xfrm>
              <a:prstGeom prst="line">
                <a:avLst/>
              </a:prstGeom>
              <a:noFill/>
              <a:ln w="9525">
                <a:solidFill>
                  <a:schemeClr val="tx1"/>
                </a:solidFill>
                <a:round/>
                <a:headEnd/>
                <a:tailEnd/>
              </a:ln>
              <a:effectLst/>
            </p:spPr>
            <p:txBody>
              <a:bodyPr wrap="none" anchor="ctr"/>
              <a:lstStyle/>
              <a:p>
                <a:endParaRPr lang="en-GB"/>
              </a:p>
            </p:txBody>
          </p:sp>
          <p:sp>
            <p:nvSpPr>
              <p:cNvPr id="72717" name="Line 13"/>
              <p:cNvSpPr>
                <a:spLocks noChangeShapeType="1"/>
              </p:cNvSpPr>
              <p:nvPr/>
            </p:nvSpPr>
            <p:spPr bwMode="auto">
              <a:xfrm flipH="1">
                <a:off x="1440" y="3072"/>
                <a:ext cx="384"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72718" name="Line 14"/>
              <p:cNvSpPr>
                <a:spLocks noChangeShapeType="1"/>
              </p:cNvSpPr>
              <p:nvPr/>
            </p:nvSpPr>
            <p:spPr bwMode="auto">
              <a:xfrm flipH="1">
                <a:off x="960" y="3072"/>
                <a:ext cx="528" cy="0"/>
              </a:xfrm>
              <a:prstGeom prst="line">
                <a:avLst/>
              </a:prstGeom>
              <a:noFill/>
              <a:ln w="9525">
                <a:solidFill>
                  <a:schemeClr val="tx1"/>
                </a:solidFill>
                <a:round/>
                <a:headEnd/>
                <a:tailEnd/>
              </a:ln>
              <a:effectLst/>
            </p:spPr>
            <p:txBody>
              <a:bodyPr wrap="none" anchor="ctr"/>
              <a:lstStyle/>
              <a:p>
                <a:endParaRPr lang="en-GB"/>
              </a:p>
            </p:txBody>
          </p:sp>
          <p:sp>
            <p:nvSpPr>
              <p:cNvPr id="72719" name="Line 15"/>
              <p:cNvSpPr>
                <a:spLocks noChangeShapeType="1"/>
              </p:cNvSpPr>
              <p:nvPr/>
            </p:nvSpPr>
            <p:spPr bwMode="auto">
              <a:xfrm flipV="1">
                <a:off x="960" y="2112"/>
                <a:ext cx="0" cy="960"/>
              </a:xfrm>
              <a:prstGeom prst="line">
                <a:avLst/>
              </a:prstGeom>
              <a:noFill/>
              <a:ln w="9525">
                <a:solidFill>
                  <a:schemeClr val="tx1"/>
                </a:solidFill>
                <a:round/>
                <a:headEnd/>
                <a:tailEnd/>
              </a:ln>
              <a:effectLst/>
            </p:spPr>
            <p:txBody>
              <a:bodyPr wrap="none" anchor="ctr"/>
              <a:lstStyle/>
              <a:p>
                <a:endParaRPr lang="en-GB"/>
              </a:p>
            </p:txBody>
          </p:sp>
          <p:sp>
            <p:nvSpPr>
              <p:cNvPr id="72720" name="Line 16"/>
              <p:cNvSpPr>
                <a:spLocks noChangeShapeType="1"/>
              </p:cNvSpPr>
              <p:nvPr/>
            </p:nvSpPr>
            <p:spPr bwMode="auto">
              <a:xfrm>
                <a:off x="2928" y="2208"/>
                <a:ext cx="720" cy="0"/>
              </a:xfrm>
              <a:prstGeom prst="line">
                <a:avLst/>
              </a:prstGeom>
              <a:noFill/>
              <a:ln w="9525">
                <a:solidFill>
                  <a:schemeClr val="tx1"/>
                </a:solidFill>
                <a:round/>
                <a:headEnd/>
                <a:tailEnd/>
              </a:ln>
              <a:effectLst/>
            </p:spPr>
            <p:txBody>
              <a:bodyPr wrap="none" anchor="ctr"/>
              <a:lstStyle/>
              <a:p>
                <a:endParaRPr lang="en-GB"/>
              </a:p>
            </p:txBody>
          </p:sp>
          <p:sp>
            <p:nvSpPr>
              <p:cNvPr id="72721" name="Line 17"/>
              <p:cNvSpPr>
                <a:spLocks noChangeShapeType="1"/>
              </p:cNvSpPr>
              <p:nvPr/>
            </p:nvSpPr>
            <p:spPr bwMode="auto">
              <a:xfrm>
                <a:off x="3648" y="2208"/>
                <a:ext cx="0" cy="768"/>
              </a:xfrm>
              <a:prstGeom prst="line">
                <a:avLst/>
              </a:prstGeom>
              <a:noFill/>
              <a:ln w="9525">
                <a:solidFill>
                  <a:schemeClr val="tx1"/>
                </a:solidFill>
                <a:round/>
                <a:headEnd/>
                <a:tailEnd/>
              </a:ln>
              <a:effectLst/>
            </p:spPr>
            <p:txBody>
              <a:bodyPr wrap="none" anchor="ctr"/>
              <a:lstStyle/>
              <a:p>
                <a:endParaRPr lang="en-GB"/>
              </a:p>
            </p:txBody>
          </p:sp>
          <p:sp>
            <p:nvSpPr>
              <p:cNvPr id="72722" name="Line 18"/>
              <p:cNvSpPr>
                <a:spLocks noChangeShapeType="1"/>
              </p:cNvSpPr>
              <p:nvPr/>
            </p:nvSpPr>
            <p:spPr bwMode="auto">
              <a:xfrm flipH="1">
                <a:off x="2976" y="2976"/>
                <a:ext cx="672"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72727" name="Text Box 23"/>
              <p:cNvSpPr txBox="1">
                <a:spLocks noChangeArrowheads="1"/>
              </p:cNvSpPr>
              <p:nvPr/>
            </p:nvSpPr>
            <p:spPr bwMode="auto">
              <a:xfrm>
                <a:off x="1382" y="2669"/>
                <a:ext cx="442" cy="404"/>
              </a:xfrm>
              <a:prstGeom prst="rect">
                <a:avLst/>
              </a:prstGeom>
              <a:noFill/>
              <a:ln w="9525" algn="ctr">
                <a:noFill/>
                <a:miter lim="800000"/>
                <a:headEnd/>
                <a:tailEnd/>
              </a:ln>
              <a:effectLst/>
            </p:spPr>
            <p:txBody>
              <a:bodyPr>
                <a:spAutoFit/>
              </a:bodyPr>
              <a:lstStyle/>
              <a:p>
                <a:r>
                  <a:rPr lang="tr-TR" sz="1800" i="1"/>
                  <a:t>r</a:t>
                </a:r>
                <a:r>
                  <a:rPr lang="tr-TR" sz="1800" i="1" baseline="-25000"/>
                  <a:t>t+1</a:t>
                </a:r>
              </a:p>
              <a:p>
                <a:r>
                  <a:rPr lang="tr-TR" sz="1800" i="1"/>
                  <a:t>s</a:t>
                </a:r>
                <a:r>
                  <a:rPr lang="tr-TR" sz="1800" i="1" baseline="-25000"/>
                  <a:t>t+1</a:t>
                </a:r>
                <a:endParaRPr lang="tr-TR" sz="1800" i="1"/>
              </a:p>
            </p:txBody>
          </p:sp>
          <p:sp>
            <p:nvSpPr>
              <p:cNvPr id="72728" name="Text Box 24"/>
              <p:cNvSpPr txBox="1">
                <a:spLocks noChangeArrowheads="1"/>
              </p:cNvSpPr>
              <p:nvPr/>
            </p:nvSpPr>
            <p:spPr bwMode="auto">
              <a:xfrm>
                <a:off x="501" y="2352"/>
                <a:ext cx="1296" cy="491"/>
              </a:xfrm>
              <a:prstGeom prst="rect">
                <a:avLst/>
              </a:prstGeom>
              <a:noFill/>
              <a:ln w="9525" algn="ctr">
                <a:noFill/>
                <a:miter lim="800000"/>
                <a:headEnd/>
                <a:tailEnd/>
              </a:ln>
              <a:effectLst/>
            </p:spPr>
            <p:txBody>
              <a:bodyPr>
                <a:spAutoFit/>
              </a:bodyPr>
              <a:lstStyle/>
              <a:p>
                <a:pPr algn="l">
                  <a:spcBef>
                    <a:spcPct val="50000"/>
                  </a:spcBef>
                </a:pPr>
                <a:r>
                  <a:rPr lang="tr-TR" sz="1800" dirty="0"/>
                  <a:t>durum         ödül     </a:t>
                </a:r>
              </a:p>
              <a:p>
                <a:pPr algn="l">
                  <a:spcBef>
                    <a:spcPct val="50000"/>
                  </a:spcBef>
                </a:pPr>
                <a:r>
                  <a:rPr lang="tr-TR" sz="1800" dirty="0"/>
                  <a:t>       s</a:t>
                </a:r>
                <a:r>
                  <a:rPr lang="tr-TR" sz="1800" baseline="-25000" dirty="0"/>
                  <a:t>t</a:t>
                </a:r>
                <a:r>
                  <a:rPr lang="tr-TR" sz="1800" dirty="0"/>
                  <a:t>      </a:t>
                </a:r>
                <a:r>
                  <a:rPr lang="tr-TR" sz="1800" dirty="0" smtClean="0"/>
                  <a:t>r</a:t>
                </a:r>
                <a:r>
                  <a:rPr lang="tr-TR" sz="1800" baseline="-25000" dirty="0" smtClean="0"/>
                  <a:t>t</a:t>
                </a:r>
                <a:endParaRPr lang="tr-TR" sz="1800" dirty="0"/>
              </a:p>
            </p:txBody>
          </p:sp>
        </p:grpSp>
        <p:cxnSp>
          <p:nvCxnSpPr>
            <p:cNvPr id="29" name="Straight Connector 28"/>
            <p:cNvCxnSpPr/>
            <p:nvPr/>
          </p:nvCxnSpPr>
          <p:spPr>
            <a:xfrm rot="5400000">
              <a:off x="1750993" y="4273561"/>
              <a:ext cx="927900" cy="794"/>
            </a:xfrm>
            <a:prstGeom prst="line">
              <a:avLst/>
            </a:prstGeom>
            <a:ln w="25400">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2643174" y="4786322"/>
            <a:ext cx="3643338" cy="614424"/>
            <a:chOff x="2643174" y="4786322"/>
            <a:chExt cx="3643338" cy="614424"/>
          </a:xfrm>
        </p:grpSpPr>
        <p:cxnSp>
          <p:nvCxnSpPr>
            <p:cNvPr id="34" name="Straight Arrow Connector 33"/>
            <p:cNvCxnSpPr/>
            <p:nvPr/>
          </p:nvCxnSpPr>
          <p:spPr>
            <a:xfrm rot="16200000" flipV="1">
              <a:off x="2571736" y="4857760"/>
              <a:ext cx="500066" cy="35719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flipH="1" flipV="1">
              <a:off x="5822165" y="4893479"/>
              <a:ext cx="500066" cy="42862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744250" y="5000636"/>
              <a:ext cx="1184940" cy="400110"/>
            </a:xfrm>
            <a:prstGeom prst="rect">
              <a:avLst/>
            </a:prstGeom>
            <a:noFill/>
          </p:spPr>
          <p:txBody>
            <a:bodyPr wrap="none" rtlCol="0">
              <a:spAutoFit/>
            </a:bodyPr>
            <a:lstStyle/>
            <a:p>
              <a:r>
                <a:rPr lang="tr-TR" sz="2000" dirty="0" smtClean="0">
                  <a:latin typeface="Comic Sans MS" pitchFamily="66" charset="0"/>
                </a:rPr>
                <a:t>yaklaşım</a:t>
              </a:r>
              <a:endParaRPr lang="en-GB" sz="2000" dirty="0">
                <a:latin typeface="Comic Sans MS" pitchFamily="66" charset="0"/>
              </a:endParaRPr>
            </a:p>
          </p:txBody>
        </p:sp>
      </p:grpSp>
      <p:graphicFrame>
        <p:nvGraphicFramePr>
          <p:cNvPr id="9220" name="Object 4"/>
          <p:cNvGraphicFramePr>
            <a:graphicFrameLocks noChangeAspect="1"/>
          </p:cNvGraphicFramePr>
          <p:nvPr/>
        </p:nvGraphicFramePr>
        <p:xfrm>
          <a:off x="3702050" y="5592763"/>
          <a:ext cx="1301750" cy="560387"/>
        </p:xfrm>
        <a:graphic>
          <a:graphicData uri="http://schemas.openxmlformats.org/presentationml/2006/ole">
            <p:oleObj spid="_x0000_s9220" name="Equation" r:id="rId6" imgW="495000" imgH="228600" progId="Equation.3">
              <p:embed/>
            </p:oleObj>
          </a:graphicData>
        </a:graphic>
      </p:graphicFrame>
      <p:cxnSp>
        <p:nvCxnSpPr>
          <p:cNvPr id="41" name="Straight Arrow Connector 40"/>
          <p:cNvCxnSpPr/>
          <p:nvPr/>
        </p:nvCxnSpPr>
        <p:spPr>
          <a:xfrm rot="5400000" flipH="1" flipV="1">
            <a:off x="3893339" y="6036487"/>
            <a:ext cx="500066" cy="42862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315622" y="6386476"/>
            <a:ext cx="923651" cy="400110"/>
          </a:xfrm>
          <a:prstGeom prst="rect">
            <a:avLst/>
          </a:prstGeom>
          <a:noFill/>
        </p:spPr>
        <p:txBody>
          <a:bodyPr wrap="none" rtlCol="0">
            <a:spAutoFit/>
          </a:bodyPr>
          <a:lstStyle/>
          <a:p>
            <a:r>
              <a:rPr lang="tr-TR" sz="2000" dirty="0" smtClean="0">
                <a:latin typeface="Comic Sans MS" pitchFamily="66" charset="0"/>
              </a:rPr>
              <a:t>durum</a:t>
            </a:r>
            <a:endParaRPr lang="en-GB" sz="2000" dirty="0">
              <a:latin typeface="Comic Sans MS" pitchFamily="66" charset="0"/>
            </a:endParaRPr>
          </a:p>
        </p:txBody>
      </p:sp>
      <p:cxnSp>
        <p:nvCxnSpPr>
          <p:cNvPr id="43" name="Straight Arrow Connector 42"/>
          <p:cNvCxnSpPr/>
          <p:nvPr/>
        </p:nvCxnSpPr>
        <p:spPr>
          <a:xfrm rot="16200000" flipV="1">
            <a:off x="4536281" y="6107926"/>
            <a:ext cx="500066" cy="285752"/>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357686" y="6429396"/>
            <a:ext cx="1178528" cy="400110"/>
          </a:xfrm>
          <a:prstGeom prst="rect">
            <a:avLst/>
          </a:prstGeom>
          <a:noFill/>
        </p:spPr>
        <p:txBody>
          <a:bodyPr wrap="none" rtlCol="0">
            <a:spAutoFit/>
          </a:bodyPr>
          <a:lstStyle/>
          <a:p>
            <a:r>
              <a:rPr lang="tr-TR" sz="2000" dirty="0" smtClean="0">
                <a:latin typeface="Comic Sans MS" pitchFamily="66" charset="0"/>
              </a:rPr>
              <a:t>davranış</a:t>
            </a:r>
            <a:endParaRPr lang="en-GB" sz="2000"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739"/>
                                        </p:tgtEl>
                                        <p:attrNameLst>
                                          <p:attrName>style.visibility</p:attrName>
                                        </p:attrNameLst>
                                      </p:cBhvr>
                                      <p:to>
                                        <p:strVal val="visible"/>
                                      </p:to>
                                    </p:set>
                                    <p:animEffect transition="in" filter="blinds(horizontal)">
                                      <p:cBhvr>
                                        <p:cTn id="12" dur="500"/>
                                        <p:tgtEl>
                                          <p:spTgt spid="72739"/>
                                        </p:tgtEl>
                                      </p:cBhvr>
                                    </p:animEffect>
                                  </p:childTnLst>
                                </p:cTn>
                              </p:par>
                              <p:par>
                                <p:cTn id="13" presetID="3" presetClass="entr" presetSubtype="10" fill="hold" nodeType="withEffect">
                                  <p:stCondLst>
                                    <p:cond delay="0"/>
                                  </p:stCondLst>
                                  <p:childTnLst>
                                    <p:set>
                                      <p:cBhvr>
                                        <p:cTn id="14" dur="1" fill="hold">
                                          <p:stCondLst>
                                            <p:cond delay="0"/>
                                          </p:stCondLst>
                                        </p:cTn>
                                        <p:tgtEl>
                                          <p:spTgt spid="72741"/>
                                        </p:tgtEl>
                                        <p:attrNameLst>
                                          <p:attrName>style.visibility</p:attrName>
                                        </p:attrNameLst>
                                      </p:cBhvr>
                                      <p:to>
                                        <p:strVal val="visible"/>
                                      </p:to>
                                    </p:set>
                                    <p:animEffect transition="in" filter="blinds(horizontal)">
                                      <p:cBhvr>
                                        <p:cTn id="15" dur="500"/>
                                        <p:tgtEl>
                                          <p:spTgt spid="7274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blinds(horizontal)">
                                      <p:cBhvr>
                                        <p:cTn id="20" dur="500"/>
                                        <p:tgtEl>
                                          <p:spTgt spid="3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9220"/>
                                        </p:tgtEl>
                                        <p:attrNameLst>
                                          <p:attrName>style.visibility</p:attrName>
                                        </p:attrNameLst>
                                      </p:cBhvr>
                                      <p:to>
                                        <p:strVal val="visible"/>
                                      </p:to>
                                    </p:set>
                                    <p:animEffect transition="in" filter="blinds(horizontal)">
                                      <p:cBhvr>
                                        <p:cTn id="25" dur="500"/>
                                        <p:tgtEl>
                                          <p:spTgt spid="922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blinds(horizontal)">
                                      <p:cBhvr>
                                        <p:cTn id="30" dur="500"/>
                                        <p:tgtEl>
                                          <p:spTgt spid="4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blinds(horizontal)">
                                      <p:cBhvr>
                                        <p:cTn id="33" dur="500"/>
                                        <p:tgtEl>
                                          <p:spTgt spid="42"/>
                                        </p:tgtEl>
                                      </p:cBhvr>
                                    </p:animEffect>
                                  </p:childTnLst>
                                </p:cTn>
                              </p:par>
                              <p:par>
                                <p:cTn id="34" presetID="3" presetClass="entr" presetSubtype="10" fill="hold"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blinds(horizontal)">
                                      <p:cBhvr>
                                        <p:cTn id="36" dur="500"/>
                                        <p:tgtEl>
                                          <p:spTgt spid="4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blinds(horizontal)">
                                      <p:cBhvr>
                                        <p:cTn id="3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4638"/>
            <a:ext cx="8229600" cy="562074"/>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2400" b="0" i="0" u="none" strike="noStrike" kern="1200" cap="none" spc="0" normalizeH="0" baseline="0" noProof="0" dirty="0" smtClean="0">
                <a:ln>
                  <a:noFill/>
                </a:ln>
                <a:solidFill>
                  <a:srgbClr val="CC3300"/>
                </a:solidFill>
                <a:effectLst/>
                <a:uLnTx/>
                <a:uFillTx/>
                <a:latin typeface="Comic Sans MS" pitchFamily="66" charset="0"/>
                <a:ea typeface="+mj-ea"/>
                <a:cs typeface="+mj-cs"/>
              </a:rPr>
              <a:t>                           </a:t>
            </a:r>
            <a:r>
              <a:rPr lang="tr-TR" sz="2400" u="sng" noProof="0" dirty="0" smtClean="0">
                <a:solidFill>
                  <a:srgbClr val="CC3300"/>
                </a:solidFill>
                <a:latin typeface="Comic Sans MS" pitchFamily="66" charset="0"/>
                <a:ea typeface="+mj-ea"/>
                <a:cs typeface="+mj-cs"/>
              </a:rPr>
              <a:t>Önbilgi: Markov Süreci</a:t>
            </a:r>
            <a:endParaRPr kumimoji="0" lang="tr-TR" sz="2000" b="0" i="0" u="none" strike="noStrike" kern="1200" cap="none" spc="0" normalizeH="0" baseline="0" noProof="0" dirty="0">
              <a:ln>
                <a:noFill/>
              </a:ln>
              <a:solidFill>
                <a:srgbClr val="CC3300"/>
              </a:solidFill>
              <a:effectLst/>
              <a:uLnTx/>
              <a:uFillTx/>
              <a:latin typeface="Comic Sans MS" pitchFamily="66" charset="0"/>
              <a:ea typeface="+mj-ea"/>
              <a:cs typeface="+mj-cs"/>
            </a:endParaRPr>
          </a:p>
        </p:txBody>
      </p:sp>
      <p:graphicFrame>
        <p:nvGraphicFramePr>
          <p:cNvPr id="3" name="Object 2"/>
          <p:cNvGraphicFramePr>
            <a:graphicFrameLocks noChangeAspect="1"/>
          </p:cNvGraphicFramePr>
          <p:nvPr/>
        </p:nvGraphicFramePr>
        <p:xfrm>
          <a:off x="323528" y="980728"/>
          <a:ext cx="2517085" cy="599306"/>
        </p:xfrm>
        <a:graphic>
          <a:graphicData uri="http://schemas.openxmlformats.org/presentationml/2006/ole">
            <p:oleObj spid="_x0000_s96258" name="Equation" r:id="rId3" imgW="799920" imgH="190440" progId="Equation.3">
              <p:embed/>
            </p:oleObj>
          </a:graphicData>
        </a:graphic>
      </p:graphicFrame>
      <p:sp>
        <p:nvSpPr>
          <p:cNvPr id="4" name="TextBox 3"/>
          <p:cNvSpPr txBox="1"/>
          <p:nvPr/>
        </p:nvSpPr>
        <p:spPr>
          <a:xfrm>
            <a:off x="2843808" y="1052736"/>
            <a:ext cx="2316660" cy="400110"/>
          </a:xfrm>
          <a:prstGeom prst="rect">
            <a:avLst/>
          </a:prstGeom>
          <a:noFill/>
        </p:spPr>
        <p:txBody>
          <a:bodyPr wrap="none" rtlCol="0">
            <a:spAutoFit/>
          </a:bodyPr>
          <a:lstStyle/>
          <a:p>
            <a:r>
              <a:rPr lang="tr-TR" sz="2000" i="1" dirty="0" smtClean="0">
                <a:latin typeface="Comic Sans MS" pitchFamily="66" charset="0"/>
                <a:ea typeface="Gungsuh" pitchFamily="18" charset="-127"/>
              </a:rPr>
              <a:t>rasgele değişken</a:t>
            </a:r>
            <a:r>
              <a:rPr lang="tr-TR" sz="2000" dirty="0" smtClean="0">
                <a:latin typeface="Comic Sans MS" pitchFamily="66" charset="0"/>
                <a:ea typeface="Gungsuh" pitchFamily="18" charset="-127"/>
              </a:rPr>
              <a:t> </a:t>
            </a:r>
            <a:endParaRPr lang="en-GB" sz="2000" dirty="0">
              <a:latin typeface="Comic Sans MS" pitchFamily="66" charset="0"/>
              <a:ea typeface="Gungsuh" pitchFamily="18" charset="-127"/>
            </a:endParaRPr>
          </a:p>
        </p:txBody>
      </p:sp>
      <p:graphicFrame>
        <p:nvGraphicFramePr>
          <p:cNvPr id="95235" name="Object 3"/>
          <p:cNvGraphicFramePr>
            <a:graphicFrameLocks noChangeAspect="1"/>
          </p:cNvGraphicFramePr>
          <p:nvPr/>
        </p:nvGraphicFramePr>
        <p:xfrm>
          <a:off x="467544" y="1700808"/>
          <a:ext cx="477837" cy="598487"/>
        </p:xfrm>
        <a:graphic>
          <a:graphicData uri="http://schemas.openxmlformats.org/presentationml/2006/ole">
            <p:oleObj spid="_x0000_s96259" name="Equation" r:id="rId4" imgW="152280" imgH="190440" progId="Equation.3">
              <p:embed/>
            </p:oleObj>
          </a:graphicData>
        </a:graphic>
      </p:graphicFrame>
      <p:sp>
        <p:nvSpPr>
          <p:cNvPr id="6" name="TextBox 5"/>
          <p:cNvSpPr txBox="1"/>
          <p:nvPr/>
        </p:nvSpPr>
        <p:spPr>
          <a:xfrm>
            <a:off x="971600" y="1876762"/>
            <a:ext cx="2188420" cy="400110"/>
          </a:xfrm>
          <a:prstGeom prst="rect">
            <a:avLst/>
          </a:prstGeom>
          <a:noFill/>
        </p:spPr>
        <p:txBody>
          <a:bodyPr wrap="none" rtlCol="0">
            <a:spAutoFit/>
          </a:bodyPr>
          <a:lstStyle/>
          <a:p>
            <a:r>
              <a:rPr lang="tr-TR" sz="2000" i="1" dirty="0" smtClean="0">
                <a:latin typeface="Comic Sans MS" pitchFamily="66" charset="0"/>
                <a:ea typeface="Gungsuh" pitchFamily="18" charset="-127"/>
              </a:rPr>
              <a:t>durum değişkeni </a:t>
            </a:r>
            <a:endParaRPr lang="en-GB" sz="2000" i="1" dirty="0">
              <a:latin typeface="Comic Sans MS" pitchFamily="66" charset="0"/>
              <a:ea typeface="Gungsuh" pitchFamily="18" charset="-127"/>
            </a:endParaRPr>
          </a:p>
        </p:txBody>
      </p:sp>
      <p:graphicFrame>
        <p:nvGraphicFramePr>
          <p:cNvPr id="95236" name="Object 4"/>
          <p:cNvGraphicFramePr>
            <a:graphicFrameLocks noChangeAspect="1"/>
          </p:cNvGraphicFramePr>
          <p:nvPr/>
        </p:nvGraphicFramePr>
        <p:xfrm>
          <a:off x="257497" y="2516577"/>
          <a:ext cx="8634983" cy="624391"/>
        </p:xfrm>
        <a:graphic>
          <a:graphicData uri="http://schemas.openxmlformats.org/presentationml/2006/ole">
            <p:oleObj spid="_x0000_s96260" name="Equation" r:id="rId5" imgW="2997000" imgH="215640" progId="Equation.3">
              <p:embed/>
            </p:oleObj>
          </a:graphicData>
        </a:graphic>
      </p:graphicFrame>
      <p:sp>
        <p:nvSpPr>
          <p:cNvPr id="8" name="TextBox 7"/>
          <p:cNvSpPr txBox="1"/>
          <p:nvPr/>
        </p:nvSpPr>
        <p:spPr>
          <a:xfrm>
            <a:off x="6968429" y="3140968"/>
            <a:ext cx="1996059" cy="400110"/>
          </a:xfrm>
          <a:prstGeom prst="rect">
            <a:avLst/>
          </a:prstGeom>
          <a:noFill/>
        </p:spPr>
        <p:txBody>
          <a:bodyPr wrap="none" rtlCol="0">
            <a:spAutoFit/>
          </a:bodyPr>
          <a:lstStyle/>
          <a:p>
            <a:r>
              <a:rPr lang="tr-TR" sz="2000" i="1" dirty="0" smtClean="0">
                <a:latin typeface="Comic Sans MS" pitchFamily="66" charset="0"/>
                <a:ea typeface="Gungsuh" pitchFamily="18" charset="-127"/>
              </a:rPr>
              <a:t>Markov Süreci </a:t>
            </a:r>
            <a:endParaRPr lang="en-GB" sz="2000" i="1" dirty="0">
              <a:latin typeface="Comic Sans MS" pitchFamily="66" charset="0"/>
              <a:ea typeface="Gungsuh" pitchFamily="18" charset="-127"/>
            </a:endParaRPr>
          </a:p>
        </p:txBody>
      </p:sp>
      <p:sp>
        <p:nvSpPr>
          <p:cNvPr id="9" name="TextBox 8"/>
          <p:cNvSpPr txBox="1"/>
          <p:nvPr/>
        </p:nvSpPr>
        <p:spPr>
          <a:xfrm>
            <a:off x="35496" y="3460938"/>
            <a:ext cx="9163086" cy="707886"/>
          </a:xfrm>
          <a:prstGeom prst="rect">
            <a:avLst/>
          </a:prstGeom>
          <a:noFill/>
        </p:spPr>
        <p:txBody>
          <a:bodyPr wrap="none" rtlCol="0">
            <a:spAutoFit/>
          </a:bodyPr>
          <a:lstStyle/>
          <a:p>
            <a:r>
              <a:rPr lang="tr-TR" sz="2000" dirty="0" smtClean="0">
                <a:latin typeface="Comic Sans MS" pitchFamily="66" charset="0"/>
                <a:ea typeface="Gungsuh" pitchFamily="18" charset="-127"/>
              </a:rPr>
              <a:t>Markov Sürecinde bir durumdan bir diğer duruma geçiş olasılığa bağlı ancak</a:t>
            </a:r>
          </a:p>
          <a:p>
            <a:r>
              <a:rPr lang="tr-TR" sz="2000" dirty="0" smtClean="0">
                <a:latin typeface="Comic Sans MS" pitchFamily="66" charset="0"/>
                <a:ea typeface="Gungsuh" pitchFamily="18" charset="-127"/>
              </a:rPr>
              <a:t>ç</a:t>
            </a:r>
            <a:r>
              <a:rPr lang="tr-TR" sz="2000" dirty="0" smtClean="0">
                <a:latin typeface="Comic Sans MS" pitchFamily="66" charset="0"/>
                <a:ea typeface="Gungsuh" pitchFamily="18" charset="-127"/>
              </a:rPr>
              <a:t>ıkışı belirleme deterministik </a:t>
            </a:r>
            <a:endParaRPr lang="en-GB" sz="2000" dirty="0">
              <a:latin typeface="Comic Sans MS" pitchFamily="66" charset="0"/>
              <a:ea typeface="Gungsuh" pitchFamily="18" charset="-127"/>
            </a:endParaRPr>
          </a:p>
        </p:txBody>
      </p:sp>
      <p:sp>
        <p:nvSpPr>
          <p:cNvPr id="10" name="Oval 9"/>
          <p:cNvSpPr/>
          <p:nvPr/>
        </p:nvSpPr>
        <p:spPr>
          <a:xfrm>
            <a:off x="2267744" y="3429000"/>
            <a:ext cx="4536504" cy="43204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179512" y="4283804"/>
            <a:ext cx="2755883" cy="400110"/>
          </a:xfrm>
          <a:prstGeom prst="rect">
            <a:avLst/>
          </a:prstGeom>
          <a:noFill/>
        </p:spPr>
        <p:txBody>
          <a:bodyPr wrap="none" rtlCol="0">
            <a:spAutoFit/>
          </a:bodyPr>
          <a:lstStyle/>
          <a:p>
            <a:r>
              <a:rPr lang="tr-TR" sz="2000" dirty="0" smtClean="0">
                <a:solidFill>
                  <a:srgbClr val="C00000"/>
                </a:solidFill>
                <a:latin typeface="Comic Sans MS" pitchFamily="66" charset="0"/>
                <a:ea typeface="Gungsuh" pitchFamily="18" charset="-127"/>
              </a:rPr>
              <a:t>Durum geçiş olasılığı: </a:t>
            </a:r>
            <a:endParaRPr lang="en-GB" sz="2000" dirty="0">
              <a:solidFill>
                <a:srgbClr val="C00000"/>
              </a:solidFill>
              <a:latin typeface="Comic Sans MS" pitchFamily="66" charset="0"/>
              <a:ea typeface="Gungsuh" pitchFamily="18" charset="-127"/>
            </a:endParaRPr>
          </a:p>
        </p:txBody>
      </p:sp>
      <p:graphicFrame>
        <p:nvGraphicFramePr>
          <p:cNvPr id="95237" name="Object 5"/>
          <p:cNvGraphicFramePr>
            <a:graphicFrameLocks noChangeAspect="1"/>
          </p:cNvGraphicFramePr>
          <p:nvPr/>
        </p:nvGraphicFramePr>
        <p:xfrm>
          <a:off x="2843808" y="4221088"/>
          <a:ext cx="3586163" cy="625475"/>
        </p:xfrm>
        <a:graphic>
          <a:graphicData uri="http://schemas.openxmlformats.org/presentationml/2006/ole">
            <p:oleObj spid="_x0000_s96261" name="Equation" r:id="rId6" imgW="1244520" imgH="215640" progId="Equation.3">
              <p:embed/>
            </p:oleObj>
          </a:graphicData>
        </a:graphic>
      </p:graphicFrame>
      <p:graphicFrame>
        <p:nvGraphicFramePr>
          <p:cNvPr id="95238" name="Object 6"/>
          <p:cNvGraphicFramePr>
            <a:graphicFrameLocks noChangeAspect="1"/>
          </p:cNvGraphicFramePr>
          <p:nvPr/>
        </p:nvGraphicFramePr>
        <p:xfrm>
          <a:off x="2800598" y="5053013"/>
          <a:ext cx="2159000" cy="588962"/>
        </p:xfrm>
        <a:graphic>
          <a:graphicData uri="http://schemas.openxmlformats.org/presentationml/2006/ole">
            <p:oleObj spid="_x0000_s96262" name="Equation" r:id="rId7" imgW="749160" imgH="203040" progId="Equation.3">
              <p:embed/>
            </p:oleObj>
          </a:graphicData>
        </a:graphic>
      </p:graphicFrame>
      <p:graphicFrame>
        <p:nvGraphicFramePr>
          <p:cNvPr id="95239" name="Object 7"/>
          <p:cNvGraphicFramePr>
            <a:graphicFrameLocks noChangeAspect="1"/>
          </p:cNvGraphicFramePr>
          <p:nvPr/>
        </p:nvGraphicFramePr>
        <p:xfrm>
          <a:off x="2772023" y="5591175"/>
          <a:ext cx="2232025" cy="993775"/>
        </p:xfrm>
        <a:graphic>
          <a:graphicData uri="http://schemas.openxmlformats.org/presentationml/2006/ole">
            <p:oleObj spid="_x0000_s96263" name="Equation" r:id="rId8" imgW="774360" imgH="342720" progId="Equation.3">
              <p:embed/>
            </p:oleObj>
          </a:graphicData>
        </a:graphic>
      </p:graphicFrame>
      <p:sp>
        <p:nvSpPr>
          <p:cNvPr id="15" name="TextBox 14"/>
          <p:cNvSpPr txBox="1"/>
          <p:nvPr/>
        </p:nvSpPr>
        <p:spPr>
          <a:xfrm>
            <a:off x="179512" y="5157192"/>
            <a:ext cx="1284326" cy="400110"/>
          </a:xfrm>
          <a:prstGeom prst="rect">
            <a:avLst/>
          </a:prstGeom>
          <a:noFill/>
        </p:spPr>
        <p:txBody>
          <a:bodyPr wrap="none" rtlCol="0">
            <a:spAutoFit/>
          </a:bodyPr>
          <a:lstStyle/>
          <a:p>
            <a:r>
              <a:rPr lang="tr-TR" sz="2000" i="1" dirty="0" smtClean="0">
                <a:solidFill>
                  <a:srgbClr val="C00000"/>
                </a:solidFill>
                <a:latin typeface="Comic Sans MS" pitchFamily="66" charset="0"/>
                <a:ea typeface="Gungsuh" pitchFamily="18" charset="-127"/>
              </a:rPr>
              <a:t>Koşullar:</a:t>
            </a:r>
            <a:r>
              <a:rPr lang="tr-TR" sz="2000" dirty="0" smtClean="0">
                <a:solidFill>
                  <a:srgbClr val="C00000"/>
                </a:solidFill>
                <a:latin typeface="Comic Sans MS" pitchFamily="66" charset="0"/>
                <a:ea typeface="Gungsuh" pitchFamily="18" charset="-127"/>
              </a:rPr>
              <a:t> </a:t>
            </a:r>
            <a:endParaRPr lang="en-GB" sz="2000" dirty="0">
              <a:solidFill>
                <a:srgbClr val="C00000"/>
              </a:solidFill>
              <a:latin typeface="Comic Sans MS" pitchFamily="66" charset="0"/>
              <a:ea typeface="Gungsuh" pitchFamily="18"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5235"/>
                                        </p:tgtEl>
                                        <p:attrNameLst>
                                          <p:attrName>style.visibility</p:attrName>
                                        </p:attrNameLst>
                                      </p:cBhvr>
                                      <p:to>
                                        <p:strVal val="visible"/>
                                      </p:to>
                                    </p:set>
                                    <p:animEffect transition="in" filter="blinds(horizontal)">
                                      <p:cBhvr>
                                        <p:cTn id="17" dur="500"/>
                                        <p:tgtEl>
                                          <p:spTgt spid="9523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5236"/>
                                        </p:tgtEl>
                                        <p:attrNameLst>
                                          <p:attrName>style.visibility</p:attrName>
                                        </p:attrNameLst>
                                      </p:cBhvr>
                                      <p:to>
                                        <p:strVal val="visible"/>
                                      </p:to>
                                    </p:set>
                                    <p:animEffect transition="in" filter="blinds(horizontal)">
                                      <p:cBhvr>
                                        <p:cTn id="27" dur="500"/>
                                        <p:tgtEl>
                                          <p:spTgt spid="9523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linds(horizontal)">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95237"/>
                                        </p:tgtEl>
                                        <p:attrNameLst>
                                          <p:attrName>style.visibility</p:attrName>
                                        </p:attrNameLst>
                                      </p:cBhvr>
                                      <p:to>
                                        <p:strVal val="visible"/>
                                      </p:to>
                                    </p:set>
                                    <p:animEffect transition="in" filter="blinds(horizontal)">
                                      <p:cBhvr>
                                        <p:cTn id="52" dur="500"/>
                                        <p:tgtEl>
                                          <p:spTgt spid="9523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95238"/>
                                        </p:tgtEl>
                                        <p:attrNameLst>
                                          <p:attrName>style.visibility</p:attrName>
                                        </p:attrNameLst>
                                      </p:cBhvr>
                                      <p:to>
                                        <p:strVal val="visible"/>
                                      </p:to>
                                    </p:set>
                                    <p:animEffect transition="in" filter="blinds(horizontal)">
                                      <p:cBhvr>
                                        <p:cTn id="57" dur="500"/>
                                        <p:tgtEl>
                                          <p:spTgt spid="9523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95239"/>
                                        </p:tgtEl>
                                        <p:attrNameLst>
                                          <p:attrName>style.visibility</p:attrName>
                                        </p:attrNameLst>
                                      </p:cBhvr>
                                      <p:to>
                                        <p:strVal val="visible"/>
                                      </p:to>
                                    </p:set>
                                    <p:animEffect transition="in" filter="blinds(horizontal)">
                                      <p:cBhvr>
                                        <p:cTn id="62" dur="500"/>
                                        <p:tgtEl>
                                          <p:spTgt spid="9523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blinds(horizontal)">
                                      <p:cBhvr>
                                        <p:cTn id="6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9" grpId="0"/>
      <p:bldP spid="10" grpId="0" animBg="1"/>
      <p:bldP spid="11"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5"/>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GB"/>
          </a:p>
        </p:txBody>
      </p:sp>
      <p:sp>
        <p:nvSpPr>
          <p:cNvPr id="60423" name="Rectangle 7"/>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GB"/>
          </a:p>
        </p:txBody>
      </p:sp>
      <p:sp>
        <p:nvSpPr>
          <p:cNvPr id="60429" name="Rectangle 13"/>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GB"/>
          </a:p>
        </p:txBody>
      </p:sp>
      <p:sp>
        <p:nvSpPr>
          <p:cNvPr id="11" name="TextBox 10"/>
          <p:cNvSpPr txBox="1"/>
          <p:nvPr/>
        </p:nvSpPr>
        <p:spPr>
          <a:xfrm>
            <a:off x="142844" y="1214422"/>
            <a:ext cx="8106706" cy="830997"/>
          </a:xfrm>
          <a:prstGeom prst="rect">
            <a:avLst/>
          </a:prstGeom>
          <a:noFill/>
        </p:spPr>
        <p:txBody>
          <a:bodyPr wrap="none" rtlCol="0">
            <a:spAutoFit/>
          </a:bodyPr>
          <a:lstStyle/>
          <a:p>
            <a:r>
              <a:rPr lang="tr-TR" sz="2400" dirty="0" smtClean="0">
                <a:latin typeface="Comic Sans MS" pitchFamily="66" charset="0"/>
              </a:rPr>
              <a:t>ortam modeli : Markov karar işlevi</a:t>
            </a:r>
          </a:p>
          <a:p>
            <a:pPr>
              <a:buFontTx/>
              <a:buNone/>
            </a:pPr>
            <a:r>
              <a:rPr lang="tr-TR" sz="2400" dirty="0" smtClean="0">
                <a:latin typeface="Comic Sans MS" pitchFamily="66" charset="0"/>
              </a:rPr>
              <a:t>                                   (Markov Decision Process (MDP))</a:t>
            </a:r>
            <a:endParaRPr lang="tr-TR" sz="2400" dirty="0">
              <a:latin typeface="Comic Sans MS" pitchFamily="66" charset="0"/>
            </a:endParaRPr>
          </a:p>
        </p:txBody>
      </p:sp>
      <p:sp>
        <p:nvSpPr>
          <p:cNvPr id="15" name="Rectangle 5"/>
          <p:cNvSpPr>
            <a:spLocks noGrp="1" noChangeArrowheads="1"/>
          </p:cNvSpPr>
          <p:nvPr>
            <p:ph type="title"/>
          </p:nvPr>
        </p:nvSpPr>
        <p:spPr>
          <a:xfrm>
            <a:off x="457200" y="142852"/>
            <a:ext cx="8229600" cy="1143000"/>
          </a:xfrm>
        </p:spPr>
        <p:txBody>
          <a:bodyPr>
            <a:normAutofit/>
          </a:bodyPr>
          <a:lstStyle/>
          <a:p>
            <a:r>
              <a:rPr lang="tr-TR" sz="2400" u="sng" dirty="0">
                <a:solidFill>
                  <a:srgbClr val="CC3300"/>
                </a:solidFill>
                <a:latin typeface="Comic Sans MS" pitchFamily="66" charset="0"/>
              </a:rPr>
              <a:t>Makina öğrenmesinde pekiştirmeli öğrenme</a:t>
            </a:r>
          </a:p>
        </p:txBody>
      </p:sp>
      <p:graphicFrame>
        <p:nvGraphicFramePr>
          <p:cNvPr id="12292" name="Object 4"/>
          <p:cNvGraphicFramePr>
            <a:graphicFrameLocks noChangeAspect="1"/>
          </p:cNvGraphicFramePr>
          <p:nvPr/>
        </p:nvGraphicFramePr>
        <p:xfrm>
          <a:off x="374654" y="2374925"/>
          <a:ext cx="8483626" cy="768323"/>
        </p:xfrm>
        <a:graphic>
          <a:graphicData uri="http://schemas.openxmlformats.org/presentationml/2006/ole">
            <p:oleObj spid="_x0000_s12292" name="Equation" r:id="rId4" imgW="3035160" imgH="279360" progId="Equation.3">
              <p:embed/>
            </p:oleObj>
          </a:graphicData>
        </a:graphic>
      </p:graphicFrame>
      <p:graphicFrame>
        <p:nvGraphicFramePr>
          <p:cNvPr id="12293" name="Object 5"/>
          <p:cNvGraphicFramePr>
            <a:graphicFrameLocks noChangeAspect="1"/>
          </p:cNvGraphicFramePr>
          <p:nvPr/>
        </p:nvGraphicFramePr>
        <p:xfrm>
          <a:off x="382588" y="3516318"/>
          <a:ext cx="4189412" cy="698500"/>
        </p:xfrm>
        <a:graphic>
          <a:graphicData uri="http://schemas.openxmlformats.org/presentationml/2006/ole">
            <p:oleObj spid="_x0000_s12293" name="Equation" r:id="rId5" imgW="1498320" imgH="253800" progId="Equation.3">
              <p:embed/>
            </p:oleObj>
          </a:graphicData>
        </a:graphic>
      </p:graphicFrame>
      <p:sp>
        <p:nvSpPr>
          <p:cNvPr id="18" name="TextBox 17"/>
          <p:cNvSpPr txBox="1"/>
          <p:nvPr/>
        </p:nvSpPr>
        <p:spPr>
          <a:xfrm>
            <a:off x="214282" y="2000240"/>
            <a:ext cx="846707" cy="400110"/>
          </a:xfrm>
          <a:prstGeom prst="rect">
            <a:avLst/>
          </a:prstGeom>
          <a:noFill/>
        </p:spPr>
        <p:txBody>
          <a:bodyPr wrap="none" rtlCol="0">
            <a:spAutoFit/>
          </a:bodyPr>
          <a:lstStyle/>
          <a:p>
            <a:r>
              <a:rPr lang="tr-TR" sz="2000" dirty="0" smtClean="0">
                <a:solidFill>
                  <a:srgbClr val="C00000"/>
                </a:solidFill>
                <a:latin typeface="Comic Sans MS" pitchFamily="66" charset="0"/>
              </a:rPr>
              <a:t>Genel</a:t>
            </a:r>
            <a:endParaRPr lang="en-GB" sz="2000" dirty="0">
              <a:solidFill>
                <a:srgbClr val="C00000"/>
              </a:solidFill>
              <a:latin typeface="Comic Sans MS" pitchFamily="66" charset="0"/>
            </a:endParaRPr>
          </a:p>
        </p:txBody>
      </p:sp>
      <p:sp>
        <p:nvSpPr>
          <p:cNvPr id="19" name="TextBox 18"/>
          <p:cNvSpPr txBox="1"/>
          <p:nvPr/>
        </p:nvSpPr>
        <p:spPr>
          <a:xfrm>
            <a:off x="224831" y="3028890"/>
            <a:ext cx="1140056" cy="400110"/>
          </a:xfrm>
          <a:prstGeom prst="rect">
            <a:avLst/>
          </a:prstGeom>
          <a:noFill/>
        </p:spPr>
        <p:txBody>
          <a:bodyPr wrap="none" rtlCol="0">
            <a:spAutoFit/>
          </a:bodyPr>
          <a:lstStyle/>
          <a:p>
            <a:r>
              <a:rPr lang="tr-TR" sz="2000" dirty="0" smtClean="0">
                <a:solidFill>
                  <a:srgbClr val="C00000"/>
                </a:solidFill>
                <a:latin typeface="Comic Sans MS" pitchFamily="66" charset="0"/>
              </a:rPr>
              <a:t>Markov </a:t>
            </a:r>
            <a:endParaRPr lang="en-GB" sz="2000" dirty="0">
              <a:solidFill>
                <a:srgbClr val="C00000"/>
              </a:solidFill>
              <a:latin typeface="Comic Sans MS" pitchFamily="66" charset="0"/>
            </a:endParaRPr>
          </a:p>
        </p:txBody>
      </p:sp>
      <p:graphicFrame>
        <p:nvGraphicFramePr>
          <p:cNvPr id="12294" name="Object 6"/>
          <p:cNvGraphicFramePr>
            <a:graphicFrameLocks noChangeAspect="1"/>
          </p:cNvGraphicFramePr>
          <p:nvPr/>
        </p:nvGraphicFramePr>
        <p:xfrm>
          <a:off x="280993" y="4570413"/>
          <a:ext cx="5148263" cy="733425"/>
        </p:xfrm>
        <a:graphic>
          <a:graphicData uri="http://schemas.openxmlformats.org/presentationml/2006/ole">
            <p:oleObj spid="_x0000_s12294" name="Equation" r:id="rId6" imgW="1841400" imgH="266400" progId="Equation.3">
              <p:embed/>
            </p:oleObj>
          </a:graphicData>
        </a:graphic>
      </p:graphicFrame>
      <p:graphicFrame>
        <p:nvGraphicFramePr>
          <p:cNvPr id="12295" name="Object 7"/>
          <p:cNvGraphicFramePr>
            <a:graphicFrameLocks noChangeAspect="1"/>
          </p:cNvGraphicFramePr>
          <p:nvPr/>
        </p:nvGraphicFramePr>
        <p:xfrm>
          <a:off x="249247" y="5410200"/>
          <a:ext cx="5822951" cy="733425"/>
        </p:xfrm>
        <a:graphic>
          <a:graphicData uri="http://schemas.openxmlformats.org/presentationml/2006/ole">
            <p:oleObj spid="_x0000_s12295" name="Equation" r:id="rId7" imgW="2082600" imgH="266400" progId="Equation.3">
              <p:embed/>
            </p:oleObj>
          </a:graphicData>
        </a:graphic>
      </p:graphicFrame>
      <p:sp>
        <p:nvSpPr>
          <p:cNvPr id="22" name="TextBox 21"/>
          <p:cNvSpPr txBox="1"/>
          <p:nvPr/>
        </p:nvSpPr>
        <p:spPr>
          <a:xfrm>
            <a:off x="214282" y="6172162"/>
            <a:ext cx="5386411" cy="400110"/>
          </a:xfrm>
          <a:prstGeom prst="rect">
            <a:avLst/>
          </a:prstGeom>
          <a:noFill/>
        </p:spPr>
        <p:txBody>
          <a:bodyPr wrap="none" rtlCol="0">
            <a:spAutoFit/>
          </a:bodyPr>
          <a:lstStyle/>
          <a:p>
            <a:r>
              <a:rPr lang="tr-TR" sz="2000" dirty="0" smtClean="0">
                <a:solidFill>
                  <a:srgbClr val="C00000"/>
                </a:solidFill>
                <a:latin typeface="Comic Sans MS" pitchFamily="66" charset="0"/>
              </a:rPr>
              <a:t>Daha öncede benzerini görmüstük, nerede? </a:t>
            </a:r>
            <a:endParaRPr lang="en-GB" sz="2000" dirty="0">
              <a:solidFill>
                <a:srgbClr val="C00000"/>
              </a:solidFill>
              <a:latin typeface="Comic Sans MS" pitchFamily="66" charset="0"/>
            </a:endParaRPr>
          </a:p>
        </p:txBody>
      </p:sp>
      <p:sp>
        <p:nvSpPr>
          <p:cNvPr id="23" name="TextBox 22"/>
          <p:cNvSpPr txBox="1"/>
          <p:nvPr/>
        </p:nvSpPr>
        <p:spPr>
          <a:xfrm>
            <a:off x="5793786" y="6215082"/>
            <a:ext cx="2492990" cy="400110"/>
          </a:xfrm>
          <a:prstGeom prst="rect">
            <a:avLst/>
          </a:prstGeom>
          <a:noFill/>
        </p:spPr>
        <p:txBody>
          <a:bodyPr wrap="none" rtlCol="0">
            <a:spAutoFit/>
          </a:bodyPr>
          <a:lstStyle/>
          <a:p>
            <a:r>
              <a:rPr lang="tr-TR" sz="2000" dirty="0" smtClean="0">
                <a:solidFill>
                  <a:srgbClr val="C00000"/>
                </a:solidFill>
                <a:latin typeface="Comic Sans MS" pitchFamily="66" charset="0"/>
              </a:rPr>
              <a:t>Durum denklemleri </a:t>
            </a:r>
            <a:endParaRPr lang="en-GB" sz="2000" dirty="0">
              <a:solidFill>
                <a:srgbClr val="C00000"/>
              </a:solidFill>
              <a:latin typeface="Comic Sans MS" pitchFamily="66" charset="0"/>
            </a:endParaRPr>
          </a:p>
        </p:txBody>
      </p:sp>
      <p:sp>
        <p:nvSpPr>
          <p:cNvPr id="24" name="TextBox 23"/>
          <p:cNvSpPr txBox="1"/>
          <p:nvPr/>
        </p:nvSpPr>
        <p:spPr>
          <a:xfrm>
            <a:off x="6141011" y="4714884"/>
            <a:ext cx="1717137" cy="400110"/>
          </a:xfrm>
          <a:prstGeom prst="rect">
            <a:avLst/>
          </a:prstGeom>
          <a:noFill/>
        </p:spPr>
        <p:txBody>
          <a:bodyPr wrap="none" rtlCol="0">
            <a:spAutoFit/>
          </a:bodyPr>
          <a:lstStyle/>
          <a:p>
            <a:r>
              <a:rPr lang="tr-TR" sz="2000" dirty="0" smtClean="0">
                <a:solidFill>
                  <a:srgbClr val="C00000"/>
                </a:solidFill>
                <a:latin typeface="Comic Sans MS" pitchFamily="66" charset="0"/>
              </a:rPr>
              <a:t>Durum geçiş </a:t>
            </a:r>
            <a:endParaRPr lang="en-GB" sz="2000" dirty="0">
              <a:solidFill>
                <a:srgbClr val="C00000"/>
              </a:solidFill>
              <a:latin typeface="Comic Sans MS" pitchFamily="66" charset="0"/>
            </a:endParaRPr>
          </a:p>
        </p:txBody>
      </p:sp>
      <p:sp>
        <p:nvSpPr>
          <p:cNvPr id="25" name="TextBox 24"/>
          <p:cNvSpPr txBox="1"/>
          <p:nvPr/>
        </p:nvSpPr>
        <p:spPr>
          <a:xfrm>
            <a:off x="6260193" y="5600658"/>
            <a:ext cx="883575" cy="400110"/>
          </a:xfrm>
          <a:prstGeom prst="rect">
            <a:avLst/>
          </a:prstGeom>
          <a:noFill/>
        </p:spPr>
        <p:txBody>
          <a:bodyPr wrap="none" rtlCol="0">
            <a:spAutoFit/>
          </a:bodyPr>
          <a:lstStyle/>
          <a:p>
            <a:r>
              <a:rPr lang="tr-TR" sz="2000" dirty="0" smtClean="0">
                <a:solidFill>
                  <a:srgbClr val="C00000"/>
                </a:solidFill>
                <a:latin typeface="Comic Sans MS" pitchFamily="66" charset="0"/>
              </a:rPr>
              <a:t>Yanıt </a:t>
            </a:r>
            <a:endParaRPr lang="en-GB" sz="2000" dirty="0">
              <a:solidFill>
                <a:srgbClr val="C0000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2"/>
                                        </p:tgtEl>
                                        <p:attrNameLst>
                                          <p:attrName>style.visibility</p:attrName>
                                        </p:attrNameLst>
                                      </p:cBhvr>
                                      <p:to>
                                        <p:strVal val="visible"/>
                                      </p:to>
                                    </p:set>
                                    <p:animEffect transition="in" filter="blinds(horizontal)">
                                      <p:cBhvr>
                                        <p:cTn id="17" dur="500"/>
                                        <p:tgtEl>
                                          <p:spTgt spid="1229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293"/>
                                        </p:tgtEl>
                                        <p:attrNameLst>
                                          <p:attrName>style.visibility</p:attrName>
                                        </p:attrNameLst>
                                      </p:cBhvr>
                                      <p:to>
                                        <p:strVal val="visible"/>
                                      </p:to>
                                    </p:set>
                                    <p:animEffect transition="in" filter="blinds(horizontal)">
                                      <p:cBhvr>
                                        <p:cTn id="27" dur="500"/>
                                        <p:tgtEl>
                                          <p:spTgt spid="1229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294"/>
                                        </p:tgtEl>
                                        <p:attrNameLst>
                                          <p:attrName>style.visibility</p:attrName>
                                        </p:attrNameLst>
                                      </p:cBhvr>
                                      <p:to>
                                        <p:strVal val="visible"/>
                                      </p:to>
                                    </p:set>
                                    <p:animEffect transition="in" filter="blinds(horizontal)">
                                      <p:cBhvr>
                                        <p:cTn id="32" dur="500"/>
                                        <p:tgtEl>
                                          <p:spTgt spid="1229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295"/>
                                        </p:tgtEl>
                                        <p:attrNameLst>
                                          <p:attrName>style.visibility</p:attrName>
                                        </p:attrNameLst>
                                      </p:cBhvr>
                                      <p:to>
                                        <p:strVal val="visible"/>
                                      </p:to>
                                    </p:set>
                                    <p:animEffect transition="in" filter="blinds(horizontal)">
                                      <p:cBhvr>
                                        <p:cTn id="37" dur="500"/>
                                        <p:tgtEl>
                                          <p:spTgt spid="1229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linds(horizontal)">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blinds(horizontal)">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blinds(horizontal)">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blinds(horizontal)">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19" grpId="0"/>
      <p:bldP spid="22" grpId="0"/>
      <p:bldP spid="23" grpId="0"/>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57200" y="-214338"/>
            <a:ext cx="8229600" cy="1143000"/>
          </a:xfrm>
        </p:spPr>
        <p:txBody>
          <a:bodyPr>
            <a:normAutofit/>
          </a:bodyPr>
          <a:lstStyle/>
          <a:p>
            <a:r>
              <a:rPr lang="tr-TR" sz="2400" u="sng" dirty="0">
                <a:solidFill>
                  <a:srgbClr val="CC3300"/>
                </a:solidFill>
                <a:latin typeface="Comic Sans MS" pitchFamily="66" charset="0"/>
              </a:rPr>
              <a:t>Makina öğrenmesinde pekiştirmeli öğrenme</a:t>
            </a:r>
          </a:p>
        </p:txBody>
      </p:sp>
      <p:graphicFrame>
        <p:nvGraphicFramePr>
          <p:cNvPr id="87044" name="Object 4"/>
          <p:cNvGraphicFramePr>
            <a:graphicFrameLocks noChangeAspect="1"/>
          </p:cNvGraphicFramePr>
          <p:nvPr>
            <p:ph idx="1"/>
          </p:nvPr>
        </p:nvGraphicFramePr>
        <p:xfrm>
          <a:off x="858771" y="4011627"/>
          <a:ext cx="5856369" cy="1774827"/>
        </p:xfrm>
        <a:graphic>
          <a:graphicData uri="http://schemas.openxmlformats.org/presentationml/2006/ole">
            <p:oleObj spid="_x0000_s84994" name="Equation" r:id="rId4" imgW="2514600" imgH="761760" progId="Equation.3">
              <p:embed/>
            </p:oleObj>
          </a:graphicData>
        </a:graphic>
      </p:graphicFrame>
      <p:sp>
        <p:nvSpPr>
          <p:cNvPr id="87047" name="Rectangle 7"/>
          <p:cNvSpPr>
            <a:spLocks noChangeArrowheads="1"/>
          </p:cNvSpPr>
          <p:nvPr/>
        </p:nvSpPr>
        <p:spPr bwMode="auto">
          <a:xfrm>
            <a:off x="0" y="3257550"/>
            <a:ext cx="9144000" cy="0"/>
          </a:xfrm>
          <a:prstGeom prst="rect">
            <a:avLst/>
          </a:prstGeom>
          <a:noFill/>
          <a:ln w="9525" algn="ctr">
            <a:noFill/>
            <a:miter lim="800000"/>
            <a:headEnd/>
            <a:tailEnd/>
          </a:ln>
          <a:effectLst/>
        </p:spPr>
        <p:txBody>
          <a:bodyPr wrap="none" anchor="ctr">
            <a:spAutoFit/>
          </a:bodyPr>
          <a:lstStyle/>
          <a:p>
            <a:endParaRPr lang="en-GB"/>
          </a:p>
        </p:txBody>
      </p:sp>
      <p:graphicFrame>
        <p:nvGraphicFramePr>
          <p:cNvPr id="7" name="Object 4"/>
          <p:cNvGraphicFramePr>
            <a:graphicFrameLocks noChangeAspect="1"/>
          </p:cNvGraphicFramePr>
          <p:nvPr/>
        </p:nvGraphicFramePr>
        <p:xfrm>
          <a:off x="1071538" y="1714489"/>
          <a:ext cx="4484695" cy="1803706"/>
        </p:xfrm>
        <a:graphic>
          <a:graphicData uri="http://schemas.openxmlformats.org/presentationml/2006/ole">
            <p:oleObj spid="_x0000_s84996" name="Equation" r:id="rId5" imgW="1866600" imgH="761760" progId="Equation.3">
              <p:embed/>
            </p:oleObj>
          </a:graphicData>
        </a:graphic>
      </p:graphicFrame>
      <p:sp>
        <p:nvSpPr>
          <p:cNvPr id="10" name="TextBox 9"/>
          <p:cNvSpPr txBox="1"/>
          <p:nvPr/>
        </p:nvSpPr>
        <p:spPr>
          <a:xfrm>
            <a:off x="142844" y="642918"/>
            <a:ext cx="9044464" cy="830997"/>
          </a:xfrm>
          <a:prstGeom prst="rect">
            <a:avLst/>
          </a:prstGeom>
          <a:noFill/>
        </p:spPr>
        <p:txBody>
          <a:bodyPr wrap="none" rtlCol="0">
            <a:spAutoFit/>
          </a:bodyPr>
          <a:lstStyle/>
          <a:p>
            <a:r>
              <a:rPr lang="tr-TR" sz="2400" dirty="0" smtClean="0">
                <a:latin typeface="Comic Sans MS" pitchFamily="66" charset="0"/>
              </a:rPr>
              <a:t> Markov karar işlevi (MDP) ele alındığında değer fonksiyonları </a:t>
            </a:r>
          </a:p>
          <a:p>
            <a:r>
              <a:rPr lang="tr-TR" sz="2400" dirty="0" smtClean="0">
                <a:latin typeface="Comic Sans MS" pitchFamily="66" charset="0"/>
              </a:rPr>
              <a:t> ne oluyor?</a:t>
            </a:r>
          </a:p>
        </p:txBody>
      </p:sp>
      <p:sp>
        <p:nvSpPr>
          <p:cNvPr id="11" name="TextBox 10"/>
          <p:cNvSpPr txBox="1"/>
          <p:nvPr/>
        </p:nvSpPr>
        <p:spPr>
          <a:xfrm>
            <a:off x="-32" y="6172162"/>
            <a:ext cx="6583854" cy="400110"/>
          </a:xfrm>
          <a:prstGeom prst="rect">
            <a:avLst/>
          </a:prstGeom>
          <a:noFill/>
        </p:spPr>
        <p:txBody>
          <a:bodyPr wrap="none" rtlCol="0">
            <a:spAutoFit/>
          </a:bodyPr>
          <a:lstStyle/>
          <a:p>
            <a:r>
              <a:rPr lang="tr-TR" sz="2000" dirty="0" smtClean="0">
                <a:latin typeface="Comic Sans MS" pitchFamily="66" charset="0"/>
              </a:rPr>
              <a:t>Bu değerler, deneyimlere dayalı olarak belirlenebilir.</a:t>
            </a:r>
            <a:r>
              <a:rPr lang="tr-TR" sz="2000" dirty="0" smtClean="0">
                <a:solidFill>
                  <a:srgbClr val="C00000"/>
                </a:solidFill>
                <a:latin typeface="Comic Sans MS" pitchFamily="66" charset="0"/>
              </a:rPr>
              <a:t>  </a:t>
            </a:r>
            <a:endParaRPr lang="en-GB" sz="2000" dirty="0">
              <a:solidFill>
                <a:srgbClr val="C00000"/>
              </a:solidFill>
              <a:latin typeface="Comic Sans MS" pitchFamily="66" charset="0"/>
            </a:endParaRPr>
          </a:p>
        </p:txBody>
      </p:sp>
      <p:sp>
        <p:nvSpPr>
          <p:cNvPr id="12" name="TextBox 11"/>
          <p:cNvSpPr txBox="1"/>
          <p:nvPr/>
        </p:nvSpPr>
        <p:spPr>
          <a:xfrm>
            <a:off x="6286512" y="6172162"/>
            <a:ext cx="2691763" cy="400110"/>
          </a:xfrm>
          <a:prstGeom prst="rect">
            <a:avLst/>
          </a:prstGeom>
          <a:noFill/>
        </p:spPr>
        <p:txBody>
          <a:bodyPr wrap="none" rtlCol="0">
            <a:spAutoFit/>
          </a:bodyPr>
          <a:lstStyle/>
          <a:p>
            <a:r>
              <a:rPr lang="tr-TR" sz="2000" dirty="0" smtClean="0">
                <a:solidFill>
                  <a:srgbClr val="C00000"/>
                </a:solidFill>
                <a:latin typeface="Comic Sans MS" pitchFamily="66" charset="0"/>
              </a:rPr>
              <a:t>Monte Carlo Metodu </a:t>
            </a:r>
            <a:endParaRPr lang="en-GB" sz="2000" dirty="0">
              <a:solidFill>
                <a:srgbClr val="C00000"/>
              </a:solidFill>
              <a:latin typeface="Comic Sans MS" pitchFamily="66" charset="0"/>
            </a:endParaRPr>
          </a:p>
        </p:txBody>
      </p:sp>
      <p:grpSp>
        <p:nvGrpSpPr>
          <p:cNvPr id="13" name="Group 4"/>
          <p:cNvGrpSpPr>
            <a:grpSpLocks noChangeAspect="1"/>
          </p:cNvGrpSpPr>
          <p:nvPr/>
        </p:nvGrpSpPr>
        <p:grpSpPr bwMode="auto">
          <a:xfrm>
            <a:off x="5234014" y="1571612"/>
            <a:ext cx="3624266" cy="2174560"/>
            <a:chOff x="2625" y="2160"/>
            <a:chExt cx="7200" cy="4320"/>
          </a:xfrm>
        </p:grpSpPr>
        <p:sp>
          <p:nvSpPr>
            <p:cNvPr id="14" name="AutoShape 5"/>
            <p:cNvSpPr>
              <a:spLocks noChangeAspect="1" noChangeArrowheads="1"/>
            </p:cNvSpPr>
            <p:nvPr/>
          </p:nvSpPr>
          <p:spPr bwMode="auto">
            <a:xfrm>
              <a:off x="2625" y="2160"/>
              <a:ext cx="7200" cy="4320"/>
            </a:xfrm>
            <a:prstGeom prst="rect">
              <a:avLst/>
            </a:prstGeom>
            <a:noFill/>
            <a:ln w="9525">
              <a:noFill/>
              <a:miter lim="800000"/>
              <a:headEnd/>
              <a:tailEnd/>
            </a:ln>
          </p:spPr>
          <p:txBody>
            <a:bodyPr/>
            <a:lstStyle/>
            <a:p>
              <a:endParaRPr lang="en-GB"/>
            </a:p>
          </p:txBody>
        </p:sp>
        <p:sp>
          <p:nvSpPr>
            <p:cNvPr id="15" name="Text Box 6"/>
            <p:cNvSpPr txBox="1">
              <a:spLocks noChangeArrowheads="1"/>
            </p:cNvSpPr>
            <p:nvPr/>
          </p:nvSpPr>
          <p:spPr bwMode="auto">
            <a:xfrm>
              <a:off x="6513" y="2304"/>
              <a:ext cx="288" cy="432"/>
            </a:xfrm>
            <a:prstGeom prst="rect">
              <a:avLst/>
            </a:prstGeom>
            <a:noFill/>
            <a:ln w="9525">
              <a:noFill/>
              <a:miter lim="800000"/>
              <a:headEnd/>
              <a:tailEnd/>
            </a:ln>
          </p:spPr>
          <p:txBody>
            <a:bodyPr/>
            <a:lstStyle/>
            <a:p>
              <a:pPr algn="l"/>
              <a:r>
                <a:rPr lang="tr-TR" sz="1200" dirty="0"/>
                <a:t>s</a:t>
              </a:r>
              <a:endParaRPr lang="tr-TR" dirty="0"/>
            </a:p>
          </p:txBody>
        </p:sp>
        <p:grpSp>
          <p:nvGrpSpPr>
            <p:cNvPr id="16" name="Group 7"/>
            <p:cNvGrpSpPr>
              <a:grpSpLocks/>
            </p:cNvGrpSpPr>
            <p:nvPr/>
          </p:nvGrpSpPr>
          <p:grpSpPr bwMode="auto">
            <a:xfrm>
              <a:off x="3777" y="2592"/>
              <a:ext cx="5472" cy="2736"/>
              <a:chOff x="3777" y="2592"/>
              <a:chExt cx="5472" cy="2736"/>
            </a:xfrm>
          </p:grpSpPr>
          <p:sp>
            <p:nvSpPr>
              <p:cNvPr id="17" name="Oval 8"/>
              <p:cNvSpPr>
                <a:spLocks noChangeArrowheads="1"/>
              </p:cNvSpPr>
              <p:nvPr/>
            </p:nvSpPr>
            <p:spPr bwMode="auto">
              <a:xfrm>
                <a:off x="6081" y="2592"/>
                <a:ext cx="576" cy="576"/>
              </a:xfrm>
              <a:prstGeom prst="ellipse">
                <a:avLst/>
              </a:prstGeom>
              <a:solidFill>
                <a:srgbClr val="FFFFFF"/>
              </a:solidFill>
              <a:ln w="9525">
                <a:solidFill>
                  <a:srgbClr val="000000"/>
                </a:solidFill>
                <a:round/>
                <a:headEnd/>
                <a:tailEnd/>
              </a:ln>
            </p:spPr>
            <p:txBody>
              <a:bodyPr/>
              <a:lstStyle/>
              <a:p>
                <a:endParaRPr lang="en-GB"/>
              </a:p>
            </p:txBody>
          </p:sp>
          <p:sp>
            <p:nvSpPr>
              <p:cNvPr id="18" name="Line 9"/>
              <p:cNvSpPr>
                <a:spLocks noChangeShapeType="1"/>
              </p:cNvSpPr>
              <p:nvPr/>
            </p:nvSpPr>
            <p:spPr bwMode="auto">
              <a:xfrm flipH="1">
                <a:off x="4785" y="2880"/>
                <a:ext cx="1296" cy="720"/>
              </a:xfrm>
              <a:prstGeom prst="line">
                <a:avLst/>
              </a:prstGeom>
              <a:noFill/>
              <a:ln w="9525">
                <a:solidFill>
                  <a:srgbClr val="000000"/>
                </a:solidFill>
                <a:round/>
                <a:headEnd/>
                <a:tailEnd/>
              </a:ln>
            </p:spPr>
            <p:txBody>
              <a:bodyPr/>
              <a:lstStyle/>
              <a:p>
                <a:endParaRPr lang="en-GB"/>
              </a:p>
            </p:txBody>
          </p:sp>
          <p:sp>
            <p:nvSpPr>
              <p:cNvPr id="19" name="Line 10"/>
              <p:cNvSpPr>
                <a:spLocks noChangeShapeType="1"/>
              </p:cNvSpPr>
              <p:nvPr/>
            </p:nvSpPr>
            <p:spPr bwMode="auto">
              <a:xfrm>
                <a:off x="6369" y="3168"/>
                <a:ext cx="1" cy="720"/>
              </a:xfrm>
              <a:prstGeom prst="line">
                <a:avLst/>
              </a:prstGeom>
              <a:noFill/>
              <a:ln w="9525">
                <a:solidFill>
                  <a:srgbClr val="000000"/>
                </a:solidFill>
                <a:round/>
                <a:headEnd/>
                <a:tailEnd/>
              </a:ln>
            </p:spPr>
            <p:txBody>
              <a:bodyPr/>
              <a:lstStyle/>
              <a:p>
                <a:endParaRPr lang="en-GB"/>
              </a:p>
            </p:txBody>
          </p:sp>
          <p:sp>
            <p:nvSpPr>
              <p:cNvPr id="20" name="Line 11"/>
              <p:cNvSpPr>
                <a:spLocks noChangeShapeType="1"/>
              </p:cNvSpPr>
              <p:nvPr/>
            </p:nvSpPr>
            <p:spPr bwMode="auto">
              <a:xfrm>
                <a:off x="6657" y="2880"/>
                <a:ext cx="0" cy="0"/>
              </a:xfrm>
              <a:prstGeom prst="line">
                <a:avLst/>
              </a:prstGeom>
              <a:noFill/>
              <a:ln w="9525">
                <a:solidFill>
                  <a:srgbClr val="000000"/>
                </a:solidFill>
                <a:round/>
                <a:headEnd/>
                <a:tailEnd/>
              </a:ln>
            </p:spPr>
            <p:txBody>
              <a:bodyPr/>
              <a:lstStyle/>
              <a:p>
                <a:endParaRPr lang="en-GB"/>
              </a:p>
            </p:txBody>
          </p:sp>
          <p:sp>
            <p:nvSpPr>
              <p:cNvPr id="21" name="Line 12"/>
              <p:cNvSpPr>
                <a:spLocks noChangeShapeType="1"/>
              </p:cNvSpPr>
              <p:nvPr/>
            </p:nvSpPr>
            <p:spPr bwMode="auto">
              <a:xfrm>
                <a:off x="6657" y="2880"/>
                <a:ext cx="1152" cy="720"/>
              </a:xfrm>
              <a:prstGeom prst="line">
                <a:avLst/>
              </a:prstGeom>
              <a:noFill/>
              <a:ln w="9525">
                <a:solidFill>
                  <a:srgbClr val="000000"/>
                </a:solidFill>
                <a:round/>
                <a:headEnd/>
                <a:tailEnd/>
              </a:ln>
            </p:spPr>
            <p:txBody>
              <a:bodyPr/>
              <a:lstStyle/>
              <a:p>
                <a:endParaRPr lang="en-GB"/>
              </a:p>
            </p:txBody>
          </p:sp>
          <p:sp>
            <p:nvSpPr>
              <p:cNvPr id="22" name="Oval 13"/>
              <p:cNvSpPr>
                <a:spLocks noChangeArrowheads="1"/>
              </p:cNvSpPr>
              <p:nvPr/>
            </p:nvSpPr>
            <p:spPr bwMode="auto">
              <a:xfrm>
                <a:off x="4641" y="3600"/>
                <a:ext cx="288" cy="288"/>
              </a:xfrm>
              <a:prstGeom prst="ellipse">
                <a:avLst/>
              </a:prstGeom>
              <a:solidFill>
                <a:srgbClr val="000000"/>
              </a:solidFill>
              <a:ln w="9525">
                <a:solidFill>
                  <a:srgbClr val="000000"/>
                </a:solidFill>
                <a:round/>
                <a:headEnd/>
                <a:tailEnd/>
              </a:ln>
            </p:spPr>
            <p:txBody>
              <a:bodyPr/>
              <a:lstStyle/>
              <a:p>
                <a:endParaRPr lang="en-GB"/>
              </a:p>
            </p:txBody>
          </p:sp>
          <p:sp>
            <p:nvSpPr>
              <p:cNvPr id="23" name="Oval 14"/>
              <p:cNvSpPr>
                <a:spLocks noChangeArrowheads="1"/>
              </p:cNvSpPr>
              <p:nvPr/>
            </p:nvSpPr>
            <p:spPr bwMode="auto">
              <a:xfrm>
                <a:off x="6225" y="3888"/>
                <a:ext cx="288" cy="288"/>
              </a:xfrm>
              <a:prstGeom prst="ellipse">
                <a:avLst/>
              </a:prstGeom>
              <a:solidFill>
                <a:srgbClr val="000000"/>
              </a:solidFill>
              <a:ln w="9525">
                <a:solidFill>
                  <a:srgbClr val="000000"/>
                </a:solidFill>
                <a:round/>
                <a:headEnd/>
                <a:tailEnd/>
              </a:ln>
            </p:spPr>
            <p:txBody>
              <a:bodyPr/>
              <a:lstStyle/>
              <a:p>
                <a:endParaRPr lang="en-GB"/>
              </a:p>
            </p:txBody>
          </p:sp>
          <p:sp>
            <p:nvSpPr>
              <p:cNvPr id="24" name="Oval 15"/>
              <p:cNvSpPr>
                <a:spLocks noChangeArrowheads="1"/>
              </p:cNvSpPr>
              <p:nvPr/>
            </p:nvSpPr>
            <p:spPr bwMode="auto">
              <a:xfrm>
                <a:off x="7665" y="3600"/>
                <a:ext cx="288" cy="288"/>
              </a:xfrm>
              <a:prstGeom prst="ellipse">
                <a:avLst/>
              </a:prstGeom>
              <a:solidFill>
                <a:srgbClr val="000000"/>
              </a:solidFill>
              <a:ln w="9525">
                <a:solidFill>
                  <a:srgbClr val="000000"/>
                </a:solidFill>
                <a:round/>
                <a:headEnd/>
                <a:tailEnd/>
              </a:ln>
            </p:spPr>
            <p:txBody>
              <a:bodyPr/>
              <a:lstStyle/>
              <a:p>
                <a:endParaRPr lang="en-GB"/>
              </a:p>
            </p:txBody>
          </p:sp>
          <p:sp>
            <p:nvSpPr>
              <p:cNvPr id="25" name="Line 16"/>
              <p:cNvSpPr>
                <a:spLocks noChangeShapeType="1"/>
              </p:cNvSpPr>
              <p:nvPr/>
            </p:nvSpPr>
            <p:spPr bwMode="auto">
              <a:xfrm flipH="1">
                <a:off x="4065" y="3744"/>
                <a:ext cx="576" cy="864"/>
              </a:xfrm>
              <a:prstGeom prst="line">
                <a:avLst/>
              </a:prstGeom>
              <a:noFill/>
              <a:ln w="9525">
                <a:solidFill>
                  <a:srgbClr val="000000"/>
                </a:solidFill>
                <a:round/>
                <a:headEnd/>
                <a:tailEnd/>
              </a:ln>
            </p:spPr>
            <p:txBody>
              <a:bodyPr/>
              <a:lstStyle/>
              <a:p>
                <a:endParaRPr lang="en-GB"/>
              </a:p>
            </p:txBody>
          </p:sp>
          <p:sp>
            <p:nvSpPr>
              <p:cNvPr id="26" name="Line 17"/>
              <p:cNvSpPr>
                <a:spLocks noChangeShapeType="1"/>
              </p:cNvSpPr>
              <p:nvPr/>
            </p:nvSpPr>
            <p:spPr bwMode="auto">
              <a:xfrm>
                <a:off x="4929" y="3744"/>
                <a:ext cx="288" cy="864"/>
              </a:xfrm>
              <a:prstGeom prst="line">
                <a:avLst/>
              </a:prstGeom>
              <a:noFill/>
              <a:ln w="9525">
                <a:solidFill>
                  <a:srgbClr val="000000"/>
                </a:solidFill>
                <a:round/>
                <a:headEnd/>
                <a:tailEnd/>
              </a:ln>
            </p:spPr>
            <p:txBody>
              <a:bodyPr/>
              <a:lstStyle/>
              <a:p>
                <a:endParaRPr lang="en-GB"/>
              </a:p>
            </p:txBody>
          </p:sp>
          <p:sp>
            <p:nvSpPr>
              <p:cNvPr id="27" name="Line 18"/>
              <p:cNvSpPr>
                <a:spLocks noChangeShapeType="1"/>
              </p:cNvSpPr>
              <p:nvPr/>
            </p:nvSpPr>
            <p:spPr bwMode="auto">
              <a:xfrm flipH="1">
                <a:off x="5793" y="4032"/>
                <a:ext cx="432" cy="864"/>
              </a:xfrm>
              <a:prstGeom prst="line">
                <a:avLst/>
              </a:prstGeom>
              <a:noFill/>
              <a:ln w="9525">
                <a:solidFill>
                  <a:srgbClr val="000000"/>
                </a:solidFill>
                <a:round/>
                <a:headEnd/>
                <a:tailEnd/>
              </a:ln>
            </p:spPr>
            <p:txBody>
              <a:bodyPr/>
              <a:lstStyle/>
              <a:p>
                <a:endParaRPr lang="en-GB"/>
              </a:p>
            </p:txBody>
          </p:sp>
          <p:sp>
            <p:nvSpPr>
              <p:cNvPr id="28" name="Line 19"/>
              <p:cNvSpPr>
                <a:spLocks noChangeShapeType="1"/>
              </p:cNvSpPr>
              <p:nvPr/>
            </p:nvSpPr>
            <p:spPr bwMode="auto">
              <a:xfrm flipH="1">
                <a:off x="7377" y="3744"/>
                <a:ext cx="288" cy="1152"/>
              </a:xfrm>
              <a:prstGeom prst="line">
                <a:avLst/>
              </a:prstGeom>
              <a:noFill/>
              <a:ln w="9525">
                <a:solidFill>
                  <a:srgbClr val="000000"/>
                </a:solidFill>
                <a:round/>
                <a:headEnd/>
                <a:tailEnd/>
              </a:ln>
            </p:spPr>
            <p:txBody>
              <a:bodyPr/>
              <a:lstStyle/>
              <a:p>
                <a:endParaRPr lang="en-GB"/>
              </a:p>
            </p:txBody>
          </p:sp>
          <p:sp>
            <p:nvSpPr>
              <p:cNvPr id="29" name="Line 20"/>
              <p:cNvSpPr>
                <a:spLocks noChangeShapeType="1"/>
              </p:cNvSpPr>
              <p:nvPr/>
            </p:nvSpPr>
            <p:spPr bwMode="auto">
              <a:xfrm>
                <a:off x="7953" y="3744"/>
                <a:ext cx="432" cy="1152"/>
              </a:xfrm>
              <a:prstGeom prst="line">
                <a:avLst/>
              </a:prstGeom>
              <a:noFill/>
              <a:ln w="9525">
                <a:solidFill>
                  <a:srgbClr val="000000"/>
                </a:solidFill>
                <a:round/>
                <a:headEnd/>
                <a:tailEnd/>
              </a:ln>
            </p:spPr>
            <p:txBody>
              <a:bodyPr/>
              <a:lstStyle/>
              <a:p>
                <a:endParaRPr lang="en-GB"/>
              </a:p>
            </p:txBody>
          </p:sp>
          <p:sp>
            <p:nvSpPr>
              <p:cNvPr id="30" name="Oval 21"/>
              <p:cNvSpPr>
                <a:spLocks noChangeArrowheads="1"/>
              </p:cNvSpPr>
              <p:nvPr/>
            </p:nvSpPr>
            <p:spPr bwMode="auto">
              <a:xfrm>
                <a:off x="3777" y="4608"/>
                <a:ext cx="432" cy="406"/>
              </a:xfrm>
              <a:prstGeom prst="ellipse">
                <a:avLst/>
              </a:prstGeom>
              <a:solidFill>
                <a:srgbClr val="FFFFFF"/>
              </a:solidFill>
              <a:ln w="9525">
                <a:solidFill>
                  <a:srgbClr val="000000"/>
                </a:solidFill>
                <a:round/>
                <a:headEnd/>
                <a:tailEnd/>
              </a:ln>
            </p:spPr>
            <p:txBody>
              <a:bodyPr/>
              <a:lstStyle/>
              <a:p>
                <a:endParaRPr lang="en-GB"/>
              </a:p>
            </p:txBody>
          </p:sp>
          <p:sp>
            <p:nvSpPr>
              <p:cNvPr id="31" name="Oval 22"/>
              <p:cNvSpPr>
                <a:spLocks noChangeArrowheads="1"/>
              </p:cNvSpPr>
              <p:nvPr/>
            </p:nvSpPr>
            <p:spPr bwMode="auto">
              <a:xfrm>
                <a:off x="5073" y="4608"/>
                <a:ext cx="432" cy="406"/>
              </a:xfrm>
              <a:prstGeom prst="ellipse">
                <a:avLst/>
              </a:prstGeom>
              <a:solidFill>
                <a:srgbClr val="FFFFFF"/>
              </a:solidFill>
              <a:ln w="9525">
                <a:solidFill>
                  <a:srgbClr val="000000"/>
                </a:solidFill>
                <a:round/>
                <a:headEnd/>
                <a:tailEnd/>
              </a:ln>
            </p:spPr>
            <p:txBody>
              <a:bodyPr/>
              <a:lstStyle/>
              <a:p>
                <a:endParaRPr lang="en-GB"/>
              </a:p>
            </p:txBody>
          </p:sp>
          <p:sp>
            <p:nvSpPr>
              <p:cNvPr id="32" name="Oval 23"/>
              <p:cNvSpPr>
                <a:spLocks noChangeArrowheads="1"/>
              </p:cNvSpPr>
              <p:nvPr/>
            </p:nvSpPr>
            <p:spPr bwMode="auto">
              <a:xfrm>
                <a:off x="5505" y="4896"/>
                <a:ext cx="432" cy="406"/>
              </a:xfrm>
              <a:prstGeom prst="ellipse">
                <a:avLst/>
              </a:prstGeom>
              <a:solidFill>
                <a:srgbClr val="FFFFFF"/>
              </a:solidFill>
              <a:ln w="9525">
                <a:solidFill>
                  <a:srgbClr val="000000"/>
                </a:solidFill>
                <a:round/>
                <a:headEnd/>
                <a:tailEnd/>
              </a:ln>
            </p:spPr>
            <p:txBody>
              <a:bodyPr/>
              <a:lstStyle/>
              <a:p>
                <a:endParaRPr lang="en-GB"/>
              </a:p>
            </p:txBody>
          </p:sp>
          <p:sp>
            <p:nvSpPr>
              <p:cNvPr id="33" name="Oval 24"/>
              <p:cNvSpPr>
                <a:spLocks noChangeArrowheads="1"/>
              </p:cNvSpPr>
              <p:nvPr/>
            </p:nvSpPr>
            <p:spPr bwMode="auto">
              <a:xfrm>
                <a:off x="6513" y="4896"/>
                <a:ext cx="432" cy="406"/>
              </a:xfrm>
              <a:prstGeom prst="ellipse">
                <a:avLst/>
              </a:prstGeom>
              <a:solidFill>
                <a:srgbClr val="FFFFFF"/>
              </a:solidFill>
              <a:ln w="9525">
                <a:solidFill>
                  <a:srgbClr val="000000"/>
                </a:solidFill>
                <a:round/>
                <a:headEnd/>
                <a:tailEnd/>
              </a:ln>
            </p:spPr>
            <p:txBody>
              <a:bodyPr/>
              <a:lstStyle/>
              <a:p>
                <a:endParaRPr lang="en-GB"/>
              </a:p>
            </p:txBody>
          </p:sp>
          <p:sp>
            <p:nvSpPr>
              <p:cNvPr id="34" name="Oval 25"/>
              <p:cNvSpPr>
                <a:spLocks noChangeArrowheads="1"/>
              </p:cNvSpPr>
              <p:nvPr/>
            </p:nvSpPr>
            <p:spPr bwMode="auto">
              <a:xfrm>
                <a:off x="7089" y="4896"/>
                <a:ext cx="432" cy="406"/>
              </a:xfrm>
              <a:prstGeom prst="ellipse">
                <a:avLst/>
              </a:prstGeom>
              <a:solidFill>
                <a:srgbClr val="FFFFFF"/>
              </a:solidFill>
              <a:ln w="9525">
                <a:solidFill>
                  <a:srgbClr val="000000"/>
                </a:solidFill>
                <a:round/>
                <a:headEnd/>
                <a:tailEnd/>
              </a:ln>
            </p:spPr>
            <p:txBody>
              <a:bodyPr/>
              <a:lstStyle/>
              <a:p>
                <a:endParaRPr lang="en-GB"/>
              </a:p>
            </p:txBody>
          </p:sp>
          <p:sp>
            <p:nvSpPr>
              <p:cNvPr id="35" name="Line 26"/>
              <p:cNvSpPr>
                <a:spLocks noChangeShapeType="1"/>
              </p:cNvSpPr>
              <p:nvPr/>
            </p:nvSpPr>
            <p:spPr bwMode="auto">
              <a:xfrm>
                <a:off x="6513" y="4032"/>
                <a:ext cx="144" cy="864"/>
              </a:xfrm>
              <a:prstGeom prst="line">
                <a:avLst/>
              </a:prstGeom>
              <a:noFill/>
              <a:ln w="9525">
                <a:solidFill>
                  <a:srgbClr val="000000"/>
                </a:solidFill>
                <a:round/>
                <a:headEnd/>
                <a:tailEnd/>
              </a:ln>
            </p:spPr>
            <p:txBody>
              <a:bodyPr/>
              <a:lstStyle/>
              <a:p>
                <a:endParaRPr lang="en-GB"/>
              </a:p>
            </p:txBody>
          </p:sp>
          <p:sp>
            <p:nvSpPr>
              <p:cNvPr id="36" name="Oval 27"/>
              <p:cNvSpPr>
                <a:spLocks noChangeArrowheads="1"/>
              </p:cNvSpPr>
              <p:nvPr/>
            </p:nvSpPr>
            <p:spPr bwMode="auto">
              <a:xfrm>
                <a:off x="8241" y="4896"/>
                <a:ext cx="432" cy="406"/>
              </a:xfrm>
              <a:prstGeom prst="ellipse">
                <a:avLst/>
              </a:prstGeom>
              <a:solidFill>
                <a:srgbClr val="FFFFFF"/>
              </a:solidFill>
              <a:ln w="9525">
                <a:solidFill>
                  <a:srgbClr val="000000"/>
                </a:solidFill>
                <a:round/>
                <a:headEnd/>
                <a:tailEnd/>
              </a:ln>
            </p:spPr>
            <p:txBody>
              <a:bodyPr/>
              <a:lstStyle/>
              <a:p>
                <a:endParaRPr lang="en-GB"/>
              </a:p>
            </p:txBody>
          </p:sp>
          <p:sp>
            <p:nvSpPr>
              <p:cNvPr id="37" name="Text Box 28"/>
              <p:cNvSpPr txBox="1">
                <a:spLocks noChangeArrowheads="1"/>
              </p:cNvSpPr>
              <p:nvPr/>
            </p:nvSpPr>
            <p:spPr bwMode="auto">
              <a:xfrm>
                <a:off x="7953" y="3312"/>
                <a:ext cx="288" cy="432"/>
              </a:xfrm>
              <a:prstGeom prst="rect">
                <a:avLst/>
              </a:prstGeom>
              <a:noFill/>
              <a:ln w="9525">
                <a:noFill/>
                <a:miter lim="800000"/>
                <a:headEnd/>
                <a:tailEnd/>
              </a:ln>
            </p:spPr>
            <p:txBody>
              <a:bodyPr/>
              <a:lstStyle/>
              <a:p>
                <a:pPr algn="l"/>
                <a:r>
                  <a:rPr lang="tr-TR" sz="1200"/>
                  <a:t>a</a:t>
                </a:r>
                <a:endParaRPr lang="tr-TR"/>
              </a:p>
            </p:txBody>
          </p:sp>
          <p:sp>
            <p:nvSpPr>
              <p:cNvPr id="38" name="Text Box 29"/>
              <p:cNvSpPr txBox="1">
                <a:spLocks noChangeArrowheads="1"/>
              </p:cNvSpPr>
              <p:nvPr/>
            </p:nvSpPr>
            <p:spPr bwMode="auto">
              <a:xfrm>
                <a:off x="8241" y="4176"/>
                <a:ext cx="432" cy="432"/>
              </a:xfrm>
              <a:prstGeom prst="rect">
                <a:avLst/>
              </a:prstGeom>
              <a:noFill/>
              <a:ln w="9525">
                <a:noFill/>
                <a:miter lim="800000"/>
                <a:headEnd/>
                <a:tailEnd/>
              </a:ln>
            </p:spPr>
            <p:txBody>
              <a:bodyPr/>
              <a:lstStyle/>
              <a:p>
                <a:pPr algn="l"/>
                <a:r>
                  <a:rPr lang="tr-TR" sz="1200"/>
                  <a:t>r</a:t>
                </a:r>
                <a:endParaRPr lang="tr-TR"/>
              </a:p>
            </p:txBody>
          </p:sp>
          <p:sp>
            <p:nvSpPr>
              <p:cNvPr id="39" name="Text Box 30"/>
              <p:cNvSpPr txBox="1">
                <a:spLocks noChangeArrowheads="1"/>
              </p:cNvSpPr>
              <p:nvPr/>
            </p:nvSpPr>
            <p:spPr bwMode="auto">
              <a:xfrm>
                <a:off x="8673" y="4896"/>
                <a:ext cx="576" cy="432"/>
              </a:xfrm>
              <a:prstGeom prst="rect">
                <a:avLst/>
              </a:prstGeom>
              <a:noFill/>
              <a:ln w="9525">
                <a:noFill/>
                <a:miter lim="800000"/>
                <a:headEnd/>
                <a:tailEnd/>
              </a:ln>
            </p:spPr>
            <p:txBody>
              <a:bodyPr/>
              <a:lstStyle/>
              <a:p>
                <a:pPr algn="l"/>
                <a:r>
                  <a:rPr lang="tr-TR" sz="1200"/>
                  <a:t>s’</a:t>
                </a:r>
                <a:endParaRPr lang="tr-TR"/>
              </a:p>
            </p:txBody>
          </p:sp>
        </p:grpSp>
      </p:grpSp>
      <p:pic>
        <p:nvPicPr>
          <p:cNvPr id="40" name="Picture 39"/>
          <p:cNvPicPr/>
          <p:nvPr/>
        </p:nvPicPr>
        <p:blipFill>
          <a:blip r:embed="rId6" cstate="print"/>
          <a:srcRect l="62652" t="49202" r="27063" b="32539"/>
          <a:stretch>
            <a:fillRect/>
          </a:stretch>
        </p:blipFill>
        <p:spPr bwMode="auto">
          <a:xfrm>
            <a:off x="6786578" y="3786190"/>
            <a:ext cx="2143140" cy="2071702"/>
          </a:xfrm>
          <a:prstGeom prst="rect">
            <a:avLst/>
          </a:prstGeom>
          <a:noFill/>
          <a:ln w="9525">
            <a:noFill/>
            <a:miter lim="800000"/>
            <a:headEnd/>
            <a:tailEnd/>
          </a:ln>
        </p:spPr>
      </p:pic>
      <p:sp>
        <p:nvSpPr>
          <p:cNvPr id="41" name="TextBox 40"/>
          <p:cNvSpPr txBox="1"/>
          <p:nvPr/>
        </p:nvSpPr>
        <p:spPr>
          <a:xfrm>
            <a:off x="152368" y="6500834"/>
            <a:ext cx="7412607" cy="400110"/>
          </a:xfrm>
          <a:prstGeom prst="rect">
            <a:avLst/>
          </a:prstGeom>
          <a:noFill/>
        </p:spPr>
        <p:txBody>
          <a:bodyPr wrap="none" rtlCol="0">
            <a:spAutoFit/>
          </a:bodyPr>
          <a:lstStyle/>
          <a:p>
            <a:r>
              <a:rPr lang="tr-TR" sz="1400" dirty="0" smtClean="0">
                <a:latin typeface="Comic Sans MS" pitchFamily="66" charset="0"/>
              </a:rPr>
              <a:t>R.S. Sutton, A.G. Barto, “Reinforcement Learning- An Introduction, MIT Press, 1999</a:t>
            </a:r>
            <a:r>
              <a:rPr lang="tr-TR" sz="2000" dirty="0" smtClean="0">
                <a:solidFill>
                  <a:srgbClr val="C00000"/>
                </a:solidFill>
                <a:latin typeface="Comic Sans MS" pitchFamily="66" charset="0"/>
              </a:rPr>
              <a:t>  </a:t>
            </a:r>
            <a:endParaRPr lang="en-GB" sz="2000" dirty="0">
              <a:solidFill>
                <a:srgbClr val="C0000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7044"/>
                                        </p:tgtEl>
                                        <p:attrNameLst>
                                          <p:attrName>style.visibility</p:attrName>
                                        </p:attrNameLst>
                                      </p:cBhvr>
                                      <p:to>
                                        <p:strVal val="visible"/>
                                      </p:to>
                                    </p:set>
                                    <p:animEffect transition="in" filter="blinds(horizontal)">
                                      <p:cBhvr>
                                        <p:cTn id="17" dur="500"/>
                                        <p:tgtEl>
                                          <p:spTgt spid="8704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blinds(horizontal)">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blinds(horizontal)">
                                      <p:cBhvr>
                                        <p:cTn id="4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tr-TR" sz="2400" u="sng">
                <a:solidFill>
                  <a:srgbClr val="CC3300"/>
                </a:solidFill>
                <a:latin typeface="Comic Sans MS" pitchFamily="66" charset="0"/>
              </a:rPr>
              <a:t>Bir pekiştirmeli öğrenme metodu: Monte Carlo</a:t>
            </a:r>
          </a:p>
        </p:txBody>
      </p:sp>
      <p:sp>
        <p:nvSpPr>
          <p:cNvPr id="61443" name="Rectangle 3"/>
          <p:cNvSpPr>
            <a:spLocks noGrp="1" noChangeArrowheads="1"/>
          </p:cNvSpPr>
          <p:nvPr>
            <p:ph type="body" idx="1"/>
          </p:nvPr>
        </p:nvSpPr>
        <p:spPr/>
        <p:txBody>
          <a:bodyPr/>
          <a:lstStyle/>
          <a:p>
            <a:r>
              <a:rPr lang="tr-TR" sz="2400" dirty="0">
                <a:latin typeface="Comic Sans MS" pitchFamily="66" charset="0"/>
              </a:rPr>
              <a:t>ortam modeli: deneyim</a:t>
            </a:r>
          </a:p>
          <a:p>
            <a:pPr>
              <a:buFontTx/>
              <a:buNone/>
            </a:pPr>
            <a:r>
              <a:rPr lang="tr-TR" sz="2400" dirty="0">
                <a:latin typeface="Comic Sans MS" pitchFamily="66" charset="0"/>
              </a:rPr>
              <a:t>                                       gerçek deneyim</a:t>
            </a:r>
          </a:p>
          <a:p>
            <a:pPr>
              <a:buFontTx/>
              <a:buNone/>
            </a:pPr>
            <a:r>
              <a:rPr lang="tr-TR" sz="2400" dirty="0">
                <a:latin typeface="Comic Sans MS" pitchFamily="66" charset="0"/>
              </a:rPr>
              <a:t>                                        </a:t>
            </a:r>
            <a:r>
              <a:rPr lang="tr-TR" sz="1800" dirty="0">
                <a:latin typeface="Comic Sans MS" pitchFamily="66" charset="0"/>
              </a:rPr>
              <a:t>(on-line)</a:t>
            </a:r>
          </a:p>
          <a:p>
            <a:pPr>
              <a:buFontTx/>
              <a:buNone/>
            </a:pPr>
            <a:r>
              <a:rPr lang="tr-TR" sz="2400" dirty="0">
                <a:latin typeface="Comic Sans MS" pitchFamily="66" charset="0"/>
              </a:rPr>
              <a:t>                                       benzeşim deneyim </a:t>
            </a:r>
          </a:p>
          <a:p>
            <a:pPr>
              <a:buFontTx/>
              <a:buNone/>
            </a:pPr>
            <a:r>
              <a:rPr lang="tr-TR" sz="2400" dirty="0">
                <a:latin typeface="Comic Sans MS" pitchFamily="66" charset="0"/>
              </a:rPr>
              <a:t>                                        </a:t>
            </a:r>
            <a:r>
              <a:rPr lang="tr-TR" sz="1800" dirty="0">
                <a:latin typeface="Comic Sans MS" pitchFamily="66" charset="0"/>
              </a:rPr>
              <a:t>(simulated)</a:t>
            </a:r>
          </a:p>
          <a:p>
            <a:endParaRPr lang="tr-TR" sz="2400" dirty="0">
              <a:latin typeface="Comic Sans MS" pitchFamily="66" charset="0"/>
            </a:endParaRPr>
          </a:p>
          <a:p>
            <a:r>
              <a:rPr lang="tr-TR" sz="2400" dirty="0">
                <a:latin typeface="Comic Sans MS" pitchFamily="66" charset="0"/>
              </a:rPr>
              <a:t>yaklaşımla ve yaklaşım ötesinde </a:t>
            </a:r>
          </a:p>
          <a:p>
            <a:pPr>
              <a:buFontTx/>
              <a:buNone/>
            </a:pPr>
            <a:r>
              <a:rPr lang="tr-TR" sz="1800" dirty="0">
                <a:latin typeface="Comic Sans MS" pitchFamily="66" charset="0"/>
              </a:rPr>
              <a:t>       (on-policy)           (off-policy)</a:t>
            </a:r>
          </a:p>
          <a:p>
            <a:endParaRPr lang="tr-TR" sz="1800" dirty="0">
              <a:latin typeface="Comic Sans MS" pitchFamily="66" charset="0"/>
            </a:endParaRPr>
          </a:p>
          <a:p>
            <a:endParaRPr lang="tr-TR" sz="1800" dirty="0">
              <a:latin typeface="Comic Sans MS" pitchFamily="66" charset="0"/>
            </a:endParaRPr>
          </a:p>
          <a:p>
            <a:endParaRPr lang="tr-TR" sz="1800" dirty="0">
              <a:latin typeface="Comic Sans MS" pitchFamily="66" charset="0"/>
            </a:endParaRPr>
          </a:p>
        </p:txBody>
      </p:sp>
      <p:sp>
        <p:nvSpPr>
          <p:cNvPr id="61445" name="Rectangle 5"/>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18" name="Object 2"/>
          <p:cNvGraphicFramePr>
            <a:graphicFrameLocks noChangeAspect="1"/>
          </p:cNvGraphicFramePr>
          <p:nvPr/>
        </p:nvGraphicFramePr>
        <p:xfrm>
          <a:off x="500034" y="571480"/>
          <a:ext cx="6715172" cy="4546742"/>
        </p:xfrm>
        <a:graphic>
          <a:graphicData uri="http://schemas.openxmlformats.org/presentationml/2006/ole">
            <p:oleObj spid="_x0000_s86018" name="Equation" r:id="rId4" imgW="3035160" imgH="2361960" progId="Equation.3">
              <p:embed/>
            </p:oleObj>
          </a:graphicData>
        </a:graphic>
      </p:graphicFrame>
      <p:sp>
        <p:nvSpPr>
          <p:cNvPr id="5" name="TextBox 4"/>
          <p:cNvSpPr txBox="1"/>
          <p:nvPr/>
        </p:nvSpPr>
        <p:spPr>
          <a:xfrm>
            <a:off x="142844" y="142852"/>
            <a:ext cx="4318811" cy="461665"/>
          </a:xfrm>
          <a:prstGeom prst="rect">
            <a:avLst/>
          </a:prstGeom>
          <a:noFill/>
        </p:spPr>
        <p:txBody>
          <a:bodyPr wrap="none" rtlCol="0">
            <a:spAutoFit/>
          </a:bodyPr>
          <a:lstStyle/>
          <a:p>
            <a:r>
              <a:rPr lang="tr-TR" sz="2400" dirty="0" smtClean="0">
                <a:latin typeface="Comic Sans MS" pitchFamily="66" charset="0"/>
              </a:rPr>
              <a:t> Optimal değerleri belirleme:</a:t>
            </a:r>
          </a:p>
        </p:txBody>
      </p:sp>
      <p:graphicFrame>
        <p:nvGraphicFramePr>
          <p:cNvPr id="86019" name="Object 3"/>
          <p:cNvGraphicFramePr>
            <a:graphicFrameLocks noChangeAspect="1"/>
          </p:cNvGraphicFramePr>
          <p:nvPr/>
        </p:nvGraphicFramePr>
        <p:xfrm>
          <a:off x="642954" y="5211785"/>
          <a:ext cx="6286500" cy="1503363"/>
        </p:xfrm>
        <a:graphic>
          <a:graphicData uri="http://schemas.openxmlformats.org/presentationml/2006/ole">
            <p:oleObj spid="_x0000_s86019" name="Equation" r:id="rId5" imgW="3035160" imgH="736560" progId="Equation.3">
              <p:embed/>
            </p:oleObj>
          </a:graphicData>
        </a:graphic>
      </p:graphicFrame>
      <p:pic>
        <p:nvPicPr>
          <p:cNvPr id="7" name="Picture 6"/>
          <p:cNvPicPr/>
          <p:nvPr/>
        </p:nvPicPr>
        <p:blipFill>
          <a:blip r:embed="rId6" cstate="print"/>
          <a:srcRect l="42723" t="52682" r="44643" b="29757"/>
          <a:stretch>
            <a:fillRect/>
          </a:stretch>
        </p:blipFill>
        <p:spPr bwMode="auto">
          <a:xfrm>
            <a:off x="6357950" y="1071546"/>
            <a:ext cx="2286016" cy="1714512"/>
          </a:xfrm>
          <a:prstGeom prst="rect">
            <a:avLst/>
          </a:prstGeom>
          <a:noFill/>
          <a:ln w="9525">
            <a:noFill/>
            <a:miter lim="800000"/>
            <a:headEnd/>
            <a:tailEnd/>
          </a:ln>
        </p:spPr>
      </p:pic>
      <p:pic>
        <p:nvPicPr>
          <p:cNvPr id="8" name="Picture 7"/>
          <p:cNvPicPr/>
          <p:nvPr/>
        </p:nvPicPr>
        <p:blipFill>
          <a:blip r:embed="rId6" cstate="print"/>
          <a:srcRect l="60625" t="53414" r="26856" b="29757"/>
          <a:stretch>
            <a:fillRect/>
          </a:stretch>
        </p:blipFill>
        <p:spPr bwMode="auto">
          <a:xfrm>
            <a:off x="6786578" y="4143380"/>
            <a:ext cx="2285984" cy="18573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018"/>
                                        </p:tgtEl>
                                        <p:attrNameLst>
                                          <p:attrName>style.visibility</p:attrName>
                                        </p:attrNameLst>
                                      </p:cBhvr>
                                      <p:to>
                                        <p:strVal val="visible"/>
                                      </p:to>
                                    </p:set>
                                    <p:animEffect transition="in" filter="blinds(horizontal)">
                                      <p:cBhvr>
                                        <p:cTn id="7" dur="500"/>
                                        <p:tgtEl>
                                          <p:spTgt spid="860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6019"/>
                                        </p:tgtEl>
                                        <p:attrNameLst>
                                          <p:attrName>style.visibility</p:attrName>
                                        </p:attrNameLst>
                                      </p:cBhvr>
                                      <p:to>
                                        <p:strVal val="visible"/>
                                      </p:to>
                                    </p:set>
                                    <p:animEffect transition="in" filter="blinds(horizontal)">
                                      <p:cBhvr>
                                        <p:cTn id="17" dur="500"/>
                                        <p:tgtEl>
                                          <p:spTgt spid="860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521</TotalTime>
  <Words>1255</Words>
  <Application>Microsoft Office PowerPoint</Application>
  <PresentationFormat>On-screen Show (4:3)</PresentationFormat>
  <Paragraphs>201</Paragraphs>
  <Slides>18</Slides>
  <Notes>16</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1" baseType="lpstr">
      <vt:lpstr>Office Theme</vt:lpstr>
      <vt:lpstr>Equation</vt:lpstr>
      <vt:lpstr>Microsoft Equation 3.0</vt:lpstr>
      <vt:lpstr>Slide 1</vt:lpstr>
      <vt:lpstr>Slide 2</vt:lpstr>
      <vt:lpstr>Slide 3</vt:lpstr>
      <vt:lpstr>Pekiştirmeli öğrenme</vt:lpstr>
      <vt:lpstr>Slide 5</vt:lpstr>
      <vt:lpstr>Makina öğrenmesinde pekiştirmeli öğrenme</vt:lpstr>
      <vt:lpstr>Makina öğrenmesinde pekiştirmeli öğrenme</vt:lpstr>
      <vt:lpstr>Bir pekiştirmeli öğrenme metodu: Monte Carlo</vt:lpstr>
      <vt:lpstr>Slide 9</vt:lpstr>
      <vt:lpstr>Bir pekiştirmeli öğrenme metodu: Zamansal fark</vt:lpstr>
      <vt:lpstr>Aktör-kritik için bir uygulama</vt:lpstr>
      <vt:lpstr> Psikoloji açısından Pekiştirmeli öğrenme</vt:lpstr>
      <vt:lpstr>Şartlanma-Pekiştirmeli öğrenme</vt:lpstr>
      <vt:lpstr>Psikolojide pekiştirmeli öğrenme</vt:lpstr>
      <vt:lpstr>Psikolojide pekiştirmeli öğrenme</vt:lpstr>
      <vt:lpstr>Nörobilim açısından Pekiştirmeli öğrenme</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neslihan</dc:creator>
  <cp:lastModifiedBy>neslihan</cp:lastModifiedBy>
  <cp:revision>43</cp:revision>
  <dcterms:created xsi:type="dcterms:W3CDTF">2009-12-30T02:38:55Z</dcterms:created>
  <dcterms:modified xsi:type="dcterms:W3CDTF">2010-12-24T06:12:49Z</dcterms:modified>
</cp:coreProperties>
</file>