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4" r:id="rId6"/>
    <p:sldId id="289" r:id="rId7"/>
    <p:sldId id="257" r:id="rId8"/>
    <p:sldId id="261" r:id="rId9"/>
    <p:sldId id="270" r:id="rId10"/>
    <p:sldId id="290" r:id="rId11"/>
    <p:sldId id="291" r:id="rId12"/>
    <p:sldId id="292" r:id="rId13"/>
    <p:sldId id="293" r:id="rId14"/>
    <p:sldId id="301" r:id="rId15"/>
    <p:sldId id="302" r:id="rId16"/>
    <p:sldId id="294" r:id="rId17"/>
    <p:sldId id="300" r:id="rId18"/>
    <p:sldId id="295" r:id="rId19"/>
    <p:sldId id="296" r:id="rId20"/>
    <p:sldId id="297" r:id="rId21"/>
    <p:sldId id="298" r:id="rId22"/>
    <p:sldId id="299" r:id="rId2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5"/>
      <p:bold r:id="rId26"/>
      <p:italic r:id="rId27"/>
      <p:boldItalic r:id="rId28"/>
    </p:embeddedFont>
    <p:embeddedFont>
      <p:font typeface="Bebas Neue" panose="020B0606020202050201" pitchFamily="3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Nunito Light" pitchFamily="2" charset="0"/>
      <p:regular r:id="rId34"/>
      <p:italic r:id="rId35"/>
    </p:embeddedFont>
    <p:embeddedFont>
      <p:font typeface="Playfair Display ExtraBold" panose="020B0604020202020204" charset="0"/>
      <p:bold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8DB453-A26D-4D01-812C-DB0EEE6C20EA}">
  <a:tblStyle styleId="{368DB453-A26D-4D01-812C-DB0EEE6C20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244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98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>
            <a:spLocks noGrp="1"/>
          </p:cNvSpPr>
          <p:nvPr>
            <p:ph type="pic" idx="2"/>
          </p:nvPr>
        </p:nvSpPr>
        <p:spPr>
          <a:xfrm>
            <a:off x="983000" y="1346675"/>
            <a:ext cx="2755200" cy="32607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3840500" y="1343350"/>
            <a:ext cx="4590300" cy="32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277000" y="2571750"/>
            <a:ext cx="4590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44525" y="1687288"/>
            <a:ext cx="6255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720000" y="1017796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200"/>
            </a:lvl1pPr>
            <a:lvl2pPr marL="914400" lvl="1" indent="-2984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2582-C164-3107-29B5-1F1DFE60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A81A-C799-F3E7-3599-78E6FFC7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F28C-980C-DE07-A80E-29E7B1E6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E71-EE94-4A47-B413-3415F3AE722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3527C-C157-53D0-DDFB-CA5EDDD8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9365-DC80-9EE1-80DB-87A283DA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6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E1CF-017E-1131-24FD-378BEC59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0FD1E-FC4B-F705-BA33-F6CBA7F5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A5E80-034C-6DDD-22FF-233D9780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857A0-B005-CEAA-D61B-70B672E5A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3BB14-CDA5-2F97-2EED-2003A28B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F77EE-65F4-7313-CC0A-41711B52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E71-EE94-4A47-B413-3415F3AE7226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2F6E8-F98E-10E3-C6E1-7C425C7E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77C6B-7705-3F30-6AD2-238BD75F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DC187-3B45-4240-A04C-88D49B73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8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05600" y="3855550"/>
            <a:ext cx="6161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017794"/>
            <a:ext cx="77040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4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4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2684850" y="539500"/>
            <a:ext cx="3774300" cy="377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1466975" y="43189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List</a:t>
            </a:r>
            <a:endParaRPr dirty="0"/>
          </a:p>
        </p:txBody>
      </p:sp>
      <p:sp>
        <p:nvSpPr>
          <p:cNvPr id="82" name="Google Shape;82;p2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Java</a:t>
            </a:r>
            <a:endParaRPr sz="3600" dirty="0"/>
          </a:p>
        </p:txBody>
      </p:sp>
      <p:grpSp>
        <p:nvGrpSpPr>
          <p:cNvPr id="83" name="Google Shape;83;p22"/>
          <p:cNvGrpSpPr/>
          <p:nvPr/>
        </p:nvGrpSpPr>
        <p:grpSpPr>
          <a:xfrm>
            <a:off x="6967625" y="394825"/>
            <a:ext cx="2582400" cy="289350"/>
            <a:chOff x="6967625" y="394825"/>
            <a:chExt cx="2582400" cy="289350"/>
          </a:xfrm>
        </p:grpSpPr>
        <p:sp>
          <p:nvSpPr>
            <p:cNvPr id="84" name="Google Shape;84;p22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2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2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3" name="Google Shape;113;p22"/>
          <p:cNvGrpSpPr/>
          <p:nvPr/>
        </p:nvGrpSpPr>
        <p:grpSpPr>
          <a:xfrm>
            <a:off x="1155575" y="394833"/>
            <a:ext cx="289350" cy="867900"/>
            <a:chOff x="1006725" y="1731408"/>
            <a:chExt cx="289350" cy="867900"/>
          </a:xfrm>
        </p:grpSpPr>
        <p:sp>
          <p:nvSpPr>
            <p:cNvPr id="114" name="Google Shape;114;p22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Một số phương thức phổ biến</a:t>
            </a:r>
            <a:endParaRPr dirty="0"/>
          </a:p>
        </p:txBody>
      </p:sp>
      <p:cxnSp>
        <p:nvCxnSpPr>
          <p:cNvPr id="681" name="Google Shape;681;p36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682" name="Google Shape;682;p36"/>
          <p:cNvGrpSpPr/>
          <p:nvPr/>
        </p:nvGrpSpPr>
        <p:grpSpPr>
          <a:xfrm>
            <a:off x="6721768" y="2371215"/>
            <a:ext cx="3527353" cy="3527353"/>
            <a:chOff x="6075786" y="2219333"/>
            <a:chExt cx="3027251" cy="3027251"/>
          </a:xfrm>
        </p:grpSpPr>
        <p:grpSp>
          <p:nvGrpSpPr>
            <p:cNvPr id="683" name="Google Shape;683;p36"/>
            <p:cNvGrpSpPr/>
            <p:nvPr/>
          </p:nvGrpSpPr>
          <p:grpSpPr>
            <a:xfrm rot="-5400000">
              <a:off x="6075786" y="2219333"/>
              <a:ext cx="3027251" cy="3027251"/>
              <a:chOff x="436975" y="792140"/>
              <a:chExt cx="2051400" cy="2051400"/>
            </a:xfrm>
          </p:grpSpPr>
          <p:sp>
            <p:nvSpPr>
              <p:cNvPr id="684" name="Google Shape;684;p36"/>
              <p:cNvSpPr/>
              <p:nvPr/>
            </p:nvSpPr>
            <p:spPr>
              <a:xfrm rot="729440">
                <a:off x="599415" y="954580"/>
                <a:ext cx="1726521" cy="172652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 rot="732455">
                <a:off x="1580926" y="908445"/>
                <a:ext cx="127687" cy="12768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36"/>
            <p:cNvSpPr/>
            <p:nvPr/>
          </p:nvSpPr>
          <p:spPr>
            <a:xfrm>
              <a:off x="6532670" y="2676241"/>
              <a:ext cx="2113800" cy="21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36"/>
          <p:cNvSpPr txBox="1">
            <a:spLocks noGrp="1"/>
          </p:cNvSpPr>
          <p:nvPr>
            <p:ph type="body" idx="1"/>
          </p:nvPr>
        </p:nvSpPr>
        <p:spPr>
          <a:xfrm>
            <a:off x="720000" y="1017793"/>
            <a:ext cx="7704000" cy="4029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Bebas Neue"/>
              <a:ea typeface="Bebas Neue"/>
              <a:cs typeface="Bebas Neue"/>
              <a:sym typeface="Bebas Neue"/>
            </a:endParaRPr>
          </a:p>
          <a:p>
            <a:pPr marL="158750" indent="0">
              <a:buNone/>
            </a:pP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Khác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với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mảng,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không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thể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khởi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tạo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ArrayList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một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cách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trực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tiếp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Tuy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nhiên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chúng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ta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có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thể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sử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dụng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hàm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asList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()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của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class Arrays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để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làm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điều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đó</a:t>
            </a:r>
            <a:endParaRPr lang="en-US" sz="18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ack"/>
                <a:ea typeface="+mn-ea"/>
                <a:cs typeface="+mn-cs"/>
              </a:rPr>
              <a:t>class Main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ack"/>
                <a:ea typeface="+mn-ea"/>
                <a:cs typeface="+mn-cs"/>
              </a:rPr>
              <a:t>public static void main(String[]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ack"/>
                <a:ea typeface="+mn-ea"/>
                <a:cs typeface="+mn-cs"/>
              </a:rPr>
              <a:t>args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ack"/>
                <a:ea typeface="+mn-ea"/>
                <a:cs typeface="+mn-cs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ack"/>
                <a:ea typeface="+mn-ea"/>
                <a:cs typeface="+mn-cs"/>
              </a:rPr>
              <a:t>// Creating an array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ack"/>
                <a:ea typeface="+mn-ea"/>
                <a:cs typeface="+mn-cs"/>
              </a:rPr>
              <a:t>ArrayList&lt;String&gt; animals = new ArrayList&lt;&gt;(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ack"/>
                <a:ea typeface="+mn-ea"/>
                <a:cs typeface="+mn-cs"/>
              </a:rPr>
              <a:t>Arrays.asList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ack"/>
                <a:ea typeface="+mn-ea"/>
                <a:cs typeface="+mn-cs"/>
              </a:rPr>
              <a:t>("Cat", "Cow", "Dog"));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ack"/>
                <a:ea typeface="+mn-ea"/>
                <a:cs typeface="+mn-cs"/>
              </a:rPr>
              <a:t>System.out.println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ack"/>
                <a:ea typeface="+mn-ea"/>
                <a:cs typeface="+mn-cs"/>
              </a:rPr>
              <a:t>("ArrayList: " + animals);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ack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ack"/>
                <a:ea typeface="+mn-ea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ack"/>
                <a:ea typeface="+mn-ea"/>
                <a:cs typeface="+mn-cs"/>
              </a:rPr>
              <a:t> }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Một số phương thức phổ biến</a:t>
            </a:r>
            <a:endParaRPr dirty="0"/>
          </a:p>
        </p:txBody>
      </p:sp>
      <p:cxnSp>
        <p:nvCxnSpPr>
          <p:cNvPr id="681" name="Google Shape;681;p36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682" name="Google Shape;682;p36"/>
          <p:cNvGrpSpPr/>
          <p:nvPr/>
        </p:nvGrpSpPr>
        <p:grpSpPr>
          <a:xfrm>
            <a:off x="6721768" y="2371215"/>
            <a:ext cx="3527353" cy="3527353"/>
            <a:chOff x="6075786" y="2219333"/>
            <a:chExt cx="3027251" cy="3027251"/>
          </a:xfrm>
        </p:grpSpPr>
        <p:grpSp>
          <p:nvGrpSpPr>
            <p:cNvPr id="683" name="Google Shape;683;p36"/>
            <p:cNvGrpSpPr/>
            <p:nvPr/>
          </p:nvGrpSpPr>
          <p:grpSpPr>
            <a:xfrm rot="-5400000">
              <a:off x="6075786" y="2219333"/>
              <a:ext cx="3027251" cy="3027251"/>
              <a:chOff x="436975" y="792140"/>
              <a:chExt cx="2051400" cy="2051400"/>
            </a:xfrm>
          </p:grpSpPr>
          <p:sp>
            <p:nvSpPr>
              <p:cNvPr id="684" name="Google Shape;684;p36"/>
              <p:cNvSpPr/>
              <p:nvPr/>
            </p:nvSpPr>
            <p:spPr>
              <a:xfrm rot="729440">
                <a:off x="599415" y="954580"/>
                <a:ext cx="1726521" cy="172652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 rot="732455">
                <a:off x="1580926" y="908445"/>
                <a:ext cx="127687" cy="12768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36"/>
            <p:cNvSpPr/>
            <p:nvPr/>
          </p:nvSpPr>
          <p:spPr>
            <a:xfrm>
              <a:off x="6532670" y="2676241"/>
              <a:ext cx="2113800" cy="21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36"/>
          <p:cNvSpPr txBox="1">
            <a:spLocks noGrp="1"/>
          </p:cNvSpPr>
          <p:nvPr>
            <p:ph type="body" idx="1"/>
          </p:nvPr>
        </p:nvSpPr>
        <p:spPr>
          <a:xfrm>
            <a:off x="720000" y="1017793"/>
            <a:ext cx="7704000" cy="4029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Remove</a:t>
            </a:r>
            <a:r>
              <a:rPr lang="en" sz="1800" dirty="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: Xóa phần tử</a:t>
            </a:r>
            <a:endParaRPr sz="1800" dirty="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// Add elements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("Dog");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("Cat");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("Horse");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("ArrayList: " + animals);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ArrayList: [Dog, Cat, Horse]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Hack"/>
              </a:rPr>
              <a:t>animals.remove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Hack"/>
              </a:rPr>
              <a:t> ("Dog");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2060"/>
                </a:solidFill>
                <a:latin typeface="Hack"/>
              </a:rPr>
              <a:t>// </a:t>
            </a:r>
            <a:r>
              <a:rPr lang="en-US" altLang="en-US" sz="2000" dirty="0" err="1">
                <a:solidFill>
                  <a:srgbClr val="002060"/>
                </a:solidFill>
                <a:latin typeface="Hack"/>
              </a:rPr>
              <a:t>hoặc</a:t>
            </a:r>
            <a:r>
              <a:rPr lang="en-US" altLang="en-US" sz="2000" dirty="0">
                <a:solidFill>
                  <a:srgbClr val="002060"/>
                </a:solidFill>
                <a:latin typeface="Hack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Hack"/>
              </a:rPr>
              <a:t>animals. remove</a:t>
            </a:r>
            <a:r>
              <a:rPr lang="en-US" sz="16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(0);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Hack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9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DE67-3EC5-2F72-9178-0178C215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3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 số phương thức của ArrayList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524C52-D255-D1E9-A171-E6A788A3C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removeAll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7C712D-4C26-CDD5-8CC1-E8BF682C4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100" b="0" dirty="0">
                <a:solidFill>
                  <a:srgbClr val="222222"/>
                </a:solidFill>
                <a:latin typeface="Verdana" panose="020B0604030504040204" pitchFamily="34" charset="0"/>
              </a:rPr>
              <a:t>clear()</a:t>
            </a:r>
            <a:endParaRPr lang="en-US" sz="21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ADFC3A1-0545-A319-E13A-8B63AB18D07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21657" y="2084016"/>
            <a:ext cx="3684707" cy="196684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59513" rIns="68580" bIns="59513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public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static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void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main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(String[] args) {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ArrayList&lt;String&gt; animals </a:t>
            </a:r>
            <a:r>
              <a:rPr lang="en-US" altLang="en-US" sz="1200" dirty="0">
                <a:solidFill>
                  <a:srgbClr val="56B6C2"/>
                </a:solidFill>
                <a:latin typeface="Hack"/>
              </a:rPr>
              <a:t>=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new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ArrayList&lt;&gt;();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5C6370"/>
                </a:solidFill>
                <a:latin typeface="Hack"/>
              </a:rPr>
              <a:t>// Add elements in the ArrayList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"Dog"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);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"Cat"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);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"Horse"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);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System.out.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println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"Initial ArrayList: 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56B6C2"/>
                </a:solidFill>
                <a:latin typeface="Hack"/>
              </a:rPr>
              <a:t>+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animals);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5C6370"/>
                </a:solidFill>
                <a:latin typeface="Hack"/>
              </a:rPr>
              <a:t>// Remove all the elements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removeAll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(animals);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System.out.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println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"Final ArrayList: 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56B6C2"/>
                </a:solidFill>
                <a:latin typeface="Hack"/>
              </a:rPr>
              <a:t>+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animals); }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5948319-2C2D-BEA3-FEB3-48BFE6C6B327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4723349" y="2094624"/>
            <a:ext cx="3698994" cy="196684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59513" rIns="68580" bIns="59513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public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static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void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main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(String[] args) {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ArrayList&lt;String&gt; animals</a:t>
            </a:r>
            <a:r>
              <a:rPr lang="en-US" altLang="en-US" sz="1200" dirty="0">
                <a:solidFill>
                  <a:srgbClr val="56B6C2"/>
                </a:solidFill>
                <a:latin typeface="Hack"/>
              </a:rPr>
              <a:t>=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new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ArrayList&lt;&gt;();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5C6370"/>
                </a:solidFill>
                <a:latin typeface="Hack"/>
              </a:rPr>
              <a:t>// Add elements in the array list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"Dog"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);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"Cat"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);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"Horse"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);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System.out.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println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"Initial ArrayList: 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56B6C2"/>
                </a:solidFill>
                <a:latin typeface="Hack"/>
              </a:rPr>
              <a:t>+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animals);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5C6370"/>
                </a:solidFill>
                <a:latin typeface="Hack"/>
              </a:rPr>
              <a:t>// Remove all the elements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clear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(); </a:t>
            </a:r>
          </a:p>
          <a:p>
            <a:pPr marL="0" indent="0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System.out.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println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"Final ArrayList: 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56B6C2"/>
                </a:solidFill>
                <a:latin typeface="Hack"/>
              </a:rPr>
              <a:t>+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animals); }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0E300DA-8685-3DE1-9B7E-8E0005114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58" y="4212155"/>
            <a:ext cx="7700685" cy="47317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114264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dirty="0">
                <a:solidFill>
                  <a:srgbClr val="222222"/>
                </a:solidFill>
                <a:cs typeface="Courier New" panose="02070309020205020404" pitchFamily="49" charset="0"/>
              </a:rPr>
              <a:t>Initial ArrayList: [Dog, Cat, Horse]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dirty="0">
                <a:solidFill>
                  <a:srgbClr val="222222"/>
                </a:solidFill>
                <a:cs typeface="Courier New" panose="02070309020205020404" pitchFamily="49" charset="0"/>
              </a:rPr>
              <a:t>Final ArrayList: []</a:t>
            </a:r>
            <a:r>
              <a:rPr lang="en-US" altLang="en-US" sz="105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128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Một số phương thức phổ biến</a:t>
            </a:r>
            <a:endParaRPr dirty="0"/>
          </a:p>
        </p:txBody>
      </p:sp>
      <p:cxnSp>
        <p:nvCxnSpPr>
          <p:cNvPr id="681" name="Google Shape;681;p36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682" name="Google Shape;682;p36"/>
          <p:cNvGrpSpPr/>
          <p:nvPr/>
        </p:nvGrpSpPr>
        <p:grpSpPr>
          <a:xfrm>
            <a:off x="6721768" y="2371215"/>
            <a:ext cx="3527353" cy="3527353"/>
            <a:chOff x="6075786" y="2219333"/>
            <a:chExt cx="3027251" cy="3027251"/>
          </a:xfrm>
        </p:grpSpPr>
        <p:grpSp>
          <p:nvGrpSpPr>
            <p:cNvPr id="683" name="Google Shape;683;p36"/>
            <p:cNvGrpSpPr/>
            <p:nvPr/>
          </p:nvGrpSpPr>
          <p:grpSpPr>
            <a:xfrm rot="-5400000">
              <a:off x="6075786" y="2219333"/>
              <a:ext cx="3027251" cy="3027251"/>
              <a:chOff x="436975" y="792140"/>
              <a:chExt cx="2051400" cy="2051400"/>
            </a:xfrm>
          </p:grpSpPr>
          <p:sp>
            <p:nvSpPr>
              <p:cNvPr id="684" name="Google Shape;684;p36"/>
              <p:cNvSpPr/>
              <p:nvPr/>
            </p:nvSpPr>
            <p:spPr>
              <a:xfrm rot="729440">
                <a:off x="599415" y="954580"/>
                <a:ext cx="1726521" cy="172652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 rot="732455">
                <a:off x="1580926" y="908445"/>
                <a:ext cx="127687" cy="12768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36"/>
            <p:cNvSpPr/>
            <p:nvPr/>
          </p:nvSpPr>
          <p:spPr>
            <a:xfrm>
              <a:off x="6532670" y="2676241"/>
              <a:ext cx="2113800" cy="21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36"/>
          <p:cNvSpPr txBox="1">
            <a:spLocks noGrp="1"/>
          </p:cNvSpPr>
          <p:nvPr>
            <p:ph type="body" idx="1"/>
          </p:nvPr>
        </p:nvSpPr>
        <p:spPr>
          <a:xfrm>
            <a:off x="720000" y="1017793"/>
            <a:ext cx="7704000" cy="4029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Update</a:t>
            </a:r>
            <a:r>
              <a:rPr lang="en" sz="1800" dirty="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: cập nhật phần tử</a:t>
            </a:r>
            <a:endParaRPr sz="1800" dirty="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// Add elements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("Dog");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("Cat");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("Horse");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>
                  <a:lumMod val="25000"/>
                </a:schemeClr>
              </a:solidFill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//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Cập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nhật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 phần tử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thứ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chemeClr val="bg1">
                    <a:lumMod val="25000"/>
                  </a:schemeClr>
                </a:solidFill>
                <a:latin typeface="Hack"/>
              </a:rPr>
              <a:t>a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nimals.set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</a:t>
            </a:r>
            <a:r>
              <a:rPr lang="en-US" altLang="en-US" sz="1800" dirty="0">
                <a:solidFill>
                  <a:schemeClr val="bg1">
                    <a:lumMod val="25000"/>
                  </a:schemeClr>
                </a:solidFill>
                <a:latin typeface="Hack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, "Dog2”)</a:t>
            </a:r>
            <a:endParaRPr lang="en-US" altLang="en-US" sz="18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ArrayList: [Dog2, Cat, Horse]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0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ED98BB-6C60-30B1-57EA-2CD1659EFFFE}"/>
              </a:ext>
            </a:extLst>
          </p:cNvPr>
          <p:cNvGraphicFramePr>
            <a:graphicFrameLocks noGrp="1"/>
          </p:cNvGraphicFramePr>
          <p:nvPr/>
        </p:nvGraphicFramePr>
        <p:xfrm>
          <a:off x="1728787" y="1572816"/>
          <a:ext cx="5364740" cy="2787362"/>
        </p:xfrm>
        <a:graphic>
          <a:graphicData uri="http://schemas.openxmlformats.org/drawingml/2006/table">
            <a:tbl>
              <a:tblPr/>
              <a:tblGrid>
                <a:gridCol w="1916422">
                  <a:extLst>
                    <a:ext uri="{9D8B030D-6E8A-4147-A177-3AD203B41FA5}">
                      <a16:colId xmlns:a16="http://schemas.microsoft.com/office/drawing/2014/main" val="1933807339"/>
                    </a:ext>
                  </a:extLst>
                </a:gridCol>
                <a:gridCol w="3448318">
                  <a:extLst>
                    <a:ext uri="{9D8B030D-6E8A-4147-A177-3AD203B41FA5}">
                      <a16:colId xmlns:a16="http://schemas.microsoft.com/office/drawing/2014/main" val="3207707623"/>
                    </a:ext>
                  </a:extLst>
                </a:gridCol>
              </a:tblGrid>
              <a:tr h="3337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Phương thức</a:t>
                      </a:r>
                      <a:endParaRPr lang="vi-VN" sz="1100" dirty="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58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Mô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tả</a:t>
                      </a:r>
                      <a:endParaRPr lang="en-US" sz="1100" dirty="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5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4623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lastIndexOf(Object o)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 về chỉ mục trong danh sách với sự xuất hiện cuối cùng của phần tử được chỉ định, hoặc -1 nếu danh sách không chứa phần tử này.</a:t>
                      </a:r>
                      <a:endParaRPr lang="vi-VN" sz="1100" dirty="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0813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toArray()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 về một mảng chứa tất cả các phần tử trong danh sách này theo đúng thứ tự.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7078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toArray(Object[] a)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 về một mảng chứa tất cả các phần tử trong danh sách này theo đúng thứ tự.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017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clone()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</a:t>
                      </a:r>
                      <a:r>
                        <a:rPr lang="en-US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về</a:t>
                      </a:r>
                      <a:r>
                        <a:rPr lang="en-US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một</a:t>
                      </a:r>
                      <a:r>
                        <a:rPr lang="en-US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bản</a:t>
                      </a:r>
                      <a:r>
                        <a:rPr lang="en-US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sao</a:t>
                      </a:r>
                      <a:r>
                        <a:rPr lang="en-US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của</a:t>
                      </a:r>
                      <a:r>
                        <a:rPr lang="en-US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ArrayList.</a:t>
                      </a:r>
                      <a:endParaRPr lang="en-US" sz="1100" dirty="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424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clear()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Xóa tất cả các phần tử từ danh sách này.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7831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1100" dirty="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89478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contains(element)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Kết quả trả về là true nếu tìm thấy element trong danh sách, ngược lại trả về false.</a:t>
                      </a:r>
                      <a:endParaRPr lang="vi-VN" sz="1100" dirty="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96725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1CD1274F-206D-4F2C-6ED8-DE6A32E8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1628851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91076-51A5-B753-A9D1-BABDF49D114A}"/>
              </a:ext>
            </a:extLst>
          </p:cNvPr>
          <p:cNvSpPr txBox="1"/>
          <p:nvPr/>
        </p:nvSpPr>
        <p:spPr>
          <a:xfrm>
            <a:off x="762000" y="563491"/>
            <a:ext cx="473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hàm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25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C9F8DB-456B-A186-8ACE-33BD2121EB97}"/>
              </a:ext>
            </a:extLst>
          </p:cNvPr>
          <p:cNvGraphicFramePr>
            <a:graphicFrameLocks noGrp="1"/>
          </p:cNvGraphicFramePr>
          <p:nvPr/>
        </p:nvGraphicFramePr>
        <p:xfrm>
          <a:off x="2100263" y="1118398"/>
          <a:ext cx="4943475" cy="3307080"/>
        </p:xfrm>
        <a:graphic>
          <a:graphicData uri="http://schemas.openxmlformats.org/drawingml/2006/table">
            <a:tbl>
              <a:tblPr/>
              <a:tblGrid>
                <a:gridCol w="1765935">
                  <a:extLst>
                    <a:ext uri="{9D8B030D-6E8A-4147-A177-3AD203B41FA5}">
                      <a16:colId xmlns:a16="http://schemas.microsoft.com/office/drawing/2014/main" val="106884114"/>
                    </a:ext>
                  </a:extLst>
                </a:gridCol>
                <a:gridCol w="3177540">
                  <a:extLst>
                    <a:ext uri="{9D8B030D-6E8A-4147-A177-3AD203B41FA5}">
                      <a16:colId xmlns:a16="http://schemas.microsoft.com/office/drawing/2014/main" val="2543329261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1" i="0" u="none" strike="noStrike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Phương thức</a:t>
                      </a:r>
                      <a:endParaRPr lang="vi-VN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58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Mô tả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5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049937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add(Object o)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Thêm phần tử được chỉ định vào cuối một danh sách.</a:t>
                      </a:r>
                      <a:endParaRPr lang="vi-VN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19103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add(int index, Object element)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Chèn phần tử element tại vị trí index vào danh sách.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74542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addAll(Collection c)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Thêm tất cả các phần tử trong collection c vào cuối của danh sách, theo thứ tự chúng được trả về bởi bộ lặp iterator.</a:t>
                      </a:r>
                      <a:endParaRPr lang="vi-VN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36395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addAll(int index, Collection c)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Chèn tất cả các phần tử trong collection c vào danh sách, bắt đầu từ vị trí index.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10034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retainAll(Collection c)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Xóa những phần tử không thuộc collection c ra khỏi danh sách.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853266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removeAll(Collection c)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Xóa những phần tử thuộc collection c ra khỏi danh sách.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6899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indexOf(Object o)</a:t>
                      </a:r>
                      <a:endParaRPr lang="en-US" sz="110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 về chỉ mục trong danh sách với sự xuất hiện đầu tiên của phần tử được chỉ định, hoặc -1 nếu danh sách không chứa phần tử này.</a:t>
                      </a:r>
                      <a:endParaRPr lang="vi-VN" sz="1100" dirty="0">
                        <a:effectLst/>
                      </a:endParaRPr>
                    </a:p>
                  </a:txBody>
                  <a:tcPr marL="57150" marR="57150" marT="28575" marB="28575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5692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4240291-2B18-9729-ECDB-0D3561616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1465735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4233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482B-0426-CEB1-F50A-1AA2544B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Sort()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A386B64-C00D-529F-8D5A-67E8F45EF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988516"/>
            <a:ext cx="360034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b="1" dirty="0">
                <a:solidFill>
                  <a:srgbClr val="006699"/>
                </a:solidFill>
                <a:latin typeface="Monaco"/>
              </a:rPr>
              <a:t>public</a:t>
            </a:r>
            <a:r>
              <a:rPr lang="en-US" altLang="en-US" sz="15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altLang="en-US" sz="1500" b="1" dirty="0">
                <a:solidFill>
                  <a:srgbClr val="006699"/>
                </a:solidFill>
                <a:latin typeface="Monaco"/>
              </a:rPr>
              <a:t>class</a:t>
            </a:r>
            <a:r>
              <a:rPr lang="en-US" altLang="en-US" sz="15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latin typeface="Monaco"/>
              </a:rPr>
              <a:t>CollectionsExample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 {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</a:t>
            </a:r>
            <a:r>
              <a:rPr lang="en-US" altLang="en-US" sz="1500" b="1" dirty="0">
                <a:solidFill>
                  <a:srgbClr val="006699"/>
                </a:solidFill>
                <a:latin typeface="Monaco"/>
              </a:rPr>
              <a:t>public</a:t>
            </a:r>
            <a:r>
              <a:rPr lang="en-US" altLang="en-US" sz="15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altLang="en-US" sz="1500" b="1" dirty="0">
                <a:solidFill>
                  <a:srgbClr val="006699"/>
                </a:solidFill>
                <a:latin typeface="Monaco"/>
              </a:rPr>
              <a:t>static</a:t>
            </a:r>
            <a:r>
              <a:rPr lang="en-US" altLang="en-US" sz="15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altLang="en-US" sz="1500" b="1" dirty="0">
                <a:solidFill>
                  <a:srgbClr val="006699"/>
                </a:solidFill>
                <a:latin typeface="Monaco"/>
              </a:rPr>
              <a:t>void</a:t>
            </a:r>
            <a:r>
              <a:rPr lang="en-US" altLang="en-US" sz="15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main(String </a:t>
            </a:r>
            <a:r>
              <a:rPr lang="en-US" altLang="en-US" sz="1500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[]) {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</a:t>
            </a:r>
            <a:r>
              <a:rPr lang="en-US" altLang="en-US" sz="1500" dirty="0">
                <a:solidFill>
                  <a:srgbClr val="008200"/>
                </a:solidFill>
                <a:latin typeface="Monaco"/>
              </a:rPr>
              <a:t>// create list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List&lt;String&gt; list = </a:t>
            </a:r>
            <a:r>
              <a:rPr lang="en-US" altLang="en-US" sz="1500" b="1" dirty="0">
                <a:solidFill>
                  <a:srgbClr val="006699"/>
                </a:solidFill>
                <a:latin typeface="Monaco"/>
              </a:rPr>
              <a:t>new</a:t>
            </a:r>
            <a:r>
              <a:rPr lang="en-US" altLang="en-US" sz="15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ArrayList&lt;String&gt;();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</a:t>
            </a:r>
            <a:r>
              <a:rPr lang="en-US" altLang="en-US" sz="1500" dirty="0">
                <a:solidFill>
                  <a:srgbClr val="008200"/>
                </a:solidFill>
                <a:latin typeface="Monaco"/>
              </a:rPr>
              <a:t>// add elements to list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list.add(</a:t>
            </a:r>
            <a:r>
              <a:rPr lang="en-US" altLang="en-US" sz="1500" dirty="0">
                <a:solidFill>
                  <a:srgbClr val="0000FF"/>
                </a:solidFill>
                <a:latin typeface="Monaco"/>
              </a:rPr>
              <a:t>"Java"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);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list.add(</a:t>
            </a:r>
            <a:r>
              <a:rPr lang="en-US" altLang="en-US" sz="1500" dirty="0">
                <a:solidFill>
                  <a:srgbClr val="0000FF"/>
                </a:solidFill>
                <a:latin typeface="Monaco"/>
              </a:rPr>
              <a:t>"C"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);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list.add(</a:t>
            </a:r>
            <a:r>
              <a:rPr lang="en-US" altLang="en-US" sz="1500" dirty="0">
                <a:solidFill>
                  <a:srgbClr val="0000FF"/>
                </a:solidFill>
                <a:latin typeface="Monaco"/>
              </a:rPr>
              <a:t>"C++"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);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list.add(</a:t>
            </a:r>
            <a:r>
              <a:rPr lang="en-US" altLang="en-US" sz="1500" dirty="0">
                <a:solidFill>
                  <a:srgbClr val="0000FF"/>
                </a:solidFill>
                <a:latin typeface="Monaco"/>
              </a:rPr>
              <a:t>"PHP"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);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list.add(</a:t>
            </a:r>
            <a:r>
              <a:rPr lang="en-US" altLang="en-US" sz="1500" dirty="0">
                <a:solidFill>
                  <a:srgbClr val="0000FF"/>
                </a:solidFill>
                <a:latin typeface="Monaco"/>
              </a:rPr>
              <a:t>"Python"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);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</a:t>
            </a:r>
            <a:r>
              <a:rPr lang="en-US" altLang="en-US" sz="1500" dirty="0">
                <a:solidFill>
                  <a:srgbClr val="008200"/>
                </a:solidFill>
                <a:latin typeface="Monaco"/>
              </a:rPr>
              <a:t>// sort list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Collections.sort(list);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</a:t>
            </a:r>
            <a:r>
              <a:rPr lang="en-US" altLang="en-US" sz="1500" dirty="0">
                <a:solidFill>
                  <a:srgbClr val="008200"/>
                </a:solidFill>
                <a:latin typeface="Monaco"/>
              </a:rPr>
              <a:t>// show list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</a:t>
            </a:r>
            <a:r>
              <a:rPr lang="en-US" altLang="en-US" sz="1500" b="1" dirty="0">
                <a:solidFill>
                  <a:srgbClr val="006699"/>
                </a:solidFill>
                <a:latin typeface="Monaco"/>
              </a:rPr>
              <a:t>for</a:t>
            </a:r>
            <a:r>
              <a:rPr lang="en-US" altLang="en-US" sz="1500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(String element : list) {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    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System.out.println(element);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    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}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C7254E"/>
                </a:solidFill>
                <a:latin typeface="Monaco"/>
              </a:rPr>
              <a:t>    </a:t>
            </a: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}</a:t>
            </a:r>
            <a:endParaRPr lang="en-US" altLang="en-US" sz="1500" dirty="0"/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Monaco"/>
              </a:rPr>
              <a:t>}</a:t>
            </a:r>
            <a:endParaRPr lang="en-US" altLang="en-US" sz="15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9993132-950A-6E04-3AD6-9607B36D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281" y="1664724"/>
            <a:ext cx="719092" cy="14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59513" rIns="68580" bIns="59513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C++ Java PHP Python</a:t>
            </a: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C82B57-F947-9332-2967-40E1EE5A3A19}"/>
              </a:ext>
            </a:extLst>
          </p:cNvPr>
          <p:cNvSpPr/>
          <p:nvPr/>
        </p:nvSpPr>
        <p:spPr>
          <a:xfrm>
            <a:off x="3961661" y="2283531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2407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337C-9E5A-698D-5209-DB206BDD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3D7F-7FC4-A242-E42F-6D54FC63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gia</a:t>
            </a:r>
            <a:r>
              <a:rPr lang="en-US" sz="1600" dirty="0"/>
              <a:t> </a:t>
            </a:r>
            <a:r>
              <a:rPr lang="en-US" sz="1600" dirty="0" err="1"/>
              <a:t>đình</a:t>
            </a:r>
            <a:endParaRPr lang="en-US" sz="1600" dirty="0"/>
          </a:p>
          <a:p>
            <a:r>
              <a:rPr lang="en-US" sz="1600" dirty="0"/>
              <a:t>Member: id, name, dob, job</a:t>
            </a:r>
          </a:p>
          <a:p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ít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2 members</a:t>
            </a:r>
          </a:p>
          <a:p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ArrayList</a:t>
            </a:r>
            <a:endParaRPr lang="en-US" sz="1600" dirty="0"/>
          </a:p>
          <a:p>
            <a:r>
              <a:rPr lang="en-US" sz="1600" dirty="0"/>
              <a:t>In </a:t>
            </a:r>
            <a:r>
              <a:rPr lang="en-US" sz="1600" dirty="0" err="1"/>
              <a:t>ra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Hodan</a:t>
            </a:r>
            <a:r>
              <a:rPr lang="en-US" sz="1600" dirty="0"/>
              <a:t>: address, members</a:t>
            </a:r>
          </a:p>
        </p:txBody>
      </p:sp>
    </p:spTree>
    <p:extLst>
      <p:ext uri="{BB962C8B-B14F-4D97-AF65-F5344CB8AC3E}">
        <p14:creationId xmlns:p14="http://schemas.microsoft.com/office/powerpoint/2010/main" val="170272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E6AB83-B717-A643-0F19-82E7352C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75063"/>
            <a:ext cx="7717500" cy="742662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dân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DD562-B896-4186-1C1B-DBB3FE3D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50" indent="0">
              <a:buNone/>
            </a:pP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b="1" dirty="0" err="1"/>
              <a:t>Hodan</a:t>
            </a:r>
            <a:r>
              <a:rPr lang="en-US" sz="1800" dirty="0"/>
              <a:t> (</a:t>
            </a:r>
            <a:r>
              <a:rPr lang="en-US" sz="1800" dirty="0" err="1"/>
              <a:t>hộ</a:t>
            </a:r>
            <a:r>
              <a:rPr lang="en-US" sz="1800" dirty="0"/>
              <a:t> </a:t>
            </a:r>
            <a:r>
              <a:rPr lang="en-US" sz="1800" dirty="0" err="1"/>
              <a:t>dân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800" dirty="0"/>
              <a:t>   - id</a:t>
            </a:r>
          </a:p>
          <a:p>
            <a:pPr marL="0" indent="0">
              <a:buNone/>
            </a:pPr>
            <a:r>
              <a:rPr lang="en-US" sz="1800" dirty="0"/>
              <a:t>   -</a:t>
            </a:r>
            <a:r>
              <a:rPr lang="vi-VN" sz="1800" dirty="0"/>
              <a:t> Số nhà của hộ dân đó. ( Số nhà được gắn cho mỗi hộ dân)</a:t>
            </a:r>
          </a:p>
          <a:p>
            <a:pPr marL="0" indent="0">
              <a:buNone/>
            </a:pPr>
            <a:r>
              <a:rPr lang="en-US" sz="1800" dirty="0"/>
              <a:t>   -</a:t>
            </a:r>
            <a:r>
              <a:rPr lang="vi-VN" sz="1800" dirty="0"/>
              <a:t> Thông tin về mỗi </a:t>
            </a:r>
            <a:r>
              <a:rPr lang="vi-VN" sz="1800" b="1" dirty="0"/>
              <a:t>cá nhân </a:t>
            </a:r>
            <a:r>
              <a:rPr lang="vi-VN" sz="1800" dirty="0"/>
              <a:t>trong hộ gia đình.</a:t>
            </a:r>
            <a:r>
              <a:rPr lang="en-US" sz="1800" dirty="0"/>
              <a:t> -&gt; List</a:t>
            </a:r>
            <a:endParaRPr lang="vi-VN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vi-VN" sz="1800" dirty="0"/>
              <a:t>- Với mỗi </a:t>
            </a:r>
            <a:r>
              <a:rPr lang="vi-VN" sz="1800" b="1" dirty="0"/>
              <a:t>cá nhân</a:t>
            </a:r>
            <a:r>
              <a:rPr lang="vi-VN" sz="1800" dirty="0"/>
              <a:t>, người ta quản lý các thông tin như: họ và tên, ngày sinh, nghề nghiệp.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YC: </a:t>
            </a:r>
          </a:p>
          <a:p>
            <a:pPr marL="0" indent="0">
              <a:buNone/>
            </a:pPr>
            <a:r>
              <a:rPr lang="en-US" sz="1800" dirty="0"/>
              <a:t>-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viết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b="1" dirty="0" err="1"/>
              <a:t>nhập</a:t>
            </a:r>
            <a:r>
              <a:rPr lang="en-US" sz="1800" b="1" dirty="0"/>
              <a:t> </a:t>
            </a:r>
            <a:r>
              <a:rPr lang="en-US" sz="1800" b="1" dirty="0" err="1"/>
              <a:t>thông</a:t>
            </a:r>
            <a:r>
              <a:rPr lang="en-US" sz="1800" b="1" dirty="0"/>
              <a:t> tin </a:t>
            </a:r>
            <a:r>
              <a:rPr lang="en-US" sz="1800" b="1" dirty="0" err="1"/>
              <a:t>cho</a:t>
            </a:r>
            <a:r>
              <a:rPr lang="en-US" sz="1800" b="1" dirty="0"/>
              <a:t> </a:t>
            </a:r>
            <a:r>
              <a:rPr lang="en-US" sz="1800" b="1" dirty="0" err="1"/>
              <a:t>hộ</a:t>
            </a:r>
            <a:r>
              <a:rPr lang="en-US" sz="1800" b="1" dirty="0"/>
              <a:t> </a:t>
            </a:r>
            <a:r>
              <a:rPr lang="en-US" sz="1800" b="1" dirty="0" err="1"/>
              <a:t>dân</a:t>
            </a:r>
            <a:r>
              <a:rPr lang="en-US" sz="1800" b="1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thành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r>
              <a:rPr lang="en-US" sz="1800" b="1" dirty="0"/>
              <a:t> trong </a:t>
            </a:r>
            <a:r>
              <a:rPr lang="en-US" sz="1800" b="1" dirty="0" err="1"/>
              <a:t>hộ</a:t>
            </a:r>
            <a:r>
              <a:rPr lang="en-US" sz="1800" b="1" dirty="0"/>
              <a:t> </a:t>
            </a:r>
            <a:r>
              <a:rPr lang="en-US" sz="1800" b="1" dirty="0" err="1"/>
              <a:t>dân</a:t>
            </a:r>
            <a:r>
              <a:rPr lang="en-US" sz="1800" b="1" dirty="0"/>
              <a:t> </a:t>
            </a:r>
            <a:r>
              <a:rPr lang="en-US" sz="1800" b="1" dirty="0" err="1"/>
              <a:t>đó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chi </a:t>
            </a:r>
            <a:r>
              <a:rPr lang="en-US" sz="1800" dirty="0" err="1"/>
              <a:t>tiết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hộ</a:t>
            </a:r>
            <a:r>
              <a:rPr lang="en-US" sz="1800" dirty="0"/>
              <a:t> </a:t>
            </a:r>
            <a:r>
              <a:rPr lang="en-US" sz="1800" dirty="0" err="1"/>
              <a:t>dân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795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B30-2AB8-0048-EAAE-48BC271396C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Tiktok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F869-44B2-4EAF-B268-FFDDA788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Tiktok</a:t>
            </a:r>
            <a:r>
              <a:rPr lang="en-US" sz="1600" dirty="0"/>
              <a:t>: </a:t>
            </a:r>
            <a:r>
              <a:rPr lang="en-US" sz="1600" dirty="0" err="1"/>
              <a:t>các</a:t>
            </a:r>
            <a:r>
              <a:rPr lang="en-US" sz="1600" dirty="0"/>
              <a:t> idols,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hát</a:t>
            </a:r>
            <a:r>
              <a:rPr lang="en-US" sz="1600" dirty="0"/>
              <a:t>(Songs)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Tạo</a:t>
            </a:r>
            <a:r>
              <a:rPr lang="en-US" sz="1600" dirty="0"/>
              <a:t> 1 </a:t>
            </a:r>
            <a:r>
              <a:rPr lang="en-US" sz="1600" dirty="0" err="1"/>
              <a:t>lớp</a:t>
            </a:r>
            <a:r>
              <a:rPr lang="en-US" sz="1600" dirty="0"/>
              <a:t> Idol: name, id, email, followers(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dõi</a:t>
            </a:r>
            <a:r>
              <a:rPr lang="en-US" sz="1600" dirty="0"/>
              <a:t>),(String) group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Follower: name, id, email,(int) </a:t>
            </a:r>
            <a:r>
              <a:rPr lang="en-US" sz="1600" dirty="0" err="1"/>
              <a:t>numberOfLike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Song: Id, name,(String) singer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Nhắc lại kiến thức</a:t>
            </a:r>
            <a:endParaRPr dirty="0"/>
          </a:p>
        </p:txBody>
      </p:sp>
      <p:cxnSp>
        <p:nvCxnSpPr>
          <p:cNvPr id="182" name="Google Shape;182;p24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6" name="Google Shape;186;p24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87" name="Google Shape;187;p24"/>
          <p:cNvGrpSpPr/>
          <p:nvPr/>
        </p:nvGrpSpPr>
        <p:grpSpPr>
          <a:xfrm>
            <a:off x="-62573" y="959839"/>
            <a:ext cx="1629900" cy="289350"/>
            <a:chOff x="7920125" y="394825"/>
            <a:chExt cx="1629900" cy="289350"/>
          </a:xfrm>
        </p:grpSpPr>
        <p:sp>
          <p:nvSpPr>
            <p:cNvPr id="188" name="Google Shape;188;p24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38CFC30-A08D-F662-1326-CB9D66B6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85871"/>
              </p:ext>
            </p:extLst>
          </p:nvPr>
        </p:nvGraphicFramePr>
        <p:xfrm>
          <a:off x="1514377" y="1980127"/>
          <a:ext cx="6096000" cy="19253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0000" endA="300" endPos="90000" dir="5400000" sy="-100000" algn="bl" rotWithShape="0"/>
                </a:effectLst>
                <a:tableStyleId>{5202B0CA-FC54-4496-8BCA-5EF66A818D29}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072083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89064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Abstract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Có </a:t>
                      </a:r>
                      <a:r>
                        <a:rPr lang="en-US" dirty="0" err="1"/>
                        <a:t>hàm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khởi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Có </a:t>
                      </a:r>
                      <a:r>
                        <a:rPr lang="en-US" dirty="0" err="1"/>
                        <a:t>hàm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khởi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3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Chỉ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r>
                        <a:rPr lang="en-US" dirty="0"/>
                        <a:t> non-abstract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Có </a:t>
                      </a:r>
                      <a:r>
                        <a:rPr lang="en-US" dirty="0" err="1"/>
                        <a:t>cả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r>
                        <a:rPr lang="en-US" dirty="0"/>
                        <a:t> non-abstract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abstract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68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Có thể </a:t>
                      </a:r>
                      <a:r>
                        <a:rPr lang="en-US" dirty="0" err="1"/>
                        <a:t>khởi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r>
                        <a:rPr lang="en-US" dirty="0"/>
                        <a:t> “new”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thể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khởi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trực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tiếp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khóa</a:t>
                      </a:r>
                      <a:r>
                        <a:rPr lang="en-US" dirty="0"/>
                        <a:t> “new”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405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AB73-02D7-4454-B5C1-AEA763E20DA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F53E-16B2-C008-9453-C66757EF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Class: </a:t>
            </a:r>
            <a:r>
              <a:rPr lang="en-US" sz="1600" dirty="0" err="1">
                <a:solidFill>
                  <a:srgbClr val="FF0000"/>
                </a:solidFill>
              </a:rPr>
              <a:t>SummonRift</a:t>
            </a:r>
            <a:r>
              <a:rPr lang="en-US" sz="1600" dirty="0"/>
              <a:t>: SKT, G2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1 </a:t>
            </a:r>
            <a:r>
              <a:rPr lang="en-US" sz="1600" dirty="0" err="1"/>
              <a:t>trận</a:t>
            </a:r>
            <a:r>
              <a:rPr lang="en-US" sz="1600" dirty="0"/>
              <a:t> </a:t>
            </a:r>
            <a:r>
              <a:rPr lang="en-US" sz="1600" dirty="0" err="1"/>
              <a:t>đấu</a:t>
            </a:r>
            <a:r>
              <a:rPr lang="en-US" sz="1600" dirty="0"/>
              <a:t> LOL </a:t>
            </a:r>
            <a:r>
              <a:rPr lang="en-US" sz="1600" dirty="0" err="1"/>
              <a:t>gồm</a:t>
            </a:r>
            <a:r>
              <a:rPr lang="en-US" sz="1600" dirty="0"/>
              <a:t> 2 </a:t>
            </a:r>
            <a:r>
              <a:rPr lang="en-US" sz="1600" dirty="0">
                <a:solidFill>
                  <a:srgbClr val="FF0000"/>
                </a:solidFill>
              </a:rPr>
              <a:t>team</a:t>
            </a:r>
            <a:r>
              <a:rPr lang="en-US" sz="1600" dirty="0"/>
              <a:t>s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bắt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trận</a:t>
            </a:r>
            <a:r>
              <a:rPr lang="en-US" sz="1600" dirty="0"/>
              <a:t> </a:t>
            </a:r>
            <a:r>
              <a:rPr lang="en-US" sz="1600" dirty="0" err="1"/>
              <a:t>đấu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Mỗi</a:t>
            </a:r>
            <a:r>
              <a:rPr lang="en-US" sz="1600" dirty="0"/>
              <a:t> team 5 </a:t>
            </a:r>
            <a:r>
              <a:rPr lang="en-US" sz="1600" dirty="0" err="1"/>
              <a:t>người</a:t>
            </a:r>
            <a:r>
              <a:rPr lang="en-US" sz="1600" dirty="0"/>
              <a:t>(5 </a:t>
            </a:r>
            <a:r>
              <a:rPr lang="en-US" sz="1600" dirty="0" err="1"/>
              <a:t>tướng</a:t>
            </a:r>
            <a:r>
              <a:rPr lang="en-US" sz="1600" dirty="0"/>
              <a:t> – </a:t>
            </a:r>
            <a:r>
              <a:rPr lang="en-US" sz="1600" dirty="0">
                <a:solidFill>
                  <a:srgbClr val="FF0000"/>
                </a:solidFill>
              </a:rPr>
              <a:t>figure</a:t>
            </a:r>
            <a:r>
              <a:rPr lang="en-US" sz="16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vị</a:t>
            </a:r>
            <a:r>
              <a:rPr lang="en-US" sz="1600" dirty="0"/>
              <a:t> </a:t>
            </a:r>
            <a:r>
              <a:rPr lang="en-US" sz="1600" dirty="0" err="1"/>
              <a:t>tướng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bao </a:t>
            </a:r>
            <a:r>
              <a:rPr lang="en-US" sz="1600" dirty="0" err="1"/>
              <a:t>gồm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: name, position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câu</a:t>
            </a:r>
            <a:r>
              <a:rPr lang="en-US" sz="1600" dirty="0"/>
              <a:t>: </a:t>
            </a:r>
            <a:r>
              <a:rPr lang="en-US" sz="1600" dirty="0" err="1"/>
              <a:t>nhập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cho</a:t>
            </a:r>
            <a:r>
              <a:rPr lang="en-US" sz="1600" dirty="0"/>
              <a:t> 2 teams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hiển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của</a:t>
            </a:r>
            <a:r>
              <a:rPr lang="en-US" sz="1600" dirty="0"/>
              <a:t> 2 team </a:t>
            </a:r>
            <a:r>
              <a:rPr lang="en-US" sz="1600" dirty="0" err="1"/>
              <a:t>ấy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775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675E-C2A4-5A9C-A1EF-1432A6865E6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TechMaster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13FF-20A6-A35C-BEE0-7864D610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/>
              <a:t>tâm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TechMaster</a:t>
            </a:r>
            <a:r>
              <a:rPr lang="en-US" sz="1600" dirty="0"/>
              <a:t> </a:t>
            </a:r>
            <a:r>
              <a:rPr lang="en-US" sz="1600" dirty="0" err="1"/>
              <a:t>gồm</a:t>
            </a:r>
            <a:r>
              <a:rPr lang="en-US" sz="1600" dirty="0"/>
              <a:t>: 1b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, 1 </a:t>
            </a:r>
            <a:r>
              <a:rPr lang="en-US" sz="1600" dirty="0" err="1"/>
              <a:t>giảng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1 </a:t>
            </a:r>
            <a:r>
              <a:rPr lang="en-US" sz="1600" dirty="0" err="1">
                <a:solidFill>
                  <a:srgbClr val="FF0000"/>
                </a:solidFill>
              </a:rPr>
              <a:t>lớp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học</a:t>
            </a:r>
            <a:endParaRPr lang="en-US" sz="16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gồm</a:t>
            </a:r>
            <a:r>
              <a:rPr lang="en-US" sz="1600" dirty="0"/>
              <a:t>: </a:t>
            </a:r>
            <a:r>
              <a:rPr lang="en-US" sz="1600" dirty="0" err="1"/>
              <a:t>môn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học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viên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/>
              <a:t>gồm</a:t>
            </a:r>
            <a:r>
              <a:rPr lang="en-US" sz="1600" dirty="0"/>
              <a:t>: id, </a:t>
            </a:r>
            <a:r>
              <a:rPr lang="en-US" sz="1600" dirty="0" err="1"/>
              <a:t>tên</a:t>
            </a:r>
            <a:r>
              <a:rPr lang="en-US" sz="1600" dirty="0"/>
              <a:t>, </a:t>
            </a:r>
            <a:r>
              <a:rPr lang="en-US" sz="1600" dirty="0" err="1"/>
              <a:t>tuổi</a:t>
            </a:r>
            <a:r>
              <a:rPr lang="en-US" sz="1600" dirty="0"/>
              <a:t>,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lực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-&gt; </a:t>
            </a:r>
            <a:r>
              <a:rPr lang="en-US" sz="1600" dirty="0" err="1"/>
              <a:t>Hãy</a:t>
            </a:r>
            <a:r>
              <a:rPr lang="en-US" sz="1600" dirty="0"/>
              <a:t> </a:t>
            </a:r>
            <a:r>
              <a:rPr lang="en-US" sz="1600" dirty="0" err="1"/>
              <a:t>giúp</a:t>
            </a:r>
            <a:r>
              <a:rPr lang="en-US" sz="1600" dirty="0"/>
              <a:t> </a:t>
            </a:r>
            <a:r>
              <a:rPr lang="en-US" sz="1600" dirty="0" err="1"/>
              <a:t>thầy</a:t>
            </a:r>
            <a:r>
              <a:rPr lang="en-US" sz="1600" dirty="0"/>
              <a:t> </a:t>
            </a:r>
            <a:r>
              <a:rPr lang="en-US" sz="1600" dirty="0" err="1"/>
              <a:t>Cường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1 </a:t>
            </a: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/>
              <a:t>tâm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/>
              <a:t>Hiển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chi </a:t>
            </a:r>
            <a:r>
              <a:rPr lang="en-US" sz="1600" dirty="0" err="1"/>
              <a:t>tiết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/>
              <a:t>tâm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cập</a:t>
            </a:r>
            <a:r>
              <a:rPr lang="en-US" sz="1600" dirty="0"/>
              <a:t> </a:t>
            </a:r>
            <a:r>
              <a:rPr lang="en-US" sz="1600" dirty="0" err="1"/>
              <a:t>nhật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lực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1b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 </a:t>
            </a:r>
            <a:r>
              <a:rPr lang="en-US" sz="1600" dirty="0" err="1"/>
              <a:t>dựa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/>
              <a:t>Có</a:t>
            </a:r>
            <a:r>
              <a:rPr lang="en-US" sz="1600" dirty="0"/>
              <a:t> 1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xin</a:t>
            </a:r>
            <a:r>
              <a:rPr lang="en-US" sz="1600" dirty="0"/>
              <a:t> </a:t>
            </a:r>
            <a:r>
              <a:rPr lang="en-US" sz="1600" dirty="0" err="1"/>
              <a:t>nghỉ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, </a:t>
            </a:r>
            <a:r>
              <a:rPr lang="en-US" sz="1600" dirty="0" err="1"/>
              <a:t>hãy</a:t>
            </a:r>
            <a:r>
              <a:rPr lang="en-US" sz="1600" dirty="0"/>
              <a:t> </a:t>
            </a:r>
            <a:r>
              <a:rPr lang="en-US" sz="1600" dirty="0" err="1"/>
              <a:t>giúp</a:t>
            </a:r>
            <a:r>
              <a:rPr lang="en-US" sz="1600" dirty="0"/>
              <a:t> </a:t>
            </a:r>
            <a:r>
              <a:rPr lang="en-US" sz="1600" dirty="0" err="1"/>
              <a:t>thầy</a:t>
            </a:r>
            <a:r>
              <a:rPr lang="en-US" sz="1600" dirty="0"/>
              <a:t> </a:t>
            </a:r>
            <a:r>
              <a:rPr lang="en-US" sz="1600" dirty="0" err="1"/>
              <a:t>xóa</a:t>
            </a:r>
            <a:r>
              <a:rPr lang="en-US" sz="1600" dirty="0"/>
              <a:t> </a:t>
            </a:r>
            <a:r>
              <a:rPr lang="en-US" sz="1600" dirty="0" err="1"/>
              <a:t>bạn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khỏi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6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D1F0-5B64-3590-B3FC-D1EDEF4A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5E6F-ED66-33CC-D310-3AEAD5EB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58750" indent="0">
              <a:buNone/>
            </a:pPr>
            <a:r>
              <a:rPr lang="vi-VN" sz="1600" dirty="0"/>
              <a:t>Để quản lý hồ sơ học sinh của trường THPT, người ta cần quản lý những thông tin như</a:t>
            </a:r>
            <a:r>
              <a:rPr lang="en-US" sz="1600" dirty="0"/>
              <a:t> </a:t>
            </a:r>
            <a:r>
              <a:rPr lang="vi-VN" sz="1600" dirty="0"/>
              <a:t>sau:</a:t>
            </a:r>
          </a:p>
          <a:p>
            <a:pPr marL="158750" indent="0">
              <a:buNone/>
            </a:pPr>
            <a:r>
              <a:rPr lang="vi-VN" sz="1600" dirty="0"/>
              <a:t>- Các thông tin về: lớp, khoá học, kỳ học, và các thông tin cá nhân của mỗi học sinh.</a:t>
            </a:r>
          </a:p>
          <a:p>
            <a:pPr marL="158750" indent="0">
              <a:buNone/>
            </a:pPr>
            <a:r>
              <a:rPr lang="vi-VN" sz="1600" dirty="0"/>
              <a:t>- Với mỗi học sinh, các thông tin cá nhân cần quản lý gồm có: Họ và tên, ngày sinh, quê</a:t>
            </a:r>
            <a:r>
              <a:rPr lang="en-US" sz="1600" dirty="0"/>
              <a:t> </a:t>
            </a:r>
            <a:r>
              <a:rPr lang="vi-VN" sz="1600" dirty="0"/>
              <a:t>quán.</a:t>
            </a:r>
          </a:p>
          <a:p>
            <a:pPr marL="158750" indent="0">
              <a:buNone/>
            </a:pPr>
            <a:r>
              <a:rPr lang="vi-VN" sz="1600" dirty="0"/>
              <a:t>1. Hãy xây dựng lớp </a:t>
            </a:r>
            <a:r>
              <a:rPr lang="en-US" sz="1600" dirty="0"/>
              <a:t>School</a:t>
            </a:r>
            <a:r>
              <a:rPr lang="vi-VN" sz="1600" dirty="0"/>
              <a:t> để quản lý các thông tin cá nhân của mỗi học sinh.</a:t>
            </a:r>
            <a:endParaRPr lang="en-US" sz="1600" dirty="0"/>
          </a:p>
          <a:p>
            <a:pPr marL="158750" indent="0">
              <a:buNone/>
            </a:pPr>
            <a:r>
              <a:rPr lang="en-US" sz="1600" dirty="0"/>
              <a:t>2. </a:t>
            </a:r>
            <a:r>
              <a:rPr lang="vi-VN" sz="1600" dirty="0"/>
              <a:t>Cài đặt chương trình thực hiện các công việc sau:</a:t>
            </a:r>
          </a:p>
          <a:p>
            <a:pPr marL="158750" indent="0">
              <a:buNone/>
            </a:pPr>
            <a:r>
              <a:rPr lang="vi-VN" sz="1600" dirty="0"/>
              <a:t>- Nhập vào một danh sách gồm n học sinh ( n- nhập từ bàn phím)</a:t>
            </a:r>
          </a:p>
          <a:p>
            <a:pPr marL="158750" indent="0">
              <a:buNone/>
            </a:pPr>
            <a:r>
              <a:rPr lang="vi-VN" sz="1600" dirty="0"/>
              <a:t>- Hiển thị ra màn hình tất cả những học sinh sinh năm 1985 và quê ở Thái Nguyên</a:t>
            </a:r>
          </a:p>
          <a:p>
            <a:pPr marL="158750" indent="0">
              <a:buNone/>
            </a:pPr>
            <a:r>
              <a:rPr lang="vi-VN" sz="1600" dirty="0"/>
              <a:t>- Hiển thị ra màn hình tất cả những học sinh của lớp 10A1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15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269239" y="763524"/>
            <a:ext cx="2386800" cy="2386800"/>
            <a:chOff x="269239" y="624399"/>
            <a:chExt cx="2386800" cy="2386800"/>
          </a:xfrm>
        </p:grpSpPr>
        <p:sp>
          <p:nvSpPr>
            <p:cNvPr id="211" name="Google Shape;211;p25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746539" y="1240824"/>
            <a:ext cx="1432200" cy="143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05474" y="3075100"/>
            <a:ext cx="833444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 về ArrayList</a:t>
            </a:r>
            <a:endParaRPr dirty="0"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 idx="2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117075" y="1073814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47" name="Google Shape;247;p25"/>
          <p:cNvGrpSpPr/>
          <p:nvPr/>
        </p:nvGrpSpPr>
        <p:grpSpPr>
          <a:xfrm rot="5400000">
            <a:off x="8092063" y="4120614"/>
            <a:ext cx="677400" cy="289350"/>
            <a:chOff x="7539125" y="394825"/>
            <a:chExt cx="677400" cy="289350"/>
          </a:xfrm>
        </p:grpSpPr>
        <p:sp>
          <p:nvSpPr>
            <p:cNvPr id="248" name="Google Shape;248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List</a:t>
            </a:r>
            <a:endParaRPr dirty="0"/>
          </a:p>
        </p:txBody>
      </p:sp>
      <p:sp>
        <p:nvSpPr>
          <p:cNvPr id="401" name="Google Shape;401;p29"/>
          <p:cNvSpPr txBox="1">
            <a:spLocks noGrp="1"/>
          </p:cNvSpPr>
          <p:nvPr>
            <p:ph type="subTitle" idx="1"/>
          </p:nvPr>
        </p:nvSpPr>
        <p:spPr>
          <a:xfrm>
            <a:off x="3840500" y="1343350"/>
            <a:ext cx="4590300" cy="32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rgbClr val="333333"/>
                </a:solidFill>
                <a:latin typeface="Muli"/>
              </a:rPr>
              <a:t>L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Muli"/>
              </a:rPr>
              <a:t>à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Muli"/>
              </a:rPr>
              <a:t>một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Muli"/>
              </a:rPr>
              <a:t>phần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Muli"/>
              </a:rPr>
              <a:t>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Muli"/>
              </a:rPr>
              <a:t>của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Muli"/>
              </a:rPr>
              <a:t> Collection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Muli"/>
              </a:rPr>
              <a:t>framework</a:t>
            </a:r>
            <a:endParaRPr lang="fr-FR" sz="2400" b="0" i="0" dirty="0">
              <a:solidFill>
                <a:srgbClr val="333333"/>
              </a:solidFill>
              <a:effectLst/>
              <a:latin typeface="Mul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Muli"/>
              </a:rPr>
              <a:t>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Muli"/>
              </a:rPr>
              <a:t>ung cấp cho người dùng một mảng động(kích thước thay đổi)</a:t>
            </a:r>
            <a:endParaRPr lang="en-US" sz="2400" b="0" i="0" dirty="0">
              <a:solidFill>
                <a:srgbClr val="333333"/>
              </a:solidFill>
              <a:effectLst/>
              <a:latin typeface="Mul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Muli"/>
              </a:rPr>
              <a:t>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Muli"/>
              </a:rPr>
              <a:t>ho phép lưu trữ và thao tác với một lượng lớn dữ liệu</a:t>
            </a:r>
            <a:endParaRPr lang="en-US" sz="2400" b="0" i="0" dirty="0">
              <a:solidFill>
                <a:srgbClr val="333333"/>
              </a:solidFill>
              <a:effectLst/>
              <a:latin typeface="Muli"/>
            </a:endParaRPr>
          </a:p>
        </p:txBody>
      </p:sp>
      <p:grpSp>
        <p:nvGrpSpPr>
          <p:cNvPr id="402" name="Google Shape;402;p29"/>
          <p:cNvGrpSpPr/>
          <p:nvPr/>
        </p:nvGrpSpPr>
        <p:grpSpPr>
          <a:xfrm rot="-5400000">
            <a:off x="7053942" y="-1380678"/>
            <a:ext cx="3151531" cy="3151531"/>
            <a:chOff x="269239" y="624399"/>
            <a:chExt cx="2386800" cy="2386800"/>
          </a:xfrm>
        </p:grpSpPr>
        <p:sp>
          <p:nvSpPr>
            <p:cNvPr id="403" name="Google Shape;403;p29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9"/>
          <p:cNvSpPr/>
          <p:nvPr/>
        </p:nvSpPr>
        <p:spPr>
          <a:xfrm>
            <a:off x="7684189" y="-750389"/>
            <a:ext cx="1891200" cy="189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6" name="Google Shape;406;p29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07" name="Google Shape;407;p29"/>
          <p:cNvGrpSpPr/>
          <p:nvPr/>
        </p:nvGrpSpPr>
        <p:grpSpPr>
          <a:xfrm rot="5400000">
            <a:off x="88763" y="1823114"/>
            <a:ext cx="1248900" cy="289350"/>
            <a:chOff x="6967625" y="394825"/>
            <a:chExt cx="1248900" cy="289350"/>
          </a:xfrm>
        </p:grpSpPr>
        <p:sp>
          <p:nvSpPr>
            <p:cNvPr id="408" name="Google Shape;408;p29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422CC15-594B-AF59-77B7-60B8AEB9597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8811" b="8811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Đặc điểm của ArrayList</a:t>
            </a:r>
            <a:endParaRPr dirty="0"/>
          </a:p>
        </p:txBody>
      </p:sp>
      <p:sp>
        <p:nvSpPr>
          <p:cNvPr id="429" name="Google Shape;429;p30"/>
          <p:cNvSpPr txBox="1"/>
          <p:nvPr/>
        </p:nvSpPr>
        <p:spPr>
          <a:xfrm flipH="1">
            <a:off x="683561" y="313220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Thao tác chậm vì cần nhiều sự dịch chuyển nếu bất kỳ phần tử nào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bị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xoá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khỏi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danh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sách.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0"/>
          <p:cNvSpPr txBox="1"/>
          <p:nvPr/>
        </p:nvSpPr>
        <p:spPr>
          <a:xfrm flipH="1">
            <a:off x="705602" y="2157443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vi-V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 phép truy cập ngẫu nhiên vì nó lưu dữ liệu theo chỉ mục.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0"/>
          <p:cNvSpPr txBox="1"/>
          <p:nvPr/>
        </p:nvSpPr>
        <p:spPr>
          <a:xfrm flipH="1">
            <a:off x="6295200" y="1902925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 flipH="1">
            <a:off x="6295202" y="2157456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 thể chứa các phần tử trùng lặp.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0"/>
          <p:cNvSpPr txBox="1"/>
          <p:nvPr/>
        </p:nvSpPr>
        <p:spPr>
          <a:xfrm flipH="1">
            <a:off x="6280801" y="3136181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vi-V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uy trì thứ tự của phần tử được thêm vào.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6" name="Google Shape;436;p30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37" name="Google Shape;437;p30"/>
          <p:cNvGrpSpPr/>
          <p:nvPr/>
        </p:nvGrpSpPr>
        <p:grpSpPr>
          <a:xfrm>
            <a:off x="3968479" y="3514986"/>
            <a:ext cx="1201462" cy="1201462"/>
            <a:chOff x="3898411" y="1995974"/>
            <a:chExt cx="1347232" cy="1347232"/>
          </a:xfrm>
        </p:grpSpPr>
        <p:grpSp>
          <p:nvGrpSpPr>
            <p:cNvPr id="438" name="Google Shape;438;p30"/>
            <p:cNvGrpSpPr/>
            <p:nvPr/>
          </p:nvGrpSpPr>
          <p:grpSpPr>
            <a:xfrm rot="-899921">
              <a:off x="4022014" y="2119577"/>
              <a:ext cx="1100025" cy="1100025"/>
              <a:chOff x="283373" y="638608"/>
              <a:chExt cx="2358600" cy="2358600"/>
            </a:xfrm>
          </p:grpSpPr>
          <p:sp>
            <p:nvSpPr>
              <p:cNvPr id="439" name="Google Shape;439;p30"/>
              <p:cNvSpPr/>
              <p:nvPr/>
            </p:nvSpPr>
            <p:spPr>
              <a:xfrm rot="3599748">
                <a:off x="599383" y="954618"/>
                <a:ext cx="1726581" cy="172658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0"/>
          <p:cNvGrpSpPr/>
          <p:nvPr/>
        </p:nvGrpSpPr>
        <p:grpSpPr>
          <a:xfrm>
            <a:off x="3961297" y="2728213"/>
            <a:ext cx="1215827" cy="1215827"/>
            <a:chOff x="3890328" y="1987874"/>
            <a:chExt cx="1363340" cy="1363340"/>
          </a:xfrm>
        </p:grpSpPr>
        <p:grpSp>
          <p:nvGrpSpPr>
            <p:cNvPr id="443" name="Google Shape;44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44" name="Google Shape;44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0"/>
          <p:cNvGrpSpPr/>
          <p:nvPr/>
        </p:nvGrpSpPr>
        <p:grpSpPr>
          <a:xfrm>
            <a:off x="3961297" y="1948663"/>
            <a:ext cx="1215827" cy="1215827"/>
            <a:chOff x="3890328" y="1987874"/>
            <a:chExt cx="1363340" cy="1363340"/>
          </a:xfrm>
        </p:grpSpPr>
        <p:grpSp>
          <p:nvGrpSpPr>
            <p:cNvPr id="448" name="Google Shape;448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49" name="Google Shape;449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0"/>
          <p:cNvGrpSpPr/>
          <p:nvPr/>
        </p:nvGrpSpPr>
        <p:grpSpPr>
          <a:xfrm>
            <a:off x="3961297" y="1169113"/>
            <a:ext cx="1215827" cy="1215827"/>
            <a:chOff x="3890328" y="1987874"/>
            <a:chExt cx="1363340" cy="1363340"/>
          </a:xfrm>
        </p:grpSpPr>
        <p:grpSp>
          <p:nvGrpSpPr>
            <p:cNvPr id="453" name="Google Shape;453;p30"/>
            <p:cNvGrpSpPr/>
            <p:nvPr/>
          </p:nvGrpSpPr>
          <p:grpSpPr>
            <a:xfrm rot="-899921">
              <a:off x="4015410" y="2112956"/>
              <a:ext cx="1113177" cy="1113177"/>
              <a:chOff x="269239" y="624399"/>
              <a:chExt cx="2386800" cy="2386800"/>
            </a:xfrm>
          </p:grpSpPr>
          <p:sp>
            <p:nvSpPr>
              <p:cNvPr id="454" name="Google Shape;454;p30"/>
              <p:cNvSpPr/>
              <p:nvPr/>
            </p:nvSpPr>
            <p:spPr>
              <a:xfrm rot="-1970538">
                <a:off x="599418" y="954577"/>
                <a:ext cx="1726444" cy="172644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 rot="-1969931">
                <a:off x="929754" y="1027196"/>
                <a:ext cx="127817" cy="12781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" name="Google Shape;456;p30"/>
            <p:cNvSpPr/>
            <p:nvPr/>
          </p:nvSpPr>
          <p:spPr>
            <a:xfrm>
              <a:off x="4234798" y="2332344"/>
              <a:ext cx="674400" cy="67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7" name="Google Shape;457;p30"/>
          <p:cNvCxnSpPr>
            <a:stCxn id="458" idx="2"/>
            <a:endCxn id="456" idx="6"/>
          </p:cNvCxnSpPr>
          <p:nvPr/>
        </p:nvCxnSpPr>
        <p:spPr>
          <a:xfrm rot="10800000">
            <a:off x="4869775" y="1777026"/>
            <a:ext cx="24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0"/>
          <p:cNvCxnSpPr>
            <a:stCxn id="451" idx="2"/>
            <a:endCxn id="460" idx="6"/>
          </p:cNvCxnSpPr>
          <p:nvPr/>
        </p:nvCxnSpPr>
        <p:spPr>
          <a:xfrm rot="10800000">
            <a:off x="4026095" y="2556576"/>
            <a:ext cx="24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30"/>
          <p:cNvCxnSpPr>
            <a:stCxn id="446" idx="6"/>
            <a:endCxn id="462" idx="2"/>
          </p:cNvCxnSpPr>
          <p:nvPr/>
        </p:nvCxnSpPr>
        <p:spPr>
          <a:xfrm>
            <a:off x="4869925" y="3336126"/>
            <a:ext cx="24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30"/>
          <p:cNvCxnSpPr>
            <a:stCxn id="441" idx="2"/>
            <a:endCxn id="464" idx="6"/>
          </p:cNvCxnSpPr>
          <p:nvPr/>
        </p:nvCxnSpPr>
        <p:spPr>
          <a:xfrm rot="10800000">
            <a:off x="4026070" y="4115676"/>
            <a:ext cx="24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30"/>
          <p:cNvCxnSpPr>
            <a:stCxn id="458" idx="6"/>
            <a:endCxn id="433" idx="3"/>
          </p:cNvCxnSpPr>
          <p:nvPr/>
        </p:nvCxnSpPr>
        <p:spPr>
          <a:xfrm>
            <a:off x="5689975" y="1777026"/>
            <a:ext cx="605100" cy="6663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6" name="Google Shape;466;p30"/>
          <p:cNvCxnSpPr>
            <a:stCxn id="460" idx="2"/>
            <a:endCxn id="431" idx="1"/>
          </p:cNvCxnSpPr>
          <p:nvPr/>
        </p:nvCxnSpPr>
        <p:spPr>
          <a:xfrm rot="10800000">
            <a:off x="2848750" y="2443476"/>
            <a:ext cx="605400" cy="1131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7" name="Google Shape;467;p30"/>
          <p:cNvCxnSpPr>
            <a:stCxn id="462" idx="6"/>
            <a:endCxn id="435" idx="3"/>
          </p:cNvCxnSpPr>
          <p:nvPr/>
        </p:nvCxnSpPr>
        <p:spPr>
          <a:xfrm>
            <a:off x="5689975" y="3336126"/>
            <a:ext cx="590700" cy="861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8" name="Google Shape;468;p30"/>
          <p:cNvCxnSpPr>
            <a:stCxn id="464" idx="2"/>
            <a:endCxn id="429" idx="1"/>
          </p:cNvCxnSpPr>
          <p:nvPr/>
        </p:nvCxnSpPr>
        <p:spPr>
          <a:xfrm rot="10800000">
            <a:off x="2826762" y="3418100"/>
            <a:ext cx="627389" cy="6975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9" name="Google Shape;469;p30"/>
          <p:cNvSpPr txBox="1">
            <a:spLocks noGrp="1"/>
          </p:cNvSpPr>
          <p:nvPr>
            <p:ph type="title" idx="4294967295"/>
          </p:nvPr>
        </p:nvSpPr>
        <p:spPr>
          <a:xfrm>
            <a:off x="4201860" y="156334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01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0"/>
          <p:cNvSpPr txBox="1">
            <a:spLocks noGrp="1"/>
          </p:cNvSpPr>
          <p:nvPr>
            <p:ph type="title" idx="4294967295"/>
          </p:nvPr>
        </p:nvSpPr>
        <p:spPr>
          <a:xfrm>
            <a:off x="4201860" y="23327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02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title" idx="4294967295"/>
          </p:nvPr>
        </p:nvSpPr>
        <p:spPr>
          <a:xfrm>
            <a:off x="4201860" y="311101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03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0"/>
          <p:cNvSpPr txBox="1">
            <a:spLocks noGrp="1"/>
          </p:cNvSpPr>
          <p:nvPr>
            <p:ph type="title" idx="4294967295"/>
          </p:nvPr>
        </p:nvSpPr>
        <p:spPr>
          <a:xfrm>
            <a:off x="4201860" y="38918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04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3" name="Google Shape;473;p30"/>
          <p:cNvGrpSpPr/>
          <p:nvPr/>
        </p:nvGrpSpPr>
        <p:grpSpPr>
          <a:xfrm>
            <a:off x="6811759" y="4459314"/>
            <a:ext cx="2582400" cy="289350"/>
            <a:chOff x="6967625" y="394825"/>
            <a:chExt cx="2582400" cy="289350"/>
          </a:xfrm>
        </p:grpSpPr>
        <p:sp>
          <p:nvSpPr>
            <p:cNvPr id="474" name="Google Shape;474;p30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5118175" y="3050226"/>
            <a:ext cx="571800" cy="571800"/>
            <a:chOff x="5118175" y="3050226"/>
            <a:chExt cx="571800" cy="571800"/>
          </a:xfrm>
        </p:grpSpPr>
        <p:sp>
          <p:nvSpPr>
            <p:cNvPr id="462" name="Google Shape;462;p30"/>
            <p:cNvSpPr/>
            <p:nvPr/>
          </p:nvSpPr>
          <p:spPr>
            <a:xfrm>
              <a:off x="5118175" y="3050226"/>
              <a:ext cx="571800" cy="571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30"/>
            <p:cNvGrpSpPr/>
            <p:nvPr/>
          </p:nvGrpSpPr>
          <p:grpSpPr>
            <a:xfrm>
              <a:off x="5228173" y="3162039"/>
              <a:ext cx="351940" cy="348188"/>
              <a:chOff x="581525" y="3254850"/>
              <a:chExt cx="297750" cy="294575"/>
            </a:xfrm>
          </p:grpSpPr>
          <p:sp>
            <p:nvSpPr>
              <p:cNvPr id="504" name="Google Shape;504;p30"/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0"/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7" name="Google Shape;507;p30"/>
          <p:cNvGrpSpPr/>
          <p:nvPr/>
        </p:nvGrpSpPr>
        <p:grpSpPr>
          <a:xfrm>
            <a:off x="3454150" y="3829776"/>
            <a:ext cx="571800" cy="571800"/>
            <a:chOff x="3454150" y="3829776"/>
            <a:chExt cx="571800" cy="571800"/>
          </a:xfrm>
        </p:grpSpPr>
        <p:sp>
          <p:nvSpPr>
            <p:cNvPr id="464" name="Google Shape;464;p30"/>
            <p:cNvSpPr/>
            <p:nvPr/>
          </p:nvSpPr>
          <p:spPr>
            <a:xfrm>
              <a:off x="3454150" y="3829776"/>
              <a:ext cx="571800" cy="571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0"/>
            <p:cNvGrpSpPr/>
            <p:nvPr/>
          </p:nvGrpSpPr>
          <p:grpSpPr>
            <a:xfrm>
              <a:off x="3582254" y="3941139"/>
              <a:ext cx="350995" cy="349133"/>
              <a:chOff x="2404875" y="3955825"/>
              <a:chExt cx="296950" cy="295375"/>
            </a:xfrm>
          </p:grpSpPr>
          <p:sp>
            <p:nvSpPr>
              <p:cNvPr id="509" name="Google Shape;509;p30"/>
              <p:cNvSpPr/>
              <p:nvPr/>
            </p:nvSpPr>
            <p:spPr>
              <a:xfrm>
                <a:off x="2404875" y="3955825"/>
                <a:ext cx="219775" cy="224500"/>
              </a:xfrm>
              <a:custGeom>
                <a:avLst/>
                <a:gdLst/>
                <a:ahLst/>
                <a:cxnLst/>
                <a:rect l="l" t="t" r="r" b="b"/>
                <a:pathLst>
                  <a:path w="8791" h="8980" extrusionOk="0">
                    <a:moveTo>
                      <a:pt x="4537" y="0"/>
                    </a:moveTo>
                    <a:cubicBezTo>
                      <a:pt x="2048" y="0"/>
                      <a:pt x="0" y="2017"/>
                      <a:pt x="0" y="4506"/>
                    </a:cubicBezTo>
                    <a:cubicBezTo>
                      <a:pt x="0" y="6963"/>
                      <a:pt x="2048" y="8979"/>
                      <a:pt x="4537" y="8979"/>
                    </a:cubicBezTo>
                    <a:cubicBezTo>
                      <a:pt x="6459" y="8979"/>
                      <a:pt x="8160" y="7719"/>
                      <a:pt x="8790" y="5986"/>
                    </a:cubicBezTo>
                    <a:cubicBezTo>
                      <a:pt x="8633" y="5860"/>
                      <a:pt x="8443" y="5640"/>
                      <a:pt x="8286" y="5514"/>
                    </a:cubicBezTo>
                    <a:lnTo>
                      <a:pt x="7498" y="5514"/>
                    </a:lnTo>
                    <a:cubicBezTo>
                      <a:pt x="7057" y="6742"/>
                      <a:pt x="5923" y="7593"/>
                      <a:pt x="4568" y="7593"/>
                    </a:cubicBezTo>
                    <a:cubicBezTo>
                      <a:pt x="2836" y="7593"/>
                      <a:pt x="1481" y="6175"/>
                      <a:pt x="1481" y="4506"/>
                    </a:cubicBezTo>
                    <a:cubicBezTo>
                      <a:pt x="1481" y="2804"/>
                      <a:pt x="2867" y="1387"/>
                      <a:pt x="4568" y="1387"/>
                    </a:cubicBezTo>
                    <a:cubicBezTo>
                      <a:pt x="5923" y="1387"/>
                      <a:pt x="7057" y="2237"/>
                      <a:pt x="7498" y="3466"/>
                    </a:cubicBezTo>
                    <a:lnTo>
                      <a:pt x="8286" y="3466"/>
                    </a:lnTo>
                    <a:cubicBezTo>
                      <a:pt x="8443" y="3308"/>
                      <a:pt x="8633" y="3088"/>
                      <a:pt x="8790" y="2993"/>
                    </a:cubicBezTo>
                    <a:cubicBezTo>
                      <a:pt x="8160" y="1261"/>
                      <a:pt x="6522" y="0"/>
                      <a:pt x="4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0"/>
              <p:cNvSpPr/>
              <p:nvPr/>
            </p:nvSpPr>
            <p:spPr>
              <a:xfrm>
                <a:off x="2510400" y="4024075"/>
                <a:ext cx="191425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3503" extrusionOk="0">
                    <a:moveTo>
                      <a:pt x="7260" y="0"/>
                    </a:moveTo>
                    <a:cubicBezTo>
                      <a:pt x="7232" y="0"/>
                      <a:pt x="7206" y="4"/>
                      <a:pt x="7184" y="11"/>
                    </a:cubicBezTo>
                    <a:lnTo>
                      <a:pt x="5073" y="736"/>
                    </a:lnTo>
                    <a:cubicBezTo>
                      <a:pt x="5042" y="736"/>
                      <a:pt x="5010" y="767"/>
                      <a:pt x="4947" y="799"/>
                    </a:cubicBezTo>
                    <a:lnTo>
                      <a:pt x="4380" y="1398"/>
                    </a:lnTo>
                    <a:lnTo>
                      <a:pt x="347" y="1398"/>
                    </a:lnTo>
                    <a:cubicBezTo>
                      <a:pt x="158" y="1398"/>
                      <a:pt x="1" y="1555"/>
                      <a:pt x="1" y="1744"/>
                    </a:cubicBezTo>
                    <a:cubicBezTo>
                      <a:pt x="1" y="1965"/>
                      <a:pt x="158" y="2122"/>
                      <a:pt x="347" y="2122"/>
                    </a:cubicBezTo>
                    <a:lnTo>
                      <a:pt x="4380" y="2122"/>
                    </a:lnTo>
                    <a:lnTo>
                      <a:pt x="4947" y="2689"/>
                    </a:lnTo>
                    <a:cubicBezTo>
                      <a:pt x="5010" y="2752"/>
                      <a:pt x="5042" y="2784"/>
                      <a:pt x="5073" y="2784"/>
                    </a:cubicBezTo>
                    <a:lnTo>
                      <a:pt x="7184" y="3477"/>
                    </a:lnTo>
                    <a:cubicBezTo>
                      <a:pt x="7210" y="3494"/>
                      <a:pt x="7242" y="3502"/>
                      <a:pt x="7275" y="3502"/>
                    </a:cubicBezTo>
                    <a:cubicBezTo>
                      <a:pt x="7362" y="3502"/>
                      <a:pt x="7462" y="3451"/>
                      <a:pt x="7531" y="3382"/>
                    </a:cubicBezTo>
                    <a:cubicBezTo>
                      <a:pt x="7594" y="3256"/>
                      <a:pt x="7657" y="3099"/>
                      <a:pt x="7562" y="2973"/>
                    </a:cubicBezTo>
                    <a:lnTo>
                      <a:pt x="6932" y="1744"/>
                    </a:lnTo>
                    <a:lnTo>
                      <a:pt x="7562" y="547"/>
                    </a:lnTo>
                    <a:cubicBezTo>
                      <a:pt x="7657" y="389"/>
                      <a:pt x="7594" y="232"/>
                      <a:pt x="7531" y="137"/>
                    </a:cubicBezTo>
                    <a:cubicBezTo>
                      <a:pt x="7458" y="41"/>
                      <a:pt x="7349" y="0"/>
                      <a:pt x="7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2424550" y="4188175"/>
                <a:ext cx="189050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521" extrusionOk="0">
                    <a:moveTo>
                      <a:pt x="1828" y="0"/>
                    </a:moveTo>
                    <a:lnTo>
                      <a:pt x="1482" y="1135"/>
                    </a:lnTo>
                    <a:lnTo>
                      <a:pt x="1040" y="1135"/>
                    </a:lnTo>
                    <a:cubicBezTo>
                      <a:pt x="442" y="1135"/>
                      <a:pt x="1" y="1607"/>
                      <a:pt x="1" y="2174"/>
                    </a:cubicBezTo>
                    <a:cubicBezTo>
                      <a:pt x="1" y="2363"/>
                      <a:pt x="158" y="2521"/>
                      <a:pt x="379" y="2521"/>
                    </a:cubicBezTo>
                    <a:lnTo>
                      <a:pt x="7310" y="2521"/>
                    </a:lnTo>
                    <a:cubicBezTo>
                      <a:pt x="7404" y="2489"/>
                      <a:pt x="7562" y="2363"/>
                      <a:pt x="7562" y="2174"/>
                    </a:cubicBezTo>
                    <a:cubicBezTo>
                      <a:pt x="7562" y="1576"/>
                      <a:pt x="7089" y="1135"/>
                      <a:pt x="6554" y="1135"/>
                    </a:cubicBezTo>
                    <a:lnTo>
                      <a:pt x="6113" y="1135"/>
                    </a:lnTo>
                    <a:lnTo>
                      <a:pt x="5766" y="0"/>
                    </a:lnTo>
                    <a:cubicBezTo>
                      <a:pt x="5168" y="252"/>
                      <a:pt x="4506" y="410"/>
                      <a:pt x="3781" y="410"/>
                    </a:cubicBezTo>
                    <a:cubicBezTo>
                      <a:pt x="3088" y="410"/>
                      <a:pt x="2427" y="252"/>
                      <a:pt x="1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0"/>
              <p:cNvSpPr/>
              <p:nvPr/>
            </p:nvSpPr>
            <p:spPr>
              <a:xfrm>
                <a:off x="2457625" y="4007025"/>
                <a:ext cx="115025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884" extrusionOk="0">
                    <a:moveTo>
                      <a:pt x="2427" y="0"/>
                    </a:moveTo>
                    <a:cubicBezTo>
                      <a:pt x="1104" y="0"/>
                      <a:pt x="1" y="1103"/>
                      <a:pt x="1" y="2458"/>
                    </a:cubicBezTo>
                    <a:cubicBezTo>
                      <a:pt x="1" y="3781"/>
                      <a:pt x="1104" y="4884"/>
                      <a:pt x="2427" y="4884"/>
                    </a:cubicBezTo>
                    <a:cubicBezTo>
                      <a:pt x="3404" y="4884"/>
                      <a:pt x="4254" y="4348"/>
                      <a:pt x="4601" y="3497"/>
                    </a:cubicBezTo>
                    <a:lnTo>
                      <a:pt x="2427" y="3497"/>
                    </a:lnTo>
                    <a:cubicBezTo>
                      <a:pt x="1828" y="3497"/>
                      <a:pt x="1419" y="3025"/>
                      <a:pt x="1419" y="2489"/>
                    </a:cubicBezTo>
                    <a:cubicBezTo>
                      <a:pt x="1356" y="1859"/>
                      <a:pt x="1828" y="1386"/>
                      <a:pt x="2427" y="1386"/>
                    </a:cubicBezTo>
                    <a:lnTo>
                      <a:pt x="4601" y="1386"/>
                    </a:lnTo>
                    <a:cubicBezTo>
                      <a:pt x="4191" y="567"/>
                      <a:pt x="3372" y="0"/>
                      <a:pt x="2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3" name="Google Shape;513;p30"/>
          <p:cNvGrpSpPr/>
          <p:nvPr/>
        </p:nvGrpSpPr>
        <p:grpSpPr>
          <a:xfrm>
            <a:off x="3454150" y="2270676"/>
            <a:ext cx="571800" cy="571800"/>
            <a:chOff x="3454150" y="2270676"/>
            <a:chExt cx="571800" cy="571800"/>
          </a:xfrm>
        </p:grpSpPr>
        <p:sp>
          <p:nvSpPr>
            <p:cNvPr id="460" name="Google Shape;460;p30"/>
            <p:cNvSpPr/>
            <p:nvPr/>
          </p:nvSpPr>
          <p:spPr>
            <a:xfrm>
              <a:off x="3454150" y="2270676"/>
              <a:ext cx="571800" cy="571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30"/>
            <p:cNvGrpSpPr/>
            <p:nvPr/>
          </p:nvGrpSpPr>
          <p:grpSpPr>
            <a:xfrm>
              <a:off x="3564151" y="2381095"/>
              <a:ext cx="351941" cy="350995"/>
              <a:chOff x="944600" y="3981825"/>
              <a:chExt cx="297750" cy="296950"/>
            </a:xfrm>
          </p:grpSpPr>
          <p:sp>
            <p:nvSpPr>
              <p:cNvPr id="515" name="Google Shape;515;p30"/>
              <p:cNvSpPr/>
              <p:nvPr/>
            </p:nvSpPr>
            <p:spPr>
              <a:xfrm>
                <a:off x="944600" y="3981825"/>
                <a:ext cx="297750" cy="296950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78" extrusionOk="0">
                    <a:moveTo>
                      <a:pt x="6333" y="1418"/>
                    </a:moveTo>
                    <a:cubicBezTo>
                      <a:pt x="8539" y="1575"/>
                      <a:pt x="10303" y="3340"/>
                      <a:pt x="10461" y="5545"/>
                    </a:cubicBezTo>
                    <a:lnTo>
                      <a:pt x="10146" y="5545"/>
                    </a:lnTo>
                    <a:cubicBezTo>
                      <a:pt x="9957" y="5545"/>
                      <a:pt x="9799" y="5702"/>
                      <a:pt x="9799" y="5892"/>
                    </a:cubicBezTo>
                    <a:cubicBezTo>
                      <a:pt x="9799" y="6081"/>
                      <a:pt x="9957" y="6238"/>
                      <a:pt x="10146" y="6238"/>
                    </a:cubicBezTo>
                    <a:lnTo>
                      <a:pt x="10461" y="6238"/>
                    </a:lnTo>
                    <a:cubicBezTo>
                      <a:pt x="10303" y="8443"/>
                      <a:pt x="8539" y="10239"/>
                      <a:pt x="6333" y="10397"/>
                    </a:cubicBezTo>
                    <a:lnTo>
                      <a:pt x="6333" y="10082"/>
                    </a:lnTo>
                    <a:cubicBezTo>
                      <a:pt x="6333" y="9861"/>
                      <a:pt x="6176" y="9704"/>
                      <a:pt x="5955" y="9704"/>
                    </a:cubicBezTo>
                    <a:cubicBezTo>
                      <a:pt x="5766" y="9704"/>
                      <a:pt x="5609" y="9861"/>
                      <a:pt x="5609" y="10082"/>
                    </a:cubicBezTo>
                    <a:lnTo>
                      <a:pt x="5609" y="10397"/>
                    </a:lnTo>
                    <a:cubicBezTo>
                      <a:pt x="3403" y="10239"/>
                      <a:pt x="1639" y="8443"/>
                      <a:pt x="1482" y="6238"/>
                    </a:cubicBezTo>
                    <a:lnTo>
                      <a:pt x="1797" y="6238"/>
                    </a:lnTo>
                    <a:cubicBezTo>
                      <a:pt x="1986" y="6238"/>
                      <a:pt x="2143" y="6081"/>
                      <a:pt x="2143" y="5892"/>
                    </a:cubicBezTo>
                    <a:cubicBezTo>
                      <a:pt x="2143" y="5702"/>
                      <a:pt x="1986" y="5545"/>
                      <a:pt x="1797" y="5545"/>
                    </a:cubicBezTo>
                    <a:lnTo>
                      <a:pt x="1482" y="5545"/>
                    </a:lnTo>
                    <a:cubicBezTo>
                      <a:pt x="1639" y="3340"/>
                      <a:pt x="3403" y="1575"/>
                      <a:pt x="5609" y="1418"/>
                    </a:cubicBezTo>
                    <a:lnTo>
                      <a:pt x="5609" y="1733"/>
                    </a:lnTo>
                    <a:cubicBezTo>
                      <a:pt x="5609" y="1922"/>
                      <a:pt x="5766" y="2079"/>
                      <a:pt x="5955" y="2079"/>
                    </a:cubicBezTo>
                    <a:cubicBezTo>
                      <a:pt x="6176" y="2079"/>
                      <a:pt x="6333" y="1922"/>
                      <a:pt x="6333" y="1733"/>
                    </a:cubicBezTo>
                    <a:lnTo>
                      <a:pt x="6333" y="1418"/>
                    </a:lnTo>
                    <a:close/>
                    <a:moveTo>
                      <a:pt x="5955" y="0"/>
                    </a:moveTo>
                    <a:cubicBezTo>
                      <a:pt x="5766" y="0"/>
                      <a:pt x="5609" y="126"/>
                      <a:pt x="5609" y="347"/>
                    </a:cubicBezTo>
                    <a:lnTo>
                      <a:pt x="5609" y="725"/>
                    </a:lnTo>
                    <a:cubicBezTo>
                      <a:pt x="2994" y="882"/>
                      <a:pt x="946" y="2962"/>
                      <a:pt x="757" y="5576"/>
                    </a:cubicBezTo>
                    <a:lnTo>
                      <a:pt x="379" y="5576"/>
                    </a:lnTo>
                    <a:cubicBezTo>
                      <a:pt x="158" y="5576"/>
                      <a:pt x="1" y="5734"/>
                      <a:pt x="1" y="5923"/>
                    </a:cubicBezTo>
                    <a:cubicBezTo>
                      <a:pt x="1" y="6112"/>
                      <a:pt x="158" y="6270"/>
                      <a:pt x="379" y="6270"/>
                    </a:cubicBezTo>
                    <a:lnTo>
                      <a:pt x="757" y="6270"/>
                    </a:lnTo>
                    <a:cubicBezTo>
                      <a:pt x="915" y="8884"/>
                      <a:pt x="2994" y="10932"/>
                      <a:pt x="5609" y="11121"/>
                    </a:cubicBezTo>
                    <a:lnTo>
                      <a:pt x="5609" y="11531"/>
                    </a:lnTo>
                    <a:cubicBezTo>
                      <a:pt x="5609" y="11720"/>
                      <a:pt x="5766" y="11877"/>
                      <a:pt x="5955" y="11877"/>
                    </a:cubicBezTo>
                    <a:cubicBezTo>
                      <a:pt x="6176" y="11877"/>
                      <a:pt x="6333" y="11720"/>
                      <a:pt x="6333" y="11531"/>
                    </a:cubicBezTo>
                    <a:lnTo>
                      <a:pt x="6333" y="11121"/>
                    </a:lnTo>
                    <a:cubicBezTo>
                      <a:pt x="8917" y="10964"/>
                      <a:pt x="10965" y="8884"/>
                      <a:pt x="11154" y="6270"/>
                    </a:cubicBezTo>
                    <a:lnTo>
                      <a:pt x="11563" y="6270"/>
                    </a:lnTo>
                    <a:cubicBezTo>
                      <a:pt x="11752" y="6270"/>
                      <a:pt x="11910" y="6112"/>
                      <a:pt x="11910" y="5923"/>
                    </a:cubicBezTo>
                    <a:cubicBezTo>
                      <a:pt x="11910" y="5734"/>
                      <a:pt x="11752" y="5576"/>
                      <a:pt x="11563" y="5576"/>
                    </a:cubicBezTo>
                    <a:lnTo>
                      <a:pt x="11154" y="5576"/>
                    </a:lnTo>
                    <a:cubicBezTo>
                      <a:pt x="10996" y="2962"/>
                      <a:pt x="8917" y="914"/>
                      <a:pt x="6333" y="725"/>
                    </a:cubicBezTo>
                    <a:lnTo>
                      <a:pt x="6333" y="347"/>
                    </a:lnTo>
                    <a:cubicBezTo>
                      <a:pt x="6333" y="126"/>
                      <a:pt x="6176" y="0"/>
                      <a:pt x="5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1058025" y="4155875"/>
                <a:ext cx="725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0" extrusionOk="0">
                    <a:moveTo>
                      <a:pt x="1418" y="1"/>
                    </a:moveTo>
                    <a:cubicBezTo>
                      <a:pt x="851" y="1"/>
                      <a:pt x="316" y="347"/>
                      <a:pt x="127" y="914"/>
                    </a:cubicBezTo>
                    <a:cubicBezTo>
                      <a:pt x="1" y="1166"/>
                      <a:pt x="1" y="1450"/>
                      <a:pt x="95" y="1765"/>
                    </a:cubicBezTo>
                    <a:cubicBezTo>
                      <a:pt x="473" y="1954"/>
                      <a:pt x="946" y="2080"/>
                      <a:pt x="1418" y="2080"/>
                    </a:cubicBezTo>
                    <a:cubicBezTo>
                      <a:pt x="1891" y="2080"/>
                      <a:pt x="2332" y="1954"/>
                      <a:pt x="2773" y="1765"/>
                    </a:cubicBezTo>
                    <a:cubicBezTo>
                      <a:pt x="2899" y="1387"/>
                      <a:pt x="2805" y="946"/>
                      <a:pt x="2616" y="599"/>
                    </a:cubicBezTo>
                    <a:cubicBezTo>
                      <a:pt x="2332" y="221"/>
                      <a:pt x="1891" y="1"/>
                      <a:pt x="1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1076150" y="4103900"/>
                <a:ext cx="354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419" extrusionOk="0">
                    <a:moveTo>
                      <a:pt x="693" y="0"/>
                    </a:moveTo>
                    <a:cubicBezTo>
                      <a:pt x="315" y="0"/>
                      <a:pt x="0" y="315"/>
                      <a:pt x="0" y="693"/>
                    </a:cubicBezTo>
                    <a:cubicBezTo>
                      <a:pt x="0" y="1103"/>
                      <a:pt x="315" y="1418"/>
                      <a:pt x="693" y="1418"/>
                    </a:cubicBezTo>
                    <a:cubicBezTo>
                      <a:pt x="1103" y="1355"/>
                      <a:pt x="1418" y="1040"/>
                      <a:pt x="1418" y="693"/>
                    </a:cubicBezTo>
                    <a:cubicBezTo>
                      <a:pt x="1418" y="315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0"/>
              <p:cNvSpPr/>
              <p:nvPr/>
            </p:nvSpPr>
            <p:spPr>
              <a:xfrm>
                <a:off x="1016275" y="4051125"/>
                <a:ext cx="155975" cy="13707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5483" extrusionOk="0">
                    <a:moveTo>
                      <a:pt x="3088" y="1"/>
                    </a:moveTo>
                    <a:cubicBezTo>
                      <a:pt x="1356" y="1"/>
                      <a:pt x="1" y="1387"/>
                      <a:pt x="1" y="3120"/>
                    </a:cubicBezTo>
                    <a:cubicBezTo>
                      <a:pt x="1" y="4033"/>
                      <a:pt x="379" y="4852"/>
                      <a:pt x="1041" y="5451"/>
                    </a:cubicBezTo>
                    <a:cubicBezTo>
                      <a:pt x="1041" y="5262"/>
                      <a:pt x="1104" y="5041"/>
                      <a:pt x="1167" y="4852"/>
                    </a:cubicBezTo>
                    <a:cubicBezTo>
                      <a:pt x="1324" y="4380"/>
                      <a:pt x="1671" y="4002"/>
                      <a:pt x="2112" y="3750"/>
                    </a:cubicBezTo>
                    <a:cubicBezTo>
                      <a:pt x="1891" y="3498"/>
                      <a:pt x="1734" y="3151"/>
                      <a:pt x="1734" y="2804"/>
                    </a:cubicBezTo>
                    <a:cubicBezTo>
                      <a:pt x="1734" y="2048"/>
                      <a:pt x="2364" y="1418"/>
                      <a:pt x="3088" y="1418"/>
                    </a:cubicBezTo>
                    <a:cubicBezTo>
                      <a:pt x="3845" y="1418"/>
                      <a:pt x="4475" y="2048"/>
                      <a:pt x="4475" y="2804"/>
                    </a:cubicBezTo>
                    <a:cubicBezTo>
                      <a:pt x="4475" y="3151"/>
                      <a:pt x="4317" y="3529"/>
                      <a:pt x="4097" y="3750"/>
                    </a:cubicBezTo>
                    <a:cubicBezTo>
                      <a:pt x="4349" y="3907"/>
                      <a:pt x="4632" y="4128"/>
                      <a:pt x="4790" y="4411"/>
                    </a:cubicBezTo>
                    <a:cubicBezTo>
                      <a:pt x="4979" y="4726"/>
                      <a:pt x="5105" y="5073"/>
                      <a:pt x="5136" y="5482"/>
                    </a:cubicBezTo>
                    <a:cubicBezTo>
                      <a:pt x="5766" y="4884"/>
                      <a:pt x="6207" y="4096"/>
                      <a:pt x="6207" y="3151"/>
                    </a:cubicBezTo>
                    <a:cubicBezTo>
                      <a:pt x="6239" y="1418"/>
                      <a:pt x="4821" y="1"/>
                      <a:pt x="3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9" name="Google Shape;519;p30"/>
          <p:cNvGrpSpPr/>
          <p:nvPr/>
        </p:nvGrpSpPr>
        <p:grpSpPr>
          <a:xfrm>
            <a:off x="5118175" y="1491126"/>
            <a:ext cx="571800" cy="571800"/>
            <a:chOff x="5118175" y="1491126"/>
            <a:chExt cx="571800" cy="571800"/>
          </a:xfrm>
        </p:grpSpPr>
        <p:sp>
          <p:nvSpPr>
            <p:cNvPr id="458" name="Google Shape;458;p30"/>
            <p:cNvSpPr/>
            <p:nvPr/>
          </p:nvSpPr>
          <p:spPr>
            <a:xfrm>
              <a:off x="5118175" y="1491126"/>
              <a:ext cx="571800" cy="571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0"/>
            <p:cNvGrpSpPr/>
            <p:nvPr/>
          </p:nvGrpSpPr>
          <p:grpSpPr>
            <a:xfrm>
              <a:off x="5227185" y="1602573"/>
              <a:ext cx="353802" cy="348926"/>
              <a:chOff x="2034675" y="3617925"/>
              <a:chExt cx="299325" cy="295200"/>
            </a:xfrm>
          </p:grpSpPr>
          <p:sp>
            <p:nvSpPr>
              <p:cNvPr id="521" name="Google Shape;521;p30"/>
              <p:cNvSpPr/>
              <p:nvPr/>
            </p:nvSpPr>
            <p:spPr>
              <a:xfrm>
                <a:off x="2195350" y="3721900"/>
                <a:ext cx="6935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1356" extrusionOk="0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lnTo>
                      <a:pt x="2773" y="1355"/>
                    </a:lnTo>
                    <a:cubicBezTo>
                      <a:pt x="2773" y="599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2211900" y="3669125"/>
                <a:ext cx="354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419" extrusionOk="0">
                    <a:moveTo>
                      <a:pt x="725" y="1"/>
                    </a:moveTo>
                    <a:cubicBezTo>
                      <a:pt x="315" y="1"/>
                      <a:pt x="0" y="316"/>
                      <a:pt x="0" y="725"/>
                    </a:cubicBezTo>
                    <a:cubicBezTo>
                      <a:pt x="0" y="1103"/>
                      <a:pt x="315" y="1418"/>
                      <a:pt x="725" y="1418"/>
                    </a:cubicBezTo>
                    <a:cubicBezTo>
                      <a:pt x="1103" y="1418"/>
                      <a:pt x="1418" y="1103"/>
                      <a:pt x="1418" y="725"/>
                    </a:cubicBezTo>
                    <a:cubicBezTo>
                      <a:pt x="1418" y="316"/>
                      <a:pt x="1103" y="1"/>
                      <a:pt x="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2125250" y="3617925"/>
                <a:ext cx="208750" cy="208750"/>
              </a:xfrm>
              <a:custGeom>
                <a:avLst/>
                <a:gdLst/>
                <a:ahLst/>
                <a:cxnLst/>
                <a:rect l="l" t="t" r="r" b="b"/>
                <a:pathLst>
                  <a:path w="8350" h="8350" extrusionOk="0">
                    <a:moveTo>
                      <a:pt x="4128" y="1387"/>
                    </a:moveTo>
                    <a:cubicBezTo>
                      <a:pt x="4884" y="1387"/>
                      <a:pt x="5514" y="2017"/>
                      <a:pt x="5514" y="2773"/>
                    </a:cubicBezTo>
                    <a:cubicBezTo>
                      <a:pt x="5514" y="3120"/>
                      <a:pt x="5357" y="3466"/>
                      <a:pt x="5136" y="3718"/>
                    </a:cubicBezTo>
                    <a:cubicBezTo>
                      <a:pt x="5766" y="4065"/>
                      <a:pt x="6176" y="4727"/>
                      <a:pt x="6176" y="5514"/>
                    </a:cubicBezTo>
                    <a:lnTo>
                      <a:pt x="6176" y="5892"/>
                    </a:lnTo>
                    <a:lnTo>
                      <a:pt x="6270" y="5892"/>
                    </a:lnTo>
                    <a:cubicBezTo>
                      <a:pt x="6270" y="6081"/>
                      <a:pt x="6113" y="6239"/>
                      <a:pt x="5924" y="6239"/>
                    </a:cubicBezTo>
                    <a:lnTo>
                      <a:pt x="2458" y="6239"/>
                    </a:lnTo>
                    <a:cubicBezTo>
                      <a:pt x="2238" y="6239"/>
                      <a:pt x="2080" y="6081"/>
                      <a:pt x="2080" y="5892"/>
                    </a:cubicBezTo>
                    <a:lnTo>
                      <a:pt x="2080" y="5514"/>
                    </a:lnTo>
                    <a:cubicBezTo>
                      <a:pt x="2080" y="4727"/>
                      <a:pt x="2521" y="4065"/>
                      <a:pt x="3151" y="3718"/>
                    </a:cubicBezTo>
                    <a:cubicBezTo>
                      <a:pt x="2931" y="3466"/>
                      <a:pt x="2773" y="3120"/>
                      <a:pt x="2773" y="2773"/>
                    </a:cubicBezTo>
                    <a:cubicBezTo>
                      <a:pt x="2773" y="2017"/>
                      <a:pt x="3403" y="1387"/>
                      <a:pt x="4128" y="1387"/>
                    </a:cubicBezTo>
                    <a:close/>
                    <a:moveTo>
                      <a:pt x="4191" y="1"/>
                    </a:moveTo>
                    <a:cubicBezTo>
                      <a:pt x="1891" y="1"/>
                      <a:pt x="1" y="1860"/>
                      <a:pt x="1" y="4191"/>
                    </a:cubicBezTo>
                    <a:cubicBezTo>
                      <a:pt x="1" y="6522"/>
                      <a:pt x="1860" y="8350"/>
                      <a:pt x="4191" y="8350"/>
                    </a:cubicBezTo>
                    <a:cubicBezTo>
                      <a:pt x="6459" y="8350"/>
                      <a:pt x="8350" y="6522"/>
                      <a:pt x="8350" y="4191"/>
                    </a:cubicBezTo>
                    <a:cubicBezTo>
                      <a:pt x="8350" y="1860"/>
                      <a:pt x="6459" y="1"/>
                      <a:pt x="4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2107150" y="3771525"/>
                <a:ext cx="73275" cy="7247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99" extrusionOk="0">
                    <a:moveTo>
                      <a:pt x="504" y="0"/>
                    </a:moveTo>
                    <a:lnTo>
                      <a:pt x="378" y="126"/>
                    </a:lnTo>
                    <a:cubicBezTo>
                      <a:pt x="0" y="536"/>
                      <a:pt x="0" y="1198"/>
                      <a:pt x="378" y="1576"/>
                    </a:cubicBezTo>
                    <a:lnTo>
                      <a:pt x="1355" y="2584"/>
                    </a:lnTo>
                    <a:cubicBezTo>
                      <a:pt x="1576" y="2773"/>
                      <a:pt x="1828" y="2899"/>
                      <a:pt x="2111" y="2899"/>
                    </a:cubicBezTo>
                    <a:cubicBezTo>
                      <a:pt x="2395" y="2899"/>
                      <a:pt x="2678" y="2773"/>
                      <a:pt x="2867" y="2584"/>
                    </a:cubicBezTo>
                    <a:lnTo>
                      <a:pt x="2930" y="2458"/>
                    </a:lnTo>
                    <a:cubicBezTo>
                      <a:pt x="1828" y="1985"/>
                      <a:pt x="977" y="1071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0"/>
              <p:cNvSpPr/>
              <p:nvPr/>
            </p:nvSpPr>
            <p:spPr>
              <a:xfrm>
                <a:off x="2034675" y="3816425"/>
                <a:ext cx="100050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3868" extrusionOk="0">
                    <a:moveTo>
                      <a:pt x="2521" y="0"/>
                    </a:moveTo>
                    <a:lnTo>
                      <a:pt x="410" y="2111"/>
                    </a:lnTo>
                    <a:cubicBezTo>
                      <a:pt x="1" y="2520"/>
                      <a:pt x="1" y="3182"/>
                      <a:pt x="410" y="3560"/>
                    </a:cubicBezTo>
                    <a:cubicBezTo>
                      <a:pt x="599" y="3765"/>
                      <a:pt x="867" y="3867"/>
                      <a:pt x="1135" y="3867"/>
                    </a:cubicBezTo>
                    <a:cubicBezTo>
                      <a:pt x="1403" y="3867"/>
                      <a:pt x="1671" y="3765"/>
                      <a:pt x="1860" y="3560"/>
                    </a:cubicBezTo>
                    <a:lnTo>
                      <a:pt x="4002" y="1449"/>
                    </a:lnTo>
                    <a:cubicBezTo>
                      <a:pt x="3907" y="1418"/>
                      <a:pt x="3844" y="1323"/>
                      <a:pt x="3750" y="1260"/>
                    </a:cubicBezTo>
                    <a:lnTo>
                      <a:pt x="2773" y="252"/>
                    </a:lnTo>
                    <a:cubicBezTo>
                      <a:pt x="2679" y="189"/>
                      <a:pt x="2616" y="95"/>
                      <a:pt x="2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53BC-EBB1-9876-8A24-4F3828F4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7548"/>
            <a:ext cx="7886700" cy="994172"/>
          </a:xfrm>
        </p:spPr>
        <p:txBody>
          <a:bodyPr/>
          <a:lstStyle/>
          <a:p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5DEE-F74B-70E4-E04C-C2AAD50E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58" y="939998"/>
            <a:ext cx="7886700" cy="3263504"/>
          </a:xfrm>
        </p:spPr>
        <p:txBody>
          <a:bodyPr>
            <a:normAutofit/>
          </a:bodyPr>
          <a:lstStyle/>
          <a:p>
            <a:r>
              <a:rPr lang="en-US" sz="1350" dirty="0" err="1"/>
              <a:t>Khái</a:t>
            </a:r>
            <a:r>
              <a:rPr lang="en-US" sz="1350" dirty="0"/>
              <a:t> </a:t>
            </a:r>
            <a:r>
              <a:rPr lang="en-US" sz="1350" dirty="0" err="1"/>
              <a:t>niệm</a:t>
            </a:r>
            <a:r>
              <a:rPr lang="en-US" sz="1350" dirty="0"/>
              <a:t>: </a:t>
            </a:r>
            <a:r>
              <a:rPr lang="en-US" sz="1350" dirty="0" err="1">
                <a:solidFill>
                  <a:srgbClr val="000000"/>
                </a:solidFill>
                <a:latin typeface="BlinkMacSystemFont"/>
              </a:rPr>
              <a:t>là</a:t>
            </a:r>
            <a:r>
              <a:rPr lang="en-US" sz="1350" dirty="0">
                <a:solidFill>
                  <a:srgbClr val="000000"/>
                </a:solidFill>
                <a:latin typeface="BlinkMacSystemFont"/>
              </a:rPr>
              <a:t> </a:t>
            </a:r>
            <a:r>
              <a:rPr lang="en-US" sz="1350" dirty="0" err="1">
                <a:solidFill>
                  <a:srgbClr val="000000"/>
                </a:solidFill>
                <a:latin typeface="BlinkMacSystemFont"/>
              </a:rPr>
              <a:t>một</a:t>
            </a:r>
            <a:r>
              <a:rPr lang="en-US" sz="1350" dirty="0">
                <a:solidFill>
                  <a:srgbClr val="000000"/>
                </a:solidFill>
                <a:latin typeface="BlinkMacSystemFont"/>
              </a:rPr>
              <a:t> </a:t>
            </a:r>
            <a:r>
              <a:rPr lang="en-US" sz="1350" dirty="0" err="1">
                <a:solidFill>
                  <a:srgbClr val="000000"/>
                </a:solidFill>
                <a:latin typeface="BlinkMacSystemFont"/>
              </a:rPr>
              <a:t>tập</a:t>
            </a:r>
            <a:r>
              <a:rPr lang="en-US" sz="1350" dirty="0">
                <a:solidFill>
                  <a:srgbClr val="000000"/>
                </a:solidFill>
                <a:latin typeface="BlinkMacSystemFont"/>
              </a:rPr>
              <a:t> </a:t>
            </a:r>
            <a:r>
              <a:rPr lang="en-US" sz="1350" dirty="0" err="1">
                <a:solidFill>
                  <a:srgbClr val="000000"/>
                </a:solidFill>
                <a:latin typeface="BlinkMacSystemFont"/>
              </a:rPr>
              <a:t>hợp</a:t>
            </a:r>
            <a:r>
              <a:rPr lang="en-US" sz="1350" dirty="0">
                <a:solidFill>
                  <a:srgbClr val="000000"/>
                </a:solidFill>
                <a:latin typeface="BlinkMacSystemFont"/>
              </a:rPr>
              <a:t> </a:t>
            </a:r>
            <a:r>
              <a:rPr lang="en-US" sz="1350" dirty="0" err="1">
                <a:solidFill>
                  <a:srgbClr val="000000"/>
                </a:solidFill>
                <a:latin typeface="BlinkMacSystemFont"/>
              </a:rPr>
              <a:t>các</a:t>
            </a:r>
            <a:r>
              <a:rPr lang="en-US" sz="1350" dirty="0">
                <a:solidFill>
                  <a:srgbClr val="000000"/>
                </a:solidFill>
                <a:latin typeface="BlinkMacSystemFont"/>
              </a:rPr>
              <a:t> phần </a:t>
            </a:r>
            <a:r>
              <a:rPr lang="en-US" sz="1350" dirty="0" err="1">
                <a:solidFill>
                  <a:srgbClr val="000000"/>
                </a:solidFill>
                <a:latin typeface="BlinkMacSystemFont"/>
              </a:rPr>
              <a:t>tử</a:t>
            </a:r>
            <a:r>
              <a:rPr lang="en-US" sz="1350" dirty="0">
                <a:solidFill>
                  <a:srgbClr val="000000"/>
                </a:solidFill>
                <a:latin typeface="BlinkMacSystemFont"/>
              </a:rPr>
              <a:t> </a:t>
            </a:r>
            <a:r>
              <a:rPr lang="en-US" sz="1350" dirty="0" err="1">
                <a:solidFill>
                  <a:srgbClr val="000000"/>
                </a:solidFill>
                <a:latin typeface="BlinkMacSystemFont"/>
              </a:rPr>
              <a:t>có</a:t>
            </a:r>
            <a:r>
              <a:rPr lang="en-US" sz="1350" dirty="0">
                <a:solidFill>
                  <a:srgbClr val="000000"/>
                </a:solidFill>
                <a:latin typeface="BlinkMacSystemFont"/>
              </a:rPr>
              <a:t> </a:t>
            </a:r>
            <a:r>
              <a:rPr lang="en-US" sz="1350" dirty="0" err="1">
                <a:solidFill>
                  <a:srgbClr val="000000"/>
                </a:solidFill>
                <a:latin typeface="BlinkMacSystemFont"/>
              </a:rPr>
              <a:t>cùng</a:t>
            </a:r>
            <a:r>
              <a:rPr lang="en-US" sz="1350" dirty="0">
                <a:solidFill>
                  <a:srgbClr val="000000"/>
                </a:solidFill>
                <a:latin typeface="BlinkMacSystemFont"/>
              </a:rPr>
              <a:t> </a:t>
            </a:r>
            <a:r>
              <a:rPr lang="en-US" sz="1350" dirty="0" err="1">
                <a:solidFill>
                  <a:srgbClr val="000000"/>
                </a:solidFill>
                <a:latin typeface="BlinkMacSystemFont"/>
              </a:rPr>
              <a:t>kiểu</a:t>
            </a:r>
            <a:r>
              <a:rPr lang="en-US" sz="1350" dirty="0">
                <a:solidFill>
                  <a:srgbClr val="000000"/>
                </a:solidFill>
                <a:latin typeface="BlinkMacSystemFont"/>
              </a:rPr>
              <a:t> </a:t>
            </a:r>
            <a:r>
              <a:rPr lang="en-US" sz="1350" dirty="0" err="1">
                <a:solidFill>
                  <a:srgbClr val="000000"/>
                </a:solidFill>
                <a:latin typeface="BlinkMacSystemFont"/>
              </a:rPr>
              <a:t>dữ</a:t>
            </a:r>
            <a:r>
              <a:rPr lang="en-US" sz="1350" dirty="0">
                <a:solidFill>
                  <a:srgbClr val="000000"/>
                </a:solidFill>
                <a:latin typeface="BlinkMacSystemFont"/>
              </a:rPr>
              <a:t> </a:t>
            </a:r>
            <a:r>
              <a:rPr lang="en-US" sz="1350" dirty="0" err="1">
                <a:solidFill>
                  <a:srgbClr val="000000"/>
                </a:solidFill>
                <a:latin typeface="BlinkMacSystemFont"/>
              </a:rPr>
              <a:t>liệu</a:t>
            </a:r>
            <a:r>
              <a:rPr lang="en-US" sz="1350" dirty="0">
                <a:solidFill>
                  <a:srgbClr val="000000"/>
                </a:solidFill>
                <a:latin typeface="BlinkMacSystemFont"/>
              </a:rPr>
              <a:t>,</a:t>
            </a:r>
            <a:r>
              <a:rPr lang="vi-VN" sz="1350" dirty="0">
                <a:latin typeface="Mulish"/>
              </a:rPr>
              <a:t>  mỗi phần tử trong mảng được truy xuất thông qua các chỉ số của nó trong mảng</a:t>
            </a:r>
            <a:endParaRPr lang="en-US" sz="1350" dirty="0"/>
          </a:p>
          <a:p>
            <a:r>
              <a:rPr lang="en-US" sz="1350" dirty="0" err="1"/>
              <a:t>Khai</a:t>
            </a:r>
            <a:r>
              <a:rPr lang="en-US" sz="1350" dirty="0"/>
              <a:t> </a:t>
            </a:r>
            <a:r>
              <a:rPr lang="en-US" sz="1350" dirty="0" err="1"/>
              <a:t>báo</a:t>
            </a:r>
            <a:r>
              <a:rPr lang="en-US" sz="1350" dirty="0"/>
              <a:t>: &lt;type&gt; [] </a:t>
            </a:r>
            <a:r>
              <a:rPr lang="en-US" sz="1350" dirty="0" err="1"/>
              <a:t>tên</a:t>
            </a:r>
            <a:r>
              <a:rPr lang="en-US" sz="1350" dirty="0"/>
              <a:t> mảng = {…}  </a:t>
            </a:r>
          </a:p>
          <a:p>
            <a:pPr marL="0" indent="0">
              <a:buNone/>
            </a:pPr>
            <a:r>
              <a:rPr lang="en-US" sz="1350" dirty="0"/>
              <a:t>   hoặc &lt;type&gt;[] </a:t>
            </a:r>
            <a:r>
              <a:rPr lang="en-US" sz="1350" dirty="0" err="1"/>
              <a:t>tên</a:t>
            </a:r>
            <a:r>
              <a:rPr lang="en-US" sz="1350" dirty="0"/>
              <a:t> mảng = new type[</a:t>
            </a:r>
            <a:r>
              <a:rPr lang="en-US" sz="1350" dirty="0" err="1"/>
              <a:t>kích</a:t>
            </a:r>
            <a:r>
              <a:rPr lang="en-US" sz="1350" dirty="0"/>
              <a:t> thước mảng]</a:t>
            </a:r>
          </a:p>
          <a:p>
            <a:r>
              <a:rPr lang="en-US" sz="1350" dirty="0" err="1"/>
              <a:t>Vd</a:t>
            </a:r>
            <a:r>
              <a:rPr lang="en-US" sz="1350" dirty="0"/>
              <a:t>: int[] </a:t>
            </a:r>
            <a:r>
              <a:rPr lang="en-US" sz="1350" dirty="0" err="1"/>
              <a:t>intArr</a:t>
            </a:r>
            <a:r>
              <a:rPr lang="en-US" sz="1350" dirty="0"/>
              <a:t>= {1, 2, 5, 3}  // </a:t>
            </a:r>
            <a:r>
              <a:rPr lang="en-US" sz="1350" dirty="0" err="1"/>
              <a:t>Khởi</a:t>
            </a:r>
            <a:r>
              <a:rPr lang="en-US" sz="1350" dirty="0"/>
              <a:t> </a:t>
            </a:r>
            <a:r>
              <a:rPr lang="en-US" sz="1350" dirty="0" err="1"/>
              <a:t>tạo</a:t>
            </a:r>
            <a:r>
              <a:rPr lang="en-US" sz="1350" dirty="0"/>
              <a:t> mảng </a:t>
            </a:r>
            <a:r>
              <a:rPr lang="en-US" sz="1350" dirty="0" err="1"/>
              <a:t>có</a:t>
            </a:r>
            <a:r>
              <a:rPr lang="en-US" sz="1350" dirty="0"/>
              <a:t> </a:t>
            </a:r>
            <a:r>
              <a:rPr lang="en-US" sz="1350" dirty="0" err="1"/>
              <a:t>giá</a:t>
            </a:r>
            <a:r>
              <a:rPr lang="en-US" sz="1350" dirty="0"/>
              <a:t> </a:t>
            </a:r>
            <a:r>
              <a:rPr lang="en-US" sz="1350" dirty="0" err="1"/>
              <a:t>trị</a:t>
            </a:r>
            <a:endParaRPr lang="en-US" sz="1350" dirty="0"/>
          </a:p>
          <a:p>
            <a:pPr marL="0" indent="0">
              <a:buNone/>
            </a:pPr>
            <a:r>
              <a:rPr lang="en-US" sz="1350" dirty="0"/>
              <a:t>          int[] </a:t>
            </a:r>
            <a:r>
              <a:rPr lang="en-US" sz="1350" dirty="0" err="1"/>
              <a:t>intArr</a:t>
            </a:r>
            <a:r>
              <a:rPr lang="en-US" sz="1350" dirty="0"/>
              <a:t>= new int[5] // </a:t>
            </a:r>
            <a:r>
              <a:rPr lang="en-US" sz="1350" dirty="0" err="1"/>
              <a:t>khởi</a:t>
            </a:r>
            <a:r>
              <a:rPr lang="en-US" sz="1350" dirty="0"/>
              <a:t> </a:t>
            </a:r>
            <a:r>
              <a:rPr lang="en-US" sz="1350" dirty="0" err="1"/>
              <a:t>tạo</a:t>
            </a:r>
            <a:r>
              <a:rPr lang="en-US" sz="1350" dirty="0"/>
              <a:t> mảng </a:t>
            </a:r>
            <a:r>
              <a:rPr lang="en-US" sz="1350" dirty="0" err="1"/>
              <a:t>chưa</a:t>
            </a:r>
            <a:r>
              <a:rPr lang="en-US" sz="1350" dirty="0"/>
              <a:t> </a:t>
            </a:r>
            <a:r>
              <a:rPr lang="en-US" sz="1350" dirty="0" err="1"/>
              <a:t>có</a:t>
            </a:r>
            <a:r>
              <a:rPr lang="en-US" sz="1350" dirty="0"/>
              <a:t> </a:t>
            </a:r>
            <a:r>
              <a:rPr lang="en-US" sz="1350" dirty="0" err="1"/>
              <a:t>gtri</a:t>
            </a:r>
            <a:r>
              <a:rPr lang="en-US" sz="1350" dirty="0"/>
              <a:t> </a:t>
            </a:r>
            <a:r>
              <a:rPr lang="en-US" sz="1350" dirty="0" err="1"/>
              <a:t>với</a:t>
            </a:r>
            <a:r>
              <a:rPr lang="en-US" sz="1350" dirty="0"/>
              <a:t> </a:t>
            </a:r>
            <a:r>
              <a:rPr lang="en-US" sz="1350" dirty="0" err="1"/>
              <a:t>kích</a:t>
            </a:r>
            <a:r>
              <a:rPr lang="en-US" sz="1350" dirty="0"/>
              <a:t> thước mảng = 5</a:t>
            </a:r>
          </a:p>
          <a:p>
            <a:r>
              <a:rPr lang="en-US" sz="1350" dirty="0" err="1"/>
              <a:t>Đặc</a:t>
            </a:r>
            <a:r>
              <a:rPr lang="en-US" sz="1350" dirty="0"/>
              <a:t> </a:t>
            </a:r>
            <a:r>
              <a:rPr lang="en-US" sz="1350" dirty="0" err="1"/>
              <a:t>điểm</a:t>
            </a:r>
            <a:r>
              <a:rPr lang="en-US" sz="1350" dirty="0"/>
              <a:t>: Kích thước cố định, </a:t>
            </a:r>
            <a:r>
              <a:rPr lang="vi-VN" sz="1350" dirty="0">
                <a:latin typeface="Mulish"/>
              </a:rPr>
              <a:t>lưu các phần tử theo chỉ số (index), chỉ số của phần tử đầu tiên là 0</a:t>
            </a:r>
            <a:endParaRPr lang="en-US" sz="1350" dirty="0"/>
          </a:p>
          <a:p>
            <a:pPr marL="0" indent="0">
              <a:buNone/>
            </a:pPr>
            <a:r>
              <a:rPr lang="en-US" sz="1350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5245E3-7ECE-F82C-F8DE-2CED280E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80" y="2941908"/>
            <a:ext cx="4500563" cy="212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81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3"/>
          <p:cNvGrpSpPr/>
          <p:nvPr/>
        </p:nvGrpSpPr>
        <p:grpSpPr>
          <a:xfrm>
            <a:off x="6408275" y="740326"/>
            <a:ext cx="2582400" cy="289350"/>
            <a:chOff x="6967625" y="394825"/>
            <a:chExt cx="2582400" cy="289350"/>
          </a:xfrm>
        </p:grpSpPr>
        <p:sp>
          <p:nvSpPr>
            <p:cNvPr id="129" name="Google Shape;129;p23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sánh Array và ArrayList</a:t>
            </a:r>
            <a:endParaRPr dirty="0"/>
          </a:p>
        </p:txBody>
      </p:sp>
      <p:graphicFrame>
        <p:nvGraphicFramePr>
          <p:cNvPr id="158" name="Google Shape;158;p23"/>
          <p:cNvGraphicFramePr/>
          <p:nvPr>
            <p:extLst>
              <p:ext uri="{D42A27DB-BD31-4B8C-83A1-F6EECF244321}">
                <p14:modId xmlns:p14="http://schemas.microsoft.com/office/powerpoint/2010/main" val="160521488"/>
              </p:ext>
            </p:extLst>
          </p:nvPr>
        </p:nvGraphicFramePr>
        <p:xfrm>
          <a:off x="720000" y="1614825"/>
          <a:ext cx="7704000" cy="2621130"/>
        </p:xfrm>
        <a:graphic>
          <a:graphicData uri="http://schemas.openxmlformats.org/drawingml/2006/table">
            <a:tbl>
              <a:tblPr>
                <a:noFill/>
                <a:tableStyleId>{368DB453-A26D-4D01-812C-DB0EEE6C20EA}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layfair Display ExtraBold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Array</a:t>
                      </a:r>
                      <a:endParaRPr sz="1400" b="0" dirty="0">
                        <a:solidFill>
                          <a:schemeClr val="dk1"/>
                        </a:solidFill>
                        <a:latin typeface="Playfair Display ExtraBold"/>
                        <a:ea typeface="Playfair Display ExtraBold"/>
                        <a:cs typeface="Playfair Display ExtraBold"/>
                        <a:sym typeface="Playfair Display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Playfair Display ExtraBold" panose="020B0604020202020204" charset="0"/>
                          <a:ea typeface="Roboto"/>
                          <a:cs typeface="Roboto"/>
                          <a:sym typeface="Roboto"/>
                        </a:rPr>
                        <a:t>ArrayList</a:t>
                      </a:r>
                      <a:endParaRPr sz="1400" b="1" dirty="0">
                        <a:solidFill>
                          <a:schemeClr val="dk1"/>
                        </a:solidFill>
                        <a:latin typeface="Playfair Display ExtraBold" panose="020B060402020202020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 Narrow" panose="020B0606020202030204" pitchFamily="34" charset="0"/>
                        </a:rPr>
                        <a:t>Kích thước mảng cố định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 Narrow" panose="020B0606020202030204" pitchFamily="34" charset="0"/>
                        </a:rPr>
                        <a:t>Kích thước mảng </a:t>
                      </a:r>
                      <a:r>
                        <a:rPr lang="en-US" sz="1400" b="0" dirty="0" err="1">
                          <a:latin typeface="Arial Narrow" panose="020B0606020202030204" pitchFamily="34" charset="0"/>
                        </a:rPr>
                        <a:t>có</a:t>
                      </a:r>
                      <a:r>
                        <a:rPr lang="en-US" sz="1400" b="0" dirty="0">
                          <a:latin typeface="Arial Narrow" panose="020B0606020202030204" pitchFamily="34" charset="0"/>
                        </a:rPr>
                        <a:t> thể thay đổi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Cho phép lưu phần tử trùng lặp</a:t>
                      </a:r>
                      <a:endParaRPr sz="1400" b="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Playfair Display ExtraBold"/>
                        <a:cs typeface="Playfair Display ExtraBold"/>
                        <a:sym typeface="Playfair Display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Cho </a:t>
                      </a:r>
                      <a:r>
                        <a:rPr lang="en-US" sz="1400" b="0" dirty="0" err="1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phép</a:t>
                      </a: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lưu</a:t>
                      </a:r>
                      <a:r>
                        <a:rPr lang="en-US" sz="1400" b="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 phần tử trùng lặp</a:t>
                      </a:r>
                      <a:endParaRPr lang="vi-VN" sz="1400" b="0" dirty="0">
                        <a:solidFill>
                          <a:schemeClr val="dk1"/>
                        </a:solidFill>
                        <a:latin typeface="Playfair Display ExtraBold"/>
                        <a:ea typeface="Playfair Display ExtraBold"/>
                        <a:cs typeface="Playfair Display ExtraBold"/>
                        <a:sym typeface="Playfair Display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400" b="0" i="0" dirty="0" err="1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Không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 thể thêm phần tử </a:t>
                      </a:r>
                      <a:r>
                        <a:rPr lang="en-US" sz="1400" b="0" i="0" dirty="0" err="1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 khi mảng </a:t>
                      </a:r>
                      <a:r>
                        <a:rPr lang="en-US" sz="1400" b="0" i="0" dirty="0" err="1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đã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 đầy. </a:t>
                      </a:r>
                      <a:r>
                        <a:rPr lang="en-US" sz="1400" b="0" i="0" dirty="0" err="1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Việc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 thêm </a:t>
                      </a:r>
                      <a:r>
                        <a:rPr lang="en-US" sz="1400" b="0" i="0" dirty="0" err="1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và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xóa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 phần tử giữa mảng </a:t>
                      </a:r>
                      <a:r>
                        <a:rPr lang="en-US" sz="1400" b="0" i="0" dirty="0" err="1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gây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 nhiều </a:t>
                      </a:r>
                      <a:r>
                        <a:rPr lang="en-US" sz="1400" b="0" i="0" dirty="0" err="1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khó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khăn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vi-VN" sz="1400" b="0" i="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Thêm và xóa phần tử ở bất kì vị trí nào trong mảng một cách nhanh chóng, hiệu quả.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Playfair Display ExtraBold"/>
                        <a:cs typeface="Playfair Display ExtraBold"/>
                        <a:sym typeface="Playfair Display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vi-VN" sz="1400" b="0" i="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 nhiều phương thức hỗ trợ các thao tác như removeAll-xóa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1400" b="0" i="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tất cả, searching, iterations-duyệt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1400" b="0" i="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mảng, retainAll-sửa phần tử,…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1" name="Google Shape;161;p2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3" name="Google Shape;163;p23"/>
          <p:cNvSpPr/>
          <p:nvPr/>
        </p:nvSpPr>
        <p:spPr>
          <a:xfrm>
            <a:off x="-364605" y="3797692"/>
            <a:ext cx="990300" cy="99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-622223" y="1013311"/>
            <a:ext cx="4590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Cách khởi tạo</a:t>
            </a:r>
            <a:endParaRPr dirty="0"/>
          </a:p>
        </p:txBody>
      </p:sp>
      <p:grpSp>
        <p:nvGrpSpPr>
          <p:cNvPr id="303" name="Google Shape;303;p27"/>
          <p:cNvGrpSpPr/>
          <p:nvPr/>
        </p:nvGrpSpPr>
        <p:grpSpPr>
          <a:xfrm rot="-899982">
            <a:off x="6893914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7"/>
          <p:cNvSpPr/>
          <p:nvPr/>
        </p:nvSpPr>
        <p:spPr>
          <a:xfrm>
            <a:off x="7384035" y="3418836"/>
            <a:ext cx="1470900" cy="14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" name="Google Shape;307;p27"/>
          <p:cNvCxnSpPr/>
          <p:nvPr/>
        </p:nvCxnSpPr>
        <p:spPr>
          <a:xfrm>
            <a:off x="705600" y="90190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8" name="Google Shape;308;p27"/>
          <p:cNvSpPr/>
          <p:nvPr/>
        </p:nvSpPr>
        <p:spPr>
          <a:xfrm>
            <a:off x="949770" y="-256671"/>
            <a:ext cx="990300" cy="99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7"/>
          <p:cNvGrpSpPr/>
          <p:nvPr/>
        </p:nvGrpSpPr>
        <p:grpSpPr>
          <a:xfrm>
            <a:off x="5560573" y="402937"/>
            <a:ext cx="2877827" cy="322452"/>
            <a:chOff x="705589" y="4238349"/>
            <a:chExt cx="2877827" cy="322452"/>
          </a:xfrm>
        </p:grpSpPr>
        <p:sp>
          <p:nvSpPr>
            <p:cNvPr id="310" name="Google Shape;310;p27"/>
            <p:cNvSpPr/>
            <p:nvPr/>
          </p:nvSpPr>
          <p:spPr>
            <a:xfrm rot="-5400000">
              <a:off x="705589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rot="-5400000">
              <a:off x="705589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rot="-5400000">
              <a:off x="91788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rot="-5400000">
              <a:off x="91788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-5400000">
              <a:off x="113017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5400000">
              <a:off x="113017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rot="-5400000">
              <a:off x="134246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rot="-5400000">
              <a:off x="134246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rot="-5400000">
              <a:off x="155476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-5400000">
              <a:off x="155476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rot="-5400000">
              <a:off x="176705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5400000">
              <a:off x="176705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rot="-5400000">
              <a:off x="197934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rot="-5400000">
              <a:off x="197934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rot="-5400000">
              <a:off x="219164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 rot="-5400000">
              <a:off x="219164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 rot="-5400000">
              <a:off x="240393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rot="-5400000">
              <a:off x="240393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rot="-5400000">
              <a:off x="261622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rot="-5400000">
              <a:off x="261622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 rot="-5400000">
              <a:off x="282852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-5400000">
              <a:off x="282852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rot="-5400000">
              <a:off x="304081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rot="-5400000">
              <a:off x="304081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-5400000">
              <a:off x="3253107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rot="-5400000">
              <a:off x="3253107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rot="-5400000">
              <a:off x="3465400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rot="-5400000">
              <a:off x="3465400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CF5144-EA94-3E59-566D-D4E0BB291B9A}"/>
              </a:ext>
            </a:extLst>
          </p:cNvPr>
          <p:cNvSpPr txBox="1"/>
          <p:nvPr/>
        </p:nvSpPr>
        <p:spPr>
          <a:xfrm>
            <a:off x="1218939" y="1756842"/>
            <a:ext cx="646456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ArrayList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Kiểu</a:t>
            </a: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dữ</a:t>
            </a: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liệu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 </a:t>
            </a:r>
            <a:r>
              <a:rPr lang="en-US" sz="1400" b="0" i="0" u="none" strike="noStrike" dirty="0">
                <a:solidFill>
                  <a:srgbClr val="001080"/>
                </a:solidFill>
                <a:effectLst/>
                <a:latin typeface="Roboto Mono"/>
              </a:rPr>
              <a:t>&lt;Tên&gt;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1400" b="0" i="0" u="none" strike="noStrike" dirty="0">
                <a:solidFill>
                  <a:srgbClr val="AF00DB"/>
                </a:solidFill>
                <a:effectLst/>
                <a:latin typeface="Roboto Mono"/>
              </a:rPr>
              <a:t>new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1400" b="0" i="0" u="none" strike="noStrike" dirty="0">
                <a:solidFill>
                  <a:srgbClr val="795E26"/>
                </a:solidFill>
                <a:effectLst/>
                <a:latin typeface="Roboto Mono"/>
              </a:rPr>
              <a:t>ArrayList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Kiểu</a:t>
            </a: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dữ</a:t>
            </a: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liệu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//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học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để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biết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thoai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ArrayList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Kiểu</a:t>
            </a: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dữ</a:t>
            </a: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liệu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 </a:t>
            </a:r>
            <a:r>
              <a:rPr lang="en-US" sz="1400" b="0" i="0" u="none" strike="noStrike" dirty="0">
                <a:solidFill>
                  <a:srgbClr val="001080"/>
                </a:solidFill>
                <a:effectLst/>
                <a:latin typeface="Roboto Mono"/>
              </a:rPr>
              <a:t>&lt;Tên&gt;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1400" b="0" i="0" u="none" strike="noStrike" dirty="0">
                <a:solidFill>
                  <a:srgbClr val="AF00DB"/>
                </a:solidFill>
                <a:effectLst/>
                <a:latin typeface="Roboto Mono"/>
              </a:rPr>
              <a:t>new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1400" b="0" i="0" u="none" strike="noStrike" dirty="0">
                <a:solidFill>
                  <a:srgbClr val="795E26"/>
                </a:solidFill>
                <a:effectLst/>
                <a:latin typeface="Roboto Mono"/>
              </a:rPr>
              <a:t>ArrayList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Kiểu</a:t>
            </a: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dữ</a:t>
            </a: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 </a:t>
            </a: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Roboto Mono"/>
              </a:rPr>
              <a:t>liệu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 </a:t>
            </a:r>
            <a:r>
              <a:rPr lang="en-US" sz="1400" b="0" i="0" u="none" strike="noStrike" dirty="0">
                <a:solidFill>
                  <a:srgbClr val="001080"/>
                </a:solidFill>
                <a:effectLst/>
                <a:latin typeface="Roboto Mono"/>
              </a:rPr>
              <a:t>&lt;Tên&gt;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1400" b="0" i="0" u="none" strike="noStrike" dirty="0">
                <a:solidFill>
                  <a:srgbClr val="AF00DB"/>
                </a:solidFill>
                <a:effectLst/>
                <a:latin typeface="Roboto Mono"/>
              </a:rPr>
              <a:t>new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1400" b="0" i="0" u="none" strike="noStrike" dirty="0">
                <a:solidFill>
                  <a:srgbClr val="795E26"/>
                </a:solidFill>
                <a:effectLst/>
                <a:latin typeface="Roboto Mono"/>
              </a:rPr>
              <a:t>ArrayList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&lt;&gt;();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Ví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dụ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ArrayList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 </a:t>
            </a:r>
            <a:r>
              <a:rPr lang="en-US" sz="1400" b="0" i="0" u="none" strike="noStrike" dirty="0">
                <a:solidFill>
                  <a:srgbClr val="001080"/>
                </a:solidFill>
                <a:effectLst/>
                <a:latin typeface="Roboto Mono"/>
              </a:rPr>
              <a:t>cars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1400" b="0" i="0" u="none" strike="noStrike" dirty="0">
                <a:solidFill>
                  <a:srgbClr val="AF00DB"/>
                </a:solidFill>
                <a:effectLst/>
                <a:latin typeface="Roboto Mono"/>
              </a:rPr>
              <a:t>new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1400" b="0" i="0" u="none" strike="noStrike" dirty="0">
                <a:solidFill>
                  <a:srgbClr val="795E26"/>
                </a:solidFill>
                <a:effectLst/>
                <a:latin typeface="Roboto Mono"/>
              </a:rPr>
              <a:t>ArrayList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&lt;&gt;();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ArrayList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Integer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 </a:t>
            </a:r>
            <a:r>
              <a:rPr lang="en-US" sz="1400" b="0" i="0" u="none" strike="noStrike" dirty="0">
                <a:solidFill>
                  <a:srgbClr val="001080"/>
                </a:solidFill>
                <a:effectLst/>
                <a:latin typeface="Roboto Mono"/>
              </a:rPr>
              <a:t>myNumbers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1400" b="0" i="0" u="none" strike="noStrike" dirty="0">
                <a:solidFill>
                  <a:srgbClr val="AF00DB"/>
                </a:solidFill>
                <a:effectLst/>
                <a:latin typeface="Roboto Mono"/>
              </a:rPr>
              <a:t>new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1400" b="0" i="0" u="none" strike="noStrike" dirty="0">
                <a:solidFill>
                  <a:srgbClr val="795E26"/>
                </a:solidFill>
                <a:effectLst/>
                <a:latin typeface="Roboto Mono"/>
              </a:rPr>
              <a:t>ArrayList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Integer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Integer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 </a:t>
            </a:r>
            <a:r>
              <a:rPr lang="en-US" sz="1400" b="0" i="0" u="none" strike="noStrike" dirty="0">
                <a:solidFill>
                  <a:srgbClr val="001080"/>
                </a:solidFill>
                <a:effectLst/>
                <a:latin typeface="Roboto Mono"/>
              </a:rPr>
              <a:t>myNumbers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= </a:t>
            </a:r>
            <a:r>
              <a:rPr lang="en-US" sz="1400" b="0" i="0" u="none" strike="noStrike" dirty="0">
                <a:solidFill>
                  <a:srgbClr val="AF00DB"/>
                </a:solidFill>
                <a:effectLst/>
                <a:latin typeface="Roboto Mono"/>
              </a:rPr>
              <a:t>new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 </a:t>
            </a:r>
            <a:r>
              <a:rPr lang="en-US" sz="1400" b="0" i="0" u="none" strike="noStrike" dirty="0">
                <a:solidFill>
                  <a:srgbClr val="795E26"/>
                </a:solidFill>
                <a:effectLst/>
                <a:latin typeface="Roboto Mono"/>
              </a:rPr>
              <a:t>ArrayList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&lt;</a:t>
            </a:r>
            <a:r>
              <a:rPr lang="en-US" sz="1400" b="0" i="0" u="none" strike="noStrike" dirty="0">
                <a:solidFill>
                  <a:srgbClr val="267F99"/>
                </a:solidFill>
                <a:effectLst/>
                <a:latin typeface="Roboto Mono"/>
              </a:rPr>
              <a:t>Integer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&gt;();</a:t>
            </a:r>
            <a:endParaRPr lang="en-US" sz="1400" b="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Một số phương thức phổ biến</a:t>
            </a:r>
            <a:endParaRPr dirty="0"/>
          </a:p>
        </p:txBody>
      </p:sp>
      <p:cxnSp>
        <p:nvCxnSpPr>
          <p:cNvPr id="681" name="Google Shape;681;p36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682" name="Google Shape;682;p36"/>
          <p:cNvGrpSpPr/>
          <p:nvPr/>
        </p:nvGrpSpPr>
        <p:grpSpPr>
          <a:xfrm>
            <a:off x="6721768" y="2371215"/>
            <a:ext cx="3527353" cy="3527353"/>
            <a:chOff x="6075786" y="2219333"/>
            <a:chExt cx="3027251" cy="3027251"/>
          </a:xfrm>
        </p:grpSpPr>
        <p:grpSp>
          <p:nvGrpSpPr>
            <p:cNvPr id="683" name="Google Shape;683;p36"/>
            <p:cNvGrpSpPr/>
            <p:nvPr/>
          </p:nvGrpSpPr>
          <p:grpSpPr>
            <a:xfrm rot="-5400000">
              <a:off x="6075786" y="2219333"/>
              <a:ext cx="3027251" cy="3027251"/>
              <a:chOff x="436975" y="792140"/>
              <a:chExt cx="2051400" cy="2051400"/>
            </a:xfrm>
          </p:grpSpPr>
          <p:sp>
            <p:nvSpPr>
              <p:cNvPr id="684" name="Google Shape;684;p36"/>
              <p:cNvSpPr/>
              <p:nvPr/>
            </p:nvSpPr>
            <p:spPr>
              <a:xfrm rot="729440">
                <a:off x="599415" y="954580"/>
                <a:ext cx="1726521" cy="172652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 rot="732455">
                <a:off x="1580926" y="908445"/>
                <a:ext cx="127687" cy="12768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36"/>
            <p:cNvSpPr/>
            <p:nvPr/>
          </p:nvSpPr>
          <p:spPr>
            <a:xfrm>
              <a:off x="6532670" y="2676241"/>
              <a:ext cx="2113800" cy="211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36"/>
          <p:cNvSpPr txBox="1">
            <a:spLocks noGrp="1"/>
          </p:cNvSpPr>
          <p:nvPr>
            <p:ph type="body" idx="1"/>
          </p:nvPr>
        </p:nvSpPr>
        <p:spPr>
          <a:xfrm>
            <a:off x="720000" y="1017793"/>
            <a:ext cx="7704000" cy="4029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A</a:t>
            </a:r>
            <a:r>
              <a:rPr lang="en" sz="1800" dirty="0"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dd: Thêm phần tử</a:t>
            </a:r>
            <a:endParaRPr sz="1800" dirty="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// Add elements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("Dog");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("Cat");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("Horse");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System.out.println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("ArrayList: " + animals);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ArrayList: [Dog, Cat, Horse]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Truy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cập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phần tử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trong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ArrayList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bằng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Roboto Mono"/>
              </a:rPr>
              <a:t>hàm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Roboto Mono"/>
              </a:rPr>
              <a:t> get()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 err="1">
                <a:solidFill>
                  <a:srgbClr val="267F99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600" b="0" i="0" u="none" strike="noStrike" dirty="0" err="1">
                <a:solidFill>
                  <a:srgbClr val="0070C1"/>
                </a:solidFill>
                <a:effectLst/>
                <a:latin typeface="Arial" panose="020B0604020202020204" pitchFamily="34" charset="0"/>
              </a:rPr>
              <a:t>out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600" b="0" i="0" u="none" strike="noStrike" dirty="0" err="1">
                <a:solidFill>
                  <a:srgbClr val="795E26"/>
                </a:solidFill>
                <a:effectLst/>
                <a:latin typeface="Arial" panose="020B0604020202020204" pitchFamily="34" charset="0"/>
              </a:rPr>
              <a:t>println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Hack"/>
              </a:rPr>
              <a:t>animals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600" b="0" i="0" u="none" strike="noStrike" dirty="0" err="1">
                <a:solidFill>
                  <a:srgbClr val="795E26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600" b="0" i="0" u="none" strike="noStrike" dirty="0">
                <a:solidFill>
                  <a:srgbClr val="098658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effectLst/>
              </a:rPr>
              <a:t>-&gt; Result: Cat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1960</Words>
  <Application>Microsoft Office PowerPoint</Application>
  <PresentationFormat>On-screen Show (16:9)</PresentationFormat>
  <Paragraphs>243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Mulish</vt:lpstr>
      <vt:lpstr>Roboto</vt:lpstr>
      <vt:lpstr>BlinkMacSystemFont</vt:lpstr>
      <vt:lpstr>Monaco</vt:lpstr>
      <vt:lpstr>Hack</vt:lpstr>
      <vt:lpstr>Verdana</vt:lpstr>
      <vt:lpstr>Bebas Neue</vt:lpstr>
      <vt:lpstr>Arial Narrow</vt:lpstr>
      <vt:lpstr>Wingdings</vt:lpstr>
      <vt:lpstr>Courier New</vt:lpstr>
      <vt:lpstr>Nunito Light</vt:lpstr>
      <vt:lpstr>Muli</vt:lpstr>
      <vt:lpstr>Playfair Display ExtraBold</vt:lpstr>
      <vt:lpstr>Arial</vt:lpstr>
      <vt:lpstr>Calibri</vt:lpstr>
      <vt:lpstr>Roboto Mono</vt:lpstr>
      <vt:lpstr>Minimalist Business Basic Template by Slidesgo</vt:lpstr>
      <vt:lpstr>Array List</vt:lpstr>
      <vt:lpstr>Nhắc lại kiến thức</vt:lpstr>
      <vt:lpstr>Tổng quan về ArrayList</vt:lpstr>
      <vt:lpstr>Array List</vt:lpstr>
      <vt:lpstr>Đặc điểm của ArrayList</vt:lpstr>
      <vt:lpstr>Nhắc lại Array</vt:lpstr>
      <vt:lpstr>So sánh Array và ArrayList</vt:lpstr>
      <vt:lpstr>Cách khởi tạo</vt:lpstr>
      <vt:lpstr>Một số phương thức phổ biến</vt:lpstr>
      <vt:lpstr>Một số phương thức phổ biến</vt:lpstr>
      <vt:lpstr>Một số phương thức phổ biến</vt:lpstr>
      <vt:lpstr>Một số phương thức của ArrayList</vt:lpstr>
      <vt:lpstr>Một số phương thức phổ biến</vt:lpstr>
      <vt:lpstr>PowerPoint Presentation</vt:lpstr>
      <vt:lpstr>PowerPoint Presentation</vt:lpstr>
      <vt:lpstr>Sort()</vt:lpstr>
      <vt:lpstr>Lab1</vt:lpstr>
      <vt:lpstr>Bài tập: Quản lý hộ dân</vt:lpstr>
      <vt:lpstr>Bài tập: Tiktok</vt:lpstr>
      <vt:lpstr>Quản lý trận đấu xếp hạng</vt:lpstr>
      <vt:lpstr>TechMaster</vt:lpstr>
      <vt:lpstr>Quản lý trường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List</dc:title>
  <dc:creator>ASUS</dc:creator>
  <cp:lastModifiedBy>chu đạt</cp:lastModifiedBy>
  <cp:revision>4</cp:revision>
  <dcterms:modified xsi:type="dcterms:W3CDTF">2022-11-16T08:06:04Z</dcterms:modified>
</cp:coreProperties>
</file>