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 id="2147483651" r:id="rId5"/>
    <p:sldMasterId id="2147483648" r:id="rId6"/>
  </p:sldMasterIdLst>
  <p:notesMasterIdLst>
    <p:notesMasterId r:id="rId37"/>
  </p:notesMasterIdLst>
  <p:handoutMasterIdLst>
    <p:handoutMasterId r:id="rId38"/>
  </p:handoutMasterIdLst>
  <p:sldIdLst>
    <p:sldId id="257" r:id="rId7"/>
    <p:sldId id="276" r:id="rId8"/>
    <p:sldId id="273" r:id="rId9"/>
    <p:sldId id="285" r:id="rId10"/>
    <p:sldId id="286" r:id="rId11"/>
    <p:sldId id="287" r:id="rId12"/>
    <p:sldId id="279" r:id="rId13"/>
    <p:sldId id="293" r:id="rId14"/>
    <p:sldId id="292" r:id="rId15"/>
    <p:sldId id="290" r:id="rId16"/>
    <p:sldId id="289" r:id="rId17"/>
    <p:sldId id="294" r:id="rId18"/>
    <p:sldId id="316" r:id="rId19"/>
    <p:sldId id="298" r:id="rId20"/>
    <p:sldId id="299" r:id="rId21"/>
    <p:sldId id="300" r:id="rId22"/>
    <p:sldId id="317" r:id="rId23"/>
    <p:sldId id="302" r:id="rId24"/>
    <p:sldId id="282" r:id="rId25"/>
    <p:sldId id="303" r:id="rId26"/>
    <p:sldId id="308" r:id="rId27"/>
    <p:sldId id="309" r:id="rId28"/>
    <p:sldId id="283" r:id="rId29"/>
    <p:sldId id="314" r:id="rId30"/>
    <p:sldId id="281" r:id="rId31"/>
    <p:sldId id="313" r:id="rId32"/>
    <p:sldId id="284" r:id="rId33"/>
    <p:sldId id="312" r:id="rId34"/>
    <p:sldId id="315" r:id="rId35"/>
    <p:sldId id="275"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4">
          <p15:clr>
            <a:srgbClr val="A4A3A4"/>
          </p15:clr>
        </p15:guide>
        <p15:guide id="2" pos="5312">
          <p15:clr>
            <a:srgbClr val="A4A3A4"/>
          </p15:clr>
        </p15:guide>
        <p15:guide id="3" pos="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5E"/>
    <a:srgbClr val="0094C8"/>
    <a:srgbClr val="084074"/>
    <a:srgbClr val="0F49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5" autoAdjust="0"/>
    <p:restoredTop sz="72189" autoAdjust="0"/>
  </p:normalViewPr>
  <p:slideViewPr>
    <p:cSldViewPr snapToGrid="0" snapToObjects="1" showGuides="1">
      <p:cViewPr varScale="1">
        <p:scale>
          <a:sx n="85" d="100"/>
          <a:sy n="85" d="100"/>
        </p:scale>
        <p:origin x="1762" y="48"/>
      </p:cViewPr>
      <p:guideLst>
        <p:guide orient="horz" pos="3084"/>
        <p:guide pos="5312"/>
        <p:guide pos="35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E6057C-8CEC-4446-98D8-2A07D60C60EB}" type="datetimeFigureOut">
              <a:rPr lang="zh-CN" altLang="en-US"/>
              <a:pPr/>
              <a:t>2014/12/16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F3FF4-5E08-DE4D-B923-6FF453A9FFE6}" type="slidenum">
              <a:rPr/>
              <a:pPr/>
              <a:t>‹#›</a:t>
            </a:fld>
            <a:endParaRPr lang="en-US"/>
          </a:p>
        </p:txBody>
      </p:sp>
    </p:spTree>
    <p:extLst>
      <p:ext uri="{BB962C8B-B14F-4D97-AF65-F5344CB8AC3E}">
        <p14:creationId xmlns:p14="http://schemas.microsoft.com/office/powerpoint/2010/main" val="3792096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8F82C-5BD3-2E40-BD4B-8257262AA71E}" type="datetimeFigureOut">
              <a:rPr lang="zh-CN" altLang="en-US"/>
              <a:pPr/>
              <a:t>2014/12/16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4EEF9-8B0F-D542-A06D-2E8CBED689D6}" type="slidenum">
              <a:rPr/>
              <a:pPr/>
              <a:t>‹#›</a:t>
            </a:fld>
            <a:endParaRPr lang="en-US"/>
          </a:p>
        </p:txBody>
      </p:sp>
    </p:spTree>
    <p:extLst>
      <p:ext uri="{BB962C8B-B14F-4D97-AF65-F5344CB8AC3E}">
        <p14:creationId xmlns:p14="http://schemas.microsoft.com/office/powerpoint/2010/main" val="1439214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pPr/>
              <a:t>1</a:t>
            </a:fld>
            <a:endParaRPr lang="en-US"/>
          </a:p>
        </p:txBody>
      </p:sp>
    </p:spTree>
    <p:extLst>
      <p:ext uri="{BB962C8B-B14F-4D97-AF65-F5344CB8AC3E}">
        <p14:creationId xmlns:p14="http://schemas.microsoft.com/office/powerpoint/2010/main" val="2281533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43287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4541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511904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C4EEF9-8B0F-D542-A06D-2E8CBED689D6}" type="slidenum">
              <a:rPr lang="en-US" smtClean="0"/>
              <a:pPr/>
              <a:t>20</a:t>
            </a:fld>
            <a:endParaRPr lang="en-US"/>
          </a:p>
        </p:txBody>
      </p:sp>
    </p:spTree>
    <p:extLst>
      <p:ext uri="{BB962C8B-B14F-4D97-AF65-F5344CB8AC3E}">
        <p14:creationId xmlns:p14="http://schemas.microsoft.com/office/powerpoint/2010/main" val="220008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376126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162214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Clr>
                <a:schemeClr val="accent1"/>
              </a:buClr>
              <a:buFont typeface="Arial"/>
              <a:buNone/>
              <a:defRPr>
                <a:solidFill>
                  <a:srgbClr val="FFFFFF"/>
                </a:solidFill>
              </a:defRPr>
            </a:lvl1pPr>
            <a:lvl2pPr marL="457200" indent="0">
              <a:buClr>
                <a:schemeClr val="accent1"/>
              </a:buClr>
              <a:buFont typeface="Arial"/>
              <a:buNone/>
              <a:defRPr>
                <a:solidFill>
                  <a:srgbClr val="FFFFFF"/>
                </a:solidFill>
              </a:defRPr>
            </a:lvl2pPr>
            <a:lvl3pPr marL="914400" indent="0">
              <a:buClr>
                <a:schemeClr val="accent1"/>
              </a:buClr>
              <a:buFont typeface="Arial"/>
              <a:buNone/>
              <a:defRPr>
                <a:solidFill>
                  <a:srgbClr val="FFFFFF"/>
                </a:solidFill>
              </a:defRPr>
            </a:lvl3pPr>
            <a:lvl4pPr marL="1371600" indent="0">
              <a:buClr>
                <a:schemeClr val="accent1"/>
              </a:buClr>
              <a:buFont typeface="Arial"/>
              <a:buNone/>
              <a:defRPr>
                <a:solidFill>
                  <a:srgbClr val="FFFFFF"/>
                </a:solidFill>
              </a:defRPr>
            </a:lvl4pPr>
            <a:lvl5pPr marL="1828800" indent="0">
              <a:buClr>
                <a:schemeClr val="accent1"/>
              </a:buClr>
              <a:buFont typeface="Arial"/>
              <a:buNone/>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540650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vider Slide 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6" y="3400425"/>
            <a:ext cx="9144485" cy="1743074"/>
          </a:xfrm>
          <a:prstGeom prst="rect">
            <a:avLst/>
          </a:prstGeom>
        </p:spPr>
      </p:pic>
      <p:sp>
        <p:nvSpPr>
          <p:cNvPr id="7" name="Rectangle 6"/>
          <p:cNvSpPr/>
          <p:nvPr userDrawn="1"/>
        </p:nvSpPr>
        <p:spPr>
          <a:xfrm>
            <a:off x="0" y="0"/>
            <a:ext cx="9144000" cy="35718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1"/>
          <p:cNvSpPr>
            <a:spLocks noGrp="1"/>
          </p:cNvSpPr>
          <p:nvPr>
            <p:ph type="title" hasCustomPrompt="1"/>
          </p:nvPr>
        </p:nvSpPr>
        <p:spPr>
          <a:xfrm>
            <a:off x="457200" y="1885951"/>
            <a:ext cx="6477000" cy="1021556"/>
          </a:xfrm>
          <a:prstGeom prst="rect">
            <a:avLst/>
          </a:prstGeom>
        </p:spPr>
        <p:txBody>
          <a:bodyPr anchor="ctr" anchorCtr="0"/>
          <a:lstStyle>
            <a:lvl1pPr algn="l">
              <a:lnSpc>
                <a:spcPct val="100000"/>
              </a:lnSpc>
              <a:defRPr sz="3800" b="0" i="0" cap="none">
                <a:solidFill>
                  <a:schemeClr val="accent3"/>
                </a:solidFill>
                <a:latin typeface="Intel Clear"/>
                <a:cs typeface="Intel Clear"/>
              </a:defRPr>
            </a:lvl1pPr>
          </a:lstStyle>
          <a:p>
            <a:r>
              <a:rPr lang="en-US" dirty="0" smtClean="0"/>
              <a:t>Click To Edit Section Divider title Style</a:t>
            </a:r>
            <a:endParaRPr lang="en-US" dirty="0"/>
          </a:p>
        </p:txBody>
      </p:sp>
    </p:spTree>
    <p:extLst>
      <p:ext uri="{BB962C8B-B14F-4D97-AF65-F5344CB8AC3E}">
        <p14:creationId xmlns:p14="http://schemas.microsoft.com/office/powerpoint/2010/main" val="2688716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1036320" y="1597819"/>
            <a:ext cx="7772400" cy="1102519"/>
          </a:xfrm>
        </p:spPr>
        <p:txBody>
          <a:bodyPr>
            <a:noAutofit/>
          </a:bodyPr>
          <a:lstStyle>
            <a:lvl1pPr algn="r">
              <a:defRPr sz="5400"/>
            </a:lvl1pPr>
          </a:lstStyle>
          <a:p>
            <a:r>
              <a:rPr lang="en-US" dirty="0"/>
              <a:t>Click to edit Master title style</a:t>
            </a:r>
          </a:p>
        </p:txBody>
      </p:sp>
      <p:sp>
        <p:nvSpPr>
          <p:cNvPr id="3" name="Subtitle 2"/>
          <p:cNvSpPr>
            <a:spLocks noGrp="1"/>
          </p:cNvSpPr>
          <p:nvPr>
            <p:ph type="subTitle" idx="1"/>
          </p:nvPr>
        </p:nvSpPr>
        <p:spPr>
          <a:xfrm>
            <a:off x="1717040" y="4019550"/>
            <a:ext cx="7086600" cy="674370"/>
          </a:xfrm>
        </p:spPr>
        <p:txBody>
          <a:bodyPr>
            <a:normAutofit/>
          </a:bodyPr>
          <a:lstStyle>
            <a:lvl1pPr marL="0" indent="0" algn="r">
              <a:buNone/>
              <a:defRPr sz="1800">
                <a:solidFill>
                  <a:srgbClr val="0071C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75649" y="293056"/>
            <a:ext cx="714301" cy="507154"/>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6" y="3400425"/>
            <a:ext cx="9144485" cy="1743074"/>
          </a:xfrm>
          <a:prstGeom prst="rect">
            <a:avLst/>
          </a:prstGeom>
        </p:spPr>
      </p:pic>
      <p:sp>
        <p:nvSpPr>
          <p:cNvPr id="7" name="Rectangle 6"/>
          <p:cNvSpPr/>
          <p:nvPr userDrawn="1"/>
        </p:nvSpPr>
        <p:spPr>
          <a:xfrm>
            <a:off x="0" y="0"/>
            <a:ext cx="9144000" cy="35718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1"/>
          <p:cNvSpPr>
            <a:spLocks noGrp="1"/>
          </p:cNvSpPr>
          <p:nvPr>
            <p:ph type="title" hasCustomPrompt="1"/>
          </p:nvPr>
        </p:nvSpPr>
        <p:spPr>
          <a:xfrm>
            <a:off x="457200" y="1885951"/>
            <a:ext cx="6477000" cy="1021556"/>
          </a:xfrm>
          <a:prstGeom prst="rect">
            <a:avLst/>
          </a:prstGeom>
        </p:spPr>
        <p:txBody>
          <a:bodyPr anchor="ctr" anchorCtr="0"/>
          <a:lstStyle>
            <a:lvl1pPr algn="l">
              <a:lnSpc>
                <a:spcPct val="100000"/>
              </a:lnSpc>
              <a:defRPr sz="3800" b="0" i="0" cap="none">
                <a:solidFill>
                  <a:schemeClr val="accent3"/>
                </a:solidFill>
                <a:latin typeface="Intel Clear"/>
                <a:cs typeface="Intel Clear"/>
              </a:defRPr>
            </a:lvl1pPr>
          </a:lstStyle>
          <a:p>
            <a:r>
              <a:rPr lang="en-US" dirty="0" smtClean="0"/>
              <a:t>Click To Edit Section Divider title Style</a:t>
            </a:r>
            <a:endParaRPr lang="en-US" dirty="0"/>
          </a:p>
        </p:txBody>
      </p:sp>
    </p:spTree>
    <p:extLst>
      <p:ext uri="{BB962C8B-B14F-4D97-AF65-F5344CB8AC3E}">
        <p14:creationId xmlns:p14="http://schemas.microsoft.com/office/powerpoint/2010/main" val="26887168"/>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Final Slide">
    <p:bg>
      <p:bgPr>
        <a:solidFill>
          <a:schemeClr val="tx1"/>
        </a:solidFill>
        <a:effectLst/>
      </p:bgPr>
    </p:bg>
    <p:spTree>
      <p:nvGrpSpPr>
        <p:cNvPr id="1" name=""/>
        <p:cNvGrpSpPr/>
        <p:nvPr/>
      </p:nvGrpSpPr>
      <p:grpSpPr>
        <a:xfrm>
          <a:off x="0" y="0"/>
          <a:ext cx="0" cy="0"/>
          <a:chOff x="0" y="0"/>
          <a:chExt cx="0" cy="0"/>
        </a:xfrm>
      </p:grpSpPr>
      <p:pic>
        <p:nvPicPr>
          <p:cNvPr id="16" name="Picture 15" descr="Intel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0208" y="1724025"/>
            <a:ext cx="2999440" cy="2124604"/>
          </a:xfrm>
          <a:prstGeom prst="rect">
            <a:avLst/>
          </a:prstGeom>
        </p:spPr>
      </p:pic>
    </p:spTree>
    <p:extLst>
      <p:ext uri="{BB962C8B-B14F-4D97-AF65-F5344CB8AC3E}">
        <p14:creationId xmlns:p14="http://schemas.microsoft.com/office/powerpoint/2010/main" val="969764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Slide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Clr>
                <a:schemeClr val="accent1"/>
              </a:buClr>
              <a:buFont typeface="Arial"/>
              <a:buNone/>
              <a:defRPr>
                <a:solidFill>
                  <a:srgbClr val="FFFFFF"/>
                </a:solidFill>
              </a:defRPr>
            </a:lvl1pPr>
            <a:lvl2pPr marL="457200" indent="0">
              <a:buClr>
                <a:schemeClr val="accent1"/>
              </a:buClr>
              <a:buFont typeface="Arial"/>
              <a:buNone/>
              <a:defRPr>
                <a:solidFill>
                  <a:srgbClr val="FFFFFF"/>
                </a:solidFill>
              </a:defRPr>
            </a:lvl2pPr>
            <a:lvl3pPr marL="914400" indent="0">
              <a:buClr>
                <a:schemeClr val="accent1"/>
              </a:buClr>
              <a:buFont typeface="Arial"/>
              <a:buNone/>
              <a:defRPr>
                <a:solidFill>
                  <a:srgbClr val="FFFFFF"/>
                </a:solidFill>
              </a:defRPr>
            </a:lvl3pPr>
            <a:lvl4pPr marL="1371600" indent="0">
              <a:buClr>
                <a:schemeClr val="accent1"/>
              </a:buClr>
              <a:buFont typeface="Arial"/>
              <a:buNone/>
              <a:defRPr>
                <a:solidFill>
                  <a:srgbClr val="FFFFFF"/>
                </a:solidFill>
              </a:defRPr>
            </a:lvl4pPr>
            <a:lvl5pPr marL="1828800" indent="0">
              <a:buClr>
                <a:schemeClr val="accent1"/>
              </a:buClr>
              <a:buFont typeface="Arial"/>
              <a:buNone/>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86778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column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00151"/>
            <a:ext cx="3962400" cy="3394472"/>
          </a:xfrm>
        </p:spPr>
        <p:txBody>
          <a:bodyPr>
            <a:normAutofit/>
          </a:bodyPr>
          <a:lstStyle>
            <a:lvl1pPr marL="233363" indent="-233363">
              <a:buClr>
                <a:schemeClr val="bg1"/>
              </a:buClr>
              <a:buFont typeface="Arial"/>
              <a:buChar char="•"/>
              <a:defRPr sz="2400">
                <a:solidFill>
                  <a:srgbClr val="FFFFFF"/>
                </a:solidFill>
              </a:defRPr>
            </a:lvl1pPr>
            <a:lvl2pPr marL="690563" indent="-233363">
              <a:buClr>
                <a:schemeClr val="bg1"/>
              </a:buClr>
              <a:buFont typeface="Arial"/>
              <a:buChar char="•"/>
              <a:defRPr sz="2000">
                <a:solidFill>
                  <a:srgbClr val="FFFFFF"/>
                </a:solidFill>
              </a:defRPr>
            </a:lvl2pPr>
            <a:lvl3pPr marL="1087438" indent="-173038">
              <a:buClr>
                <a:schemeClr val="bg1"/>
              </a:buClr>
              <a:buFont typeface="Arial"/>
              <a:buChar char="•"/>
              <a:defRPr sz="1800">
                <a:solidFill>
                  <a:srgbClr val="FFFFFF"/>
                </a:solidFill>
              </a:defRPr>
            </a:lvl3pPr>
            <a:lvl4pPr marL="1544638" indent="-173038">
              <a:buClr>
                <a:schemeClr val="bg1"/>
              </a:buClr>
              <a:buFont typeface="Arial"/>
              <a:buChar char="•"/>
              <a:defRPr sz="1600">
                <a:solidFill>
                  <a:srgbClr val="FFFFFF"/>
                </a:solidFill>
              </a:defRPr>
            </a:lvl4pPr>
            <a:lvl5pPr marL="2001838" indent="-173038">
              <a:buClr>
                <a:schemeClr val="bg1"/>
              </a:buClr>
              <a:buFont typeface="Arial"/>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6847840" y="4725114"/>
            <a:ext cx="2133600" cy="273844"/>
          </a:xfrm>
          <a:prstGeom prst="rect">
            <a:avLst/>
          </a:prstGeom>
        </p:spPr>
        <p:txBody>
          <a:bodyPr/>
          <a:lstStyle>
            <a:lvl1pPr algn="r">
              <a:defRPr sz="1100">
                <a:solidFill>
                  <a:schemeClr val="bg1"/>
                </a:solidFill>
                <a:latin typeface="Verdana"/>
                <a:cs typeface="Verdana"/>
              </a:defRPr>
            </a:lvl1pPr>
          </a:lstStyle>
          <a:p>
            <a:fld id="{6A174EDC-730F-0E4F-8F7E-AD594D963D71}" type="slidenum">
              <a:rPr lang="en-US"/>
              <a:pPr/>
              <a:t>‹#›</a:t>
            </a:fld>
            <a:endParaRPr lang="en-US"/>
          </a:p>
        </p:txBody>
      </p:sp>
      <p:sp>
        <p:nvSpPr>
          <p:cNvPr id="6" name="Content Placeholder 2"/>
          <p:cNvSpPr>
            <a:spLocks noGrp="1"/>
          </p:cNvSpPr>
          <p:nvPr>
            <p:ph idx="10"/>
          </p:nvPr>
        </p:nvSpPr>
        <p:spPr>
          <a:xfrm>
            <a:off x="4737100" y="1200151"/>
            <a:ext cx="3962400" cy="3394472"/>
          </a:xfrm>
        </p:spPr>
        <p:txBody>
          <a:bodyPr>
            <a:normAutofit/>
          </a:bodyPr>
          <a:lstStyle>
            <a:lvl1pPr marL="233363" indent="-233363">
              <a:buClr>
                <a:schemeClr val="bg1"/>
              </a:buClr>
              <a:buFont typeface="Arial"/>
              <a:buChar char="•"/>
              <a:defRPr sz="2400">
                <a:solidFill>
                  <a:srgbClr val="FFFFFF"/>
                </a:solidFill>
              </a:defRPr>
            </a:lvl1pPr>
            <a:lvl2pPr marL="690563" indent="-233363">
              <a:buClr>
                <a:schemeClr val="bg1"/>
              </a:buClr>
              <a:buFont typeface="Arial"/>
              <a:buChar char="•"/>
              <a:defRPr sz="2000">
                <a:solidFill>
                  <a:srgbClr val="FFFFFF"/>
                </a:solidFill>
              </a:defRPr>
            </a:lvl2pPr>
            <a:lvl3pPr marL="1087438" indent="-173038">
              <a:buClr>
                <a:schemeClr val="bg1"/>
              </a:buClr>
              <a:buFont typeface="Arial"/>
              <a:buChar char="•"/>
              <a:defRPr sz="1800">
                <a:solidFill>
                  <a:srgbClr val="FFFFFF"/>
                </a:solidFill>
              </a:defRPr>
            </a:lvl3pPr>
            <a:lvl4pPr marL="1544638" indent="-173038">
              <a:buClr>
                <a:schemeClr val="bg1"/>
              </a:buClr>
              <a:buFont typeface="Arial"/>
              <a:buChar char="•"/>
              <a:defRPr sz="1600">
                <a:solidFill>
                  <a:srgbClr val="FFFFFF"/>
                </a:solidFill>
              </a:defRPr>
            </a:lvl4pPr>
            <a:lvl5pPr marL="2001838" indent="-173038">
              <a:buClr>
                <a:schemeClr val="bg1"/>
              </a:buClr>
              <a:buFont typeface="Arial"/>
              <a:buChar char="•"/>
              <a:defRPr sz="1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49104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Intel Clear"/>
                <a:cs typeface="Intel Clear"/>
              </a:defRPr>
            </a:lvl1pPr>
          </a:lstStyle>
          <a:p>
            <a:r>
              <a:rPr lang="en-US"/>
              <a:t>Click to edit Master title style</a:t>
            </a:r>
          </a:p>
        </p:txBody>
      </p:sp>
      <p:sp>
        <p:nvSpPr>
          <p:cNvPr id="3" name="Content Placeholder 2"/>
          <p:cNvSpPr>
            <a:spLocks noGrp="1"/>
          </p:cNvSpPr>
          <p:nvPr>
            <p:ph idx="1"/>
          </p:nvPr>
        </p:nvSpPr>
        <p:spPr/>
        <p:txBody>
          <a:bodyPr/>
          <a:lstStyle>
            <a:lvl1pPr marL="233363" indent="-233363">
              <a:buClr>
                <a:schemeClr val="accent1"/>
              </a:buClr>
              <a:buFont typeface="Wingdings" charset="2"/>
              <a:buChar char="§"/>
              <a:defRPr sz="2800">
                <a:solidFill>
                  <a:schemeClr val="tx1"/>
                </a:solidFill>
                <a:latin typeface="Intel Clear"/>
                <a:cs typeface="Intel Clear"/>
              </a:defRPr>
            </a:lvl1pPr>
            <a:lvl2pPr marL="690563" indent="-233363">
              <a:buClr>
                <a:schemeClr val="accent1"/>
              </a:buClr>
              <a:buFont typeface="Wingdings" charset="2"/>
              <a:buChar char="§"/>
              <a:defRPr sz="18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800">
                <a:solidFill>
                  <a:schemeClr val="tx1"/>
                </a:solidFill>
                <a:latin typeface="Intel Clear"/>
                <a:cs typeface="Intel Clear"/>
              </a:defRPr>
            </a:lvl4pPr>
            <a:lvl5pPr marL="2001838" indent="-173038">
              <a:buClr>
                <a:schemeClr val="accent1"/>
              </a:buClr>
              <a:buFont typeface="Wingdings" charset="2"/>
              <a:buChar char="§"/>
              <a:defRPr sz="1800">
                <a:solidFill>
                  <a:schemeClr val="tx1"/>
                </a:solidFill>
                <a:latin typeface="Intel Clear"/>
                <a:cs typeface="Intel Cle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419100" y="4910852"/>
            <a:ext cx="459740" cy="273844"/>
          </a:xfrm>
          <a:prstGeom prst="rect">
            <a:avLst/>
          </a:prstGeom>
        </p:spPr>
        <p:txBody>
          <a:bodyPr/>
          <a:lstStyle>
            <a:lvl1pPr algn="r">
              <a:defRPr sz="1100">
                <a:solidFill>
                  <a:srgbClr val="000000"/>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8188827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 content 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Intel Clear"/>
                <a:cs typeface="Intel Clear"/>
              </a:defRPr>
            </a:lvl1pPr>
          </a:lstStyle>
          <a:p>
            <a:r>
              <a:rPr lang="en-US"/>
              <a:t>Click to edit Master title style</a:t>
            </a:r>
          </a:p>
        </p:txBody>
      </p:sp>
      <p:sp>
        <p:nvSpPr>
          <p:cNvPr id="3" name="Content Placeholder 2"/>
          <p:cNvSpPr>
            <a:spLocks noGrp="1"/>
          </p:cNvSpPr>
          <p:nvPr>
            <p:ph idx="1"/>
          </p:nvPr>
        </p:nvSpPr>
        <p:spPr>
          <a:xfrm>
            <a:off x="4572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47244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419100" y="4910852"/>
            <a:ext cx="459740" cy="273844"/>
          </a:xfrm>
          <a:prstGeom prst="rect">
            <a:avLst/>
          </a:prstGeom>
        </p:spPr>
        <p:txBody>
          <a:bodyPr/>
          <a:lstStyle>
            <a:lvl1pPr algn="r">
              <a:defRPr sz="1100">
                <a:solidFill>
                  <a:srgbClr val="000000"/>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13740725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1036320" y="1597819"/>
            <a:ext cx="7772400" cy="1102519"/>
          </a:xfrm>
        </p:spPr>
        <p:txBody>
          <a:bodyPr>
            <a:noAutofit/>
          </a:bodyPr>
          <a:lstStyle>
            <a:lvl1pPr algn="r">
              <a:defRPr sz="5400">
                <a:latin typeface="Intel Clear"/>
                <a:cs typeface="Intel Clear"/>
              </a:defRPr>
            </a:lvl1pPr>
          </a:lstStyle>
          <a:p>
            <a:r>
              <a:rPr lang="en-US"/>
              <a:t>Click to edit Master title style</a:t>
            </a:r>
          </a:p>
        </p:txBody>
      </p:sp>
      <p:sp>
        <p:nvSpPr>
          <p:cNvPr id="3" name="Subtitle 2"/>
          <p:cNvSpPr>
            <a:spLocks noGrp="1"/>
          </p:cNvSpPr>
          <p:nvPr>
            <p:ph type="subTitle" idx="1"/>
          </p:nvPr>
        </p:nvSpPr>
        <p:spPr>
          <a:xfrm>
            <a:off x="1717040" y="4019550"/>
            <a:ext cx="7086600" cy="674370"/>
          </a:xfrm>
        </p:spPr>
        <p:txBody>
          <a:bodyPr>
            <a:normAutofit/>
          </a:bodyPr>
          <a:lstStyle>
            <a:lvl1pPr marL="0" indent="0" algn="r">
              <a:buNone/>
              <a:defRPr sz="1800">
                <a:solidFill>
                  <a:srgbClr val="0071C5"/>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5" name="Picture 4" descr="Intel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83165" y="293056"/>
            <a:ext cx="954435" cy="507044"/>
          </a:xfrm>
          <a:prstGeom prst="rect">
            <a:avLst/>
          </a:prstGeom>
        </p:spPr>
      </p:pic>
    </p:spTree>
    <p:extLst>
      <p:ext uri="{BB962C8B-B14F-4D97-AF65-F5344CB8AC3E}">
        <p14:creationId xmlns:p14="http://schemas.microsoft.com/office/powerpoint/2010/main" val="36626023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86" y="-274"/>
            <a:ext cx="9144486" cy="5143773"/>
          </a:xfrm>
          <a:prstGeom prst="rect">
            <a:avLst/>
          </a:prstGeom>
        </p:spPr>
      </p:pic>
      <p:pic>
        <p:nvPicPr>
          <p:cNvPr id="7" name="Picture 6" descr="PPTCovers-01.png"/>
          <p:cNvPicPr>
            <a:picLocks noChangeAspect="1"/>
          </p:cNvPicPr>
          <p:nvPr userDrawn="1"/>
        </p:nvPicPr>
        <p:blipFill rotWithShape="1">
          <a:blip r:embed="rId4" cstate="email">
            <a:extLst>
              <a:ext uri="{28A0092B-C50C-407E-A947-70E740481C1C}">
                <a14:useLocalDpi xmlns:a14="http://schemas.microsoft.com/office/drawing/2010/main"/>
              </a:ext>
            </a:extLst>
          </a:blip>
          <a:srcRect l="1" r="-536"/>
          <a:stretch/>
        </p:blipFill>
        <p:spPr bwMode="auto">
          <a:xfrm>
            <a:off x="-1" y="1456368"/>
            <a:ext cx="7200901" cy="3311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200" y="1836658"/>
            <a:ext cx="5171440" cy="131802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214880" y="3642361"/>
            <a:ext cx="4409440" cy="952262"/>
          </a:xfrm>
          <a:prstGeom prst="rect">
            <a:avLst/>
          </a:prstGeom>
        </p:spPr>
        <p:txBody>
          <a:bodyPr vert="horz" lIns="91440" tIns="45720" rIns="91440" bIns="45720" rtlCol="0">
            <a:noAutofit/>
          </a:bodyPr>
          <a:lstStyle/>
          <a:p>
            <a:pPr lvl="0"/>
            <a:r>
              <a:rPr lang="en-US"/>
              <a:t>Click to edit Master text styles</a:t>
            </a:r>
          </a:p>
          <a:p>
            <a:pPr lvl="1"/>
            <a:r>
              <a:rPr lang="en-US"/>
              <a:t>Second level</a:t>
            </a:r>
          </a:p>
        </p:txBody>
      </p:sp>
      <p:pic>
        <p:nvPicPr>
          <p:cNvPr id="8" name="Picture 7" descr="Intel_Blu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49521" y="345438"/>
            <a:ext cx="921448" cy="657157"/>
          </a:xfrm>
          <a:prstGeom prst="rect">
            <a:avLst/>
          </a:prstGeom>
        </p:spPr>
      </p:pic>
    </p:spTree>
    <p:extLst>
      <p:ext uri="{BB962C8B-B14F-4D97-AF65-F5344CB8AC3E}">
        <p14:creationId xmlns:p14="http://schemas.microsoft.com/office/powerpoint/2010/main" val="853851557"/>
      </p:ext>
    </p:extLst>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ftr="0" dt="0"/>
  <p:txStyles>
    <p:titleStyle>
      <a:lvl1pPr algn="l" defTabSz="457200" rtl="0" eaLnBrk="1" latinLnBrk="0" hangingPunct="1">
        <a:spcBef>
          <a:spcPct val="0"/>
        </a:spcBef>
        <a:buNone/>
        <a:defRPr sz="4500" kern="1200">
          <a:solidFill>
            <a:schemeClr val="bg1"/>
          </a:solidFill>
          <a:latin typeface="Intel Clear"/>
          <a:ea typeface="+mj-ea"/>
          <a:cs typeface="Intel Clear"/>
        </a:defRPr>
      </a:lvl1pPr>
    </p:titleStyle>
    <p:bodyStyle>
      <a:lvl1pPr marL="0" indent="0" algn="l" defTabSz="457200" rtl="0" eaLnBrk="1" latinLnBrk="0" hangingPunct="1">
        <a:spcBef>
          <a:spcPct val="20000"/>
        </a:spcBef>
        <a:buFont typeface="Arial"/>
        <a:buNone/>
        <a:defRPr sz="2000" kern="1200">
          <a:solidFill>
            <a:srgbClr val="FFFFFF"/>
          </a:solidFill>
          <a:latin typeface="Intel Clear"/>
          <a:ea typeface="+mn-ea"/>
          <a:cs typeface="Intel Clear"/>
        </a:defRPr>
      </a:lvl1pPr>
      <a:lvl2pPr marL="457200" indent="0" algn="l" defTabSz="457200" rtl="0" eaLnBrk="1" latinLnBrk="0" hangingPunct="1">
        <a:spcBef>
          <a:spcPct val="20000"/>
        </a:spcBef>
        <a:buFont typeface="Arial"/>
        <a:buNone/>
        <a:defRPr sz="1400" kern="1200">
          <a:solidFill>
            <a:srgbClr val="FFFFFF"/>
          </a:solidFill>
          <a:latin typeface="Intel Clear"/>
          <a:ea typeface="+mn-ea"/>
          <a:cs typeface="Intel Clear"/>
        </a:defRPr>
      </a:lvl2pPr>
      <a:lvl3pPr marL="914400" indent="0" algn="l" defTabSz="457200" rtl="0" eaLnBrk="1" latinLnBrk="0" hangingPunct="1">
        <a:spcBef>
          <a:spcPct val="20000"/>
        </a:spcBef>
        <a:buFont typeface="Arial"/>
        <a:buNone/>
        <a:defRPr sz="2000" kern="1200">
          <a:solidFill>
            <a:srgbClr val="FFFFFF"/>
          </a:solidFill>
          <a:latin typeface="Verdana"/>
          <a:ea typeface="+mn-ea"/>
          <a:cs typeface="Verdana"/>
        </a:defRPr>
      </a:lvl3pPr>
      <a:lvl4pPr marL="1371600" indent="0" algn="l" defTabSz="457200" rtl="0" eaLnBrk="1" latinLnBrk="0" hangingPunct="1">
        <a:spcBef>
          <a:spcPct val="20000"/>
        </a:spcBef>
        <a:buFont typeface="Arial"/>
        <a:buNone/>
        <a:defRPr sz="2000" kern="1200">
          <a:solidFill>
            <a:srgbClr val="FFFFFF"/>
          </a:solidFill>
          <a:latin typeface="Verdana"/>
          <a:ea typeface="+mn-ea"/>
          <a:cs typeface="Verdana"/>
        </a:defRPr>
      </a:lvl4pPr>
      <a:lvl5pPr marL="1828800" indent="0" algn="l" defTabSz="457200" rtl="0" eaLnBrk="1" latinLnBrk="0" hangingPunct="1">
        <a:spcBef>
          <a:spcPct val="20000"/>
        </a:spcBef>
        <a:buFont typeface="Arial"/>
        <a:buNone/>
        <a:defRPr sz="2000" kern="1200">
          <a:solidFill>
            <a:srgbClr val="FFFFFF"/>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01_title.png"/>
          <p:cNvPicPr>
            <a:picLocks noChangeAspect="1"/>
          </p:cNvPicPr>
          <p:nvPr userDrawn="1"/>
        </p:nvPicPr>
        <p:blipFill rotWithShape="1">
          <a:blip r:embed="rId7" cstate="email">
            <a:extLst>
              <a:ext uri="{28A0092B-C50C-407E-A947-70E740481C1C}">
                <a14:useLocalDpi xmlns:a14="http://schemas.microsoft.com/office/drawing/2010/main"/>
              </a:ext>
            </a:extLst>
          </a:blip>
          <a:srcRect/>
          <a:stretch/>
        </p:blipFill>
        <p:spPr>
          <a:xfrm>
            <a:off x="0" y="2185987"/>
            <a:ext cx="9144488" cy="2957513"/>
          </a:xfrm>
          <a:prstGeom prst="rect">
            <a:avLst/>
          </a:prstGeom>
        </p:spPr>
      </p:pic>
      <p:sp>
        <p:nvSpPr>
          <p:cNvPr id="5" name="Rectangle 4"/>
          <p:cNvSpPr/>
          <p:nvPr userDrawn="1"/>
        </p:nvSpPr>
        <p:spPr>
          <a:xfrm>
            <a:off x="0" y="0"/>
            <a:ext cx="9144000" cy="21336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8856537"/>
      </p:ext>
    </p:extLst>
  </p:cSld>
  <p:clrMap bg1="lt1" tx1="dk1" bg2="lt2" tx2="dk2" accent1="accent1" accent2="accent2" accent3="accent3" accent4="accent4" accent5="accent5" accent6="accent6" hlink="hlink" folHlink="folHlink"/>
  <p:sldLayoutIdLst>
    <p:sldLayoutId id="2147483652" r:id="rId1"/>
    <p:sldLayoutId id="2147483676" r:id="rId2"/>
    <p:sldLayoutId id="2147483679" r:id="rId3"/>
    <p:sldLayoutId id="2147483683" r:id="rId4"/>
    <p:sldLayoutId id="2147483684" r:id="rId5"/>
  </p:sldLayoutIdLst>
  <p:timing>
    <p:tnLst>
      <p:par>
        <p:cTn id="1" dur="indefinite" restart="never" nodeType="tmRoot"/>
      </p:par>
    </p:tnLst>
  </p:timing>
  <p:hf hdr="0" ftr="0" dt="0"/>
  <p:txStyles>
    <p:titleStyle>
      <a:lvl1pPr algn="l" defTabSz="457200" rtl="0" eaLnBrk="1" latinLnBrk="0" hangingPunct="1">
        <a:spcBef>
          <a:spcPct val="0"/>
        </a:spcBef>
        <a:buNone/>
        <a:defRPr sz="3200" kern="1200">
          <a:solidFill>
            <a:schemeClr val="accent1"/>
          </a:solidFill>
          <a:latin typeface="Intel Clear"/>
          <a:ea typeface="+mj-ea"/>
          <a:cs typeface="Intel Clear"/>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2400" kern="1200">
          <a:solidFill>
            <a:schemeClr val="tx1"/>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1800" kern="1200">
          <a:solidFill>
            <a:schemeClr val="tx1"/>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1400" kern="1200">
          <a:solidFill>
            <a:schemeClr val="tx1"/>
          </a:solidFill>
          <a:latin typeface="Intel Clear"/>
          <a:ea typeface="+mn-ea"/>
          <a:cs typeface="Intel Clear"/>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486" y="3400425"/>
            <a:ext cx="9144485" cy="1743074"/>
          </a:xfrm>
          <a:prstGeom prst="rect">
            <a:avLst/>
          </a:prstGeom>
        </p:spPr>
      </p:pic>
      <p:sp>
        <p:nvSpPr>
          <p:cNvPr id="11" name="Rectangle 10"/>
          <p:cNvSpPr/>
          <p:nvPr userDrawn="1"/>
        </p:nvSpPr>
        <p:spPr>
          <a:xfrm>
            <a:off x="0" y="0"/>
            <a:ext cx="9144000" cy="357187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chemeClr val="tx1"/>
              </a:solidFill>
              <a:latin typeface="Intel Clear"/>
              <a:cs typeface="Intel Clear"/>
            </a:endParaRPr>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54590" y="4502526"/>
            <a:ext cx="2234565" cy="371475"/>
          </a:xfrm>
          <a:prstGeom prst="rect">
            <a:avLst/>
          </a:prstGeom>
        </p:spPr>
      </p:pic>
      <p:sp>
        <p:nvSpPr>
          <p:cNvPr id="4" name="TextBox 3"/>
          <p:cNvSpPr txBox="1"/>
          <p:nvPr userDrawn="1"/>
        </p:nvSpPr>
        <p:spPr>
          <a:xfrm>
            <a:off x="-635000" y="3781425"/>
            <a:ext cx="184666" cy="369332"/>
          </a:xfrm>
          <a:prstGeom prst="rect">
            <a:avLst/>
          </a:prstGeom>
          <a:noFill/>
        </p:spPr>
        <p:txBody>
          <a:bodyPr wrap="none" rtlCol="0">
            <a:spAutoFit/>
          </a:bodyPr>
          <a:lstStyle/>
          <a:p>
            <a:endParaRPr lang="en-US" dirty="0">
              <a:latin typeface="Intel Clear"/>
              <a:cs typeface="Intel Clear"/>
            </a:endParaRPr>
          </a:p>
        </p:txBody>
      </p:sp>
      <p:sp>
        <p:nvSpPr>
          <p:cNvPr id="12" name="Slide Number Placeholder 5"/>
          <p:cNvSpPr>
            <a:spLocks noGrp="1"/>
          </p:cNvSpPr>
          <p:nvPr>
            <p:ph type="sldNum" sz="quarter" idx="4"/>
          </p:nvPr>
        </p:nvSpPr>
        <p:spPr>
          <a:xfrm>
            <a:off x="419100" y="4910852"/>
            <a:ext cx="459740" cy="273844"/>
          </a:xfrm>
          <a:prstGeom prst="rect">
            <a:avLst/>
          </a:prstGeom>
        </p:spPr>
        <p:txBody>
          <a:bodyPr/>
          <a:lstStyle>
            <a:lvl1pPr algn="r">
              <a:defRPr sz="1100">
                <a:solidFill>
                  <a:schemeClr val="tx1"/>
                </a:solidFill>
                <a:latin typeface="Intel Clear"/>
                <a:cs typeface="Intel Clear"/>
              </a:defRPr>
            </a:lvl1pPr>
          </a:lstStyle>
          <a:p>
            <a:fld id="{6A174EDC-730F-0E4F-8F7E-AD594D963D71}" type="slidenum">
              <a:rPr lang="en-US" smtClean="0"/>
              <a:pPr/>
              <a:t>‹#›</a:t>
            </a:fld>
            <a:endParaRPr lang="en-US" dirty="0"/>
          </a:p>
        </p:txBody>
      </p:sp>
    </p:spTree>
    <p:extLst>
      <p:ext uri="{BB962C8B-B14F-4D97-AF65-F5344CB8AC3E}">
        <p14:creationId xmlns:p14="http://schemas.microsoft.com/office/powerpoint/2010/main" val="2065837969"/>
      </p:ext>
    </p:extLst>
  </p:cSld>
  <p:clrMap bg1="lt1" tx1="dk1" bg2="lt2" tx2="dk2" accent1="accent1" accent2="accent2" accent3="accent3" accent4="accent4" accent5="accent5" accent6="accent6" hlink="hlink" folHlink="folHlink"/>
  <p:sldLayoutIdLst>
    <p:sldLayoutId id="2147483650" r:id="rId1"/>
    <p:sldLayoutId id="2147483677" r:id="rId2"/>
    <p:sldLayoutId id="2147483680" r:id="rId3"/>
    <p:sldLayoutId id="2147483681" r:id="rId4"/>
  </p:sldLayoutIdLst>
  <p:timing>
    <p:tnLst>
      <p:par>
        <p:cTn id="1" dur="indefinite" restart="never" nodeType="tmRoot"/>
      </p:par>
    </p:tnLst>
  </p:timing>
  <p:hf hdr="0" ftr="0" dt="0"/>
  <p:txStyles>
    <p:titleStyle>
      <a:lvl1pPr algn="l" defTabSz="457200" rtl="0" eaLnBrk="1" latinLnBrk="0" hangingPunct="1">
        <a:spcBef>
          <a:spcPct val="0"/>
        </a:spcBef>
        <a:buNone/>
        <a:defRPr sz="4000" kern="1200">
          <a:solidFill>
            <a:schemeClr val="accent1"/>
          </a:solidFill>
          <a:latin typeface="Intel Clear"/>
          <a:ea typeface="+mj-ea"/>
          <a:cs typeface="Intel Clear"/>
        </a:defRPr>
      </a:lvl1pPr>
    </p:titleStyle>
    <p:bodyStyle>
      <a:lvl1pPr marL="342900" indent="-342900" algn="l" defTabSz="457200" rtl="0" eaLnBrk="1" latinLnBrk="0" hangingPunct="1">
        <a:spcBef>
          <a:spcPct val="20000"/>
        </a:spcBef>
        <a:buFont typeface="Wingdings" charset="2"/>
        <a:buChar char="§"/>
        <a:defRPr sz="2800" kern="1200">
          <a:solidFill>
            <a:srgbClr val="0071C5"/>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4pPr>
      <a:lvl5pPr marL="20574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hunderain-project/StreamSQL" TargetMode="External"/><Relationship Id="rId2" Type="http://schemas.openxmlformats.org/officeDocument/2006/relationships/hyperlink" Target="https://issues.apache.org/jira/browse/SPARK-1363" TargetMode="External"/><Relationship Id="rId1" Type="http://schemas.openxmlformats.org/officeDocument/2006/relationships/slideLayout" Target="../slideLayouts/slideLayout8.xml"/><Relationship Id="rId5" Type="http://schemas.openxmlformats.org/officeDocument/2006/relationships/hyperlink" Target="https://github.com/databricks/pig-on-spark" TargetMode="External"/><Relationship Id="rId4" Type="http://schemas.openxmlformats.org/officeDocument/2006/relationships/hyperlink" Target="https://github.com/intel-hadoop/spark/tree/panther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8" Type="http://schemas.openxmlformats.org/officeDocument/2006/relationships/hyperlink" Target="http://www.cse.ohio-state.edu/hpcs/WWW/HTML/publications/papers/TR-11-7.pdf" TargetMode="External"/><Relationship Id="rId13" Type="http://schemas.openxmlformats.org/officeDocument/2006/relationships/hyperlink" Target="mailto:dev@spark.apache.org" TargetMode="External"/><Relationship Id="rId3" Type="http://schemas.openxmlformats.org/officeDocument/2006/relationships/hyperlink" Target="http://spark-summit.org/wp-content/uploads/2014/07/Performing-Advanced-Analytics-on-Relational-Data-with-Spark-SQL-Michael-Armbrust.pdf" TargetMode="External"/><Relationship Id="rId7" Type="http://schemas.openxmlformats.org/officeDocument/2006/relationships/hyperlink" Target="http://web.stanford.edu/class/cs346/qpnotes.html" TargetMode="External"/><Relationship Id="rId12" Type="http://schemas.openxmlformats.org/officeDocument/2006/relationships/hyperlink" Target="mailto:user@spark.apache.org" TargetMode="External"/><Relationship Id="rId2" Type="http://schemas.openxmlformats.org/officeDocument/2006/relationships/hyperlink" Target="http://spark-summit.org/wp-content/uploads/2013/10/J-Michael-Armburst-catalyst-spark-summit-dec-2013.pptx" TargetMode="External"/><Relationship Id="rId16" Type="http://schemas.openxmlformats.org/officeDocument/2006/relationships/hyperlink" Target="https://github.com/apache/spark/tree/master/sql" TargetMode="External"/><Relationship Id="rId1" Type="http://schemas.openxmlformats.org/officeDocument/2006/relationships/slideLayout" Target="../slideLayouts/slideLayout8.xml"/><Relationship Id="rId6" Type="http://schemas.openxmlformats.org/officeDocument/2006/relationships/hyperlink" Target="https://cwiki.apache.org/confluence/display/Hive/Hive+on+Spark" TargetMode="External"/><Relationship Id="rId11" Type="http://schemas.openxmlformats.org/officeDocument/2006/relationships/hyperlink" Target="http://www.cs.uiuc.edu/class/sp06/cs411/lectures.html" TargetMode="External"/><Relationship Id="rId5" Type="http://schemas.openxmlformats.org/officeDocument/2006/relationships/hyperlink" Target="http://www.slideshare.net/ueshin/20140908-spark-sql-catalyst?qid=3bb8abf4-3d8d-433f-9397-c24c5256841d" TargetMode="External"/><Relationship Id="rId15" Type="http://schemas.openxmlformats.org/officeDocument/2006/relationships/hyperlink" Target="https://spark.apache.org/docs/latest/sql-programming-guide.html" TargetMode="External"/><Relationship Id="rId10" Type="http://schemas.openxmlformats.org/officeDocument/2006/relationships/hyperlink" Target="https://courses.cs.washington.edu/courses/cse444/12sp/lectures/" TargetMode="External"/><Relationship Id="rId4" Type="http://schemas.openxmlformats.org/officeDocument/2006/relationships/hyperlink" Target="https://www.youtube.com/watch?v=GQSNJAzxOr8" TargetMode="External"/><Relationship Id="rId9" Type="http://schemas.openxmlformats.org/officeDocument/2006/relationships/hyperlink" Target="http://codex.cs.yale.edu/avi/db-book/db6/slide-dir/PDF-dir/ch13.pdf" TargetMode="External"/><Relationship Id="rId14" Type="http://schemas.openxmlformats.org/officeDocument/2006/relationships/hyperlink" Target="https://issues.apache.org/jira/browse/SPARK/component/12322623"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www.intel.com/sites/corporate/tradmarx.htm"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Spark SQL </a:t>
            </a:r>
            <a:r>
              <a:rPr lang="zh-CN" altLang="en-US" dirty="0" smtClean="0"/>
              <a:t>漫谈</a:t>
            </a:r>
            <a:endParaRPr lang="en-US" dirty="0"/>
          </a:p>
        </p:txBody>
      </p:sp>
      <p:sp>
        <p:nvSpPr>
          <p:cNvPr id="5" name="Subtitle 4"/>
          <p:cNvSpPr>
            <a:spLocks noGrp="1"/>
          </p:cNvSpPr>
          <p:nvPr>
            <p:ph type="subTitle" idx="1"/>
          </p:nvPr>
        </p:nvSpPr>
        <p:spPr/>
        <p:txBody>
          <a:bodyPr>
            <a:normAutofit lnSpcReduction="10000"/>
          </a:bodyPr>
          <a:lstStyle/>
          <a:p>
            <a:r>
              <a:rPr lang="en-US" dirty="0" smtClean="0"/>
              <a:t>Cheng Hao</a:t>
            </a:r>
          </a:p>
          <a:p>
            <a:r>
              <a:rPr lang="en-US" dirty="0" smtClean="0"/>
              <a:t>Dec 13, 2014</a:t>
            </a:r>
            <a:endParaRPr lang="en-US" dirty="0"/>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043296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
        <p:nvSpPr>
          <p:cNvPr id="2" name="Title 1"/>
          <p:cNvSpPr>
            <a:spLocks noGrp="1"/>
          </p:cNvSpPr>
          <p:nvPr>
            <p:ph type="title"/>
          </p:nvPr>
        </p:nvSpPr>
        <p:spPr/>
        <p:txBody>
          <a:bodyPr/>
          <a:lstStyle/>
          <a:p>
            <a:r>
              <a:rPr lang="en-US" altLang="zh-CN" dirty="0"/>
              <a:t>Understand some terminologies</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10</a:t>
            </a:fld>
            <a:endParaRPr lang="en-US" dirty="0"/>
          </a:p>
        </p:txBody>
      </p:sp>
      <p:sp>
        <p:nvSpPr>
          <p:cNvPr id="11" name="Rectangle 10"/>
          <p:cNvSpPr/>
          <p:nvPr/>
        </p:nvSpPr>
        <p:spPr>
          <a:xfrm>
            <a:off x="41177" y="71621"/>
            <a:ext cx="9082217" cy="1015663"/>
          </a:xfrm>
          <a:prstGeom prst="rect">
            <a:avLst/>
          </a:prstGeom>
          <a:solidFill>
            <a:schemeClr val="accent5">
              <a:lumMod val="20000"/>
              <a:lumOff val="80000"/>
            </a:schemeClr>
          </a:solidFill>
        </p:spPr>
        <p:txBody>
          <a:bodyPr wrap="square">
            <a:spAutoFit/>
          </a:bodyPr>
          <a:lstStyle/>
          <a:p>
            <a:r>
              <a:rPr lang="en-US" altLang="zh-CN" sz="1200" u="sng" dirty="0">
                <a:solidFill>
                  <a:srgbClr val="000000"/>
                </a:solidFill>
                <a:latin typeface="Consolas" panose="020B0609020204030204" pitchFamily="49" charset="0"/>
              </a:rPr>
              <a:t>== Parsed Logical Plan ==</a:t>
            </a:r>
          </a:p>
          <a:p>
            <a:r>
              <a:rPr lang="en-US" altLang="zh-CN" sz="1200" dirty="0">
                <a:solidFill>
                  <a:srgbClr val="000000"/>
                </a:solidFill>
                <a:latin typeface="Consolas" panose="020B0609020204030204" pitchFamily="49" charset="0"/>
              </a:rPr>
              <a:t>Project [(</a:t>
            </a:r>
            <a:r>
              <a:rPr lang="en-US" altLang="zh-CN" sz="1200" dirty="0">
                <a:solidFill>
                  <a:srgbClr val="AD8E00"/>
                </a:solidFill>
                <a:latin typeface="Consolas" panose="020B0609020204030204" pitchFamily="49" charset="0"/>
              </a:rPr>
              <a:t>'</a:t>
            </a:r>
            <a:r>
              <a:rPr lang="en-US" altLang="zh-CN" sz="1200" dirty="0" err="1">
                <a:solidFill>
                  <a:srgbClr val="AD8E00"/>
                </a:solidFill>
                <a:latin typeface="Consolas" panose="020B0609020204030204" pitchFamily="49" charset="0"/>
              </a:rPr>
              <a:t>a</a:t>
            </a:r>
            <a:r>
              <a:rPr lang="en-US" altLang="zh-CN" sz="1200" dirty="0" err="1">
                <a:solidFill>
                  <a:srgbClr val="000000"/>
                </a:solidFill>
                <a:latin typeface="Consolas" panose="020B0609020204030204" pitchFamily="49" charset="0"/>
              </a:rPr>
              <a:t>.key</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2</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3</a:t>
            </a:r>
            <a:r>
              <a:rPr lang="en-US" altLang="zh-CN" sz="1200" dirty="0">
                <a:solidFill>
                  <a:srgbClr val="000000"/>
                </a:solidFill>
                <a:latin typeface="Consolas" panose="020B0609020204030204" pitchFamily="49" charset="0"/>
              </a:rPr>
              <a:t>)) AS c_0#</a:t>
            </a:r>
            <a:r>
              <a:rPr lang="en-US" altLang="zh-CN" sz="1200" dirty="0">
                <a:solidFill>
                  <a:srgbClr val="C48CFF"/>
                </a:solidFill>
                <a:latin typeface="Consolas" panose="020B0609020204030204" pitchFamily="49" charset="0"/>
              </a:rPr>
              <a:t>24</a:t>
            </a:r>
            <a:r>
              <a:rPr lang="en-US" altLang="zh-CN" sz="1200" dirty="0">
                <a:solidFill>
                  <a:srgbClr val="000000"/>
                </a:solidFill>
                <a:latin typeface="Consolas" panose="020B0609020204030204" pitchFamily="49" charset="0"/>
              </a:rPr>
              <a:t>,</a:t>
            </a:r>
            <a:r>
              <a:rPr lang="en-US" altLang="zh-CN" sz="1200" dirty="0">
                <a:solidFill>
                  <a:srgbClr val="AD8E00"/>
                </a:solidFill>
                <a:latin typeface="Consolas" panose="020B0609020204030204" pitchFamily="49" charset="0"/>
              </a:rPr>
              <a:t>'b</a:t>
            </a:r>
            <a:r>
              <a:rPr lang="en-US" altLang="zh-CN" sz="1200" dirty="0">
                <a:solidFill>
                  <a:srgbClr val="000000"/>
                </a:solidFill>
                <a:latin typeface="Consolas" panose="020B0609020204030204" pitchFamily="49" charset="0"/>
              </a:rPr>
              <a:t>.value]</a:t>
            </a:r>
          </a:p>
          <a:p>
            <a:r>
              <a:rPr lang="en-US" altLang="zh-CN" sz="1200" dirty="0">
                <a:solidFill>
                  <a:srgbClr val="000000"/>
                </a:solidFill>
                <a:latin typeface="Consolas" panose="020B0609020204030204" pitchFamily="49" charset="0"/>
              </a:rPr>
              <a:t> Join Inner, Some(((</a:t>
            </a:r>
            <a:r>
              <a:rPr lang="en-US" altLang="zh-CN" sz="1200" dirty="0">
                <a:solidFill>
                  <a:srgbClr val="AD8E00"/>
                </a:solidFill>
                <a:latin typeface="Consolas" panose="020B0609020204030204" pitchFamily="49" charset="0"/>
              </a:rPr>
              <a:t>'</a:t>
            </a:r>
            <a:r>
              <a:rPr lang="en-US" altLang="zh-CN" sz="1200" dirty="0" err="1">
                <a:solidFill>
                  <a:srgbClr val="AD8E00"/>
                </a:solidFill>
                <a:latin typeface="Consolas" panose="020B0609020204030204" pitchFamily="49" charset="0"/>
              </a:rPr>
              <a:t>a</a:t>
            </a:r>
            <a:r>
              <a:rPr lang="en-US" altLang="zh-CN" sz="1200" dirty="0" err="1">
                <a:solidFill>
                  <a:srgbClr val="000000"/>
                </a:solidFill>
                <a:latin typeface="Consolas" panose="020B0609020204030204" pitchFamily="49" charset="0"/>
              </a:rPr>
              <a:t>.key</a:t>
            </a:r>
            <a:r>
              <a:rPr lang="en-US" altLang="zh-CN" sz="1200" dirty="0">
                <a:solidFill>
                  <a:srgbClr val="000000"/>
                </a:solidFill>
                <a:latin typeface="Consolas" panose="020B0609020204030204" pitchFamily="49" charset="0"/>
              </a:rPr>
              <a:t> = </a:t>
            </a:r>
            <a:r>
              <a:rPr lang="en-US" altLang="zh-CN" sz="1200" dirty="0">
                <a:solidFill>
                  <a:srgbClr val="AD8E00"/>
                </a:solidFill>
                <a:latin typeface="Consolas" panose="020B0609020204030204" pitchFamily="49" charset="0"/>
              </a:rPr>
              <a:t>'</a:t>
            </a:r>
            <a:r>
              <a:rPr lang="en-US" altLang="zh-CN" sz="1200" dirty="0" err="1">
                <a:solidFill>
                  <a:srgbClr val="AD8E00"/>
                </a:solidFill>
                <a:latin typeface="Consolas" panose="020B0609020204030204" pitchFamily="49" charset="0"/>
              </a:rPr>
              <a:t>b</a:t>
            </a:r>
            <a:r>
              <a:rPr lang="en-US" altLang="zh-CN" sz="1200" dirty="0" err="1">
                <a:solidFill>
                  <a:srgbClr val="000000"/>
                </a:solidFill>
                <a:latin typeface="Consolas" panose="020B0609020204030204" pitchFamily="49" charset="0"/>
              </a:rPr>
              <a:t>.key</a:t>
            </a:r>
            <a:r>
              <a:rPr lang="en-US" altLang="zh-CN" sz="1200" dirty="0">
                <a:solidFill>
                  <a:srgbClr val="000000"/>
                </a:solidFill>
                <a:latin typeface="Consolas" panose="020B0609020204030204" pitchFamily="49" charset="0"/>
              </a:rPr>
              <a:t>) &amp;&amp; (</a:t>
            </a:r>
            <a:r>
              <a:rPr lang="en-US" altLang="zh-CN" sz="1200" dirty="0">
                <a:solidFill>
                  <a:srgbClr val="AD8E00"/>
                </a:solidFill>
                <a:latin typeface="Consolas" panose="020B0609020204030204" pitchFamily="49" charset="0"/>
              </a:rPr>
              <a:t>'</a:t>
            </a:r>
            <a:r>
              <a:rPr lang="en-US" altLang="zh-CN" sz="1200" dirty="0" err="1">
                <a:solidFill>
                  <a:srgbClr val="AD8E00"/>
                </a:solidFill>
                <a:latin typeface="Consolas" panose="020B0609020204030204" pitchFamily="49" charset="0"/>
              </a:rPr>
              <a:t>a</a:t>
            </a:r>
            <a:r>
              <a:rPr lang="en-US" altLang="zh-CN" sz="1200" dirty="0" err="1">
                <a:solidFill>
                  <a:srgbClr val="000000"/>
                </a:solidFill>
                <a:latin typeface="Consolas" panose="020B0609020204030204" pitchFamily="49" charset="0"/>
              </a:rPr>
              <a:t>.key</a:t>
            </a:r>
            <a:r>
              <a:rPr lang="en-US" altLang="zh-CN" sz="1200" dirty="0">
                <a:solidFill>
                  <a:srgbClr val="000000"/>
                </a:solidFill>
                <a:latin typeface="Consolas" panose="020B0609020204030204" pitchFamily="49" charset="0"/>
              </a:rPr>
              <a:t> &gt; </a:t>
            </a:r>
            <a:r>
              <a:rPr lang="en-US" altLang="zh-CN" sz="1200" dirty="0">
                <a:solidFill>
                  <a:srgbClr val="C48CFF"/>
                </a:solidFill>
                <a:latin typeface="Consolas" panose="020B0609020204030204" pitchFamily="49" charset="0"/>
              </a:rPr>
              <a:t>3</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UnresolvedRelation</a:t>
            </a:r>
            <a:r>
              <a:rPr lang="en-US" altLang="zh-CN" sz="1200" dirty="0">
                <a:solidFill>
                  <a:srgbClr val="000000"/>
                </a:solidFill>
                <a:latin typeface="Consolas" panose="020B0609020204030204" pitchFamily="49" charset="0"/>
              </a:rPr>
              <a:t> None,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Some(a)</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UnresolvedRelation</a:t>
            </a:r>
            <a:r>
              <a:rPr lang="en-US" altLang="zh-CN" sz="1200" dirty="0">
                <a:solidFill>
                  <a:srgbClr val="000000"/>
                </a:solidFill>
                <a:latin typeface="Consolas" panose="020B0609020204030204" pitchFamily="49" charset="0"/>
              </a:rPr>
              <a:t> None,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Some(b)</a:t>
            </a:r>
          </a:p>
        </p:txBody>
      </p:sp>
      <p:sp>
        <p:nvSpPr>
          <p:cNvPr id="12" name="Rectangle 11"/>
          <p:cNvSpPr/>
          <p:nvPr/>
        </p:nvSpPr>
        <p:spPr>
          <a:xfrm>
            <a:off x="32944" y="1184443"/>
            <a:ext cx="9082217" cy="1015663"/>
          </a:xfrm>
          <a:prstGeom prst="rect">
            <a:avLst/>
          </a:prstGeom>
          <a:solidFill>
            <a:schemeClr val="accent5">
              <a:lumMod val="20000"/>
              <a:lumOff val="80000"/>
            </a:schemeClr>
          </a:solidFill>
        </p:spPr>
        <p:txBody>
          <a:bodyPr wrap="square">
            <a:spAutoFit/>
          </a:bodyPr>
          <a:lstStyle/>
          <a:p>
            <a:r>
              <a:rPr lang="en-US" altLang="zh-CN" sz="1200" u="sng" dirty="0">
                <a:solidFill>
                  <a:srgbClr val="000000"/>
                </a:solidFill>
                <a:latin typeface="Consolas" panose="020B0609020204030204" pitchFamily="49" charset="0"/>
              </a:rPr>
              <a:t>== Analyzed Logical Plan ==</a:t>
            </a:r>
          </a:p>
          <a:p>
            <a:r>
              <a:rPr lang="en-US" altLang="zh-CN" sz="1200" dirty="0">
                <a:solidFill>
                  <a:srgbClr val="000000"/>
                </a:solidFill>
                <a:latin typeface="Consolas" panose="020B0609020204030204" pitchFamily="49" charset="0"/>
              </a:rPr>
              <a:t>Project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 CAST((</a:t>
            </a:r>
            <a:r>
              <a:rPr lang="en-US" altLang="zh-CN" sz="1200" dirty="0">
                <a:solidFill>
                  <a:srgbClr val="C48CFF"/>
                </a:solidFill>
                <a:latin typeface="Consolas" panose="020B0609020204030204" pitchFamily="49" charset="0"/>
              </a:rPr>
              <a:t>2</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3</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AS c_0#</a:t>
            </a:r>
            <a:r>
              <a:rPr lang="en-US" altLang="zh-CN" sz="1200" dirty="0">
                <a:solidFill>
                  <a:srgbClr val="C48CFF"/>
                </a:solidFill>
                <a:latin typeface="Consolas" panose="020B0609020204030204" pitchFamily="49" charset="0"/>
              </a:rPr>
              <a:t>24</a:t>
            </a:r>
            <a:r>
              <a:rPr lang="en-US" altLang="zh-CN" sz="1200" dirty="0">
                <a:solidFill>
                  <a:srgbClr val="000000"/>
                </a:solidFill>
                <a:latin typeface="Consolas" panose="020B0609020204030204" pitchFamily="49" charset="0"/>
              </a:rPr>
              <a:t>,value#</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Join Inner, Some(((key#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 key#</a:t>
            </a:r>
            <a:r>
              <a:rPr lang="en-US" altLang="zh-CN" sz="1200" dirty="0">
                <a:solidFill>
                  <a:srgbClr val="C48CFF"/>
                </a:solidFill>
                <a:latin typeface="Consolas" panose="020B0609020204030204" pitchFamily="49" charset="0"/>
              </a:rPr>
              <a:t>29</a:t>
            </a:r>
            <a:r>
              <a:rPr lang="en-US" altLang="zh-CN" sz="1200" dirty="0">
                <a:solidFill>
                  <a:srgbClr val="000000"/>
                </a:solidFill>
                <a:latin typeface="Consolas" panose="020B0609020204030204" pitchFamily="49" charset="0"/>
              </a:rPr>
              <a:t>) &amp;&amp;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&gt; CAST(</a:t>
            </a:r>
            <a:r>
              <a:rPr lang="en-US" altLang="zh-CN" sz="1200" dirty="0">
                <a:solidFill>
                  <a:srgbClr val="C48CFF"/>
                </a:solidFill>
                <a:latin typeface="Consolas" panose="020B0609020204030204" pitchFamily="49" charset="0"/>
              </a:rPr>
              <a:t>3</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Some(a)</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Some(b)</a:t>
            </a:r>
          </a:p>
        </p:txBody>
      </p:sp>
      <p:sp>
        <p:nvSpPr>
          <p:cNvPr id="13" name="Rectangle 12"/>
          <p:cNvSpPr/>
          <p:nvPr/>
        </p:nvSpPr>
        <p:spPr>
          <a:xfrm>
            <a:off x="32943" y="2297265"/>
            <a:ext cx="9082217" cy="1384995"/>
          </a:xfrm>
          <a:prstGeom prst="rect">
            <a:avLst/>
          </a:prstGeom>
          <a:solidFill>
            <a:schemeClr val="accent5">
              <a:lumMod val="20000"/>
              <a:lumOff val="80000"/>
            </a:schemeClr>
          </a:solidFill>
        </p:spPr>
        <p:txBody>
          <a:bodyPr wrap="square">
            <a:spAutoFit/>
          </a:bodyPr>
          <a:lstStyle/>
          <a:p>
            <a:r>
              <a:rPr lang="en-US" altLang="zh-CN" sz="1200" u="sng" dirty="0">
                <a:solidFill>
                  <a:srgbClr val="000000"/>
                </a:solidFill>
                <a:latin typeface="Consolas" panose="020B0609020204030204" pitchFamily="49" charset="0"/>
              </a:rPr>
              <a:t>== Optimized Logical Plan ==</a:t>
            </a:r>
          </a:p>
          <a:p>
            <a:r>
              <a:rPr lang="en-US" altLang="zh-CN" sz="1200" dirty="0">
                <a:solidFill>
                  <a:srgbClr val="000000"/>
                </a:solidFill>
                <a:latin typeface="Consolas" panose="020B0609020204030204" pitchFamily="49" charset="0"/>
              </a:rPr>
              <a:t>Project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5.0</a:t>
            </a:r>
            <a:r>
              <a:rPr lang="en-US" altLang="zh-CN" sz="1200" dirty="0">
                <a:solidFill>
                  <a:srgbClr val="000000"/>
                </a:solidFill>
                <a:latin typeface="Consolas" panose="020B0609020204030204" pitchFamily="49" charset="0"/>
              </a:rPr>
              <a:t>) AS c_0#</a:t>
            </a:r>
            <a:r>
              <a:rPr lang="en-US" altLang="zh-CN" sz="1200" dirty="0">
                <a:solidFill>
                  <a:srgbClr val="C48CFF"/>
                </a:solidFill>
                <a:latin typeface="Consolas" panose="020B0609020204030204" pitchFamily="49" charset="0"/>
              </a:rPr>
              <a:t>24</a:t>
            </a:r>
            <a:r>
              <a:rPr lang="en-US" altLang="zh-CN" sz="1200" dirty="0">
                <a:solidFill>
                  <a:srgbClr val="000000"/>
                </a:solidFill>
                <a:latin typeface="Consolas" panose="020B0609020204030204" pitchFamily="49" charset="0"/>
              </a:rPr>
              <a:t>,value#</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Join Inner, Some((key#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 key#</a:t>
            </a:r>
            <a:r>
              <a:rPr lang="en-US" altLang="zh-CN" sz="1200" dirty="0">
                <a:solidFill>
                  <a:srgbClr val="C48CFF"/>
                </a:solidFill>
                <a:latin typeface="Consolas" panose="020B0609020204030204" pitchFamily="49" charset="0"/>
              </a:rPr>
              <a:t>29</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Project [key#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Filter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&gt; </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Some(a)</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Some(b)</a:t>
            </a:r>
          </a:p>
        </p:txBody>
      </p:sp>
      <p:sp>
        <p:nvSpPr>
          <p:cNvPr id="14" name="Rectangle 13"/>
          <p:cNvSpPr/>
          <p:nvPr/>
        </p:nvSpPr>
        <p:spPr>
          <a:xfrm>
            <a:off x="30891" y="3779419"/>
            <a:ext cx="9082217" cy="1200329"/>
          </a:xfrm>
          <a:prstGeom prst="rect">
            <a:avLst/>
          </a:prstGeom>
          <a:solidFill>
            <a:schemeClr val="accent5">
              <a:lumMod val="20000"/>
              <a:lumOff val="80000"/>
            </a:schemeClr>
          </a:solidFill>
        </p:spPr>
        <p:txBody>
          <a:bodyPr wrap="square">
            <a:spAutoFit/>
          </a:bodyPr>
          <a:lstStyle/>
          <a:p>
            <a:r>
              <a:rPr lang="en-US" altLang="zh-CN" sz="1200" u="sng" dirty="0" smtClean="0">
                <a:solidFill>
                  <a:srgbClr val="000000"/>
                </a:solidFill>
                <a:latin typeface="Consolas" panose="020B0609020204030204" pitchFamily="49" charset="0"/>
              </a:rPr>
              <a:t>== </a:t>
            </a:r>
            <a:r>
              <a:rPr lang="en-US" altLang="zh-CN" sz="1200" u="sng" dirty="0">
                <a:solidFill>
                  <a:srgbClr val="000000"/>
                </a:solidFill>
                <a:latin typeface="Consolas" panose="020B0609020204030204" pitchFamily="49" charset="0"/>
              </a:rPr>
              <a:t>Physical Plan ==</a:t>
            </a:r>
          </a:p>
          <a:p>
            <a:r>
              <a:rPr lang="en-US" altLang="zh-CN" sz="1200" dirty="0">
                <a:solidFill>
                  <a:srgbClr val="000000"/>
                </a:solidFill>
                <a:latin typeface="Consolas" panose="020B0609020204030204" pitchFamily="49" charset="0"/>
              </a:rPr>
              <a:t>Project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 </a:t>
            </a:r>
            <a:r>
              <a:rPr lang="en-US" altLang="zh-CN" sz="1200" dirty="0">
                <a:solidFill>
                  <a:srgbClr val="C48CFF"/>
                </a:solidFill>
                <a:latin typeface="Consolas" panose="020B0609020204030204" pitchFamily="49" charset="0"/>
              </a:rPr>
              <a:t>5.0</a:t>
            </a:r>
            <a:r>
              <a:rPr lang="en-US" altLang="zh-CN" sz="1200" dirty="0">
                <a:solidFill>
                  <a:srgbClr val="000000"/>
                </a:solidFill>
                <a:latin typeface="Consolas" panose="020B0609020204030204" pitchFamily="49" charset="0"/>
              </a:rPr>
              <a:t>) AS c_0#</a:t>
            </a:r>
            <a:r>
              <a:rPr lang="en-US" altLang="zh-CN" sz="1200" dirty="0">
                <a:solidFill>
                  <a:srgbClr val="C48CFF"/>
                </a:solidFill>
                <a:latin typeface="Consolas" panose="020B0609020204030204" pitchFamily="49" charset="0"/>
              </a:rPr>
              <a:t>24</a:t>
            </a:r>
            <a:r>
              <a:rPr lang="en-US" altLang="zh-CN" sz="1200" dirty="0">
                <a:solidFill>
                  <a:srgbClr val="000000"/>
                </a:solidFill>
                <a:latin typeface="Consolas" panose="020B0609020204030204" pitchFamily="49" charset="0"/>
              </a:rPr>
              <a:t>,value#</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BroadcastHashJoin</a:t>
            </a:r>
            <a:r>
              <a:rPr lang="en-US" altLang="zh-CN" sz="1200" dirty="0">
                <a:solidFill>
                  <a:srgbClr val="000000"/>
                </a:solidFill>
                <a:latin typeface="Consolas" panose="020B0609020204030204" pitchFamily="49" charset="0"/>
              </a:rPr>
              <a:t> [key#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[key#</a:t>
            </a:r>
            <a:r>
              <a:rPr lang="en-US" altLang="zh-CN" sz="1200" dirty="0">
                <a:solidFill>
                  <a:srgbClr val="C48CFF"/>
                </a:solidFill>
                <a:latin typeface="Consolas" panose="020B0609020204030204" pitchFamily="49" charset="0"/>
              </a:rPr>
              <a:t>29</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BuildLeft</a:t>
            </a:r>
            <a:endParaRPr lang="en-US" altLang="zh-CN"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  Filter (CAST(key#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DoubleType</a:t>
            </a:r>
            <a:r>
              <a:rPr lang="en-US" altLang="zh-CN" sz="1200" dirty="0">
                <a:solidFill>
                  <a:srgbClr val="000000"/>
                </a:solidFill>
                <a:latin typeface="Consolas" panose="020B0609020204030204" pitchFamily="49" charset="0"/>
              </a:rPr>
              <a:t>) &gt; </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HiveTableScan</a:t>
            </a:r>
            <a:r>
              <a:rPr lang="en-US" altLang="zh-CN" sz="1200" dirty="0">
                <a:solidFill>
                  <a:srgbClr val="000000"/>
                </a:solidFill>
                <a:latin typeface="Consolas" panose="020B0609020204030204" pitchFamily="49" charset="0"/>
              </a:rPr>
              <a:t> [key#</a:t>
            </a:r>
            <a:r>
              <a:rPr lang="en-US" altLang="zh-CN" sz="1200" dirty="0">
                <a:solidFill>
                  <a:srgbClr val="C48CFF"/>
                </a:solidFill>
                <a:latin typeface="Consolas" panose="020B0609020204030204" pitchFamily="49" charset="0"/>
              </a:rPr>
              <a:t>27</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Some(a)), None</a:t>
            </a:r>
          </a:p>
          <a:p>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HiveTableScan</a:t>
            </a:r>
            <a:r>
              <a:rPr lang="en-US" altLang="zh-CN" sz="1200" dirty="0">
                <a:solidFill>
                  <a:srgbClr val="000000"/>
                </a:solidFill>
                <a:latin typeface="Consolas" panose="020B0609020204030204" pitchFamily="49" charset="0"/>
              </a:rPr>
              <a:t> [key#</a:t>
            </a:r>
            <a:r>
              <a:rPr lang="en-US" altLang="zh-CN" sz="1200" dirty="0">
                <a:solidFill>
                  <a:srgbClr val="C48CFF"/>
                </a:solidFill>
                <a:latin typeface="Consolas" panose="020B0609020204030204" pitchFamily="49" charset="0"/>
              </a:rPr>
              <a:t>29</a:t>
            </a:r>
            <a:r>
              <a:rPr lang="en-US" altLang="zh-CN" sz="1200" dirty="0">
                <a:solidFill>
                  <a:srgbClr val="000000"/>
                </a:solidFill>
                <a:latin typeface="Consolas" panose="020B0609020204030204" pitchFamily="49" charset="0"/>
              </a:rPr>
              <a:t>,value#</a:t>
            </a:r>
            <a:r>
              <a:rPr lang="en-US" altLang="zh-CN" sz="1200" dirty="0">
                <a:solidFill>
                  <a:srgbClr val="C48CFF"/>
                </a:solidFill>
                <a:latin typeface="Consolas" panose="020B0609020204030204" pitchFamily="49" charset="0"/>
              </a:rPr>
              <a:t>30</a:t>
            </a:r>
            <a:r>
              <a:rPr lang="en-US" altLang="zh-CN" sz="1200" dirty="0">
                <a:solidFill>
                  <a:srgbClr val="000000"/>
                </a:solidFill>
                <a:latin typeface="Consolas" panose="020B0609020204030204" pitchFamily="49" charset="0"/>
              </a:rPr>
              <a:t>], (</a:t>
            </a:r>
            <a:r>
              <a:rPr lang="en-US" altLang="zh-CN" sz="1200" dirty="0" err="1">
                <a:solidFill>
                  <a:srgbClr val="000000"/>
                </a:solidFill>
                <a:latin typeface="Consolas" panose="020B0609020204030204" pitchFamily="49" charset="0"/>
              </a:rPr>
              <a:t>MetastoreRelation</a:t>
            </a:r>
            <a:r>
              <a:rPr lang="en-US" altLang="zh-CN" sz="1200" dirty="0">
                <a:solidFill>
                  <a:srgbClr val="000000"/>
                </a:solidFill>
                <a:latin typeface="Consolas" panose="020B0609020204030204" pitchFamily="49" charset="0"/>
              </a:rPr>
              <a:t> default, </a:t>
            </a:r>
            <a:r>
              <a:rPr lang="en-US" altLang="zh-CN" sz="1200" dirty="0" smtClean="0">
                <a:solidFill>
                  <a:srgbClr val="000000"/>
                </a:solidFill>
                <a:latin typeface="Consolas" panose="020B0609020204030204" pitchFamily="49" charset="0"/>
              </a:rPr>
              <a:t>T, </a:t>
            </a:r>
            <a:r>
              <a:rPr lang="en-US" altLang="zh-CN" sz="1200" dirty="0">
                <a:solidFill>
                  <a:srgbClr val="000000"/>
                </a:solidFill>
                <a:latin typeface="Consolas" panose="020B0609020204030204" pitchFamily="49" charset="0"/>
              </a:rPr>
              <a:t>Some(b)), None</a:t>
            </a:r>
            <a:endParaRPr lang="zh-CN" altLang="en-US" sz="1200" dirty="0"/>
          </a:p>
        </p:txBody>
      </p:sp>
    </p:spTree>
    <p:extLst>
      <p:ext uri="{BB962C8B-B14F-4D97-AF65-F5344CB8AC3E}">
        <p14:creationId xmlns:p14="http://schemas.microsoft.com/office/powerpoint/2010/main" val="2878746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6A174EDC-730F-0E4F-8F7E-AD594D963D71}" type="slidenum">
              <a:rPr lang="en-US" smtClean="0"/>
              <a:pPr/>
              <a:t>11</a:t>
            </a:fld>
            <a:endParaRPr lang="en-US" dirty="0"/>
          </a:p>
        </p:txBody>
      </p:sp>
      <p:sp>
        <p:nvSpPr>
          <p:cNvPr id="7" name="Content Placeholder 3"/>
          <p:cNvSpPr>
            <a:spLocks noGrp="1"/>
          </p:cNvSpPr>
          <p:nvPr>
            <p:ph idx="13"/>
          </p:nvPr>
        </p:nvSpPr>
        <p:spPr>
          <a:xfrm>
            <a:off x="231787" y="946688"/>
            <a:ext cx="8530076" cy="3679099"/>
          </a:xfrm>
        </p:spPr>
        <p:txBody>
          <a:bodyPr>
            <a:noAutofit/>
          </a:bodyPr>
          <a:lstStyle/>
          <a:p>
            <a:pPr marL="285750"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Catalyst essentially a extensible framework to Analyze &amp; Optimize the logical plan, </a:t>
            </a:r>
            <a:r>
              <a:rPr lang="en-US" altLang="zh-CN" sz="1600" dirty="0" smtClean="0">
                <a:ea typeface="Arial Unicode MS" panose="020B0604020202020204" pitchFamily="34" charset="-122"/>
                <a:cs typeface="Arial Unicode MS" panose="020B0604020202020204" pitchFamily="34" charset="-122"/>
              </a:rPr>
              <a:t>expression.</a:t>
            </a:r>
            <a:endParaRPr lang="en-US" altLang="zh-CN" sz="1600" dirty="0">
              <a:ea typeface="Arial Unicode MS" panose="020B0604020202020204" pitchFamily="34" charset="-122"/>
              <a:cs typeface="Arial Unicode MS" panose="020B0604020202020204" pitchFamily="34" charset="-122"/>
            </a:endParaRPr>
          </a:p>
          <a:p>
            <a:pPr marL="285750"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Core Elements:</a:t>
            </a: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Tree Node API</a:t>
            </a: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Expression </a:t>
            </a:r>
            <a:r>
              <a:rPr lang="en-US" altLang="zh-CN" sz="1600" dirty="0" smtClean="0">
                <a:ea typeface="Arial Unicode MS" panose="020B0604020202020204" pitchFamily="34" charset="-122"/>
                <a:cs typeface="Arial Unicode MS" panose="020B0604020202020204" pitchFamily="34" charset="-122"/>
              </a:rPr>
              <a:t>Optimization </a:t>
            </a:r>
            <a:endParaRPr lang="en-US" altLang="zh-CN" sz="1600" dirty="0">
              <a:ea typeface="Arial Unicode MS" panose="020B0604020202020204" pitchFamily="34" charset="-122"/>
              <a:cs typeface="Arial Unicode MS" panose="020B0604020202020204" pitchFamily="34" charset="-122"/>
            </a:endParaRPr>
          </a:p>
          <a:p>
            <a:pPr marL="742950" lvl="1" indent="-285750">
              <a:buFont typeface="Arial" panose="020B0604020202020204" pitchFamily="34" charset="0"/>
              <a:buChar char="•"/>
            </a:pPr>
            <a:r>
              <a:rPr lang="en-US" altLang="zh-CN" sz="1600" dirty="0" smtClean="0">
                <a:ea typeface="Arial Unicode MS" panose="020B0604020202020204" pitchFamily="34" charset="-122"/>
                <a:cs typeface="Arial Unicode MS" panose="020B0604020202020204" pitchFamily="34" charset="-122"/>
              </a:rPr>
              <a:t>Data Type &amp; Schema</a:t>
            </a:r>
          </a:p>
          <a:p>
            <a:pPr marL="742950" lvl="1" indent="-285750">
              <a:buFont typeface="Arial" panose="020B0604020202020204" pitchFamily="34" charset="0"/>
              <a:buChar char="•"/>
            </a:pPr>
            <a:r>
              <a:rPr lang="en-US" altLang="zh-CN" sz="1600" dirty="0" smtClean="0">
                <a:ea typeface="Arial Unicode MS" panose="020B0604020202020204" pitchFamily="34" charset="-122"/>
                <a:cs typeface="Arial Unicode MS" panose="020B0604020202020204" pitchFamily="34" charset="-122"/>
              </a:rPr>
              <a:t>Row API</a:t>
            </a:r>
            <a:endParaRPr lang="en-US" altLang="zh-CN" sz="1600" dirty="0">
              <a:ea typeface="Arial Unicode MS" panose="020B0604020202020204" pitchFamily="34" charset="-122"/>
              <a:cs typeface="Arial Unicode MS" panose="020B0604020202020204" pitchFamily="34" charset="-122"/>
            </a:endParaRP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Logical Plan (Unresolved) </a:t>
            </a:r>
            <a:r>
              <a:rPr lang="en-US" altLang="zh-CN" sz="1600" dirty="0" smtClean="0">
                <a:ea typeface="Arial Unicode MS" panose="020B0604020202020204" pitchFamily="34" charset="-122"/>
                <a:cs typeface="Arial Unicode MS" panose="020B0604020202020204" pitchFamily="34" charset="-122"/>
              </a:rPr>
              <a:t>Binding &amp; Analyzing (Rules)</a:t>
            </a:r>
            <a:endParaRPr lang="en-US" altLang="zh-CN" sz="1600" dirty="0">
              <a:ea typeface="Arial Unicode MS" panose="020B0604020202020204" pitchFamily="34" charset="-122"/>
              <a:cs typeface="Arial Unicode MS" panose="020B0604020202020204" pitchFamily="34" charset="-122"/>
            </a:endParaRP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Logical Plan (Resolved) </a:t>
            </a:r>
            <a:r>
              <a:rPr lang="en-US" altLang="zh-CN" sz="1600" dirty="0" smtClean="0">
                <a:ea typeface="Arial Unicode MS" panose="020B0604020202020204" pitchFamily="34" charset="-122"/>
                <a:cs typeface="Arial Unicode MS" panose="020B0604020202020204" pitchFamily="34" charset="-122"/>
              </a:rPr>
              <a:t>Optimizing (Rules)</a:t>
            </a:r>
            <a:endParaRPr lang="en-US" altLang="zh-CN" sz="1600" dirty="0">
              <a:ea typeface="Arial Unicode MS" panose="020B0604020202020204" pitchFamily="34" charset="-122"/>
              <a:cs typeface="Arial Unicode MS" panose="020B0604020202020204" pitchFamily="34" charset="-122"/>
            </a:endParaRPr>
          </a:p>
          <a:p>
            <a:pPr marL="285750"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SPI (Service Provider Interface)</a:t>
            </a:r>
          </a:p>
          <a:p>
            <a:pPr marL="742950" lvl="1" indent="-285750">
              <a:buFont typeface="Arial" panose="020B0604020202020204" pitchFamily="34" charset="0"/>
              <a:buChar char="•"/>
            </a:pPr>
            <a:r>
              <a:rPr lang="en-US" altLang="zh-CN" sz="1600" dirty="0" err="1" smtClean="0">
                <a:ea typeface="Arial Unicode MS" panose="020B0604020202020204" pitchFamily="34" charset="-122"/>
                <a:cs typeface="Arial Unicode MS" panose="020B0604020202020204" pitchFamily="34" charset="-122"/>
              </a:rPr>
              <a:t>FunctionRegistry</a:t>
            </a:r>
            <a:endParaRPr lang="en-US" altLang="zh-CN" sz="1600" dirty="0">
              <a:ea typeface="Arial Unicode MS" panose="020B0604020202020204" pitchFamily="34" charset="-122"/>
              <a:cs typeface="Arial Unicode MS" panose="020B0604020202020204" pitchFamily="34" charset="-122"/>
            </a:endParaRPr>
          </a:p>
          <a:p>
            <a:pPr marL="742950" lvl="1" indent="-285750">
              <a:buFont typeface="Arial" panose="020B0604020202020204" pitchFamily="34" charset="0"/>
              <a:buChar char="•"/>
            </a:pPr>
            <a:r>
              <a:rPr lang="en-US" altLang="zh-CN" sz="1600" dirty="0">
                <a:ea typeface="Arial Unicode MS" panose="020B0604020202020204" pitchFamily="34" charset="-122"/>
                <a:cs typeface="Arial Unicode MS" panose="020B0604020202020204" pitchFamily="34" charset="-122"/>
              </a:rPr>
              <a:t>Schema Catalog</a:t>
            </a:r>
          </a:p>
        </p:txBody>
      </p:sp>
      <p:sp>
        <p:nvSpPr>
          <p:cNvPr id="4" name="Title 3"/>
          <p:cNvSpPr>
            <a:spLocks noGrp="1"/>
          </p:cNvSpPr>
          <p:nvPr>
            <p:ph type="title"/>
          </p:nvPr>
        </p:nvSpPr>
        <p:spPr/>
        <p:txBody>
          <a:bodyPr/>
          <a:lstStyle/>
          <a:p>
            <a:r>
              <a:rPr lang="en-US" altLang="zh-CN" dirty="0" smtClean="0"/>
              <a:t>Catalyst Overview</a:t>
            </a:r>
            <a:endParaRPr lang="en-US" dirty="0"/>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32231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7">
                                            <p:txEl>
                                              <p:pRg st="4" end="4"/>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7">
                                            <p:txEl>
                                              <p:pRg st="5" end="5"/>
                                            </p:txEl>
                                          </p:spTgt>
                                        </p:tgtEl>
                                        <p:attrNameLst>
                                          <p:attrName>style.color</p:attrName>
                                        </p:attrNameLst>
                                      </p:cBhvr>
                                      <p:to>
                                        <a:schemeClr val="accent2"/>
                                      </p:to>
                                    </p:animClr>
                                  </p:childTnLst>
                                </p:cTn>
                              </p:par>
                              <p:par>
                                <p:cTn id="9" presetID="3" presetClass="emph" presetSubtype="2" fill="hold" nodeType="withEffect">
                                  <p:stCondLst>
                                    <p:cond delay="0"/>
                                  </p:stCondLst>
                                  <p:childTnLst>
                                    <p:animClr clrSpc="rgb" dir="cw">
                                      <p:cBhvr override="childStyle">
                                        <p:cTn id="10" dur="2000" fill="hold"/>
                                        <p:tgtEl>
                                          <p:spTgt spid="7">
                                            <p:txEl>
                                              <p:pRg st="6" end="6"/>
                                            </p:txEl>
                                          </p:spTgt>
                                        </p:tgtEl>
                                        <p:attrNameLst>
                                          <p:attrName>style.color</p:attrName>
                                        </p:attrNameLst>
                                      </p:cBhvr>
                                      <p:to>
                                        <a:schemeClr val="accent2"/>
                                      </p:to>
                                    </p:animClr>
                                  </p:childTnLst>
                                </p:cTn>
                              </p:par>
                              <p:par>
                                <p:cTn id="11" presetID="3" presetClass="emph" presetSubtype="2" fill="hold" nodeType="withEffect">
                                  <p:stCondLst>
                                    <p:cond delay="0"/>
                                  </p:stCondLst>
                                  <p:childTnLst>
                                    <p:animClr clrSpc="rgb" dir="cw">
                                      <p:cBhvr override="childStyle">
                                        <p:cTn id="12" dur="2000" fill="hold"/>
                                        <p:tgtEl>
                                          <p:spTgt spid="7">
                                            <p:txEl>
                                              <p:pRg st="7" end="7"/>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altLang="zh-CN" dirty="0" smtClean="0"/>
              <a:t>Type &amp; </a:t>
            </a:r>
            <a:r>
              <a:rPr lang="en-US" dirty="0" smtClean="0"/>
              <a:t>Schema</a:t>
            </a:r>
            <a:endParaRPr lang="en-US" dirty="0"/>
          </a:p>
        </p:txBody>
      </p:sp>
      <p:sp>
        <p:nvSpPr>
          <p:cNvPr id="3" name="Content Placeholder 2"/>
          <p:cNvSpPr>
            <a:spLocks noGrp="1"/>
          </p:cNvSpPr>
          <p:nvPr>
            <p:ph idx="1"/>
          </p:nvPr>
        </p:nvSpPr>
        <p:spPr>
          <a:xfrm>
            <a:off x="419100" y="933575"/>
            <a:ext cx="7977116" cy="3529243"/>
          </a:xfrm>
        </p:spPr>
        <p:txBody>
          <a:bodyPr>
            <a:noAutofit/>
          </a:bodyPr>
          <a:lstStyle/>
          <a:p>
            <a:pPr>
              <a:buFont typeface="Wingdings" panose="05000000000000000000" pitchFamily="2" charset="2"/>
              <a:buChar char="§"/>
            </a:pP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Primitive Type</a:t>
            </a:r>
          </a:p>
          <a:p>
            <a:pPr lvl="1">
              <a:buFont typeface="Wingdings" panose="05000000000000000000" pitchFamily="2" charset="2"/>
              <a:buChar char="§"/>
            </a:pP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StringType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FloatType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IntegerType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ByteType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ShortType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DoubleType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LongType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BinaryType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BooleanType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DecimalType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TimestampType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smtClean="0">
                <a:latin typeface="Arial Unicode MS" panose="020B0604020202020204" pitchFamily="34" charset="-122"/>
                <a:ea typeface="Arial Unicode MS" panose="020B0604020202020204" pitchFamily="34" charset="-122"/>
                <a:cs typeface="Arial Unicode MS" panose="020B0604020202020204" pitchFamily="34" charset="-122"/>
              </a:rPr>
              <a:t>DateType</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err="1"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Varchar</a:t>
            </a:r>
            <a:r>
              <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(Not</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Complete</a:t>
            </a:r>
            <a:r>
              <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Supported </a:t>
            </a:r>
            <a:r>
              <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Yet)</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 Char(Not </a:t>
            </a:r>
            <a:r>
              <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Complete</a:t>
            </a: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Supported Yet</a:t>
            </a:r>
            <a:r>
              <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a:t>
            </a:r>
          </a:p>
          <a:p>
            <a:pPr>
              <a:buFont typeface="Wingdings" panose="05000000000000000000" pitchFamily="2" charset="2"/>
              <a:buChar char="§"/>
            </a:pPr>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rPr>
              <a:t>Complex Type</a:t>
            </a:r>
          </a:p>
          <a:p>
            <a:pPr lvl="1">
              <a:buFont typeface="Wingdings" panose="05000000000000000000" pitchFamily="2" charset="2"/>
              <a:buChar char="§"/>
            </a:pP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ArrayType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2">
              <a:buFont typeface="Wingdings" panose="05000000000000000000" pitchFamily="2" charset="2"/>
              <a:buChar char="§"/>
            </a:pP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ArrayType(elementType</a:t>
            </a:r>
            <a:r>
              <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DataType)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buFont typeface="Wingdings" panose="05000000000000000000" pitchFamily="2" charset="2"/>
              <a:buChar char="§"/>
            </a:pP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StructType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2">
              <a:buFont typeface="Wingdings" panose="05000000000000000000" pitchFamily="2" charset="2"/>
              <a:buChar char="§"/>
            </a:pP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StructField(name</a:t>
            </a:r>
            <a:r>
              <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rPr>
              <a:t>: String, dataType: </a:t>
            </a: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DataType)</a:t>
            </a:r>
            <a:endPar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2">
              <a:buFont typeface="Wingdings" panose="05000000000000000000" pitchFamily="2" charset="2"/>
              <a:buChar char="§"/>
            </a:pP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StructType(fields</a:t>
            </a:r>
            <a:r>
              <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rPr>
              <a:t>: Seq[StructField])</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buFont typeface="Wingdings" panose="05000000000000000000" pitchFamily="2" charset="2"/>
              <a:buChar char="§"/>
            </a:pPr>
            <a:r>
              <a:rPr lang="en-US" altLang="zh-CN" sz="1400" dirty="0" err="1">
                <a:latin typeface="Arial Unicode MS" panose="020B0604020202020204" pitchFamily="34" charset="-122"/>
                <a:ea typeface="Arial Unicode MS" panose="020B0604020202020204" pitchFamily="34" charset="-122"/>
                <a:cs typeface="Arial Unicode MS" panose="020B0604020202020204" pitchFamily="34" charset="-122"/>
              </a:rPr>
              <a:t>MapType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2">
              <a:buFont typeface="Wingdings" panose="05000000000000000000" pitchFamily="2" charset="2"/>
              <a:buChar char="§"/>
            </a:pP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MapType(keyType</a:t>
            </a:r>
            <a:r>
              <a:rPr lang="zh-CN" altLang="en-US" sz="1400" dirty="0">
                <a:latin typeface="Arial Unicode MS" panose="020B0604020202020204" pitchFamily="34" charset="-122"/>
                <a:ea typeface="Arial Unicode MS" panose="020B0604020202020204" pitchFamily="34" charset="-122"/>
                <a:cs typeface="Arial Unicode MS" panose="020B0604020202020204" pitchFamily="34" charset="-122"/>
              </a:rPr>
              <a:t>: DataType, valueType: </a:t>
            </a:r>
            <a:r>
              <a:rPr lang="zh-CN" altLang="en-US" sz="1400" dirty="0" smtClean="0">
                <a:latin typeface="Arial Unicode MS" panose="020B0604020202020204" pitchFamily="34" charset="-122"/>
                <a:ea typeface="Arial Unicode MS" panose="020B0604020202020204" pitchFamily="34" charset="-122"/>
                <a:cs typeface="Arial Unicode MS" panose="020B0604020202020204" pitchFamily="34" charset="-122"/>
              </a:rPr>
              <a:t>DataType)</a:t>
            </a:r>
            <a:endPar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buFont typeface="Wingdings" panose="05000000000000000000" pitchFamily="2" charset="2"/>
              <a:buChar char="§"/>
            </a:pPr>
            <a:r>
              <a:rPr lang="en-US" altLang="zh-CN" sz="1400" dirty="0" err="1"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UnionType</a:t>
            </a:r>
            <a:r>
              <a:rPr lang="en-US" altLang="zh-CN" sz="14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 (Not Supported Yet)</a:t>
            </a:r>
            <a:endParaRPr lang="en-US" altLang="zh-CN" sz="1400" dirty="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buFont typeface="Wingdings" panose="05000000000000000000" pitchFamily="2" charset="2"/>
              <a:buChar char="§"/>
            </a:pPr>
            <a:endParaRPr lang="en-US" sz="14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12</a:t>
            </a:fld>
            <a:endParaRPr lang="en-US" dirty="0"/>
          </a:p>
        </p:txBody>
      </p:sp>
      <p:sp>
        <p:nvSpPr>
          <p:cNvPr id="4" name="Right Arrow 3"/>
          <p:cNvSpPr/>
          <p:nvPr/>
        </p:nvSpPr>
        <p:spPr>
          <a:xfrm rot="10800000">
            <a:off x="5595582" y="2954740"/>
            <a:ext cx="375313" cy="293427"/>
          </a:xfrm>
          <a:prstGeom prst="rightArrow">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161964" y="2916787"/>
            <a:ext cx="1744645" cy="369332"/>
          </a:xfrm>
          <a:prstGeom prst="rect">
            <a:avLst/>
          </a:prstGeom>
          <a:noFill/>
        </p:spPr>
        <p:txBody>
          <a:bodyPr wrap="none" rtlCol="0">
            <a:spAutoFit/>
          </a:bodyPr>
          <a:lstStyle/>
          <a:p>
            <a:r>
              <a:rPr lang="en-US" dirty="0" smtClean="0"/>
              <a:t>Relation Schema</a:t>
            </a:r>
            <a:endParaRPr lang="en-US" dirty="0"/>
          </a:p>
        </p:txBody>
      </p:sp>
      <p:sp>
        <p:nvSpPr>
          <p:cNvPr id="7" name="TextBox 6"/>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80310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API</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13</a:t>
            </a:fld>
            <a:endParaRPr lang="en-US" dirty="0"/>
          </a:p>
        </p:txBody>
      </p:sp>
      <p:sp>
        <p:nvSpPr>
          <p:cNvPr id="6" name="Rectangle 5"/>
          <p:cNvSpPr/>
          <p:nvPr/>
        </p:nvSpPr>
        <p:spPr>
          <a:xfrm>
            <a:off x="5022692" y="1292788"/>
            <a:ext cx="3664108" cy="2462213"/>
          </a:xfrm>
          <a:prstGeom prst="rect">
            <a:avLst/>
          </a:prstGeom>
          <a:solidFill>
            <a:schemeClr val="bg1"/>
          </a:solidFill>
        </p:spPr>
        <p:txBody>
          <a:bodyPr wrap="square">
            <a:spAutoFit/>
          </a:bodyPr>
          <a:lstStyle/>
          <a:p>
            <a:r>
              <a:rPr lang="en-US" altLang="zh-CN" sz="1100" b="1" dirty="0" smtClean="0">
                <a:solidFill>
                  <a:srgbClr val="7F0055"/>
                </a:solidFill>
                <a:latin typeface="Consolas" panose="020B0609020204030204" pitchFamily="49" charset="0"/>
              </a:rPr>
              <a:t>trait</a:t>
            </a:r>
            <a:r>
              <a:rPr lang="en-US" altLang="zh-CN" sz="1100" b="1" dirty="0" smtClean="0">
                <a:solidFill>
                  <a:srgbClr val="000000"/>
                </a:solidFill>
                <a:latin typeface="Consolas" panose="020B0609020204030204" pitchFamily="49" charset="0"/>
              </a:rPr>
              <a:t> Row </a:t>
            </a:r>
            <a:r>
              <a:rPr lang="en-US" altLang="zh-CN" sz="1100" b="1" dirty="0" smtClean="0">
                <a:solidFill>
                  <a:srgbClr val="7F0055"/>
                </a:solidFill>
                <a:latin typeface="Consolas" panose="020B0609020204030204" pitchFamily="49" charset="0"/>
              </a:rPr>
              <a:t>extends</a:t>
            </a:r>
            <a:r>
              <a:rPr lang="en-US" altLang="zh-CN" sz="1100" b="1" dirty="0" smtClean="0">
                <a:solidFill>
                  <a:srgbClr val="000000"/>
                </a:solidFill>
                <a:latin typeface="Consolas" panose="020B0609020204030204" pitchFamily="49" charset="0"/>
              </a:rPr>
              <a:t> Seq[Any] </a:t>
            </a:r>
            <a:r>
              <a:rPr lang="en-US" altLang="zh-CN" sz="1100" b="1" dirty="0" smtClean="0">
                <a:solidFill>
                  <a:srgbClr val="7F0055"/>
                </a:solidFill>
                <a:latin typeface="Consolas" panose="020B0609020204030204" pitchFamily="49" charset="0"/>
              </a:rPr>
              <a:t>with</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Serializable</a:t>
            </a:r>
            <a:r>
              <a:rPr lang="en-US" altLang="zh-CN" sz="1100" b="1" dirty="0" smtClean="0">
                <a:solidFill>
                  <a:srgbClr val="000000"/>
                </a:solidFill>
                <a:latin typeface="Consolas" panose="020B0609020204030204" pitchFamily="49" charset="0"/>
              </a:rPr>
              <a:t> {</a:t>
            </a: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apply(</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Any</a:t>
            </a: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isNullAt</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Boolean</a:t>
            </a: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getInt</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endParaRPr lang="en-US" altLang="zh-CN" sz="1100" b="1" dirty="0" smtClean="0">
              <a:solidFill>
                <a:srgbClr val="000000"/>
              </a:solidFill>
              <a:latin typeface="Consolas" panose="020B0609020204030204" pitchFamily="49" charset="0"/>
            </a:endParaRP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getLong</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Long</a:t>
            </a:r>
          </a:p>
          <a:p>
            <a:r>
              <a:rPr lang="en-US" altLang="zh-CN" sz="1100" dirty="0" smtClean="0">
                <a:solidFill>
                  <a:srgbClr val="000000"/>
                </a:solidFill>
                <a:latin typeface="Consolas" panose="020B0609020204030204" pitchFamily="49" charset="0"/>
              </a:rPr>
              <a:t>  </a:t>
            </a:r>
            <a:r>
              <a:rPr lang="en-US" altLang="zh-CN" sz="1100" b="1" dirty="0"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getDouble</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Double</a:t>
            </a:r>
          </a:p>
          <a:p>
            <a:r>
              <a:rPr lang="en-US" altLang="zh-CN" sz="1100" b="1" dirty="0">
                <a:solidFill>
                  <a:srgbClr val="000000"/>
                </a:solidFill>
                <a:latin typeface="Consolas" panose="020B0609020204030204" pitchFamily="49" charset="0"/>
              </a:rPr>
              <a:t> </a:t>
            </a:r>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getFloat</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Float</a:t>
            </a:r>
          </a:p>
          <a:p>
            <a:r>
              <a:rPr lang="en-US" altLang="zh-CN" sz="1100" b="1" dirty="0">
                <a:solidFill>
                  <a:srgbClr val="000000"/>
                </a:solidFill>
                <a:latin typeface="Consolas" panose="020B0609020204030204" pitchFamily="49" charset="0"/>
              </a:rPr>
              <a:t> </a:t>
            </a:r>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getBoolean</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Boolean</a:t>
            </a:r>
          </a:p>
          <a:p>
            <a:r>
              <a:rPr lang="en-US" altLang="zh-CN" sz="1100" b="1" dirty="0">
                <a:solidFill>
                  <a:srgbClr val="000000"/>
                </a:solidFill>
                <a:latin typeface="Consolas" panose="020B0609020204030204" pitchFamily="49" charset="0"/>
              </a:rPr>
              <a:t> </a:t>
            </a:r>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getShort</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Short</a:t>
            </a:r>
          </a:p>
          <a:p>
            <a:r>
              <a:rPr lang="en-US" altLang="zh-CN" sz="1100" b="1" dirty="0">
                <a:solidFill>
                  <a:srgbClr val="000000"/>
                </a:solidFill>
                <a:latin typeface="Consolas" panose="020B0609020204030204" pitchFamily="49" charset="0"/>
              </a:rPr>
              <a:t> </a:t>
            </a:r>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getByte</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Byte</a:t>
            </a:r>
          </a:p>
          <a:p>
            <a:r>
              <a:rPr lang="en-US" altLang="zh-CN" sz="1100" b="1" dirty="0" smtClean="0">
                <a:solidFill>
                  <a:srgbClr val="7F0055"/>
                </a:solidFill>
                <a:latin typeface="Consolas" panose="020B0609020204030204" pitchFamily="49" charset="0"/>
              </a:rPr>
              <a:t>  </a:t>
            </a:r>
            <a:r>
              <a:rPr lang="en-US" altLang="zh-CN" sz="1100" b="1" dirty="0" err="1" smtClean="0">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getString</a:t>
            </a:r>
            <a:r>
              <a:rPr lang="en-US" altLang="zh-CN" sz="1100" b="1" dirty="0" smtClean="0">
                <a:solidFill>
                  <a:srgbClr val="000000"/>
                </a:solidFill>
                <a:latin typeface="Consolas" panose="020B0609020204030204" pitchFamily="49" charset="0"/>
              </a:rPr>
              <a:t>(</a:t>
            </a:r>
            <a:r>
              <a:rPr lang="en-US" altLang="zh-CN" sz="1100" b="1" dirty="0" err="1" smtClean="0">
                <a:solidFill>
                  <a:srgbClr val="000000"/>
                </a:solidFill>
                <a:latin typeface="Consolas" panose="020B0609020204030204" pitchFamily="49" charset="0"/>
              </a:rPr>
              <a:t>i</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String</a:t>
            </a:r>
            <a:endParaRPr lang="en-US" altLang="zh-CN" sz="1100" dirty="0">
              <a:solidFill>
                <a:srgbClr val="000000"/>
              </a:solidFill>
              <a:latin typeface="Consolas" panose="020B0609020204030204" pitchFamily="49" charset="0"/>
            </a:endParaRPr>
          </a:p>
          <a:p>
            <a:r>
              <a:rPr lang="en-US" altLang="zh-CN" sz="1100" b="1" dirty="0" smtClean="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def</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getAs</a:t>
            </a:r>
            <a:r>
              <a:rPr lang="en-US" altLang="zh-CN" sz="1100" b="1" dirty="0" smtClean="0">
                <a:solidFill>
                  <a:srgbClr val="000000"/>
                </a:solidFill>
                <a:latin typeface="Consolas" panose="020B0609020204030204" pitchFamily="49" charset="0"/>
              </a:rPr>
              <a:t>[T](</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a:t>
            </a:r>
            <a:r>
              <a:rPr lang="en-US" altLang="zh-CN" sz="1100" b="1" dirty="0" err="1" smtClean="0">
                <a:solidFill>
                  <a:srgbClr val="000000"/>
                </a:solidFill>
                <a:latin typeface="Consolas" panose="020B0609020204030204" pitchFamily="49" charset="0"/>
              </a:rPr>
              <a:t>Int</a:t>
            </a:r>
            <a:r>
              <a:rPr lang="en-US" altLang="zh-CN" sz="1100" b="1" dirty="0" smtClean="0">
                <a:solidFill>
                  <a:srgbClr val="000000"/>
                </a:solidFill>
                <a:latin typeface="Consolas" panose="020B0609020204030204" pitchFamily="49" charset="0"/>
              </a:rPr>
              <a:t>): T</a:t>
            </a:r>
          </a:p>
          <a:p>
            <a:r>
              <a:rPr lang="en-US" altLang="zh-CN" sz="1100" dirty="0" smtClean="0">
                <a:solidFill>
                  <a:srgbClr val="000000"/>
                </a:solidFill>
                <a:latin typeface="Consolas" panose="020B0609020204030204" pitchFamily="49" charset="0"/>
              </a:rPr>
              <a:t>}</a:t>
            </a:r>
          </a:p>
        </p:txBody>
      </p:sp>
      <p:sp>
        <p:nvSpPr>
          <p:cNvPr id="10" name="Content Placeholder 2"/>
          <p:cNvSpPr>
            <a:spLocks noGrp="1"/>
          </p:cNvSpPr>
          <p:nvPr>
            <p:ph idx="1"/>
          </p:nvPr>
        </p:nvSpPr>
        <p:spPr>
          <a:xfrm>
            <a:off x="419100" y="1304742"/>
            <a:ext cx="4574361" cy="1682298"/>
          </a:xfrm>
        </p:spPr>
        <p:txBody>
          <a:bodyPr>
            <a:noAutofit/>
          </a:bodyPr>
          <a:lstStyle/>
          <a:p>
            <a:pPr>
              <a:buFont typeface="Wingdings" panose="05000000000000000000" pitchFamily="2" charset="2"/>
              <a:buChar char="§"/>
            </a:pPr>
            <a:r>
              <a:rPr lang="en-US" sz="1400" dirty="0" smtClean="0"/>
              <a:t>Row class is the key data structure widely used internal / external Spark SQL.</a:t>
            </a:r>
          </a:p>
          <a:p>
            <a:pPr>
              <a:buFont typeface="Wingdings" panose="05000000000000000000" pitchFamily="2" charset="2"/>
              <a:buChar char="§"/>
            </a:pPr>
            <a:r>
              <a:rPr lang="en-US" sz="1400" dirty="0" smtClean="0"/>
              <a:t>“</a:t>
            </a:r>
            <a:r>
              <a:rPr lang="en-US" sz="1400" dirty="0" err="1" smtClean="0"/>
              <a:t>def</a:t>
            </a:r>
            <a:r>
              <a:rPr lang="en-US" sz="1400" dirty="0" smtClean="0"/>
              <a:t> </a:t>
            </a:r>
            <a:r>
              <a:rPr lang="en-US" sz="1400" dirty="0" err="1" smtClean="0"/>
              <a:t>getAs</a:t>
            </a:r>
            <a:r>
              <a:rPr lang="en-US" sz="1400" dirty="0" smtClean="0"/>
              <a:t>[T]” is used for non-primitive data types</a:t>
            </a:r>
          </a:p>
          <a:p>
            <a:pPr>
              <a:buFont typeface="Wingdings" panose="05000000000000000000" pitchFamily="2" charset="2"/>
              <a:buChar char="§"/>
            </a:pPr>
            <a:r>
              <a:rPr lang="en-US" sz="1400" dirty="0" smtClean="0"/>
              <a:t>Field value represented as native language data type.</a:t>
            </a:r>
          </a:p>
          <a:p>
            <a:pPr>
              <a:buFont typeface="Wingdings" panose="05000000000000000000" pitchFamily="2" charset="2"/>
              <a:buChar char="§"/>
            </a:pPr>
            <a:r>
              <a:rPr lang="en-US" sz="1400" dirty="0" smtClean="0"/>
              <a:t>Field type represented as </a:t>
            </a:r>
            <a:r>
              <a:rPr lang="en-US" sz="1400" dirty="0" err="1" smtClean="0"/>
              <a:t>DataType</a:t>
            </a:r>
            <a:r>
              <a:rPr lang="en-US" sz="1400" dirty="0" smtClean="0"/>
              <a:t> described in last slice.</a:t>
            </a:r>
          </a:p>
          <a:p>
            <a:pPr marL="0" indent="0">
              <a:buNone/>
            </a:pPr>
            <a:endParaRPr lang="en-US" sz="1400" dirty="0"/>
          </a:p>
        </p:txBody>
      </p:sp>
    </p:spTree>
    <p:extLst>
      <p:ext uri="{BB962C8B-B14F-4D97-AF65-F5344CB8AC3E}">
        <p14:creationId xmlns:p14="http://schemas.microsoft.com/office/powerpoint/2010/main" val="3219188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t>
            </a:r>
            <a:r>
              <a:rPr lang="en-US" dirty="0"/>
              <a:t>Plan Binding &amp; Analyzing </a:t>
            </a:r>
          </a:p>
        </p:txBody>
      </p:sp>
      <p:sp>
        <p:nvSpPr>
          <p:cNvPr id="3" name="Content Placeholder 2"/>
          <p:cNvSpPr>
            <a:spLocks noGrp="1"/>
          </p:cNvSpPr>
          <p:nvPr>
            <p:ph idx="1"/>
          </p:nvPr>
        </p:nvSpPr>
        <p:spPr>
          <a:xfrm>
            <a:off x="514634" y="947815"/>
            <a:ext cx="6964339" cy="3610185"/>
          </a:xfrm>
        </p:spPr>
        <p:txBody>
          <a:bodyPr>
            <a:noAutofit/>
          </a:bodyPr>
          <a:lstStyle/>
          <a:p>
            <a:pPr marL="285750" indent="-285750">
              <a:buFont typeface="Arial" panose="020B0604020202020204" pitchFamily="34" charset="0"/>
              <a:buChar char="•"/>
            </a:pPr>
            <a:r>
              <a:rPr lang="en-US" altLang="zh-CN" sz="1100" dirty="0" smtClean="0"/>
              <a:t>Essentially about data binding &amp; semantic analysis</a:t>
            </a:r>
          </a:p>
          <a:p>
            <a:pPr marL="285750" indent="-285750">
              <a:buFont typeface="Arial" panose="020B0604020202020204" pitchFamily="34" charset="0"/>
              <a:buChar char="•"/>
            </a:pPr>
            <a:r>
              <a:rPr lang="en-US" altLang="zh-CN" sz="1100" dirty="0" smtClean="0"/>
              <a:t>Example Rules</a:t>
            </a:r>
          </a:p>
          <a:p>
            <a:pPr marL="742950" lvl="1" indent="-285750">
              <a:buFont typeface="Arial" panose="020B0604020202020204" pitchFamily="34" charset="0"/>
              <a:buChar char="•"/>
            </a:pPr>
            <a:r>
              <a:rPr lang="en-US" altLang="zh-CN" sz="1100" dirty="0" smtClean="0"/>
              <a:t>Bind Attributes, Relations with concrete data.</a:t>
            </a:r>
          </a:p>
          <a:p>
            <a:pPr marL="1139825" lvl="2" indent="-285750">
              <a:buFont typeface="Arial" panose="020B0604020202020204" pitchFamily="34" charset="0"/>
              <a:buChar char="•"/>
            </a:pPr>
            <a:r>
              <a:rPr lang="en-US" altLang="zh-CN" sz="1100" dirty="0" err="1" smtClean="0"/>
              <a:t>ResolveReferences</a:t>
            </a:r>
            <a:r>
              <a:rPr lang="en-US" altLang="zh-CN" sz="1100" dirty="0" smtClean="0"/>
              <a:t>, </a:t>
            </a:r>
            <a:r>
              <a:rPr lang="en-US" altLang="zh-CN" sz="1100" dirty="0" err="1" smtClean="0"/>
              <a:t>ResolveRelation</a:t>
            </a:r>
            <a:endParaRPr lang="en-US" altLang="zh-CN" sz="1100" dirty="0" smtClean="0"/>
          </a:p>
          <a:p>
            <a:pPr marL="742950" lvl="1" indent="-285750">
              <a:buFont typeface="Arial" panose="020B0604020202020204" pitchFamily="34" charset="0"/>
              <a:buChar char="•"/>
            </a:pPr>
            <a:r>
              <a:rPr lang="en-US" altLang="zh-CN" sz="1100" dirty="0" smtClean="0"/>
              <a:t>Expressions Analysis</a:t>
            </a:r>
          </a:p>
          <a:p>
            <a:pPr marL="1139825" lvl="2" indent="-285750">
              <a:buFont typeface="Arial" panose="020B0604020202020204" pitchFamily="34" charset="0"/>
              <a:buChar char="•"/>
            </a:pPr>
            <a:r>
              <a:rPr lang="en-US" altLang="zh-CN" sz="1100" dirty="0"/>
              <a:t>Data Type </a:t>
            </a:r>
            <a:r>
              <a:rPr lang="en-US" altLang="zh-CN" sz="1100" dirty="0" smtClean="0"/>
              <a:t>Coercion (</a:t>
            </a:r>
            <a:r>
              <a:rPr lang="en-US" altLang="zh-CN" sz="1100" dirty="0" err="1" smtClean="0"/>
              <a:t>PropagateTypes</a:t>
            </a:r>
            <a:r>
              <a:rPr lang="en-US" altLang="zh-CN" sz="1100" dirty="0" smtClean="0"/>
              <a:t>, </a:t>
            </a:r>
            <a:r>
              <a:rPr lang="en-US" altLang="zh-CN" sz="1100" dirty="0" err="1" smtClean="0"/>
              <a:t>PromoteString</a:t>
            </a:r>
            <a:r>
              <a:rPr lang="en-US" altLang="zh-CN" sz="1100" dirty="0" smtClean="0"/>
              <a:t>, </a:t>
            </a:r>
            <a:r>
              <a:rPr lang="en-US" altLang="zh-CN" sz="1100" dirty="0" err="1" smtClean="0"/>
              <a:t>BooleanCasts</a:t>
            </a:r>
            <a:r>
              <a:rPr lang="en-US" altLang="zh-CN" sz="1100" dirty="0" smtClean="0"/>
              <a:t>, Division etc.)</a:t>
            </a:r>
          </a:p>
          <a:p>
            <a:pPr marL="1139825" lvl="2" indent="-285750">
              <a:buFont typeface="Arial" panose="020B0604020202020204" pitchFamily="34" charset="0"/>
              <a:buChar char="•"/>
            </a:pPr>
            <a:r>
              <a:rPr lang="en-US" altLang="zh-CN" sz="1100" dirty="0" smtClean="0"/>
              <a:t>Bind UDF(</a:t>
            </a:r>
            <a:r>
              <a:rPr lang="en-US" altLang="zh-CN" sz="1100" dirty="0" err="1" smtClean="0"/>
              <a:t>ResolveFunctions</a:t>
            </a:r>
            <a:r>
              <a:rPr lang="en-US" altLang="zh-CN" sz="1100" dirty="0" smtClean="0"/>
              <a:t>)</a:t>
            </a:r>
          </a:p>
          <a:p>
            <a:pPr marL="742950" lvl="1" indent="-285750">
              <a:buFont typeface="Arial" panose="020B0604020202020204" pitchFamily="34" charset="0"/>
              <a:buChar char="•"/>
            </a:pPr>
            <a:r>
              <a:rPr lang="en-US" altLang="zh-CN" sz="1100" dirty="0" smtClean="0"/>
              <a:t>Evict / Expand the Analysis Logical Plan Operators</a:t>
            </a:r>
          </a:p>
          <a:p>
            <a:pPr marL="1139825" lvl="2" indent="-285750">
              <a:buFont typeface="Arial" panose="020B0604020202020204" pitchFamily="34" charset="0"/>
              <a:buChar char="•"/>
            </a:pPr>
            <a:r>
              <a:rPr lang="en-US" altLang="zh-CN" sz="1100" dirty="0" err="1" smtClean="0"/>
              <a:t>StarExpansion</a:t>
            </a:r>
            <a:r>
              <a:rPr lang="en-US" altLang="zh-CN" sz="1100" dirty="0" smtClean="0"/>
              <a:t>, </a:t>
            </a:r>
            <a:r>
              <a:rPr lang="en-US" altLang="zh-CN" sz="1100" dirty="0" err="1" smtClean="0"/>
              <a:t>EliminateAnalysisOperators</a:t>
            </a:r>
            <a:endParaRPr lang="en-US" altLang="zh-CN" sz="1100" dirty="0" smtClean="0"/>
          </a:p>
          <a:p>
            <a:pPr marL="742950" lvl="1" indent="-285750">
              <a:buFont typeface="Arial" panose="020B0604020202020204" pitchFamily="34" charset="0"/>
              <a:buChar char="•"/>
            </a:pPr>
            <a:r>
              <a:rPr lang="en-US" altLang="zh-CN" sz="1100" dirty="0" smtClean="0"/>
              <a:t>Implicit Semantic Supplement</a:t>
            </a:r>
          </a:p>
          <a:p>
            <a:pPr marL="1139825" lvl="2" indent="-285750">
              <a:buFont typeface="Arial" panose="020B0604020202020204" pitchFamily="34" charset="0"/>
              <a:buChar char="•"/>
            </a:pPr>
            <a:r>
              <a:rPr lang="en-US" altLang="zh-CN" sz="1100" dirty="0" smtClean="0"/>
              <a:t>Add sort expressions into the child projection list.(</a:t>
            </a:r>
            <a:r>
              <a:rPr lang="en-US" altLang="zh-CN" sz="1100" dirty="0" err="1" smtClean="0"/>
              <a:t>ResolveSortReferences</a:t>
            </a:r>
            <a:r>
              <a:rPr lang="en-US" altLang="zh-CN" sz="1100" dirty="0" smtClean="0"/>
              <a:t>)</a:t>
            </a:r>
          </a:p>
          <a:p>
            <a:pPr marL="1139825" lvl="2" indent="-285750">
              <a:buFont typeface="Arial" panose="020B0604020202020204" pitchFamily="34" charset="0"/>
              <a:buChar char="•"/>
            </a:pPr>
            <a:r>
              <a:rPr lang="en-US" altLang="zh-CN" sz="1100" dirty="0" smtClean="0"/>
              <a:t>Convert projection into aggregation if the projection contains aggregate function(</a:t>
            </a:r>
            <a:r>
              <a:rPr lang="en-US" altLang="zh-CN" sz="1100" dirty="0" err="1" smtClean="0"/>
              <a:t>GlobalAggregates</a:t>
            </a:r>
            <a:r>
              <a:rPr lang="en-US" altLang="zh-CN" sz="1100" dirty="0" smtClean="0"/>
              <a:t>).</a:t>
            </a:r>
          </a:p>
          <a:p>
            <a:pPr marL="1139825" lvl="2" indent="-285750">
              <a:buFont typeface="Arial" panose="020B0604020202020204" pitchFamily="34" charset="0"/>
              <a:buChar char="•"/>
            </a:pPr>
            <a:r>
              <a:rPr lang="en-US" altLang="zh-CN" sz="1100" dirty="0" err="1" smtClean="0"/>
              <a:t>UnresolvedHavingClauseAttributes</a:t>
            </a:r>
            <a:endParaRPr lang="en-US" altLang="zh-CN" sz="1100" dirty="0" smtClean="0"/>
          </a:p>
          <a:p>
            <a:pPr marL="742950" lvl="1" indent="-285750">
              <a:buFont typeface="Arial" panose="020B0604020202020204" pitchFamily="34" charset="0"/>
              <a:buChar char="•"/>
            </a:pPr>
            <a:r>
              <a:rPr lang="en-US" sz="1100" dirty="0" smtClean="0"/>
              <a:t>Semantic Checking</a:t>
            </a:r>
          </a:p>
          <a:p>
            <a:pPr marL="1139825" lvl="2" indent="-285750">
              <a:buFont typeface="Arial" panose="020B0604020202020204" pitchFamily="34" charset="0"/>
              <a:buChar char="•"/>
            </a:pPr>
            <a:r>
              <a:rPr lang="en-US" sz="1100" dirty="0" smtClean="0"/>
              <a:t>Unresolved Function, Relation, Attributes (</a:t>
            </a:r>
            <a:r>
              <a:rPr lang="en-US" sz="1100" dirty="0" err="1" smtClean="0"/>
              <a:t>CheckResolution</a:t>
            </a:r>
            <a:r>
              <a:rPr lang="en-US" sz="1100" dirty="0" smtClean="0"/>
              <a:t>)</a:t>
            </a:r>
          </a:p>
          <a:p>
            <a:pPr marL="1139825" lvl="2" indent="-285750">
              <a:buFont typeface="Arial" panose="020B0604020202020204" pitchFamily="34" charset="0"/>
              <a:buChar char="•"/>
            </a:pPr>
            <a:r>
              <a:rPr lang="en-US" sz="1100" dirty="0" smtClean="0"/>
              <a:t>Illegal expressions in projection of an Aggregation (</a:t>
            </a:r>
            <a:r>
              <a:rPr lang="en-US" sz="1100" dirty="0" err="1" smtClean="0"/>
              <a:t>CheckAggregation</a:t>
            </a:r>
            <a:r>
              <a:rPr lang="en-US" sz="1100" dirty="0" smtClean="0"/>
              <a:t>)</a:t>
            </a:r>
          </a:p>
          <a:p>
            <a:pPr marL="742950" lvl="1" indent="-285750">
              <a:buFont typeface="Arial" panose="020B0604020202020204" pitchFamily="34" charset="0"/>
              <a:buChar char="•"/>
            </a:pPr>
            <a:r>
              <a:rPr lang="en-US" sz="1100" dirty="0" smtClean="0"/>
              <a:t>….</a:t>
            </a:r>
            <a:endParaRPr lang="en-US" sz="11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14</a:t>
            </a:fld>
            <a:endParaRPr lang="en-US" dirty="0"/>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116760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Plan Optimizing</a:t>
            </a:r>
            <a:endParaRPr lang="en-US" dirty="0"/>
          </a:p>
        </p:txBody>
      </p:sp>
      <p:sp>
        <p:nvSpPr>
          <p:cNvPr id="3" name="Content Placeholder 2"/>
          <p:cNvSpPr>
            <a:spLocks noGrp="1"/>
          </p:cNvSpPr>
          <p:nvPr>
            <p:ph idx="1"/>
          </p:nvPr>
        </p:nvSpPr>
        <p:spPr>
          <a:xfrm>
            <a:off x="514634" y="1063229"/>
            <a:ext cx="6964339" cy="3168112"/>
          </a:xfrm>
        </p:spPr>
        <p:txBody>
          <a:bodyPr>
            <a:noAutofit/>
          </a:bodyPr>
          <a:lstStyle/>
          <a:p>
            <a:pPr marL="285750" indent="-285750">
              <a:buFont typeface="Arial" panose="020B0604020202020204" pitchFamily="34" charset="0"/>
              <a:buChar char="•"/>
            </a:pPr>
            <a:r>
              <a:rPr lang="en-US" altLang="zh-CN" sz="1100" dirty="0" smtClean="0"/>
              <a:t>Rule-based simplification of the Logical Plan </a:t>
            </a:r>
            <a:r>
              <a:rPr lang="en-US" altLang="zh-CN" sz="1100" dirty="0"/>
              <a:t>Tree </a:t>
            </a:r>
            <a:r>
              <a:rPr lang="en-US" altLang="zh-CN" sz="1100" dirty="0" smtClean="0"/>
              <a:t>(Relational / Logical Algebra)</a:t>
            </a:r>
          </a:p>
          <a:p>
            <a:pPr marL="285750" indent="-285750">
              <a:buFont typeface="Arial" panose="020B0604020202020204" pitchFamily="34" charset="0"/>
              <a:buChar char="•"/>
            </a:pPr>
            <a:r>
              <a:rPr lang="en-US" altLang="zh-CN" sz="1100" dirty="0" smtClean="0"/>
              <a:t>Example Rules</a:t>
            </a:r>
          </a:p>
          <a:p>
            <a:pPr marL="742950" lvl="1" indent="-285750">
              <a:buFont typeface="Arial" panose="020B0604020202020204" pitchFamily="34" charset="0"/>
              <a:buChar char="•"/>
            </a:pPr>
            <a:r>
              <a:rPr lang="en-US" altLang="zh-CN" sz="1100" dirty="0" smtClean="0"/>
              <a:t>Expression Optimization.</a:t>
            </a:r>
          </a:p>
          <a:p>
            <a:pPr marL="1139825" lvl="2" indent="-285750">
              <a:buFont typeface="Arial" panose="020B0604020202020204" pitchFamily="34" charset="0"/>
              <a:buChar char="•"/>
            </a:pPr>
            <a:r>
              <a:rPr lang="en-US" altLang="zh-CN" sz="1100" dirty="0" err="1" smtClean="0"/>
              <a:t>NullPropagation</a:t>
            </a:r>
            <a:r>
              <a:rPr lang="en-US" altLang="zh-CN" sz="1100" dirty="0" smtClean="0"/>
              <a:t>, </a:t>
            </a:r>
            <a:r>
              <a:rPr lang="en-US" altLang="zh-CN" sz="1100" dirty="0" err="1" smtClean="0"/>
              <a:t>ConstantFolding</a:t>
            </a:r>
            <a:r>
              <a:rPr lang="en-US" altLang="zh-CN" sz="1100" dirty="0" smtClean="0"/>
              <a:t>, </a:t>
            </a:r>
            <a:r>
              <a:rPr lang="en-US" altLang="zh-CN" sz="1100" dirty="0" err="1" smtClean="0"/>
              <a:t>SimplifyFilters</a:t>
            </a:r>
            <a:r>
              <a:rPr lang="en-US" altLang="zh-CN" sz="1100" dirty="0" smtClean="0"/>
              <a:t>, </a:t>
            </a:r>
            <a:r>
              <a:rPr lang="en-US" altLang="zh-CN" sz="1100" dirty="0" err="1" smtClean="0"/>
              <a:t>SimplifyCasts</a:t>
            </a:r>
            <a:r>
              <a:rPr lang="en-US" altLang="zh-CN" sz="1100" dirty="0" smtClean="0"/>
              <a:t>, </a:t>
            </a:r>
            <a:r>
              <a:rPr lang="en-US" altLang="zh-CN" sz="1100" dirty="0" err="1" smtClean="0"/>
              <a:t>OptimizeIn</a:t>
            </a:r>
            <a:r>
              <a:rPr lang="en-US" altLang="zh-CN" sz="1100" dirty="0" smtClean="0"/>
              <a:t> etc.</a:t>
            </a:r>
          </a:p>
          <a:p>
            <a:pPr marL="742950" lvl="1" indent="-285750">
              <a:buFont typeface="Arial" panose="020B0604020202020204" pitchFamily="34" charset="0"/>
              <a:buChar char="•"/>
            </a:pPr>
            <a:r>
              <a:rPr lang="en-US" altLang="zh-CN" sz="1100" dirty="0" smtClean="0"/>
              <a:t>Filter </a:t>
            </a:r>
            <a:r>
              <a:rPr lang="en-US" altLang="zh-CN" sz="1100" dirty="0" err="1" smtClean="0"/>
              <a:t>PushDown</a:t>
            </a:r>
            <a:endParaRPr lang="en-US" altLang="zh-CN" sz="1100" dirty="0" smtClean="0"/>
          </a:p>
          <a:p>
            <a:pPr marL="1139825" lvl="2" indent="-285750">
              <a:buFont typeface="Arial" panose="020B0604020202020204" pitchFamily="34" charset="0"/>
              <a:buChar char="•"/>
            </a:pPr>
            <a:r>
              <a:rPr lang="en-US" altLang="zh-CN" sz="1100" dirty="0" err="1" smtClean="0"/>
              <a:t>UnionPushdown</a:t>
            </a:r>
            <a:r>
              <a:rPr lang="en-US" altLang="zh-CN" sz="1100" dirty="0" smtClean="0"/>
              <a:t>, </a:t>
            </a:r>
            <a:r>
              <a:rPr lang="en-US" altLang="zh-CN" sz="1100" dirty="0" err="1" smtClean="0"/>
              <a:t>PushPredicateThroughProject</a:t>
            </a:r>
            <a:r>
              <a:rPr lang="en-US" altLang="zh-CN" sz="1100" dirty="0" smtClean="0"/>
              <a:t>, </a:t>
            </a:r>
            <a:r>
              <a:rPr lang="en-US" altLang="zh-CN" sz="1100" dirty="0" err="1" smtClean="0"/>
              <a:t>PushPredicateThroughJoin,ColumnPruning</a:t>
            </a:r>
            <a:endParaRPr lang="en-US" altLang="zh-CN" sz="1100" dirty="0" smtClean="0"/>
          </a:p>
          <a:p>
            <a:pPr marL="742950" lvl="1" indent="-285750">
              <a:buFont typeface="Arial" panose="020B0604020202020204" pitchFamily="34" charset="0"/>
              <a:buChar char="•"/>
            </a:pPr>
            <a:r>
              <a:rPr lang="en-US" altLang="zh-CN" sz="1100" dirty="0" smtClean="0"/>
              <a:t>Combine Operators</a:t>
            </a:r>
          </a:p>
          <a:p>
            <a:pPr marL="1139825" lvl="2" indent="-285750">
              <a:buFont typeface="Arial" panose="020B0604020202020204" pitchFamily="34" charset="0"/>
              <a:buChar char="•"/>
            </a:pPr>
            <a:r>
              <a:rPr lang="en-US" altLang="zh-CN" sz="1100" dirty="0" err="1" smtClean="0"/>
              <a:t>CombineFilters</a:t>
            </a:r>
            <a:r>
              <a:rPr lang="en-US" altLang="zh-CN" sz="1100" dirty="0" smtClean="0"/>
              <a:t>, </a:t>
            </a:r>
            <a:r>
              <a:rPr lang="en-US" altLang="zh-CN" sz="1100" dirty="0" err="1" smtClean="0"/>
              <a:t>CombineLimits</a:t>
            </a:r>
            <a:endParaRPr lang="en-US" altLang="zh-CN" sz="1100" dirty="0" smtClean="0"/>
          </a:p>
          <a:p>
            <a:pPr marL="742950" lvl="1" indent="-285750">
              <a:buFont typeface="Arial" panose="020B0604020202020204" pitchFamily="34" charset="0"/>
              <a:buChar char="•"/>
            </a:pPr>
            <a:r>
              <a:rPr lang="en-US" altLang="zh-CN" sz="1300" dirty="0" smtClean="0"/>
              <a:t>……</a:t>
            </a:r>
          </a:p>
          <a:p>
            <a:pPr marL="285750" indent="-285750">
              <a:buFont typeface="Arial" panose="020B0604020202020204" pitchFamily="34" charset="0"/>
              <a:buChar char="•"/>
            </a:pPr>
            <a:r>
              <a:rPr lang="en-US" sz="1100" dirty="0" smtClean="0"/>
              <a:t>Examples</a:t>
            </a:r>
          </a:p>
          <a:p>
            <a:pPr marL="742950" lvl="1" indent="-285750">
              <a:buFont typeface="Arial" panose="020B0604020202020204" pitchFamily="34" charset="0"/>
              <a:buChar char="•"/>
            </a:pPr>
            <a:r>
              <a:rPr lang="en-US" sz="1100" dirty="0" err="1" smtClean="0"/>
              <a:t>IsNull</a:t>
            </a:r>
            <a:r>
              <a:rPr lang="en-US" sz="1100" dirty="0" smtClean="0"/>
              <a:t>(‘a + null) =&gt; </a:t>
            </a:r>
            <a:r>
              <a:rPr lang="en-US" sz="1100" dirty="0" err="1" smtClean="0"/>
              <a:t>IsNull</a:t>
            </a:r>
            <a:r>
              <a:rPr lang="en-US" sz="1100" dirty="0" smtClean="0"/>
              <a:t>(null) =&gt; Literal(true)</a:t>
            </a:r>
          </a:p>
          <a:p>
            <a:pPr marL="742950" lvl="1" indent="-285750">
              <a:buFont typeface="Arial" panose="020B0604020202020204" pitchFamily="34" charset="0"/>
              <a:buChar char="•"/>
            </a:pPr>
            <a:r>
              <a:rPr lang="en-US" sz="1100" dirty="0" smtClean="0"/>
              <a:t>SELECT </a:t>
            </a:r>
            <a:r>
              <a:rPr lang="en-US" sz="1100" dirty="0" err="1" smtClean="0"/>
              <a:t>a.key</a:t>
            </a:r>
            <a:r>
              <a:rPr lang="en-US" sz="1100" dirty="0" smtClean="0"/>
              <a:t>, </a:t>
            </a:r>
            <a:r>
              <a:rPr lang="en-US" sz="1100" dirty="0" err="1" smtClean="0"/>
              <a:t>b.key</a:t>
            </a:r>
            <a:r>
              <a:rPr lang="en-US" sz="1100" dirty="0" smtClean="0"/>
              <a:t> FROM a, b ON </a:t>
            </a:r>
            <a:r>
              <a:rPr lang="en-US" sz="1100" dirty="0" err="1" smtClean="0"/>
              <a:t>a.key</a:t>
            </a:r>
            <a:r>
              <a:rPr lang="en-US" sz="1100" dirty="0" smtClean="0"/>
              <a:t>=</a:t>
            </a:r>
            <a:r>
              <a:rPr lang="en-US" sz="1100" dirty="0" err="1" smtClean="0"/>
              <a:t>b.key</a:t>
            </a:r>
            <a:r>
              <a:rPr lang="en-US" sz="1100" dirty="0" smtClean="0"/>
              <a:t> AND </a:t>
            </a:r>
            <a:r>
              <a:rPr lang="en-US" sz="1100" dirty="0" err="1" smtClean="0"/>
              <a:t>b.key</a:t>
            </a:r>
            <a:r>
              <a:rPr lang="en-US" sz="1100" dirty="0" smtClean="0"/>
              <a:t>&gt;10 =&gt;</a:t>
            </a:r>
          </a:p>
          <a:p>
            <a:pPr marL="457200" lvl="1" indent="0">
              <a:buNone/>
            </a:pPr>
            <a:r>
              <a:rPr lang="en-US" sz="1100" dirty="0" smtClean="0"/>
              <a:t>         SELECT </a:t>
            </a:r>
            <a:r>
              <a:rPr lang="en-US" sz="1100" dirty="0" err="1" smtClean="0"/>
              <a:t>a.key</a:t>
            </a:r>
            <a:r>
              <a:rPr lang="en-US" sz="1100" dirty="0" smtClean="0"/>
              <a:t>, </a:t>
            </a:r>
            <a:r>
              <a:rPr lang="en-US" sz="1100" dirty="0" err="1" smtClean="0"/>
              <a:t>b.key</a:t>
            </a:r>
            <a:r>
              <a:rPr lang="en-US" sz="1100" dirty="0" smtClean="0"/>
              <a:t> </a:t>
            </a:r>
            <a:r>
              <a:rPr lang="en-US" sz="1100" dirty="0"/>
              <a:t>FROM </a:t>
            </a:r>
            <a:r>
              <a:rPr lang="en-US" sz="1100" dirty="0" smtClean="0"/>
              <a:t>a, (SELECT key FROM b WHERE key&gt;10)  ON </a:t>
            </a:r>
            <a:r>
              <a:rPr lang="en-US" sz="1100" dirty="0" err="1" smtClean="0"/>
              <a:t>a.key</a:t>
            </a:r>
            <a:r>
              <a:rPr lang="en-US" sz="1100" dirty="0" smtClean="0"/>
              <a:t>=</a:t>
            </a:r>
            <a:r>
              <a:rPr lang="en-US" sz="1100" dirty="0" err="1" smtClean="0"/>
              <a:t>b.key</a:t>
            </a:r>
            <a:endParaRPr lang="en-US" sz="11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15</a:t>
            </a:fld>
            <a:endParaRPr lang="en-US" dirty="0"/>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013896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Dialects</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16</a:t>
            </a:fld>
            <a:endParaRPr lang="en-US" dirty="0"/>
          </a:p>
        </p:txBody>
      </p:sp>
      <p:sp>
        <p:nvSpPr>
          <p:cNvPr id="3" name="TextBox 2"/>
          <p:cNvSpPr txBox="1"/>
          <p:nvPr/>
        </p:nvSpPr>
        <p:spPr>
          <a:xfrm>
            <a:off x="7347387" y="1582728"/>
            <a:ext cx="1041054" cy="1923604"/>
          </a:xfrm>
          <a:prstGeom prst="rect">
            <a:avLst/>
          </a:prstGeom>
          <a:noFill/>
        </p:spPr>
        <p:txBody>
          <a:bodyPr wrap="none" rtlCol="0">
            <a:spAutoFit/>
          </a:bodyPr>
          <a:lstStyle/>
          <a:p>
            <a:pPr algn="ctr"/>
            <a:r>
              <a:rPr lang="en-US" sz="1700" dirty="0" smtClean="0">
                <a:solidFill>
                  <a:schemeClr val="accent6">
                    <a:lumMod val="75000"/>
                  </a:schemeClr>
                </a:solidFill>
              </a:rPr>
              <a:t>Frontend </a:t>
            </a:r>
          </a:p>
          <a:p>
            <a:pPr algn="ctr"/>
            <a:r>
              <a:rPr lang="en-US" sz="1700" dirty="0" smtClean="0">
                <a:solidFill>
                  <a:schemeClr val="accent1"/>
                </a:solidFill>
              </a:rPr>
              <a:t>+ </a:t>
            </a:r>
          </a:p>
          <a:p>
            <a:pPr algn="ctr"/>
            <a:r>
              <a:rPr lang="en-US" sz="1700" dirty="0" smtClean="0">
                <a:solidFill>
                  <a:srgbClr val="0070C0"/>
                </a:solidFill>
              </a:rPr>
              <a:t>Catalyst</a:t>
            </a:r>
          </a:p>
          <a:p>
            <a:pPr algn="ctr"/>
            <a:r>
              <a:rPr lang="en-US" sz="1700" dirty="0" smtClean="0">
                <a:solidFill>
                  <a:schemeClr val="accent1"/>
                </a:solidFill>
              </a:rPr>
              <a:t>+ </a:t>
            </a:r>
          </a:p>
          <a:p>
            <a:pPr algn="ctr"/>
            <a:r>
              <a:rPr lang="en-US" sz="1700" dirty="0" smtClean="0"/>
              <a:t>Backend</a:t>
            </a:r>
          </a:p>
          <a:p>
            <a:pPr algn="ctr"/>
            <a:r>
              <a:rPr lang="en-US" sz="1700" dirty="0" smtClean="0">
                <a:solidFill>
                  <a:schemeClr val="accent6"/>
                </a:solidFill>
              </a:rPr>
              <a:t>||</a:t>
            </a:r>
          </a:p>
          <a:p>
            <a:pPr algn="ctr"/>
            <a:r>
              <a:rPr lang="en-US" sz="1700" dirty="0" smtClean="0">
                <a:solidFill>
                  <a:schemeClr val="accent6"/>
                </a:solidFill>
              </a:rPr>
              <a:t>Tool</a:t>
            </a:r>
            <a:endParaRPr lang="en-US" sz="1700" dirty="0">
              <a:solidFill>
                <a:schemeClr val="accent6"/>
              </a:solidFill>
            </a:endParaRPr>
          </a:p>
        </p:txBody>
      </p:sp>
      <p:sp>
        <p:nvSpPr>
          <p:cNvPr id="7" name="TextBox 6"/>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pic>
        <p:nvPicPr>
          <p:cNvPr id="10" name="Picture 9"/>
          <p:cNvPicPr>
            <a:picLocks noChangeAspect="1"/>
          </p:cNvPicPr>
          <p:nvPr/>
        </p:nvPicPr>
        <p:blipFill>
          <a:blip r:embed="rId2"/>
          <a:stretch>
            <a:fillRect/>
          </a:stretch>
        </p:blipFill>
        <p:spPr>
          <a:xfrm>
            <a:off x="586875" y="869577"/>
            <a:ext cx="6592808" cy="4113988"/>
          </a:xfrm>
          <a:prstGeom prst="rect">
            <a:avLst/>
          </a:prstGeom>
        </p:spPr>
      </p:pic>
    </p:spTree>
    <p:extLst>
      <p:ext uri="{BB962C8B-B14F-4D97-AF65-F5344CB8AC3E}">
        <p14:creationId xmlns:p14="http://schemas.microsoft.com/office/powerpoint/2010/main" val="153565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Plan (Physical Plan)</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17</a:t>
            </a:fld>
            <a:endParaRPr lang="en-US" dirty="0"/>
          </a:p>
        </p:txBody>
      </p:sp>
      <p:sp>
        <p:nvSpPr>
          <p:cNvPr id="4" name="TextBox 3"/>
          <p:cNvSpPr txBox="1"/>
          <p:nvPr/>
        </p:nvSpPr>
        <p:spPr>
          <a:xfrm>
            <a:off x="141734" y="828196"/>
            <a:ext cx="7244291" cy="3893374"/>
          </a:xfrm>
          <a:prstGeom prst="rect">
            <a:avLst/>
          </a:prstGeom>
          <a:noFill/>
        </p:spPr>
        <p:txBody>
          <a:bodyPr wrap="none" rtlCol="0">
            <a:spAutoFit/>
          </a:bodyPr>
          <a:lstStyle/>
          <a:p>
            <a:pPr marL="285750"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Root class of Spark Plan Operator (Physical Plan Operator for Spark)</a:t>
            </a: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endParaRPr lang="en-US" sz="13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Spark </a:t>
            </a:r>
            <a:r>
              <a:rPr lang="en-US" sz="1300" dirty="0">
                <a:latin typeface="Intel Clear" panose="020B0604020203020204" pitchFamily="34" charset="0"/>
                <a:ea typeface="Intel Clear" panose="020B0604020203020204" pitchFamily="34" charset="0"/>
                <a:cs typeface="Intel Clear" panose="020B0604020203020204" pitchFamily="34" charset="0"/>
              </a:rPr>
              <a:t>Plan Operators</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Joins: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BroadcastHashJoin</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CartesianProduct</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HashOuterJoin</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LeftSemiJoinHash</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etc.)</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Aggregate: Aggregate</a:t>
            </a:r>
          </a:p>
          <a:p>
            <a:pPr marL="742950" lvl="1" indent="-285750">
              <a:buFont typeface="Wingdings" panose="05000000000000000000" pitchFamily="2" charset="2"/>
              <a:buChar char="§"/>
            </a:pP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BasicOperators</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Distinct, Except, Filter, </a:t>
            </a:r>
            <a:r>
              <a:rPr lang="en-US" altLang="zh-CN" sz="1300" dirty="0" smtClean="0">
                <a:latin typeface="Intel Clear" panose="020B0604020203020204" pitchFamily="34" charset="0"/>
                <a:ea typeface="Intel Clear" panose="020B0604020203020204" pitchFamily="34" charset="0"/>
                <a:cs typeface="Intel Clear" panose="020B0604020203020204" pitchFamily="34" charset="0"/>
              </a:rPr>
              <a:t>Limit,</a:t>
            </a:r>
            <a:r>
              <a:rPr lang="zh-CN" altLang="en-US" sz="1300" dirty="0" smtClean="0">
                <a:latin typeface="Intel Clear" panose="020B0604020203020204" pitchFamily="34" charset="0"/>
                <a:cs typeface="Intel Clear" panose="020B0604020203020204" pitchFamily="34" charset="0"/>
              </a:rPr>
              <a:t> </a:t>
            </a:r>
            <a:r>
              <a:rPr lang="en-US" altLang="zh-CN" sz="1300" dirty="0" smtClean="0">
                <a:latin typeface="Intel Clear" panose="020B0604020203020204" pitchFamily="34" charset="0"/>
                <a:ea typeface="Intel Clear" panose="020B0604020203020204" pitchFamily="34" charset="0"/>
                <a:cs typeface="Intel Clear" panose="020B0604020203020204" pitchFamily="34" charset="0"/>
              </a:rPr>
              <a:t>Project,</a:t>
            </a:r>
            <a:r>
              <a:rPr lang="zh-CN" altLang="en-US" sz="1300" dirty="0" smtClean="0">
                <a:latin typeface="Intel Clear" panose="020B0604020203020204" pitchFamily="34" charset="0"/>
                <a:cs typeface="Intel Clear" panose="020B0604020203020204" pitchFamily="34" charset="0"/>
              </a:rPr>
              <a:t> </a:t>
            </a:r>
            <a:r>
              <a:rPr lang="en-US" altLang="zh-CN" sz="1300" dirty="0" smtClean="0">
                <a:latin typeface="Intel Clear" panose="020B0604020203020204" pitchFamily="34" charset="0"/>
                <a:ea typeface="Intel Clear" panose="020B0604020203020204" pitchFamily="34" charset="0"/>
                <a:cs typeface="Intel Clear" panose="020B0604020203020204" pitchFamily="34" charset="0"/>
              </a:rPr>
              <a:t>Sort,</a:t>
            </a:r>
            <a:r>
              <a:rPr lang="zh-CN" altLang="en-US" sz="1300" dirty="0" smtClean="0">
                <a:latin typeface="Intel Clear" panose="020B0604020203020204" pitchFamily="34" charset="0"/>
                <a:cs typeface="Intel Clear" panose="020B0604020203020204" pitchFamily="34" charset="0"/>
              </a:rPr>
              <a:t> </a:t>
            </a:r>
            <a:r>
              <a:rPr lang="en-US" altLang="zh-CN" sz="1300" dirty="0" smtClean="0">
                <a:latin typeface="Intel Clear" panose="020B0604020203020204" pitchFamily="34" charset="0"/>
                <a:ea typeface="Intel Clear" panose="020B0604020203020204" pitchFamily="34" charset="0"/>
                <a:cs typeface="Intel Clear" panose="020B0604020203020204" pitchFamily="34" charset="0"/>
              </a:rPr>
              <a:t>Union etc.)</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Shuffle: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AddExchange</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Exchange</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Commands: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CacheTableCommand</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DescribeCommand</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ExplainCommand</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etc.)</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a:t>
            </a:r>
          </a:p>
          <a:p>
            <a:pPr marL="285750"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Spark Strategy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SparkPlanner</a:t>
            </a:r>
            <a:r>
              <a:rPr lang="en-US" sz="1300" dirty="0" smtClean="0">
                <a:latin typeface="Intel Clear" panose="020B0604020203020204" pitchFamily="34" charset="0"/>
                <a:ea typeface="Intel Clear" panose="020B0604020203020204" pitchFamily="34" charset="0"/>
                <a:cs typeface="Intel Clear" panose="020B0604020203020204" pitchFamily="34" charset="0"/>
              </a:rPr>
              <a:t>)</a:t>
            </a: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Map the Optimized Logical Plan to Spark Plan</a:t>
            </a:r>
            <a:endParaRPr lang="en-US" sz="1300" dirty="0">
              <a:latin typeface="Intel Clear" panose="020B0604020203020204" pitchFamily="34" charset="0"/>
              <a:ea typeface="Intel Clear" panose="020B0604020203020204" pitchFamily="34" charset="0"/>
              <a:cs typeface="Intel Clear" panose="020B0604020203020204" pitchFamily="34" charset="0"/>
            </a:endParaRPr>
          </a:p>
          <a:p>
            <a:pPr marL="742950" lvl="1" indent="-285750">
              <a:buFont typeface="Wingdings" panose="05000000000000000000" pitchFamily="2" charset="2"/>
              <a:buChar char="§"/>
            </a:pPr>
            <a:r>
              <a:rPr lang="en-US" sz="1300" dirty="0" smtClean="0">
                <a:latin typeface="Intel Clear" panose="020B0604020203020204" pitchFamily="34" charset="0"/>
                <a:ea typeface="Intel Clear" panose="020B0604020203020204" pitchFamily="34" charset="0"/>
                <a:cs typeface="Intel Clear" panose="020B0604020203020204" pitchFamily="34" charset="0"/>
              </a:rPr>
              <a:t>Optimizations (e.g. Cost-based Join Re-ordering, </a:t>
            </a:r>
            <a:r>
              <a:rPr lang="en-US" sz="1300" dirty="0" err="1" smtClean="0">
                <a:latin typeface="Intel Clear" panose="020B0604020203020204" pitchFamily="34" charset="0"/>
                <a:ea typeface="Intel Clear" panose="020B0604020203020204" pitchFamily="34" charset="0"/>
                <a:cs typeface="Intel Clear" panose="020B0604020203020204" pitchFamily="34" charset="0"/>
              </a:rPr>
              <a:t>PartialAggregation</a:t>
            </a:r>
            <a:r>
              <a:rPr lang="en-US" sz="1300" dirty="0" smtClean="0">
                <a:latin typeface="Intel Clear" panose="020B0604020203020204" pitchFamily="34" charset="0"/>
                <a:ea typeface="Intel Clear" panose="020B0604020203020204" pitchFamily="34" charset="0"/>
                <a:cs typeface="Intel Clear" panose="020B0604020203020204" pitchFamily="34" charset="0"/>
              </a:rPr>
              <a:t> etc.)</a:t>
            </a:r>
          </a:p>
        </p:txBody>
      </p:sp>
      <p:sp>
        <p:nvSpPr>
          <p:cNvPr id="7" name="Rectangle 6"/>
          <p:cNvSpPr/>
          <p:nvPr/>
        </p:nvSpPr>
        <p:spPr>
          <a:xfrm>
            <a:off x="713757" y="1126866"/>
            <a:ext cx="5917991" cy="1477328"/>
          </a:xfrm>
          <a:prstGeom prst="rect">
            <a:avLst/>
          </a:prstGeom>
          <a:solidFill>
            <a:schemeClr val="bg1"/>
          </a:solidFill>
        </p:spPr>
        <p:txBody>
          <a:bodyPr wrap="square">
            <a:spAutoFit/>
          </a:bodyPr>
          <a:lstStyle/>
          <a:p>
            <a:r>
              <a:rPr lang="en-US" altLang="zh-CN" sz="1000" b="1" dirty="0">
                <a:solidFill>
                  <a:srgbClr val="7F0055"/>
                </a:solidFill>
                <a:latin typeface="Consolas" panose="020B0609020204030204" pitchFamily="49" charset="0"/>
              </a:rPr>
              <a:t>abstract</a:t>
            </a:r>
            <a:r>
              <a:rPr lang="en-US" altLang="zh-CN" sz="1000" b="1" dirty="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class</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SparkPlan</a:t>
            </a:r>
            <a:r>
              <a:rPr lang="en-US" altLang="zh-CN" sz="1000" b="1" dirty="0">
                <a:solidFill>
                  <a:srgbClr val="000000"/>
                </a:solidFill>
                <a:latin typeface="Consolas" panose="020B0609020204030204" pitchFamily="49" charset="0"/>
              </a:rPr>
              <a:t> </a:t>
            </a:r>
            <a:r>
              <a:rPr lang="en-US" altLang="zh-CN" sz="1000" b="1" dirty="0" smtClean="0">
                <a:solidFill>
                  <a:srgbClr val="000000"/>
                </a:solidFill>
                <a:latin typeface="Consolas" panose="020B0609020204030204" pitchFamily="49" charset="0"/>
              </a:rPr>
              <a:t>{</a:t>
            </a:r>
            <a:endParaRPr lang="en-US" altLang="zh-CN" sz="1000" b="1" dirty="0">
              <a:solidFill>
                <a:srgbClr val="000000"/>
              </a:solidFill>
              <a:latin typeface="Consolas" panose="020B0609020204030204" pitchFamily="49" charset="0"/>
            </a:endParaRPr>
          </a:p>
          <a:p>
            <a:r>
              <a:rPr lang="en-US" altLang="zh-CN" sz="1000" dirty="0">
                <a:solidFill>
                  <a:srgbClr val="000000"/>
                </a:solidFill>
                <a:latin typeface="Consolas" panose="020B0609020204030204" pitchFamily="49" charset="0"/>
              </a:rPr>
              <a:t>  </a:t>
            </a:r>
            <a:r>
              <a:rPr lang="en-US" altLang="zh-CN" sz="1000" b="1" dirty="0" err="1">
                <a:solidFill>
                  <a:srgbClr val="7F0055"/>
                </a:solidFill>
                <a:latin typeface="Consolas" panose="020B0609020204030204" pitchFamily="49" charset="0"/>
              </a:rPr>
              <a:t>def</a:t>
            </a:r>
            <a:r>
              <a:rPr lang="en-US" altLang="zh-CN" sz="1000" dirty="0" smtClean="0">
                <a:solidFill>
                  <a:srgbClr val="0000C0"/>
                </a:solidFill>
                <a:latin typeface="Consolas" panose="020B0609020204030204" pitchFamily="49" charset="0"/>
              </a:rPr>
              <a:t> </a:t>
            </a:r>
            <a:r>
              <a:rPr lang="en-US" altLang="zh-CN" sz="1000" b="1" dirty="0">
                <a:solidFill>
                  <a:srgbClr val="000000"/>
                </a:solidFill>
                <a:latin typeface="Consolas" panose="020B0609020204030204" pitchFamily="49" charset="0"/>
              </a:rPr>
              <a:t>children: </a:t>
            </a:r>
            <a:r>
              <a:rPr lang="en-US" altLang="zh-CN" sz="1000" b="1" dirty="0" err="1">
                <a:solidFill>
                  <a:srgbClr val="000000"/>
                </a:solidFill>
                <a:latin typeface="Consolas" panose="020B0609020204030204" pitchFamily="49" charset="0"/>
              </a:rPr>
              <a:t>Seq</a:t>
            </a:r>
            <a:r>
              <a:rPr lang="en-US" altLang="zh-CN" sz="1000" b="1" dirty="0">
                <a:solidFill>
                  <a:srgbClr val="000000"/>
                </a:solidFill>
                <a:latin typeface="Consolas" panose="020B0609020204030204" pitchFamily="49" charset="0"/>
              </a:rPr>
              <a:t>[</a:t>
            </a:r>
            <a:r>
              <a:rPr lang="en-US" altLang="zh-CN" sz="1000" b="1" dirty="0" err="1">
                <a:solidFill>
                  <a:srgbClr val="000000"/>
                </a:solidFill>
                <a:latin typeface="Consolas" panose="020B0609020204030204" pitchFamily="49" charset="0"/>
              </a:rPr>
              <a:t>SparkPlan</a:t>
            </a:r>
            <a:r>
              <a:rPr lang="en-US" altLang="zh-CN" sz="1000" b="1" dirty="0">
                <a:solidFill>
                  <a:srgbClr val="000000"/>
                </a:solidFill>
                <a:latin typeface="Consolas" panose="020B0609020204030204" pitchFamily="49" charset="0"/>
              </a:rPr>
              <a:t>]</a:t>
            </a:r>
          </a:p>
          <a:p>
            <a:r>
              <a:rPr lang="en-US" altLang="zh-CN" sz="1000" dirty="0" smtClean="0">
                <a:solidFill>
                  <a:srgbClr val="3F5FBF"/>
                </a:solidFill>
                <a:latin typeface="Consolas" panose="020B0609020204030204" pitchFamily="49" charset="0"/>
              </a:rPr>
              <a:t>  /** </a:t>
            </a:r>
            <a:r>
              <a:rPr lang="en-US" altLang="zh-CN" sz="1000" dirty="0">
                <a:solidFill>
                  <a:srgbClr val="3F5FBF"/>
                </a:solidFill>
                <a:latin typeface="Consolas" panose="020B0609020204030204" pitchFamily="49" charset="0"/>
              </a:rPr>
              <a:t>Specifies how data is partitioned across different nodes in the cluster. */</a:t>
            </a:r>
          </a:p>
          <a:p>
            <a:r>
              <a:rPr lang="en-US" altLang="zh-CN" sz="1000" dirty="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def</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outputPartitioning</a:t>
            </a:r>
            <a:r>
              <a:rPr lang="en-US" altLang="zh-CN" sz="1000" b="1" dirty="0">
                <a:solidFill>
                  <a:srgbClr val="000000"/>
                </a:solidFill>
                <a:latin typeface="Consolas" panose="020B0609020204030204" pitchFamily="49" charset="0"/>
              </a:rPr>
              <a:t>: Partitioning = </a:t>
            </a:r>
            <a:r>
              <a:rPr lang="en-US" altLang="zh-CN" sz="1000" b="1" dirty="0" err="1">
                <a:solidFill>
                  <a:srgbClr val="000000"/>
                </a:solidFill>
                <a:latin typeface="Consolas" panose="020B0609020204030204" pitchFamily="49" charset="0"/>
              </a:rPr>
              <a:t>UnknownPartitioning</a:t>
            </a:r>
            <a:r>
              <a:rPr lang="en-US" altLang="zh-CN" sz="1000" b="1" dirty="0">
                <a:solidFill>
                  <a:srgbClr val="000000"/>
                </a:solidFill>
                <a:latin typeface="Consolas" panose="020B0609020204030204" pitchFamily="49" charset="0"/>
              </a:rPr>
              <a:t>(</a:t>
            </a:r>
            <a:r>
              <a:rPr lang="en-US" altLang="zh-CN" sz="1000" b="1" dirty="0">
                <a:solidFill>
                  <a:srgbClr val="C48CFF"/>
                </a:solidFill>
                <a:latin typeface="Consolas" panose="020B0609020204030204" pitchFamily="49" charset="0"/>
              </a:rPr>
              <a:t>0</a:t>
            </a:r>
            <a:r>
              <a:rPr lang="en-US" altLang="zh-CN" sz="1000" b="1" dirty="0">
                <a:solidFill>
                  <a:srgbClr val="000000"/>
                </a:solidFill>
                <a:latin typeface="Consolas" panose="020B0609020204030204" pitchFamily="49" charset="0"/>
              </a:rPr>
              <a:t>) </a:t>
            </a:r>
          </a:p>
          <a:p>
            <a:r>
              <a:rPr lang="en-US" altLang="zh-CN" sz="1000" dirty="0">
                <a:solidFill>
                  <a:srgbClr val="000000"/>
                </a:solidFill>
                <a:latin typeface="Consolas" panose="020B0609020204030204" pitchFamily="49" charset="0"/>
              </a:rPr>
              <a:t>  </a:t>
            </a:r>
            <a:r>
              <a:rPr lang="en-US" altLang="zh-CN" sz="1000" dirty="0">
                <a:solidFill>
                  <a:srgbClr val="3F5FBF"/>
                </a:solidFill>
                <a:latin typeface="Consolas" panose="020B0609020204030204" pitchFamily="49" charset="0"/>
              </a:rPr>
              <a:t>/** Specifies any partition requirements on the input data for this operator. */</a:t>
            </a:r>
          </a:p>
          <a:p>
            <a:r>
              <a:rPr lang="en-US" altLang="zh-CN" sz="1000" dirty="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def</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requiredChildDistribution</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Seq</a:t>
            </a:r>
            <a:r>
              <a:rPr lang="en-US" altLang="zh-CN" sz="1000" b="1" dirty="0">
                <a:solidFill>
                  <a:srgbClr val="000000"/>
                </a:solidFill>
                <a:latin typeface="Consolas" panose="020B0609020204030204" pitchFamily="49" charset="0"/>
              </a:rPr>
              <a:t>[Distribution] =</a:t>
            </a:r>
          </a:p>
          <a:p>
            <a:r>
              <a:rPr lang="en-US"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Seq.fill</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children.size</a:t>
            </a:r>
            <a:r>
              <a:rPr lang="en-US" altLang="zh-CN" sz="1000" dirty="0">
                <a:solidFill>
                  <a:srgbClr val="000000"/>
                </a:solidFill>
                <a:latin typeface="Consolas" panose="020B0609020204030204" pitchFamily="49" charset="0"/>
              </a:rPr>
              <a:t>)(</a:t>
            </a:r>
            <a:r>
              <a:rPr lang="en-US" altLang="zh-CN" sz="1000" dirty="0" err="1">
                <a:solidFill>
                  <a:srgbClr val="000000"/>
                </a:solidFill>
                <a:latin typeface="Consolas" panose="020B0609020204030204" pitchFamily="49" charset="0"/>
              </a:rPr>
              <a:t>UnspecifiedDistribution</a:t>
            </a:r>
            <a:r>
              <a:rPr lang="en-US" altLang="zh-CN" sz="1000" dirty="0">
                <a:solidFill>
                  <a:srgbClr val="000000"/>
                </a:solidFill>
                <a:latin typeface="Consolas" panose="020B0609020204030204" pitchFamily="49" charset="0"/>
              </a:rPr>
              <a:t>)</a:t>
            </a:r>
          </a:p>
          <a:p>
            <a:r>
              <a:rPr lang="en-US" altLang="zh-CN" sz="1000" dirty="0" smtClean="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def</a:t>
            </a:r>
            <a:r>
              <a:rPr lang="en-US" altLang="zh-CN" sz="1000" b="1" dirty="0">
                <a:solidFill>
                  <a:srgbClr val="000000"/>
                </a:solidFill>
                <a:latin typeface="Consolas" panose="020B0609020204030204" pitchFamily="49" charset="0"/>
              </a:rPr>
              <a:t> execute(): RDD[Row]</a:t>
            </a:r>
          </a:p>
          <a:p>
            <a:r>
              <a:rPr lang="en-US" altLang="zh-CN" sz="1000" dirty="0" smtClean="0">
                <a:solidFill>
                  <a:srgbClr val="000000"/>
                </a:solidFill>
                <a:latin typeface="Consolas" panose="020B0609020204030204" pitchFamily="49" charset="0"/>
              </a:rPr>
              <a:t>}</a:t>
            </a:r>
            <a:endParaRPr lang="zh-CN" altLang="en-US" sz="1000" dirty="0"/>
          </a:p>
        </p:txBody>
      </p:sp>
      <p:sp>
        <p:nvSpPr>
          <p:cNvPr id="9" name="Rounded Rectangle 8"/>
          <p:cNvSpPr/>
          <p:nvPr/>
        </p:nvSpPr>
        <p:spPr>
          <a:xfrm>
            <a:off x="7367549" y="1307501"/>
            <a:ext cx="1500937"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2"/>
                </a:solidFill>
              </a:rPr>
              <a:t>Optimized Logical Plan</a:t>
            </a:r>
            <a:endParaRPr lang="zh-CN" altLang="en-US" sz="1400" dirty="0">
              <a:solidFill>
                <a:schemeClr val="accent2"/>
              </a:solidFill>
            </a:endParaRPr>
          </a:p>
        </p:txBody>
      </p:sp>
      <p:sp>
        <p:nvSpPr>
          <p:cNvPr id="10" name="Rounded Rectangle 9"/>
          <p:cNvSpPr/>
          <p:nvPr/>
        </p:nvSpPr>
        <p:spPr>
          <a:xfrm>
            <a:off x="7367550" y="2094435"/>
            <a:ext cx="1500938"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Spark Plan</a:t>
            </a:r>
            <a:endParaRPr lang="zh-CN" altLang="en-US" sz="1400" dirty="0">
              <a:solidFill>
                <a:schemeClr val="accent2"/>
              </a:solidFill>
            </a:endParaRPr>
          </a:p>
        </p:txBody>
      </p:sp>
      <p:sp>
        <p:nvSpPr>
          <p:cNvPr id="12" name="Rounded Rectangle 11"/>
          <p:cNvSpPr/>
          <p:nvPr/>
        </p:nvSpPr>
        <p:spPr>
          <a:xfrm>
            <a:off x="7367550" y="2883904"/>
            <a:ext cx="1500936"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RDD</a:t>
            </a:r>
            <a:endParaRPr lang="zh-CN" altLang="en-US" sz="1400" dirty="0">
              <a:solidFill>
                <a:schemeClr val="accent2"/>
              </a:solidFill>
            </a:endParaRPr>
          </a:p>
        </p:txBody>
      </p:sp>
      <p:cxnSp>
        <p:nvCxnSpPr>
          <p:cNvPr id="14" name="Straight Arrow Connector 13"/>
          <p:cNvCxnSpPr>
            <a:stCxn id="9" idx="2"/>
            <a:endCxn id="10" idx="0"/>
          </p:cNvCxnSpPr>
          <p:nvPr/>
        </p:nvCxnSpPr>
        <p:spPr>
          <a:xfrm>
            <a:off x="8118018" y="1724775"/>
            <a:ext cx="1" cy="3696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0" idx="2"/>
            <a:endCxn id="12" idx="0"/>
          </p:cNvCxnSpPr>
          <p:nvPr/>
        </p:nvCxnSpPr>
        <p:spPr>
          <a:xfrm flipH="1">
            <a:off x="8118018" y="2511709"/>
            <a:ext cx="1" cy="3721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7367550" y="3658682"/>
            <a:ext cx="1500936" cy="417274"/>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Spark Execution</a:t>
            </a:r>
            <a:endParaRPr lang="zh-CN" altLang="en-US" sz="1400" dirty="0">
              <a:solidFill>
                <a:schemeClr val="accent2"/>
              </a:solidFill>
            </a:endParaRPr>
          </a:p>
        </p:txBody>
      </p:sp>
      <p:cxnSp>
        <p:nvCxnSpPr>
          <p:cNvPr id="17" name="Straight Arrow Connector 16"/>
          <p:cNvCxnSpPr>
            <a:stCxn id="12" idx="2"/>
            <a:endCxn id="16" idx="0"/>
          </p:cNvCxnSpPr>
          <p:nvPr/>
        </p:nvCxnSpPr>
        <p:spPr>
          <a:xfrm>
            <a:off x="8118018" y="3301178"/>
            <a:ext cx="0" cy="357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950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Case Study for Catalyst in Depth</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18</a:t>
            </a:fld>
            <a:endParaRPr lang="en-US" dirty="0"/>
          </a:p>
        </p:txBody>
      </p:sp>
      <p:sp>
        <p:nvSpPr>
          <p:cNvPr id="6" name="Rectangle 5"/>
          <p:cNvSpPr/>
          <p:nvPr/>
        </p:nvSpPr>
        <p:spPr>
          <a:xfrm>
            <a:off x="415119" y="960871"/>
            <a:ext cx="7963468" cy="3323987"/>
          </a:xfrm>
          <a:prstGeom prst="rect">
            <a:avLst/>
          </a:prstGeom>
        </p:spPr>
        <p:txBody>
          <a:bodyPr wrap="square">
            <a:spAutoFit/>
          </a:bodyPr>
          <a:lstStyle/>
          <a:p>
            <a:pPr marL="285750" indent="-285750">
              <a:buFont typeface="Arial" panose="020B0604020202020204" pitchFamily="34" charset="0"/>
              <a:buChar char="•"/>
            </a:pPr>
            <a:r>
              <a:rPr lang="en-US" altLang="zh-CN" sz="1400" dirty="0" err="1" smtClean="0">
                <a:solidFill>
                  <a:srgbClr val="0070C0"/>
                </a:solidFill>
                <a:latin typeface="Intel Clear"/>
                <a:cs typeface="Intel Clear"/>
              </a:rPr>
              <a:t>StreamSQL</a:t>
            </a:r>
            <a:endParaRPr lang="en-US" altLang="zh-CN" sz="1400" dirty="0" smtClean="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Reuse the </a:t>
            </a:r>
            <a:r>
              <a:rPr lang="en-US" altLang="zh-CN" sz="1400" dirty="0" err="1" smtClean="0">
                <a:solidFill>
                  <a:srgbClr val="0070C0"/>
                </a:solidFill>
                <a:latin typeface="Intel Clear"/>
                <a:cs typeface="Intel Clear"/>
              </a:rPr>
              <a:t>HiveContext</a:t>
            </a:r>
            <a:r>
              <a:rPr lang="en-US" altLang="zh-CN" sz="1400" dirty="0" smtClean="0">
                <a:solidFill>
                  <a:srgbClr val="0070C0"/>
                </a:solidFill>
                <a:latin typeface="Intel Clear"/>
                <a:cs typeface="Intel Clear"/>
              </a:rPr>
              <a:t> but with different Frontend / Backend.</a:t>
            </a: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Frontend: Slight modification of the </a:t>
            </a:r>
            <a:r>
              <a:rPr lang="en-US" altLang="zh-CN" sz="1400" dirty="0" err="1" smtClean="0">
                <a:solidFill>
                  <a:srgbClr val="0070C0"/>
                </a:solidFill>
                <a:latin typeface="Intel Clear"/>
                <a:cs typeface="Intel Clear"/>
              </a:rPr>
              <a:t>HiveParser</a:t>
            </a:r>
            <a:endParaRPr lang="en-US" altLang="zh-CN" sz="1400" dirty="0" smtClean="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Backend: </a:t>
            </a:r>
            <a:r>
              <a:rPr lang="en-US" altLang="zh-CN" sz="1400" dirty="0" err="1" smtClean="0">
                <a:solidFill>
                  <a:srgbClr val="0070C0"/>
                </a:solidFill>
                <a:latin typeface="Intel Clear"/>
                <a:cs typeface="Intel Clear"/>
              </a:rPr>
              <a:t>Customed</a:t>
            </a:r>
            <a:r>
              <a:rPr lang="en-US" altLang="zh-CN" sz="1400" dirty="0" smtClean="0">
                <a:solidFill>
                  <a:srgbClr val="0070C0"/>
                </a:solidFill>
                <a:latin typeface="Intel Clear"/>
                <a:cs typeface="Intel Clear"/>
              </a:rPr>
              <a:t> Query Planner, to generate the physical plan based on Spark </a:t>
            </a:r>
            <a:r>
              <a:rPr lang="en-US" altLang="zh-CN" sz="1400" dirty="0" err="1" smtClean="0">
                <a:solidFill>
                  <a:srgbClr val="0070C0"/>
                </a:solidFill>
                <a:latin typeface="Intel Clear"/>
                <a:cs typeface="Intel Clear"/>
              </a:rPr>
              <a:t>DStream</a:t>
            </a:r>
            <a:r>
              <a:rPr lang="en-US" altLang="zh-CN" sz="1400" dirty="0" smtClean="0">
                <a:solidFill>
                  <a:srgbClr val="0070C0"/>
                </a:solidFill>
                <a:latin typeface="Intel Clear"/>
                <a:cs typeface="Intel Clear"/>
              </a:rPr>
              <a:t>.</a:t>
            </a:r>
            <a:endParaRPr lang="en-US" altLang="zh-CN" sz="1400" dirty="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JIRA: </a:t>
            </a:r>
            <a:r>
              <a:rPr lang="en-US" altLang="zh-CN" sz="1400" dirty="0">
                <a:solidFill>
                  <a:srgbClr val="0070C0"/>
                </a:solidFill>
                <a:latin typeface="Intel Clear"/>
                <a:cs typeface="Intel Clear"/>
                <a:hlinkClick r:id="rId2"/>
              </a:rPr>
              <a:t>https://</a:t>
            </a:r>
            <a:r>
              <a:rPr lang="en-US" altLang="zh-CN" sz="1400" dirty="0" smtClean="0">
                <a:solidFill>
                  <a:srgbClr val="0070C0"/>
                </a:solidFill>
                <a:latin typeface="Intel Clear"/>
                <a:cs typeface="Intel Clear"/>
                <a:hlinkClick r:id="rId2"/>
              </a:rPr>
              <a:t>issues.apache.org/jira/browse/SPARK-1363</a:t>
            </a:r>
            <a:r>
              <a:rPr lang="en-US" altLang="zh-CN" sz="1400" dirty="0" smtClean="0">
                <a:solidFill>
                  <a:srgbClr val="0070C0"/>
                </a:solidFill>
                <a:latin typeface="Intel Clear"/>
                <a:cs typeface="Intel Clear"/>
              </a:rPr>
              <a:t> </a:t>
            </a:r>
            <a:endParaRPr lang="en-US" altLang="zh-CN" sz="1400" dirty="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Source: </a:t>
            </a:r>
            <a:r>
              <a:rPr lang="en-US" altLang="zh-CN" sz="1400" dirty="0" smtClean="0">
                <a:solidFill>
                  <a:srgbClr val="0070C0"/>
                </a:solidFill>
                <a:latin typeface="Intel Clear"/>
                <a:cs typeface="Intel Clear"/>
                <a:hlinkClick r:id="rId3"/>
              </a:rPr>
              <a:t>https</a:t>
            </a:r>
            <a:r>
              <a:rPr lang="en-US" altLang="zh-CN" sz="1400" dirty="0">
                <a:solidFill>
                  <a:srgbClr val="0070C0"/>
                </a:solidFill>
                <a:latin typeface="Intel Clear"/>
                <a:cs typeface="Intel Clear"/>
                <a:hlinkClick r:id="rId3"/>
              </a:rPr>
              <a:t>://</a:t>
            </a:r>
            <a:r>
              <a:rPr lang="en-US" altLang="zh-CN" sz="1400" dirty="0" smtClean="0">
                <a:solidFill>
                  <a:srgbClr val="0070C0"/>
                </a:solidFill>
                <a:latin typeface="Intel Clear"/>
                <a:cs typeface="Intel Clear"/>
                <a:hlinkClick r:id="rId3"/>
              </a:rPr>
              <a:t>github.com/thunderain-project/StreamSQL</a:t>
            </a:r>
            <a:r>
              <a:rPr lang="en-US" altLang="zh-CN" sz="1400" dirty="0" smtClean="0">
                <a:solidFill>
                  <a:srgbClr val="0070C0"/>
                </a:solidFill>
                <a:latin typeface="Intel Clear"/>
                <a:cs typeface="Intel Clear"/>
              </a:rPr>
              <a:t> </a:t>
            </a:r>
            <a:endParaRPr lang="en-US" altLang="zh-CN" sz="1400" dirty="0">
              <a:solidFill>
                <a:srgbClr val="0070C0"/>
              </a:solidFill>
              <a:latin typeface="Intel Clear"/>
              <a:cs typeface="Intel Clear"/>
            </a:endParaRPr>
          </a:p>
          <a:p>
            <a:pPr marL="285750" indent="-285750">
              <a:buFont typeface="Arial" panose="020B0604020202020204" pitchFamily="34" charset="0"/>
              <a:buChar char="•"/>
            </a:pPr>
            <a:r>
              <a:rPr lang="en-US" altLang="zh-CN" sz="1400" dirty="0">
                <a:solidFill>
                  <a:srgbClr val="0070C0"/>
                </a:solidFill>
                <a:latin typeface="Intel Clear"/>
                <a:cs typeface="Intel Clear"/>
              </a:rPr>
              <a:t>SQL 92 </a:t>
            </a:r>
            <a:r>
              <a:rPr lang="en-US" altLang="zh-CN" sz="1400" dirty="0" smtClean="0">
                <a:solidFill>
                  <a:srgbClr val="0070C0"/>
                </a:solidFill>
                <a:latin typeface="Intel Clear"/>
                <a:cs typeface="Intel Clear"/>
              </a:rPr>
              <a:t>Support</a:t>
            </a: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Reuse the </a:t>
            </a:r>
            <a:r>
              <a:rPr lang="en-US" altLang="zh-CN" sz="1400" dirty="0" err="1" smtClean="0">
                <a:solidFill>
                  <a:srgbClr val="0070C0"/>
                </a:solidFill>
                <a:latin typeface="Intel Clear"/>
                <a:cs typeface="Intel Clear"/>
              </a:rPr>
              <a:t>HiveContext</a:t>
            </a:r>
            <a:r>
              <a:rPr lang="en-US" altLang="zh-CN" sz="1400" dirty="0" smtClean="0">
                <a:solidFill>
                  <a:srgbClr val="0070C0"/>
                </a:solidFill>
                <a:latin typeface="Intel Clear"/>
                <a:cs typeface="Intel Clear"/>
              </a:rPr>
              <a:t> but with different Frontend</a:t>
            </a: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Frontend: A modified </a:t>
            </a:r>
            <a:r>
              <a:rPr lang="en-US" altLang="zh-CN" sz="1400" dirty="0" err="1" smtClean="0">
                <a:solidFill>
                  <a:srgbClr val="0070C0"/>
                </a:solidFill>
                <a:latin typeface="Intel Clear"/>
                <a:cs typeface="Intel Clear"/>
              </a:rPr>
              <a:t>HiveParser</a:t>
            </a:r>
            <a:r>
              <a:rPr lang="en-US" altLang="zh-CN" sz="1400" dirty="0" smtClean="0">
                <a:solidFill>
                  <a:srgbClr val="0070C0"/>
                </a:solidFill>
                <a:latin typeface="Intel Clear"/>
                <a:cs typeface="Intel Clear"/>
              </a:rPr>
              <a:t> &amp; Hive QL translator.</a:t>
            </a:r>
          </a:p>
          <a:p>
            <a:pPr marL="742950" lvl="1" indent="-285750">
              <a:buFont typeface="Arial" panose="020B0604020202020204" pitchFamily="34" charset="0"/>
              <a:buChar char="•"/>
            </a:pPr>
            <a:r>
              <a:rPr lang="en-US" altLang="zh-CN" sz="1400" dirty="0">
                <a:solidFill>
                  <a:srgbClr val="0070C0"/>
                </a:solidFill>
                <a:latin typeface="Intel Clear"/>
                <a:cs typeface="Intel Clear"/>
                <a:hlinkClick r:id="rId4"/>
              </a:rPr>
              <a:t>https://</a:t>
            </a:r>
            <a:r>
              <a:rPr lang="en-US" altLang="zh-CN" sz="1400" dirty="0" smtClean="0">
                <a:solidFill>
                  <a:srgbClr val="0070C0"/>
                </a:solidFill>
                <a:latin typeface="Intel Clear"/>
                <a:cs typeface="Intel Clear"/>
                <a:hlinkClick r:id="rId4"/>
              </a:rPr>
              <a:t>github.com/intel-hadoop/spark/tree/panthera</a:t>
            </a:r>
            <a:r>
              <a:rPr lang="en-US" altLang="zh-CN" sz="1400" dirty="0" smtClean="0">
                <a:solidFill>
                  <a:srgbClr val="0070C0"/>
                </a:solidFill>
                <a:latin typeface="Intel Clear"/>
                <a:cs typeface="Intel Clear"/>
              </a:rPr>
              <a:t> </a:t>
            </a:r>
            <a:endParaRPr lang="en-US" altLang="zh-CN" sz="1400" dirty="0">
              <a:solidFill>
                <a:srgbClr val="0070C0"/>
              </a:solidFill>
              <a:latin typeface="Intel Clear"/>
              <a:cs typeface="Intel Clear"/>
            </a:endParaRPr>
          </a:p>
          <a:p>
            <a:pPr marL="285750" indent="-285750">
              <a:buFont typeface="Arial" panose="020B0604020202020204" pitchFamily="34" charset="0"/>
              <a:buChar char="•"/>
            </a:pPr>
            <a:r>
              <a:rPr lang="en-US" altLang="zh-CN" sz="1400" dirty="0" smtClean="0">
                <a:solidFill>
                  <a:srgbClr val="0070C0"/>
                </a:solidFill>
                <a:latin typeface="Intel Clear"/>
                <a:cs typeface="Intel Clear"/>
              </a:rPr>
              <a:t>Pig </a:t>
            </a:r>
            <a:r>
              <a:rPr lang="en-US" altLang="zh-CN" sz="1400" dirty="0">
                <a:solidFill>
                  <a:srgbClr val="0070C0"/>
                </a:solidFill>
                <a:latin typeface="Intel Clear"/>
                <a:cs typeface="Intel Clear"/>
              </a:rPr>
              <a:t>on Spark </a:t>
            </a:r>
            <a:r>
              <a:rPr lang="en-US" altLang="zh-CN" sz="1400" dirty="0" smtClean="0">
                <a:solidFill>
                  <a:srgbClr val="0070C0"/>
                </a:solidFill>
                <a:latin typeface="Intel Clear"/>
                <a:cs typeface="Intel Clear"/>
              </a:rPr>
              <a:t>POC</a:t>
            </a: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Modify the </a:t>
            </a:r>
            <a:r>
              <a:rPr lang="en-US" altLang="zh-CN" sz="1400" dirty="0" err="1" smtClean="0">
                <a:solidFill>
                  <a:srgbClr val="0070C0"/>
                </a:solidFill>
                <a:latin typeface="Intel Clear"/>
                <a:cs typeface="Intel Clear"/>
              </a:rPr>
              <a:t>SQLContext</a:t>
            </a:r>
            <a:endParaRPr lang="en-US" altLang="zh-CN" sz="1400" dirty="0" smtClean="0">
              <a:solidFill>
                <a:srgbClr val="0070C0"/>
              </a:solidFill>
              <a:latin typeface="Intel Clear"/>
              <a:cs typeface="Intel Clear"/>
            </a:endParaRPr>
          </a:p>
          <a:p>
            <a:pPr marL="742950" lvl="1" indent="-285750">
              <a:buFont typeface="Arial" panose="020B0604020202020204" pitchFamily="34" charset="0"/>
              <a:buChar char="•"/>
            </a:pPr>
            <a:r>
              <a:rPr lang="en-US" altLang="zh-CN" sz="1400" dirty="0" smtClean="0">
                <a:solidFill>
                  <a:srgbClr val="0070C0"/>
                </a:solidFill>
                <a:latin typeface="Intel Clear"/>
                <a:cs typeface="Intel Clear"/>
              </a:rPr>
              <a:t>Provide a </a:t>
            </a:r>
            <a:r>
              <a:rPr lang="en-US" altLang="zh-CN" sz="1400" dirty="0" err="1" smtClean="0">
                <a:solidFill>
                  <a:srgbClr val="0070C0"/>
                </a:solidFill>
                <a:latin typeface="Intel Clear"/>
                <a:cs typeface="Intel Clear"/>
              </a:rPr>
              <a:t>PigParser</a:t>
            </a:r>
            <a:r>
              <a:rPr lang="en-US" altLang="zh-CN" sz="1400" dirty="0" smtClean="0">
                <a:solidFill>
                  <a:srgbClr val="0070C0"/>
                </a:solidFill>
                <a:latin typeface="Intel Clear"/>
                <a:cs typeface="Intel Clear"/>
              </a:rPr>
              <a:t> to translate the Pig script into Catalyst unresolved logical plan</a:t>
            </a:r>
            <a:endParaRPr lang="en-US" altLang="zh-CN" sz="1400" dirty="0">
              <a:solidFill>
                <a:srgbClr val="0070C0"/>
              </a:solidFill>
              <a:latin typeface="Intel Clear"/>
              <a:cs typeface="Intel Clear"/>
            </a:endParaRPr>
          </a:p>
          <a:p>
            <a:pPr marL="742950" lvl="1" indent="-285750">
              <a:buFont typeface="Arial" panose="020B0604020202020204" pitchFamily="34" charset="0"/>
              <a:buChar char="•"/>
            </a:pPr>
            <a:r>
              <a:rPr lang="en-US" altLang="zh-CN" sz="1400" dirty="0">
                <a:solidFill>
                  <a:srgbClr val="0070C0"/>
                </a:solidFill>
                <a:latin typeface="Intel Clear"/>
                <a:cs typeface="Intel Clear"/>
                <a:hlinkClick r:id="rId5"/>
              </a:rPr>
              <a:t>https://</a:t>
            </a:r>
            <a:r>
              <a:rPr lang="en-US" altLang="zh-CN" sz="1400" dirty="0" smtClean="0">
                <a:solidFill>
                  <a:srgbClr val="0070C0"/>
                </a:solidFill>
                <a:latin typeface="Intel Clear"/>
                <a:cs typeface="Intel Clear"/>
                <a:hlinkClick r:id="rId5"/>
              </a:rPr>
              <a:t>github.com/databricks/pig-on-spark</a:t>
            </a:r>
            <a:r>
              <a:rPr lang="en-US" altLang="zh-CN" sz="1400" dirty="0" smtClean="0">
                <a:solidFill>
                  <a:srgbClr val="0070C0"/>
                </a:solidFill>
                <a:latin typeface="Intel Clear"/>
                <a:cs typeface="Intel Clear"/>
              </a:rPr>
              <a:t> </a:t>
            </a:r>
            <a:endParaRPr lang="en-US" altLang="zh-CN" sz="1400" dirty="0">
              <a:solidFill>
                <a:srgbClr val="0070C0"/>
              </a:solidFill>
              <a:latin typeface="Intel Clear"/>
              <a:cs typeface="Intel Clear"/>
            </a:endParaRPr>
          </a:p>
        </p:txBody>
      </p:sp>
      <p:sp>
        <p:nvSpPr>
          <p:cNvPr id="7" name="TextBox 6"/>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236232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278" y="1885951"/>
            <a:ext cx="7428849" cy="1021556"/>
          </a:xfrm>
        </p:spPr>
        <p:txBody>
          <a:bodyPr>
            <a:normAutofit/>
          </a:bodyPr>
          <a:lstStyle/>
          <a:p>
            <a:pPr algn="ctr">
              <a:spcAft>
                <a:spcPts val="600"/>
              </a:spcAft>
            </a:pPr>
            <a:r>
              <a:rPr lang="en-US" altLang="zh-CN" sz="4000" dirty="0" smtClean="0"/>
              <a:t>SQL Core </a:t>
            </a:r>
            <a:r>
              <a:rPr lang="en-US" altLang="zh-CN" sz="4000" dirty="0"/>
              <a:t>API Introduction</a:t>
            </a:r>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1569189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a:xfrm>
            <a:off x="457200" y="1093930"/>
            <a:ext cx="8229600" cy="3733919"/>
          </a:xfrm>
        </p:spPr>
        <p:txBody>
          <a:bodyPr>
            <a:noAutofit/>
          </a:bodyPr>
          <a:lstStyle/>
          <a:p>
            <a:pPr>
              <a:spcAft>
                <a:spcPts val="600"/>
              </a:spcAft>
            </a:pPr>
            <a:r>
              <a:rPr lang="en-US" sz="2400" dirty="0" smtClean="0"/>
              <a:t>Spark SQL Overview</a:t>
            </a:r>
          </a:p>
          <a:p>
            <a:pPr>
              <a:spcAft>
                <a:spcPts val="600"/>
              </a:spcAft>
            </a:pPr>
            <a:r>
              <a:rPr lang="en-US" sz="2400" dirty="0" smtClean="0"/>
              <a:t>Catalyst in Depth</a:t>
            </a:r>
          </a:p>
          <a:p>
            <a:pPr>
              <a:spcAft>
                <a:spcPts val="600"/>
              </a:spcAft>
            </a:pPr>
            <a:r>
              <a:rPr lang="en-US" sz="2400" dirty="0" smtClean="0"/>
              <a:t>SQL Core API Introduction</a:t>
            </a:r>
          </a:p>
          <a:p>
            <a:pPr>
              <a:spcAft>
                <a:spcPts val="600"/>
              </a:spcAft>
            </a:pPr>
            <a:r>
              <a:rPr lang="en-US" sz="2400" dirty="0" smtClean="0"/>
              <a:t>V.S. Shark &amp; Hive-on-Spark</a:t>
            </a:r>
          </a:p>
          <a:p>
            <a:pPr>
              <a:spcAft>
                <a:spcPts val="600"/>
              </a:spcAft>
            </a:pPr>
            <a:r>
              <a:rPr lang="en-US" sz="2400" dirty="0" smtClean="0"/>
              <a:t>Our Contributions</a:t>
            </a:r>
          </a:p>
          <a:p>
            <a:pPr>
              <a:spcAft>
                <a:spcPts val="600"/>
              </a:spcAft>
            </a:pPr>
            <a:r>
              <a:rPr lang="en-US" sz="2400" dirty="0" smtClean="0"/>
              <a:t>Useful Materials</a:t>
            </a:r>
          </a:p>
          <a:p>
            <a:pPr>
              <a:spcAft>
                <a:spcPts val="600"/>
              </a:spcAft>
            </a:pPr>
            <a:endParaRPr lang="en-US" sz="2400" dirty="0" smtClean="0"/>
          </a:p>
          <a:p>
            <a:pPr marL="0" indent="0">
              <a:spcAft>
                <a:spcPts val="600"/>
              </a:spcAft>
              <a:buNone/>
            </a:pPr>
            <a:endParaRPr lang="en-US" sz="2400" spc="-30" dirty="0" smtClean="0"/>
          </a:p>
          <a:p>
            <a:endParaRPr lang="en-US" sz="2400" dirty="0" smtClean="0"/>
          </a:p>
          <a:p>
            <a:endParaRPr lang="en-US" sz="2400" dirty="0"/>
          </a:p>
        </p:txBody>
      </p:sp>
      <p:sp>
        <p:nvSpPr>
          <p:cNvPr id="4" name="Slide Number Placeholder 3"/>
          <p:cNvSpPr>
            <a:spLocks noGrp="1"/>
          </p:cNvSpPr>
          <p:nvPr>
            <p:ph type="sldNum" sz="quarter" idx="4"/>
          </p:nvPr>
        </p:nvSpPr>
        <p:spPr>
          <a:xfrm>
            <a:off x="6847840" y="4725114"/>
            <a:ext cx="2133600" cy="273844"/>
          </a:xfrm>
        </p:spPr>
        <p:txBody>
          <a:bodyPr/>
          <a:lstStyle/>
          <a:p>
            <a:fld id="{6A174EDC-730F-0E4F-8F7E-AD594D963D71}" type="slidenum">
              <a:rPr lang="en-US" smtClean="0"/>
              <a:pPr/>
              <a:t>2</a:t>
            </a:fld>
            <a:endParaRPr lang="en-US" dirty="0"/>
          </a:p>
        </p:txBody>
      </p:sp>
      <p:sp>
        <p:nvSpPr>
          <p:cNvPr id="5" name="TextBox 4"/>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157093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SchemaRDD</a:t>
            </a:r>
            <a:endParaRPr 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20</a:t>
            </a:fld>
            <a:endParaRPr lang="en-US" dirty="0"/>
          </a:p>
        </p:txBody>
      </p:sp>
      <p:sp>
        <p:nvSpPr>
          <p:cNvPr id="9" name="Rectangle 8"/>
          <p:cNvSpPr/>
          <p:nvPr/>
        </p:nvSpPr>
        <p:spPr>
          <a:xfrm>
            <a:off x="648970" y="982714"/>
            <a:ext cx="8201603" cy="3416320"/>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What’s </a:t>
            </a:r>
            <a:r>
              <a:rPr lang="en-US" altLang="zh-CN" sz="1200" b="1" dirty="0" err="1" smtClean="0">
                <a:latin typeface="Intel Clear" panose="020B0604020203020204" pitchFamily="34" charset="0"/>
                <a:ea typeface="Intel Clear" panose="020B0604020203020204" pitchFamily="34" charset="0"/>
                <a:cs typeface="Intel Clear" panose="020B0604020203020204" pitchFamily="34" charset="0"/>
              </a:rPr>
              <a:t>SchemaRDD</a:t>
            </a: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a:t>
            </a:r>
          </a:p>
          <a:p>
            <a:pPr marL="285750"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Spark SQL Core API (In Scala)</a:t>
            </a:r>
          </a:p>
          <a:p>
            <a:pPr marL="742950" lvl="1"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Create </a:t>
            </a:r>
            <a:r>
              <a:rPr lang="en-US" altLang="zh-CN" sz="1200" b="1" dirty="0" err="1" smtClean="0">
                <a:latin typeface="Intel Clear" panose="020B0604020203020204" pitchFamily="34" charset="0"/>
                <a:ea typeface="Intel Clear" panose="020B0604020203020204" pitchFamily="34" charset="0"/>
                <a:cs typeface="Intel Clear" panose="020B0604020203020204" pitchFamily="34" charset="0"/>
              </a:rPr>
              <a:t>SchemaRDD</a:t>
            </a: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 instance from</a:t>
            </a: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Plain SQL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Text   </a:t>
            </a:r>
            <a:r>
              <a:rPr lang="en-US" altLang="zh-CN" sz="1200" b="1" dirty="0" err="1" smtClean="0">
                <a:solidFill>
                  <a:schemeClr val="bg1">
                    <a:lumMod val="85000"/>
                  </a:schemeClr>
                </a:solidFill>
                <a:latin typeface="Consolas" panose="020B0609020204030204" pitchFamily="49" charset="0"/>
              </a:rPr>
              <a:t>def</a:t>
            </a:r>
            <a:r>
              <a:rPr lang="en-US" altLang="zh-CN" sz="1200" b="1" dirty="0" smtClean="0">
                <a:solidFill>
                  <a:schemeClr val="bg1">
                    <a:lumMod val="85000"/>
                  </a:schemeClr>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sql</a:t>
            </a:r>
            <a:r>
              <a:rPr lang="en-US" altLang="zh-CN" sz="1200" b="1" dirty="0">
                <a:solidFill>
                  <a:schemeClr val="bg1">
                    <a:lumMod val="85000"/>
                  </a:schemeClr>
                </a:solidFill>
                <a:latin typeface="Consolas" panose="020B0609020204030204" pitchFamily="49" charset="0"/>
              </a:rPr>
              <a:t>(</a:t>
            </a:r>
            <a:r>
              <a:rPr lang="en-US" altLang="zh-CN" sz="1200" b="1" dirty="0" err="1">
                <a:solidFill>
                  <a:schemeClr val="bg1">
                    <a:lumMod val="85000"/>
                  </a:schemeClr>
                </a:solidFill>
                <a:latin typeface="Consolas" panose="020B0609020204030204" pitchFamily="49" charset="0"/>
              </a:rPr>
              <a:t>sqlText</a:t>
            </a:r>
            <a:r>
              <a:rPr lang="en-US" altLang="zh-CN" sz="1200" b="1" dirty="0">
                <a:solidFill>
                  <a:schemeClr val="bg1">
                    <a:lumMod val="85000"/>
                  </a:schemeClr>
                </a:solidFill>
                <a:latin typeface="Consolas" panose="020B0609020204030204" pitchFamily="49" charset="0"/>
              </a:rPr>
              <a:t>: String)</a:t>
            </a:r>
            <a:endParaRPr lang="en-US" altLang="zh-CN" sz="1200" dirty="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Data </a:t>
            </a:r>
            <a:r>
              <a:rPr lang="en-US" altLang="zh-CN" sz="1200" dirty="0">
                <a:latin typeface="Intel Clear" panose="020B0604020203020204" pitchFamily="34" charset="0"/>
                <a:ea typeface="Intel Clear" panose="020B0604020203020204" pitchFamily="34" charset="0"/>
                <a:cs typeface="Intel Clear" panose="020B0604020203020204" pitchFamily="34" charset="0"/>
              </a:rPr>
              <a:t>Source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API </a:t>
            </a:r>
            <a:r>
              <a:rPr lang="en-US" altLang="zh-CN" sz="1200" b="1" dirty="0" err="1" smtClean="0">
                <a:solidFill>
                  <a:schemeClr val="bg1">
                    <a:lumMod val="85000"/>
                  </a:schemeClr>
                </a:solidFill>
                <a:latin typeface="Consolas" panose="020B0609020204030204" pitchFamily="49" charset="0"/>
              </a:rPr>
              <a:t>def</a:t>
            </a:r>
            <a:r>
              <a:rPr lang="en-US" altLang="zh-CN" sz="1200" b="1" dirty="0" smtClean="0">
                <a:solidFill>
                  <a:schemeClr val="bg1">
                    <a:lumMod val="85000"/>
                  </a:schemeClr>
                </a:solidFill>
                <a:latin typeface="Consolas" panose="020B0609020204030204" pitchFamily="49" charset="0"/>
              </a:rPr>
              <a:t> table(</a:t>
            </a:r>
            <a:r>
              <a:rPr lang="en-US" altLang="zh-CN" sz="1200" b="1" dirty="0" err="1" smtClean="0">
                <a:solidFill>
                  <a:schemeClr val="bg1">
                    <a:lumMod val="85000"/>
                  </a:schemeClr>
                </a:solidFill>
                <a:latin typeface="Consolas" panose="020B0609020204030204" pitchFamily="49" charset="0"/>
              </a:rPr>
              <a:t>tableName</a:t>
            </a:r>
            <a:r>
              <a:rPr lang="en-US" altLang="zh-CN" sz="1200" b="1" dirty="0" smtClean="0">
                <a:solidFill>
                  <a:schemeClr val="bg1">
                    <a:lumMod val="85000"/>
                  </a:schemeClr>
                </a:solidFill>
                <a:latin typeface="Consolas" panose="020B0609020204030204" pitchFamily="49" charset="0"/>
              </a:rPr>
              <a:t>: String) / </a:t>
            </a:r>
            <a:r>
              <a:rPr lang="en-US" altLang="zh-CN" sz="1200" b="1" dirty="0" err="1" smtClean="0">
                <a:solidFill>
                  <a:schemeClr val="bg1">
                    <a:lumMod val="85000"/>
                  </a:schemeClr>
                </a:solidFill>
                <a:latin typeface="Consolas" panose="020B0609020204030204" pitchFamily="49" charset="0"/>
              </a:rPr>
              <a:t>RelationProvider</a:t>
            </a:r>
            <a:r>
              <a:rPr lang="en-US" altLang="zh-CN" sz="1200" b="1" dirty="0" smtClean="0">
                <a:solidFill>
                  <a:schemeClr val="bg1">
                    <a:lumMod val="85000"/>
                  </a:schemeClr>
                </a:solidFill>
                <a:latin typeface="Consolas" panose="020B0609020204030204" pitchFamily="49" charset="0"/>
              </a:rPr>
              <a:t> </a:t>
            </a:r>
            <a:r>
              <a:rPr lang="en-US" altLang="zh-CN" sz="1200" b="1" dirty="0">
                <a:solidFill>
                  <a:schemeClr val="bg1">
                    <a:lumMod val="85000"/>
                  </a:schemeClr>
                </a:solidFill>
                <a:latin typeface="Consolas" panose="020B0609020204030204" pitchFamily="49" charset="0"/>
              </a:rPr>
              <a:t>SPI </a:t>
            </a: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Spark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RDD</a:t>
            </a:r>
            <a:r>
              <a:rPr lang="en-US" altLang="zh-CN" sz="1200" b="1" dirty="0" smtClean="0">
                <a:solidFill>
                  <a:srgbClr val="000000"/>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smtClean="0">
                <a:solidFill>
                  <a:schemeClr val="bg1">
                    <a:lumMod val="85000"/>
                  </a:schemeClr>
                </a:solidFill>
                <a:latin typeface="Consolas" panose="020B0609020204030204" pitchFamily="49" charset="0"/>
              </a:rPr>
              <a:t>createSchemaRDD</a:t>
            </a:r>
            <a:r>
              <a:rPr lang="en-US" altLang="zh-CN" sz="1200" b="1" dirty="0" smtClean="0">
                <a:solidFill>
                  <a:schemeClr val="bg1">
                    <a:lumMod val="85000"/>
                  </a:schemeClr>
                </a:solidFill>
                <a:latin typeface="Consolas" panose="020B0609020204030204" pitchFamily="49" charset="0"/>
              </a:rPr>
              <a:t>[A </a:t>
            </a:r>
            <a:r>
              <a:rPr lang="en-US" altLang="zh-CN" sz="1200" b="1" dirty="0">
                <a:solidFill>
                  <a:schemeClr val="bg1">
                    <a:lumMod val="85000"/>
                  </a:schemeClr>
                </a:solidFill>
                <a:latin typeface="Consolas" panose="020B0609020204030204" pitchFamily="49" charset="0"/>
              </a:rPr>
              <a:t>&lt;: Product: </a:t>
            </a:r>
            <a:r>
              <a:rPr lang="en-US" altLang="zh-CN" sz="1200" b="1" dirty="0" err="1">
                <a:solidFill>
                  <a:schemeClr val="bg1">
                    <a:lumMod val="85000"/>
                  </a:schemeClr>
                </a:solidFill>
                <a:latin typeface="Consolas" panose="020B0609020204030204" pitchFamily="49" charset="0"/>
              </a:rPr>
              <a:t>TypeTag</a:t>
            </a:r>
            <a:r>
              <a:rPr lang="en-US" altLang="zh-CN" sz="1200" b="1" dirty="0">
                <a:solidFill>
                  <a:schemeClr val="bg1">
                    <a:lumMod val="85000"/>
                  </a:schemeClr>
                </a:solidFill>
                <a:latin typeface="Consolas" panose="020B0609020204030204" pitchFamily="49" charset="0"/>
              </a:rPr>
              <a:t>](</a:t>
            </a:r>
            <a:r>
              <a:rPr lang="en-US" altLang="zh-CN" sz="1200" b="1" dirty="0" err="1">
                <a:solidFill>
                  <a:schemeClr val="bg1">
                    <a:lumMod val="85000"/>
                  </a:schemeClr>
                </a:solidFill>
                <a:latin typeface="Consolas" panose="020B0609020204030204" pitchFamily="49" charset="0"/>
              </a:rPr>
              <a:t>rdd</a:t>
            </a:r>
            <a:r>
              <a:rPr lang="en-US" altLang="zh-CN" sz="1200" b="1" dirty="0">
                <a:solidFill>
                  <a:schemeClr val="bg1">
                    <a:lumMod val="85000"/>
                  </a:schemeClr>
                </a:solidFill>
                <a:latin typeface="Consolas" panose="020B0609020204030204" pitchFamily="49" charset="0"/>
              </a:rPr>
              <a:t>: RDD[A])</a:t>
            </a:r>
            <a:endParaRPr lang="en-US" altLang="zh-CN" sz="1200" dirty="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Spark RDD with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Schema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smtClean="0">
                <a:solidFill>
                  <a:schemeClr val="bg1">
                    <a:lumMod val="85000"/>
                  </a:schemeClr>
                </a:solidFill>
                <a:latin typeface="Consolas" panose="020B0609020204030204" pitchFamily="49" charset="0"/>
              </a:rPr>
              <a:t>applySchema</a:t>
            </a:r>
            <a:r>
              <a:rPr lang="en-US" altLang="zh-CN" sz="1200" b="1" dirty="0" smtClean="0">
                <a:solidFill>
                  <a:schemeClr val="bg1">
                    <a:lumMod val="85000"/>
                  </a:schemeClr>
                </a:solidFill>
                <a:latin typeface="Consolas" panose="020B0609020204030204" pitchFamily="49" charset="0"/>
              </a:rPr>
              <a:t>(</a:t>
            </a:r>
            <a:r>
              <a:rPr lang="en-US" altLang="zh-CN" sz="1200" b="1" dirty="0" err="1" smtClean="0">
                <a:solidFill>
                  <a:schemeClr val="bg1">
                    <a:lumMod val="85000"/>
                  </a:schemeClr>
                </a:solidFill>
                <a:latin typeface="Consolas" panose="020B0609020204030204" pitchFamily="49" charset="0"/>
              </a:rPr>
              <a:t>rowRDD</a:t>
            </a:r>
            <a:r>
              <a:rPr lang="en-US" altLang="zh-CN" sz="1200" b="1" dirty="0">
                <a:solidFill>
                  <a:schemeClr val="bg1">
                    <a:lumMod val="85000"/>
                  </a:schemeClr>
                </a:solidFill>
                <a:latin typeface="Consolas" panose="020B0609020204030204" pitchFamily="49" charset="0"/>
              </a:rPr>
              <a:t>: RDD[Row], schema: </a:t>
            </a:r>
            <a:r>
              <a:rPr lang="en-US" altLang="zh-CN" sz="1200" b="1" dirty="0" err="1">
                <a:solidFill>
                  <a:schemeClr val="bg1">
                    <a:lumMod val="85000"/>
                  </a:schemeClr>
                </a:solidFill>
                <a:latin typeface="Consolas" panose="020B0609020204030204" pitchFamily="49" charset="0"/>
              </a:rPr>
              <a:t>StructType</a:t>
            </a:r>
            <a:r>
              <a:rPr lang="en-US" altLang="zh-CN" sz="1200" b="1" dirty="0">
                <a:solidFill>
                  <a:schemeClr val="bg1">
                    <a:lumMod val="85000"/>
                  </a:schemeClr>
                </a:solidFill>
                <a:latin typeface="Consolas" panose="020B0609020204030204" pitchFamily="49" charset="0"/>
              </a:rPr>
              <a:t>)</a:t>
            </a:r>
            <a:endParaRPr lang="en-US" altLang="zh-CN" sz="1200" dirty="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Frequently used format file (</a:t>
            </a:r>
            <a:r>
              <a:rPr lang="en-US" altLang="zh-CN" sz="1200" dirty="0" err="1">
                <a:latin typeface="Intel Clear" panose="020B0604020203020204" pitchFamily="34" charset="0"/>
                <a:ea typeface="Intel Clear" panose="020B0604020203020204" pitchFamily="34" charset="0"/>
                <a:cs typeface="Intel Clear" panose="020B0604020203020204" pitchFamily="34" charset="0"/>
              </a:rPr>
              <a:t>json</a:t>
            </a:r>
            <a:r>
              <a:rPr lang="en-US" altLang="zh-CN" sz="1200" dirty="0">
                <a:latin typeface="Intel Clear" panose="020B0604020203020204" pitchFamily="34" charset="0"/>
                <a:ea typeface="Intel Clear" panose="020B0604020203020204" pitchFamily="34" charset="0"/>
                <a:cs typeface="Intel Clear" panose="020B0604020203020204" pitchFamily="34" charset="0"/>
              </a:rPr>
              <a:t>,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parquet, etc.) </a:t>
            </a:r>
            <a:r>
              <a:rPr lang="en-US" altLang="zh-CN" sz="1200" dirty="0" smtClean="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rPr>
              <a:t>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smtClean="0">
                <a:solidFill>
                  <a:schemeClr val="bg1">
                    <a:lumMod val="85000"/>
                  </a:schemeClr>
                </a:solidFill>
                <a:latin typeface="Consolas" panose="020B0609020204030204" pitchFamily="49" charset="0"/>
              </a:rPr>
              <a:t>parquetFile</a:t>
            </a:r>
            <a:r>
              <a:rPr lang="en-US" altLang="zh-CN" sz="1200" b="1" dirty="0" smtClean="0">
                <a:solidFill>
                  <a:schemeClr val="bg1">
                    <a:lumMod val="85000"/>
                  </a:schemeClr>
                </a:solidFill>
                <a:latin typeface="Consolas" panose="020B0609020204030204" pitchFamily="49" charset="0"/>
              </a:rPr>
              <a:t>(path</a:t>
            </a:r>
            <a:r>
              <a:rPr lang="en-US" altLang="zh-CN" sz="1200" b="1" dirty="0">
                <a:solidFill>
                  <a:schemeClr val="bg1">
                    <a:lumMod val="85000"/>
                  </a:schemeClr>
                </a:solidFill>
                <a:latin typeface="Consolas" panose="020B0609020204030204" pitchFamily="49" charset="0"/>
              </a:rPr>
              <a:t>: String)</a:t>
            </a:r>
            <a:endParaRPr lang="en-US" altLang="zh-CN" sz="1200" dirty="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742950" lvl="1"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SQL DSL</a:t>
            </a: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select, where, join, </a:t>
            </a:r>
            <a:r>
              <a:rPr lang="en-US" altLang="zh-CN" sz="1200" dirty="0" err="1" smtClean="0">
                <a:latin typeface="Intel Clear" panose="020B0604020203020204" pitchFamily="34" charset="0"/>
                <a:ea typeface="Intel Clear" panose="020B0604020203020204" pitchFamily="34" charset="0"/>
                <a:cs typeface="Intel Clear" panose="020B0604020203020204" pitchFamily="34" charset="0"/>
              </a:rPr>
              <a:t>orderBy</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limit, </a:t>
            </a:r>
            <a:r>
              <a:rPr lang="en-US" altLang="zh-CN" sz="1200" dirty="0" err="1" smtClean="0">
                <a:latin typeface="Intel Clear" panose="020B0604020203020204" pitchFamily="34" charset="0"/>
                <a:ea typeface="Intel Clear" panose="020B0604020203020204" pitchFamily="34" charset="0"/>
                <a:cs typeface="Intel Clear" panose="020B0604020203020204" pitchFamily="34" charset="0"/>
              </a:rPr>
              <a:t>groupBy</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a:t>
            </a:r>
            <a:r>
              <a:rPr lang="en-US" altLang="zh-CN" sz="1200" dirty="0" err="1" smtClean="0">
                <a:latin typeface="Intel Clear" panose="020B0604020203020204" pitchFamily="34" charset="0"/>
                <a:ea typeface="Intel Clear" panose="020B0604020203020204" pitchFamily="34" charset="0"/>
                <a:cs typeface="Intel Clear" panose="020B0604020203020204" pitchFamily="34" charset="0"/>
              </a:rPr>
              <a:t>unionAll</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etc.</a:t>
            </a:r>
          </a:p>
          <a:p>
            <a:pPr marL="742950" lvl="1"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Data Sink</a:t>
            </a: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Save the data as </a:t>
            </a:r>
            <a:r>
              <a:rPr lang="en-US" altLang="zh-CN" sz="1200" dirty="0" err="1" smtClean="0">
                <a:latin typeface="Intel Clear" panose="020B0604020203020204" pitchFamily="34" charset="0"/>
                <a:ea typeface="Intel Clear" panose="020B0604020203020204" pitchFamily="34" charset="0"/>
                <a:cs typeface="Intel Clear" panose="020B0604020203020204" pitchFamily="34" charset="0"/>
              </a:rPr>
              <a:t>ParquetFile</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saveAsParquetFile</a:t>
            </a:r>
            <a:r>
              <a:rPr lang="en-US" altLang="zh-CN" sz="1200" b="1" dirty="0">
                <a:solidFill>
                  <a:schemeClr val="bg1">
                    <a:lumMod val="85000"/>
                  </a:schemeClr>
                </a:solidFill>
                <a:latin typeface="Consolas" panose="020B0609020204030204" pitchFamily="49" charset="0"/>
              </a:rPr>
              <a:t>(path: String)</a:t>
            </a:r>
            <a:endParaRPr lang="en-US" altLang="zh-CN" sz="1200" dirty="0" smtClean="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Save the data as a new Table </a:t>
            </a:r>
            <a:r>
              <a:rPr lang="en-US" altLang="zh-CN" sz="1200" b="1" dirty="0" err="1">
                <a:solidFill>
                  <a:schemeClr val="bg1">
                    <a:lumMod val="85000"/>
                  </a:schemeClr>
                </a:solidFill>
                <a:latin typeface="Consolas" panose="020B0609020204030204" pitchFamily="49" charset="0"/>
              </a:rPr>
              <a:t>def</a:t>
            </a:r>
            <a:r>
              <a:rPr lang="en-US" altLang="zh-CN" sz="1200" b="1" dirty="0">
                <a:solidFill>
                  <a:schemeClr val="bg1">
                    <a:lumMod val="85000"/>
                  </a:schemeClr>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registerTempTable</a:t>
            </a:r>
            <a:r>
              <a:rPr lang="en-US" altLang="zh-CN" sz="1200" b="1" dirty="0">
                <a:solidFill>
                  <a:schemeClr val="bg1">
                    <a:lumMod val="85000"/>
                  </a:schemeClr>
                </a:solidFill>
                <a:latin typeface="Consolas" panose="020B0609020204030204" pitchFamily="49" charset="0"/>
              </a:rPr>
              <a:t>(</a:t>
            </a:r>
            <a:r>
              <a:rPr lang="en-US" altLang="zh-CN" sz="1200" b="1" dirty="0" err="1">
                <a:solidFill>
                  <a:schemeClr val="bg1">
                    <a:lumMod val="85000"/>
                  </a:schemeClr>
                </a:solidFill>
                <a:latin typeface="Consolas" panose="020B0609020204030204" pitchFamily="49" charset="0"/>
              </a:rPr>
              <a:t>tableName</a:t>
            </a:r>
            <a:r>
              <a:rPr lang="en-US" altLang="zh-CN" sz="1200" b="1" dirty="0">
                <a:solidFill>
                  <a:schemeClr val="bg1">
                    <a:lumMod val="85000"/>
                  </a:schemeClr>
                </a:solidFill>
                <a:latin typeface="Consolas" panose="020B0609020204030204" pitchFamily="49" charset="0"/>
              </a:rPr>
              <a:t>: String)</a:t>
            </a:r>
            <a:endParaRPr lang="en-US" altLang="zh-CN" sz="1200" dirty="0" smtClean="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Insert the data into existed table </a:t>
            </a:r>
            <a:r>
              <a:rPr lang="en-US" altLang="zh-CN" sz="1200" dirty="0" err="1">
                <a:solidFill>
                  <a:schemeClr val="bg1">
                    <a:lumMod val="85000"/>
                  </a:schemeClr>
                </a:solidFill>
                <a:latin typeface="Consolas" panose="020B0609020204030204" pitchFamily="49" charset="0"/>
              </a:rPr>
              <a:t>def</a:t>
            </a:r>
            <a:r>
              <a:rPr lang="en-US" altLang="zh-CN" sz="1200" dirty="0">
                <a:solidFill>
                  <a:schemeClr val="bg1">
                    <a:lumMod val="85000"/>
                  </a:schemeClr>
                </a:solidFill>
                <a:latin typeface="Consolas" panose="020B0609020204030204" pitchFamily="49" charset="0"/>
              </a:rPr>
              <a:t> </a:t>
            </a:r>
            <a:r>
              <a:rPr lang="en-US" altLang="zh-CN" sz="1200" dirty="0" err="1">
                <a:solidFill>
                  <a:schemeClr val="bg1">
                    <a:lumMod val="85000"/>
                  </a:schemeClr>
                </a:solidFill>
                <a:latin typeface="Consolas" panose="020B0609020204030204" pitchFamily="49" charset="0"/>
              </a:rPr>
              <a:t>insertInto</a:t>
            </a:r>
            <a:r>
              <a:rPr lang="en-US" altLang="zh-CN" sz="1200" dirty="0">
                <a:solidFill>
                  <a:schemeClr val="bg1">
                    <a:lumMod val="85000"/>
                  </a:schemeClr>
                </a:solidFill>
                <a:latin typeface="Consolas" panose="020B0609020204030204" pitchFamily="49" charset="0"/>
              </a:rPr>
              <a:t>(</a:t>
            </a:r>
            <a:r>
              <a:rPr lang="en-US" altLang="zh-CN" sz="1200" dirty="0" err="1">
                <a:solidFill>
                  <a:schemeClr val="bg1">
                    <a:lumMod val="85000"/>
                  </a:schemeClr>
                </a:solidFill>
                <a:latin typeface="Consolas" panose="020B0609020204030204" pitchFamily="49" charset="0"/>
              </a:rPr>
              <a:t>tableName</a:t>
            </a:r>
            <a:r>
              <a:rPr lang="en-US" altLang="zh-CN" sz="1200" dirty="0">
                <a:solidFill>
                  <a:schemeClr val="bg1">
                    <a:lumMod val="85000"/>
                  </a:schemeClr>
                </a:solidFill>
                <a:latin typeface="Consolas" panose="020B0609020204030204" pitchFamily="49" charset="0"/>
              </a:rPr>
              <a:t>: String, overwrite: Boolean)</a:t>
            </a:r>
            <a:endParaRPr lang="en-US" altLang="zh-CN" sz="1200" dirty="0" smtClean="0">
              <a:solidFill>
                <a:schemeClr val="bg1">
                  <a:lumMod val="85000"/>
                </a:schemeClr>
              </a:solidFill>
              <a:latin typeface="Intel Clear" panose="020B0604020203020204" pitchFamily="34" charset="0"/>
              <a:ea typeface="Intel Clear" panose="020B0604020203020204" pitchFamily="34" charset="0"/>
              <a:cs typeface="Intel Clear" panose="020B0604020203020204" pitchFamily="34" charset="0"/>
            </a:endParaRPr>
          </a:p>
          <a:p>
            <a:pPr marL="1200150" lvl="2"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a:t>
            </a:r>
          </a:p>
          <a:p>
            <a:pPr marL="742950" lvl="1"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Cache API</a:t>
            </a:r>
          </a:p>
          <a:p>
            <a:pPr marL="1200150" lvl="2"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Persist the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data</a:t>
            </a:r>
            <a:r>
              <a:rPr lang="en-US" altLang="zh-CN" sz="1200" dirty="0">
                <a:latin typeface="Intel Clear" panose="020B0604020203020204" pitchFamily="34" charset="0"/>
                <a:ea typeface="Intel Clear" panose="020B0604020203020204" pitchFamily="34" charset="0"/>
                <a:cs typeface="Intel Clear" panose="020B0604020203020204" pitchFamily="34" charset="0"/>
              </a:rPr>
              <a:t>(Columnar</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a:t>
            </a:r>
            <a:r>
              <a:rPr lang="en-US" altLang="zh-CN" sz="1200" dirty="0">
                <a:latin typeface="Intel Clear" panose="020B0604020203020204" pitchFamily="34" charset="0"/>
                <a:ea typeface="Intel Clear" panose="020B0604020203020204" pitchFamily="34" charset="0"/>
                <a:cs typeface="Intel Clear" panose="020B0604020203020204" pitchFamily="34" charset="0"/>
              </a:rPr>
              <a:t>with specified storage </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level </a:t>
            </a:r>
            <a:r>
              <a:rPr lang="en-US" altLang="zh-CN" sz="1200" b="1" dirty="0" err="1" smtClean="0">
                <a:solidFill>
                  <a:schemeClr val="bg1">
                    <a:lumMod val="85000"/>
                  </a:schemeClr>
                </a:solidFill>
                <a:latin typeface="Consolas" panose="020B0609020204030204" pitchFamily="49" charset="0"/>
              </a:rPr>
              <a:t>def</a:t>
            </a:r>
            <a:r>
              <a:rPr lang="en-US" altLang="zh-CN" sz="1200" b="1" dirty="0" smtClean="0">
                <a:solidFill>
                  <a:schemeClr val="bg1">
                    <a:lumMod val="85000"/>
                  </a:schemeClr>
                </a:solidFill>
                <a:latin typeface="Consolas" panose="020B0609020204030204" pitchFamily="49" charset="0"/>
              </a:rPr>
              <a:t> </a:t>
            </a:r>
            <a:r>
              <a:rPr lang="en-US" altLang="zh-CN" sz="1200" b="1" dirty="0">
                <a:solidFill>
                  <a:schemeClr val="bg1">
                    <a:lumMod val="85000"/>
                  </a:schemeClr>
                </a:solidFill>
                <a:latin typeface="Consolas" panose="020B0609020204030204" pitchFamily="49" charset="0"/>
              </a:rPr>
              <a:t>persist(</a:t>
            </a:r>
            <a:r>
              <a:rPr lang="en-US" altLang="zh-CN" sz="1200" b="1" dirty="0" err="1">
                <a:solidFill>
                  <a:schemeClr val="bg1">
                    <a:lumMod val="85000"/>
                  </a:schemeClr>
                </a:solidFill>
                <a:latin typeface="Consolas" panose="020B0609020204030204" pitchFamily="49" charset="0"/>
              </a:rPr>
              <a:t>newLevel</a:t>
            </a:r>
            <a:r>
              <a:rPr lang="en-US" altLang="zh-CN" sz="1200" b="1" dirty="0">
                <a:solidFill>
                  <a:schemeClr val="bg1">
                    <a:lumMod val="85000"/>
                  </a:schemeClr>
                </a:solidFill>
                <a:latin typeface="Consolas" panose="020B0609020204030204" pitchFamily="49" charset="0"/>
              </a:rPr>
              <a:t>: </a:t>
            </a:r>
            <a:r>
              <a:rPr lang="en-US" altLang="zh-CN" sz="1200" b="1" dirty="0" err="1">
                <a:solidFill>
                  <a:schemeClr val="bg1">
                    <a:lumMod val="85000"/>
                  </a:schemeClr>
                </a:solidFill>
                <a:latin typeface="Consolas" panose="020B0609020204030204" pitchFamily="49" charset="0"/>
              </a:rPr>
              <a:t>StorageLevel</a:t>
            </a:r>
            <a:r>
              <a:rPr lang="en-US" altLang="zh-CN" sz="1200" b="1" dirty="0" smtClean="0">
                <a:solidFill>
                  <a:schemeClr val="bg1">
                    <a:lumMod val="85000"/>
                  </a:schemeClr>
                </a:solidFill>
                <a:latin typeface="Consolas" panose="020B0609020204030204" pitchFamily="49" charset="0"/>
              </a:rPr>
              <a:t>)</a:t>
            </a:r>
            <a:endParaRPr lang="en-US" altLang="zh-CN" sz="1200" dirty="0" smtClean="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altLang="zh-CN" sz="1200" b="1" dirty="0" smtClean="0">
                <a:latin typeface="Intel Clear" panose="020B0604020203020204" pitchFamily="34" charset="0"/>
                <a:ea typeface="Intel Clear" panose="020B0604020203020204" pitchFamily="34" charset="0"/>
                <a:cs typeface="Intel Clear" panose="020B0604020203020204" pitchFamily="34" charset="0"/>
              </a:rPr>
              <a:t>Java API / Python API supported</a:t>
            </a:r>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
        <p:nvSpPr>
          <p:cNvPr id="7" name="Rectangle 6"/>
          <p:cNvSpPr/>
          <p:nvPr/>
        </p:nvSpPr>
        <p:spPr>
          <a:xfrm>
            <a:off x="5397053" y="982714"/>
            <a:ext cx="3746947" cy="707886"/>
          </a:xfrm>
          <a:prstGeom prst="rect">
            <a:avLst/>
          </a:prstGeom>
          <a:solidFill>
            <a:schemeClr val="bg1"/>
          </a:solidFill>
        </p:spPr>
        <p:txBody>
          <a:bodyPr wrap="square">
            <a:spAutoFit/>
          </a:bodyPr>
          <a:lstStyle/>
          <a:p>
            <a:r>
              <a:rPr lang="en-US" altLang="zh-CN" sz="1000" b="1" dirty="0">
                <a:solidFill>
                  <a:srgbClr val="7F0055"/>
                </a:solidFill>
                <a:latin typeface="Consolas" panose="020B0609020204030204" pitchFamily="49" charset="0"/>
              </a:rPr>
              <a:t>class</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SchemaRDD</a:t>
            </a:r>
            <a:r>
              <a:rPr lang="en-US" altLang="zh-CN" sz="1000" b="1"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@transient </a:t>
            </a:r>
            <a:r>
              <a:rPr lang="en-US" altLang="zh-CN" sz="1000" b="1" dirty="0" err="1">
                <a:solidFill>
                  <a:srgbClr val="7F0055"/>
                </a:solidFill>
                <a:latin typeface="Consolas" panose="020B0609020204030204" pitchFamily="49" charset="0"/>
              </a:rPr>
              <a:t>val</a:t>
            </a:r>
            <a:r>
              <a:rPr lang="en-US" altLang="zh-CN" sz="1000" b="1" dirty="0">
                <a:solidFill>
                  <a:srgbClr val="000000"/>
                </a:solidFill>
                <a:latin typeface="Consolas" panose="020B0609020204030204" pitchFamily="49" charset="0"/>
              </a:rPr>
              <a:t> </a:t>
            </a:r>
            <a:r>
              <a:rPr lang="en-US" altLang="zh-CN" sz="1000" b="1" dirty="0" err="1">
                <a:solidFill>
                  <a:srgbClr val="0000C0"/>
                </a:solidFill>
                <a:latin typeface="Consolas" panose="020B0609020204030204" pitchFamily="49" charset="0"/>
              </a:rPr>
              <a:t>sqlContext</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SQLContext</a:t>
            </a:r>
            <a:r>
              <a:rPr lang="en-US" altLang="zh-CN" sz="1000" b="1"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@transient </a:t>
            </a:r>
            <a:r>
              <a:rPr lang="en-US" altLang="zh-CN" sz="1000" b="1" dirty="0" err="1">
                <a:solidFill>
                  <a:srgbClr val="7F0055"/>
                </a:solidFill>
                <a:latin typeface="Consolas" panose="020B0609020204030204" pitchFamily="49" charset="0"/>
              </a:rPr>
              <a:t>val</a:t>
            </a:r>
            <a:r>
              <a:rPr lang="en-US" altLang="zh-CN" sz="1000" b="1" dirty="0">
                <a:solidFill>
                  <a:srgbClr val="000000"/>
                </a:solidFill>
                <a:latin typeface="Consolas" panose="020B0609020204030204" pitchFamily="49" charset="0"/>
              </a:rPr>
              <a:t> </a:t>
            </a:r>
            <a:r>
              <a:rPr lang="en-US" altLang="zh-CN" sz="1000" b="1" dirty="0" err="1">
                <a:solidFill>
                  <a:srgbClr val="0000C0"/>
                </a:solidFill>
                <a:latin typeface="Consolas" panose="020B0609020204030204" pitchFamily="49" charset="0"/>
              </a:rPr>
              <a:t>baseLogicalPlan</a:t>
            </a:r>
            <a:r>
              <a:rPr lang="en-US" altLang="zh-CN" sz="1000" b="1" dirty="0">
                <a:solidFill>
                  <a:srgbClr val="000000"/>
                </a:solidFill>
                <a:latin typeface="Consolas" panose="020B0609020204030204" pitchFamily="49" charset="0"/>
              </a:rPr>
              <a:t>: </a:t>
            </a:r>
            <a:r>
              <a:rPr lang="en-US" altLang="zh-CN" sz="1000" b="1" dirty="0" err="1">
                <a:solidFill>
                  <a:srgbClr val="000000"/>
                </a:solidFill>
                <a:latin typeface="Consolas" panose="020B0609020204030204" pitchFamily="49" charset="0"/>
              </a:rPr>
              <a:t>LogicalPlan</a:t>
            </a:r>
            <a:r>
              <a:rPr lang="en-US" altLang="zh-CN" sz="1000" b="1" dirty="0">
                <a:solidFill>
                  <a:srgbClr val="000000"/>
                </a:solidFill>
                <a:latin typeface="Consolas" panose="020B0609020204030204" pitchFamily="49" charset="0"/>
              </a:rPr>
              <a:t>)</a:t>
            </a:r>
          </a:p>
          <a:p>
            <a:r>
              <a:rPr lang="en-US" altLang="zh-CN" sz="1000" dirty="0">
                <a:solidFill>
                  <a:srgbClr val="000000"/>
                </a:solidFill>
                <a:latin typeface="Consolas" panose="020B0609020204030204" pitchFamily="49" charset="0"/>
              </a:rPr>
              <a:t>  </a:t>
            </a:r>
            <a:r>
              <a:rPr lang="en-US" altLang="zh-CN" sz="1000" b="1" dirty="0">
                <a:solidFill>
                  <a:srgbClr val="7F0055"/>
                </a:solidFill>
                <a:latin typeface="Consolas" panose="020B0609020204030204" pitchFamily="49" charset="0"/>
              </a:rPr>
              <a:t>extends</a:t>
            </a:r>
            <a:r>
              <a:rPr lang="en-US" altLang="zh-CN" sz="1000" b="1" dirty="0">
                <a:solidFill>
                  <a:srgbClr val="000000"/>
                </a:solidFill>
                <a:latin typeface="Consolas" panose="020B0609020204030204" pitchFamily="49" charset="0"/>
              </a:rPr>
              <a:t> RDD[Row](</a:t>
            </a:r>
            <a:r>
              <a:rPr lang="en-US" altLang="zh-CN" sz="1000" b="1" dirty="0" err="1">
                <a:solidFill>
                  <a:srgbClr val="000000"/>
                </a:solidFill>
                <a:latin typeface="Consolas" panose="020B0609020204030204" pitchFamily="49" charset="0"/>
              </a:rPr>
              <a:t>sqlContext.sparkContext</a:t>
            </a:r>
            <a:r>
              <a:rPr lang="en-US" altLang="zh-CN" sz="1000" b="1" dirty="0">
                <a:solidFill>
                  <a:srgbClr val="000000"/>
                </a:solidFill>
                <a:latin typeface="Consolas" panose="020B0609020204030204" pitchFamily="49" charset="0"/>
              </a:rPr>
              <a:t>, Nil</a:t>
            </a:r>
            <a:r>
              <a:rPr lang="en-US" altLang="zh-CN" sz="1000" b="1" dirty="0" smtClean="0">
                <a:solidFill>
                  <a:srgbClr val="000000"/>
                </a:solidFill>
                <a:latin typeface="Consolas" panose="020B0609020204030204" pitchFamily="49" charset="0"/>
              </a:rPr>
              <a:t>)</a:t>
            </a:r>
            <a:endParaRPr lang="zh-CN" altLang="en-US" sz="1000" dirty="0"/>
          </a:p>
        </p:txBody>
      </p:sp>
    </p:spTree>
    <p:extLst>
      <p:ext uri="{BB962C8B-B14F-4D97-AF65-F5344CB8AC3E}">
        <p14:creationId xmlns:p14="http://schemas.microsoft.com/office/powerpoint/2010/main" val="39844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Conceptual State </a:t>
            </a:r>
            <a:r>
              <a:rPr lang="en-US" altLang="zh-CN" dirty="0"/>
              <a:t>Transition </a:t>
            </a:r>
            <a:r>
              <a:rPr lang="en-US" altLang="zh-CN" dirty="0" smtClean="0"/>
              <a:t>Diagram</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21</a:t>
            </a:fld>
            <a:endParaRPr lang="en-US" dirty="0"/>
          </a:p>
        </p:txBody>
      </p:sp>
      <p:sp>
        <p:nvSpPr>
          <p:cNvPr id="8" name="Flowchart: Connector 7"/>
          <p:cNvSpPr/>
          <p:nvPr/>
        </p:nvSpPr>
        <p:spPr bwMode="auto">
          <a:xfrm>
            <a:off x="2338304" y="2943725"/>
            <a:ext cx="987534" cy="948518"/>
          </a:xfrm>
          <a:prstGeom prst="flowChartConnector">
            <a:avLst/>
          </a:prstGeom>
          <a:solidFill>
            <a:schemeClr val="accent2">
              <a:lumMod val="75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RDD</a:t>
            </a:r>
            <a:endParaRPr kumimoji="0" lang="zh-CN" altLang="en-US" sz="1100" b="0" i="0" u="none" strike="noStrike" cap="none" normalizeH="0" baseline="0" dirty="0" smtClean="0">
              <a:ln>
                <a:noFill/>
              </a:ln>
              <a:solidFill>
                <a:schemeClr val="bg1"/>
              </a:solidFill>
              <a:effectLst/>
              <a:latin typeface="Verdana" pitchFamily="34" charset="0"/>
            </a:endParaRPr>
          </a:p>
        </p:txBody>
      </p:sp>
      <p:sp>
        <p:nvSpPr>
          <p:cNvPr id="9" name="Flowchart: Connector 8"/>
          <p:cNvSpPr/>
          <p:nvPr/>
        </p:nvSpPr>
        <p:spPr bwMode="auto">
          <a:xfrm>
            <a:off x="3593937" y="1230209"/>
            <a:ext cx="987534" cy="948518"/>
          </a:xfrm>
          <a:prstGeom prst="flowChartConnector">
            <a:avLst/>
          </a:prstGeom>
          <a:solidFill>
            <a:schemeClr val="accent2">
              <a:lumMod val="75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Schema RDD</a:t>
            </a:r>
            <a:endParaRPr kumimoji="0" lang="zh-CN" altLang="en-US" sz="1100" b="0" i="0" u="none" strike="noStrike" cap="none" normalizeH="0" baseline="0" dirty="0" smtClean="0">
              <a:ln>
                <a:noFill/>
              </a:ln>
              <a:solidFill>
                <a:schemeClr val="bg1"/>
              </a:solidFill>
              <a:effectLst/>
              <a:latin typeface="Verdana" pitchFamily="34" charset="0"/>
            </a:endParaRPr>
          </a:p>
        </p:txBody>
      </p:sp>
      <p:sp>
        <p:nvSpPr>
          <p:cNvPr id="10" name="Flowchart: Connector 9"/>
          <p:cNvSpPr/>
          <p:nvPr/>
        </p:nvSpPr>
        <p:spPr bwMode="auto">
          <a:xfrm>
            <a:off x="4894331" y="2952312"/>
            <a:ext cx="987534" cy="948518"/>
          </a:xfrm>
          <a:prstGeom prst="flowChartConnector">
            <a:avLst/>
          </a:prstGeom>
          <a:solidFill>
            <a:schemeClr val="accent2">
              <a:lumMod val="75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Unresolved </a:t>
            </a:r>
          </a:p>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Logical</a:t>
            </a:r>
            <a:r>
              <a:rPr kumimoji="0" lang="en-US" altLang="zh-CN" sz="1100" b="0" i="0" u="none" strike="noStrike" cap="none" normalizeH="0" dirty="0" smtClean="0">
                <a:ln>
                  <a:noFill/>
                </a:ln>
                <a:solidFill>
                  <a:schemeClr val="bg1"/>
                </a:solidFill>
                <a:effectLst/>
                <a:latin typeface="Verdana" pitchFamily="34" charset="0"/>
              </a:rPr>
              <a:t> Plan</a:t>
            </a:r>
            <a:endParaRPr kumimoji="0" lang="zh-CN" altLang="en-US" sz="1100" b="0" i="0" u="none" strike="noStrike" cap="none" normalizeH="0" baseline="0" dirty="0" smtClean="0">
              <a:ln>
                <a:noFill/>
              </a:ln>
              <a:solidFill>
                <a:schemeClr val="bg1"/>
              </a:solidFill>
              <a:effectLst/>
              <a:latin typeface="Verdana" pitchFamily="34" charset="0"/>
            </a:endParaRPr>
          </a:p>
        </p:txBody>
      </p:sp>
      <p:cxnSp>
        <p:nvCxnSpPr>
          <p:cNvPr id="11" name="Curved Connector 10"/>
          <p:cNvCxnSpPr>
            <a:stCxn id="9" idx="3"/>
            <a:endCxn id="9" idx="0"/>
          </p:cNvCxnSpPr>
          <p:nvPr/>
        </p:nvCxnSpPr>
        <p:spPr bwMode="auto">
          <a:xfrm rot="5400000" flipH="1" flipV="1">
            <a:off x="3508325" y="1460442"/>
            <a:ext cx="809611" cy="349146"/>
          </a:xfrm>
          <a:prstGeom prst="curvedConnector5">
            <a:avLst>
              <a:gd name="adj1" fmla="val -28236"/>
              <a:gd name="adj2" fmla="val -181717"/>
              <a:gd name="adj3" fmla="val 128236"/>
            </a:avLst>
          </a:prstGeom>
          <a:solidFill>
            <a:srgbClr val="4D4D4D"/>
          </a:solidFill>
          <a:ln w="25400" cap="flat" cmpd="sng" algn="ctr">
            <a:solidFill>
              <a:srgbClr val="3333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2567233" y="1177426"/>
            <a:ext cx="677557" cy="261610"/>
          </a:xfrm>
          <a:prstGeom prst="rect">
            <a:avLst/>
          </a:prstGeom>
          <a:noFill/>
        </p:spPr>
        <p:txBody>
          <a:bodyPr wrap="square" rtlCol="0">
            <a:spAutoFit/>
          </a:bodyPr>
          <a:lstStyle/>
          <a:p>
            <a:r>
              <a:rPr lang="en-US" altLang="zh-CN" sz="1100" dirty="0" smtClean="0"/>
              <a:t>SQL API</a:t>
            </a:r>
            <a:endParaRPr lang="zh-CN" altLang="en-US" sz="1100" dirty="0"/>
          </a:p>
        </p:txBody>
      </p:sp>
      <p:sp>
        <p:nvSpPr>
          <p:cNvPr id="13" name="Rectangle 12"/>
          <p:cNvSpPr/>
          <p:nvPr/>
        </p:nvSpPr>
        <p:spPr bwMode="auto">
          <a:xfrm>
            <a:off x="5521706" y="1346525"/>
            <a:ext cx="2282962" cy="661245"/>
          </a:xfrm>
          <a:prstGeom prst="rect">
            <a:avLst/>
          </a:prstGeom>
          <a:solidFill>
            <a:schemeClr val="accent2">
              <a:lumMod val="75000"/>
            </a:schemeClr>
          </a:solidFill>
          <a:ln>
            <a:solidFill>
              <a:schemeClr val="bg2"/>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SQL Text / File / Table </a:t>
            </a:r>
          </a:p>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Data</a:t>
            </a:r>
            <a:r>
              <a:rPr kumimoji="0" lang="en-US" altLang="zh-CN" sz="1100" b="0" i="0" u="none" strike="noStrike" cap="none" normalizeH="0" dirty="0" smtClean="0">
                <a:ln>
                  <a:noFill/>
                </a:ln>
                <a:solidFill>
                  <a:schemeClr val="bg1"/>
                </a:solidFill>
                <a:effectLst/>
                <a:latin typeface="Verdana" pitchFamily="34" charset="0"/>
              </a:rPr>
              <a:t> Source API</a:t>
            </a:r>
            <a:endParaRPr kumimoji="0" lang="zh-CN" altLang="en-US" sz="1100" b="0" i="0" u="none" strike="noStrike" cap="none" normalizeH="0" baseline="0" dirty="0" smtClean="0">
              <a:ln>
                <a:noFill/>
              </a:ln>
              <a:solidFill>
                <a:schemeClr val="bg1"/>
              </a:solidFill>
              <a:effectLst/>
              <a:latin typeface="Verdana" pitchFamily="34" charset="0"/>
            </a:endParaRPr>
          </a:p>
        </p:txBody>
      </p:sp>
      <p:sp>
        <p:nvSpPr>
          <p:cNvPr id="14" name="Right Arrow 13"/>
          <p:cNvSpPr/>
          <p:nvPr/>
        </p:nvSpPr>
        <p:spPr bwMode="auto">
          <a:xfrm rot="10800000">
            <a:off x="4757462" y="1473437"/>
            <a:ext cx="588253" cy="469908"/>
          </a:xfrm>
          <a:prstGeom prst="rightArrow">
            <a:avLst/>
          </a:prstGeom>
          <a:solidFill>
            <a:schemeClr val="accent1">
              <a:lumMod val="5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15" name="Left-Right Arrow 14"/>
          <p:cNvSpPr/>
          <p:nvPr/>
        </p:nvSpPr>
        <p:spPr bwMode="auto">
          <a:xfrm rot="18764512">
            <a:off x="3129330" y="2375067"/>
            <a:ext cx="817988" cy="493767"/>
          </a:xfrm>
          <a:prstGeom prst="leftRightArrow">
            <a:avLst/>
          </a:prstGeom>
          <a:solidFill>
            <a:schemeClr val="accent1">
              <a:lumMod val="5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16" name="Left-Right Arrow 15"/>
          <p:cNvSpPr/>
          <p:nvPr/>
        </p:nvSpPr>
        <p:spPr bwMode="auto">
          <a:xfrm rot="3050741">
            <a:off x="4192906" y="2380173"/>
            <a:ext cx="817988" cy="493767"/>
          </a:xfrm>
          <a:prstGeom prst="leftRightArrow">
            <a:avLst/>
          </a:prstGeom>
          <a:solidFill>
            <a:schemeClr val="accent1">
              <a:lumMod val="5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17" name="Striped Right Arrow 16"/>
          <p:cNvSpPr/>
          <p:nvPr/>
        </p:nvSpPr>
        <p:spPr bwMode="auto">
          <a:xfrm rot="10800000">
            <a:off x="3646501" y="3160391"/>
            <a:ext cx="842914" cy="487313"/>
          </a:xfrm>
          <a:prstGeom prst="stripedRightArrow">
            <a:avLst/>
          </a:prstGeom>
          <a:solidFill>
            <a:srgbClr val="4D4D4D"/>
          </a:solidFill>
          <a:ln>
            <a:noFill/>
          </a:ln>
          <a:effectLst/>
          <a:extLst>
            <a:ext uri="{91240B29-F687-4F45-9708-019B960494DF}">
              <a14:hiddenLine xmlns:a14="http://schemas.microsoft.com/office/drawing/2010/main" w="25400" cap="flat" cmpd="sng" algn="ctr">
                <a:solidFill>
                  <a:srgbClr val="3333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18" name="TextBox 17"/>
          <p:cNvSpPr txBox="1"/>
          <p:nvPr/>
        </p:nvSpPr>
        <p:spPr>
          <a:xfrm>
            <a:off x="4152211" y="3949384"/>
            <a:ext cx="4169394" cy="430887"/>
          </a:xfrm>
          <a:prstGeom prst="rect">
            <a:avLst/>
          </a:prstGeom>
          <a:noFill/>
        </p:spPr>
        <p:txBody>
          <a:bodyPr wrap="square" rtlCol="0">
            <a:spAutoFit/>
          </a:bodyPr>
          <a:lstStyle/>
          <a:p>
            <a:r>
              <a:rPr lang="en-US" altLang="zh-CN" sz="1100" dirty="0" smtClean="0"/>
              <a:t>* Unresolved Logical Plan </a:t>
            </a:r>
            <a:r>
              <a:rPr lang="en-US" altLang="zh-CN" sz="1100" dirty="0" smtClean="0">
                <a:sym typeface="Wingdings" panose="05000000000000000000" pitchFamily="2" charset="2"/>
              </a:rPr>
              <a:t> RDD (Unresolved Logical Plan  Logical Plan  Optimized Logical Plan  Physical Plan  Spark RDD)</a:t>
            </a:r>
            <a:endParaRPr lang="zh-CN" altLang="en-US" sz="1100" dirty="0"/>
          </a:p>
        </p:txBody>
      </p:sp>
      <p:sp>
        <p:nvSpPr>
          <p:cNvPr id="19" name="TextBox 18"/>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
        <p:nvSpPr>
          <p:cNvPr id="20" name="Rectangle 19"/>
          <p:cNvSpPr/>
          <p:nvPr/>
        </p:nvSpPr>
        <p:spPr bwMode="auto">
          <a:xfrm>
            <a:off x="744072" y="2070600"/>
            <a:ext cx="1406948" cy="373972"/>
          </a:xfrm>
          <a:prstGeom prst="rect">
            <a:avLst/>
          </a:prstGeom>
          <a:solidFill>
            <a:schemeClr val="accent2">
              <a:lumMod val="75000"/>
            </a:schemeClr>
          </a:solidFill>
          <a:ln>
            <a:solidFill>
              <a:schemeClr val="bg2"/>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File / Memory etc.</a:t>
            </a:r>
            <a:endParaRPr kumimoji="0" lang="zh-CN" altLang="en-US" sz="1100" b="0" i="0" u="none" strike="noStrike" cap="none" normalizeH="0" baseline="0" dirty="0" smtClean="0">
              <a:ln>
                <a:noFill/>
              </a:ln>
              <a:solidFill>
                <a:schemeClr val="bg1"/>
              </a:solidFill>
              <a:effectLst/>
              <a:latin typeface="Verdana" pitchFamily="34" charset="0"/>
            </a:endParaRPr>
          </a:p>
        </p:txBody>
      </p:sp>
      <p:sp>
        <p:nvSpPr>
          <p:cNvPr id="21" name="Right Arrow 20"/>
          <p:cNvSpPr/>
          <p:nvPr/>
        </p:nvSpPr>
        <p:spPr bwMode="auto">
          <a:xfrm rot="13566259">
            <a:off x="1912061" y="2549059"/>
            <a:ext cx="588253" cy="469908"/>
          </a:xfrm>
          <a:prstGeom prst="rightArrow">
            <a:avLst/>
          </a:prstGeom>
          <a:solidFill>
            <a:schemeClr val="accent1">
              <a:lumMod val="60000"/>
              <a:lumOff val="4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22" name="Right Arrow 21"/>
          <p:cNvSpPr/>
          <p:nvPr/>
        </p:nvSpPr>
        <p:spPr bwMode="auto">
          <a:xfrm>
            <a:off x="1617934" y="3240540"/>
            <a:ext cx="588253" cy="469908"/>
          </a:xfrm>
          <a:prstGeom prst="rightArrow">
            <a:avLst/>
          </a:prstGeom>
          <a:solidFill>
            <a:schemeClr val="accent1">
              <a:lumMod val="60000"/>
              <a:lumOff val="40000"/>
            </a:schemeClr>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100" b="0" i="0" u="none" strike="noStrike" cap="none" normalizeH="0" baseline="0" smtClean="0">
              <a:ln>
                <a:noFill/>
              </a:ln>
              <a:solidFill>
                <a:schemeClr val="tx1"/>
              </a:solidFill>
              <a:effectLst/>
              <a:latin typeface="Verdana" pitchFamily="34" charset="0"/>
            </a:endParaRPr>
          </a:p>
        </p:txBody>
      </p:sp>
      <p:sp>
        <p:nvSpPr>
          <p:cNvPr id="23" name="Rectangle 22"/>
          <p:cNvSpPr/>
          <p:nvPr/>
        </p:nvSpPr>
        <p:spPr bwMode="auto">
          <a:xfrm>
            <a:off x="769811" y="3279905"/>
            <a:ext cx="673036" cy="373972"/>
          </a:xfrm>
          <a:prstGeom prst="rect">
            <a:avLst/>
          </a:prstGeom>
          <a:solidFill>
            <a:schemeClr val="accent2">
              <a:lumMod val="75000"/>
            </a:schemeClr>
          </a:solidFill>
          <a:ln>
            <a:solidFill>
              <a:schemeClr val="bg2"/>
            </a:solidFill>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Pct val="130000"/>
              <a:buFontTx/>
              <a:buNone/>
              <a:tabLst/>
            </a:pPr>
            <a:r>
              <a:rPr kumimoji="0" lang="en-US" altLang="zh-CN" sz="1100" b="0" i="0" u="none" strike="noStrike" cap="none" normalizeH="0" baseline="0" dirty="0" smtClean="0">
                <a:ln>
                  <a:noFill/>
                </a:ln>
                <a:solidFill>
                  <a:schemeClr val="bg1"/>
                </a:solidFill>
                <a:effectLst/>
                <a:latin typeface="Verdana" pitchFamily="34" charset="0"/>
              </a:rPr>
              <a:t>…</a:t>
            </a:r>
            <a:endParaRPr kumimoji="0" lang="zh-CN" altLang="en-US" sz="1100" b="0" i="0" u="none" strike="noStrike" cap="none" normalizeH="0" baseline="0" dirty="0" smtClean="0">
              <a:ln>
                <a:noFill/>
              </a:ln>
              <a:solidFill>
                <a:schemeClr val="bg1"/>
              </a:solidFill>
              <a:effectLst/>
              <a:latin typeface="Verdana" pitchFamily="34" charset="0"/>
            </a:endParaRPr>
          </a:p>
        </p:txBody>
      </p:sp>
      <p:cxnSp>
        <p:nvCxnSpPr>
          <p:cNvPr id="4" name="Straight Connector 3"/>
          <p:cNvCxnSpPr/>
          <p:nvPr/>
        </p:nvCxnSpPr>
        <p:spPr>
          <a:xfrm>
            <a:off x="1848510" y="982710"/>
            <a:ext cx="2543516" cy="369924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63187" y="3110865"/>
            <a:ext cx="1119217" cy="369332"/>
          </a:xfrm>
          <a:prstGeom prst="rect">
            <a:avLst/>
          </a:prstGeom>
          <a:noFill/>
        </p:spPr>
        <p:txBody>
          <a:bodyPr wrap="none" rtlCol="0">
            <a:spAutoFit/>
          </a:bodyPr>
          <a:lstStyle/>
          <a:p>
            <a:r>
              <a:rPr lang="en-US" dirty="0" smtClean="0"/>
              <a:t>Spark SQL</a:t>
            </a:r>
            <a:endParaRPr lang="en-US" dirty="0"/>
          </a:p>
        </p:txBody>
      </p:sp>
      <p:sp>
        <p:nvSpPr>
          <p:cNvPr id="25" name="TextBox 24"/>
          <p:cNvSpPr txBox="1"/>
          <p:nvPr/>
        </p:nvSpPr>
        <p:spPr>
          <a:xfrm>
            <a:off x="656983" y="1382248"/>
            <a:ext cx="1136850" cy="369332"/>
          </a:xfrm>
          <a:prstGeom prst="rect">
            <a:avLst/>
          </a:prstGeom>
          <a:noFill/>
        </p:spPr>
        <p:txBody>
          <a:bodyPr wrap="none" rtlCol="0">
            <a:spAutoFit/>
          </a:bodyPr>
          <a:lstStyle/>
          <a:p>
            <a:r>
              <a:rPr lang="en-US" dirty="0" smtClean="0"/>
              <a:t>Spark App</a:t>
            </a:r>
            <a:endParaRPr lang="en-US" dirty="0"/>
          </a:p>
        </p:txBody>
      </p:sp>
    </p:spTree>
    <p:extLst>
      <p:ext uri="{BB962C8B-B14F-4D97-AF65-F5344CB8AC3E}">
        <p14:creationId xmlns:p14="http://schemas.microsoft.com/office/powerpoint/2010/main" val="402314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4"/>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5"/>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p:bldP spid="2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Code Example</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22</a:t>
            </a:fld>
            <a:endParaRPr lang="en-US" dirty="0"/>
          </a:p>
        </p:txBody>
      </p:sp>
      <p:sp>
        <p:nvSpPr>
          <p:cNvPr id="20" name="Rectangle 19"/>
          <p:cNvSpPr/>
          <p:nvPr/>
        </p:nvSpPr>
        <p:spPr>
          <a:xfrm>
            <a:off x="66947" y="930311"/>
            <a:ext cx="4572000" cy="228076"/>
          </a:xfrm>
          <a:prstGeom prst="rect">
            <a:avLst/>
          </a:prstGeom>
        </p:spPr>
        <p:txBody>
          <a:bodyPr>
            <a:spAutoFit/>
          </a:bodyPr>
          <a:lstStyle/>
          <a:p>
            <a:pPr indent="100965" algn="just">
              <a:lnSpc>
                <a:spcPts val="1000"/>
              </a:lnSpc>
              <a:spcAft>
                <a:spcPts val="0"/>
              </a:spcAft>
            </a:pPr>
            <a:r>
              <a:rPr lang="en-US" altLang="zh-CN" sz="1200" kern="100" dirty="0" err="1" smtClean="0">
                <a:latin typeface="Consolas" panose="020B0609020204030204" pitchFamily="49" charset="0"/>
                <a:ea typeface="Cambria Math" panose="02040503050406030204" pitchFamily="18" charset="0"/>
                <a:cs typeface="Consolas" panose="020B0609020204030204" pitchFamily="49" charset="0"/>
              </a:rPr>
              <a:t>sbt</a:t>
            </a:r>
            <a:r>
              <a:rPr lang="en-US" altLang="zh-CN" sz="1200" kern="100" dirty="0" smtClean="0">
                <a:latin typeface="Consolas" panose="020B0609020204030204" pitchFamily="49" charset="0"/>
                <a:ea typeface="Cambria Math" panose="02040503050406030204" pitchFamily="18" charset="0"/>
                <a:cs typeface="Consolas" panose="020B0609020204030204" pitchFamily="49" charset="0"/>
              </a:rPr>
              <a:t>/</a:t>
            </a:r>
            <a:r>
              <a:rPr lang="en-US" altLang="zh-CN" sz="1200" kern="100" dirty="0" err="1" smtClean="0">
                <a:latin typeface="Consolas" panose="020B0609020204030204" pitchFamily="49" charset="0"/>
                <a:ea typeface="Cambria Math" panose="02040503050406030204" pitchFamily="18" charset="0"/>
                <a:cs typeface="Consolas" panose="020B0609020204030204" pitchFamily="49" charset="0"/>
              </a:rPr>
              <a:t>sbt</a:t>
            </a:r>
            <a:r>
              <a:rPr lang="en-US" altLang="zh-CN" sz="1200" kern="100" dirty="0" smtClean="0">
                <a:latin typeface="Consolas" panose="020B0609020204030204" pitchFamily="49" charset="0"/>
                <a:ea typeface="Cambria Math" panose="02040503050406030204" pitchFamily="18" charset="0"/>
                <a:cs typeface="Consolas" panose="020B0609020204030204" pitchFamily="49" charset="0"/>
              </a:rPr>
              <a:t> </a:t>
            </a:r>
            <a:r>
              <a:rPr lang="en-US" altLang="zh-CN" sz="1200" kern="100" dirty="0">
                <a:latin typeface="Consolas" panose="020B0609020204030204" pitchFamily="49" charset="0"/>
                <a:ea typeface="Cambria Math" panose="02040503050406030204" pitchFamily="18" charset="0"/>
                <a:cs typeface="Consolas" panose="020B0609020204030204" pitchFamily="49" charset="0"/>
              </a:rPr>
              <a:t>hive/console</a:t>
            </a:r>
            <a:endParaRPr lang="zh-CN" altLang="zh-CN" sz="1200" kern="100" dirty="0">
              <a:effectLst/>
              <a:latin typeface="Consolas" panose="020B0609020204030204" pitchFamily="49" charset="0"/>
              <a:ea typeface="Arial Unicode MS" panose="020B0604020202020204" pitchFamily="34" charset="-122"/>
              <a:cs typeface="Consolas" panose="020B0609020204030204" pitchFamily="49" charset="0"/>
            </a:endParaRPr>
          </a:p>
        </p:txBody>
      </p:sp>
      <p:sp>
        <p:nvSpPr>
          <p:cNvPr id="21" name="Rectangle 20"/>
          <p:cNvSpPr/>
          <p:nvPr/>
        </p:nvSpPr>
        <p:spPr>
          <a:xfrm>
            <a:off x="172994" y="1290119"/>
            <a:ext cx="8798011" cy="3139321"/>
          </a:xfrm>
          <a:prstGeom prst="rect">
            <a:avLst/>
          </a:prstGeom>
          <a:solidFill>
            <a:schemeClr val="bg1"/>
          </a:solidFill>
        </p:spPr>
        <p:txBody>
          <a:bodyPr wrap="square">
            <a:spAutoFit/>
          </a:bodyPr>
          <a:lstStyle/>
          <a:p>
            <a:r>
              <a:rPr lang="en-US" altLang="zh-CN" sz="1100" dirty="0">
                <a:solidFill>
                  <a:srgbClr val="3F7F5F"/>
                </a:solidFill>
                <a:latin typeface="Consolas" panose="020B0609020204030204" pitchFamily="49" charset="0"/>
              </a:rPr>
              <a:t>// </a:t>
            </a:r>
            <a:r>
              <a:rPr lang="en-US" altLang="zh-CN" sz="1100" dirty="0" err="1" smtClean="0">
                <a:solidFill>
                  <a:srgbClr val="3F7F5F"/>
                </a:solidFill>
                <a:latin typeface="Consolas" panose="020B0609020204030204" pitchFamily="49" charset="0"/>
              </a:rPr>
              <a:t>HiveContext</a:t>
            </a:r>
            <a:r>
              <a:rPr lang="en-US" altLang="zh-CN" sz="1100" dirty="0" smtClean="0">
                <a:solidFill>
                  <a:srgbClr val="3F7F5F"/>
                </a:solidFill>
                <a:latin typeface="Consolas" panose="020B0609020204030204" pitchFamily="49" charset="0"/>
              </a:rPr>
              <a:t> is created by default, and the object is imported, so we can call the object methods directly.</a:t>
            </a:r>
            <a:endParaRPr lang="en-US" altLang="zh-CN" sz="1100" dirty="0" smtClean="0">
              <a:solidFill>
                <a:srgbClr val="7F0055"/>
              </a:solidFill>
              <a:latin typeface="Consolas" panose="020B0609020204030204" pitchFamily="49" charset="0"/>
            </a:endParaRPr>
          </a:p>
          <a:p>
            <a:r>
              <a:rPr lang="en-US" altLang="zh-CN" sz="1100" dirty="0" err="1">
                <a:solidFill>
                  <a:srgbClr val="000000"/>
                </a:solidFill>
                <a:latin typeface="Consolas" panose="020B0609020204030204" pitchFamily="49" charset="0"/>
              </a:rPr>
              <a:t>s</a:t>
            </a:r>
            <a:r>
              <a:rPr lang="en-US" altLang="zh-CN" sz="1100" dirty="0" err="1" smtClean="0">
                <a:solidFill>
                  <a:srgbClr val="000000"/>
                </a:solidFill>
                <a:latin typeface="Consolas" panose="020B0609020204030204" pitchFamily="49" charset="0"/>
              </a:rPr>
              <a:t>ql</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"CREATE TABLE IF NOT EXISTS </a:t>
            </a:r>
            <a:r>
              <a:rPr lang="en-US" altLang="zh-CN" sz="1100" dirty="0" err="1">
                <a:solidFill>
                  <a:srgbClr val="2A00FF"/>
                </a:solidFill>
                <a:latin typeface="Consolas" panose="020B0609020204030204" pitchFamily="49" charset="0"/>
              </a:rPr>
              <a:t>kv_text</a:t>
            </a:r>
            <a:r>
              <a:rPr lang="en-US" altLang="zh-CN" sz="1100" dirty="0">
                <a:solidFill>
                  <a:srgbClr val="2A00FF"/>
                </a:solidFill>
                <a:latin typeface="Consolas" panose="020B0609020204030204" pitchFamily="49" charset="0"/>
              </a:rPr>
              <a:t>(key INT, value STRING)"</a:t>
            </a:r>
            <a:r>
              <a:rPr lang="en-US" altLang="zh-CN" sz="1100" dirty="0">
                <a:solidFill>
                  <a:srgbClr val="000000"/>
                </a:solidFill>
                <a:latin typeface="Consolas" panose="020B0609020204030204" pitchFamily="49" charset="0"/>
              </a:rPr>
              <a:t>)</a:t>
            </a:r>
          </a:p>
          <a:p>
            <a:r>
              <a:rPr lang="en-US" altLang="zh-CN" sz="1100" dirty="0" err="1">
                <a:solidFill>
                  <a:srgbClr val="000000"/>
                </a:solidFill>
                <a:latin typeface="Consolas" panose="020B0609020204030204" pitchFamily="49" charset="0"/>
              </a:rPr>
              <a:t>s</a:t>
            </a:r>
            <a:r>
              <a:rPr lang="en-US" altLang="zh-CN" sz="1100" dirty="0" err="1" smtClean="0">
                <a:solidFill>
                  <a:srgbClr val="000000"/>
                </a:solidFill>
                <a:latin typeface="Consolas" panose="020B0609020204030204" pitchFamily="49" charset="0"/>
              </a:rPr>
              <a:t>ql</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"LOAD DATA LOCAL INPATH '/</a:t>
            </a:r>
            <a:r>
              <a:rPr lang="en-US" altLang="zh-CN" sz="1100" dirty="0" err="1">
                <a:solidFill>
                  <a:srgbClr val="2A00FF"/>
                </a:solidFill>
                <a:latin typeface="Consolas" panose="020B0609020204030204" pitchFamily="49" charset="0"/>
              </a:rPr>
              <a:t>tmp</a:t>
            </a:r>
            <a:r>
              <a:rPr lang="en-US" altLang="zh-CN" sz="1100" dirty="0">
                <a:solidFill>
                  <a:srgbClr val="2A00FF"/>
                </a:solidFill>
                <a:latin typeface="Consolas" panose="020B0609020204030204" pitchFamily="49" charset="0"/>
              </a:rPr>
              <a:t>/kv1.txt' INTO TABLE </a:t>
            </a:r>
            <a:r>
              <a:rPr lang="en-US" altLang="zh-CN" sz="1100" dirty="0" err="1">
                <a:solidFill>
                  <a:srgbClr val="2A00FF"/>
                </a:solidFill>
                <a:latin typeface="Consolas" panose="020B0609020204030204" pitchFamily="49" charset="0"/>
              </a:rPr>
              <a:t>kv_text</a:t>
            </a:r>
            <a:r>
              <a:rPr lang="en-US" altLang="zh-CN" sz="1100" dirty="0" smtClean="0">
                <a:solidFill>
                  <a:srgbClr val="2A00FF"/>
                </a:solidFill>
                <a:latin typeface="Consolas" panose="020B0609020204030204" pitchFamily="49" charset="0"/>
              </a:rPr>
              <a:t>"</a:t>
            </a:r>
            <a:r>
              <a:rPr lang="en-US" altLang="zh-CN" sz="1100" dirty="0" smtClean="0">
                <a:solidFill>
                  <a:srgbClr val="000000"/>
                </a:solidFill>
                <a:latin typeface="Consolas" panose="020B0609020204030204" pitchFamily="49" charset="0"/>
              </a:rPr>
              <a:t>)</a:t>
            </a:r>
            <a:r>
              <a:rPr lang="en-US" altLang="zh-CN" sz="1100" dirty="0">
                <a:solidFill>
                  <a:srgbClr val="3F7F5F"/>
                </a:solidFill>
                <a:latin typeface="Consolas" panose="020B0609020204030204" pitchFamily="49" charset="0"/>
              </a:rPr>
              <a:t> // </a:t>
            </a:r>
            <a:r>
              <a:rPr lang="en-US" altLang="zh-CN" sz="1100" dirty="0" smtClean="0">
                <a:solidFill>
                  <a:srgbClr val="3F7F5F"/>
                </a:solidFill>
                <a:latin typeface="Consolas" panose="020B0609020204030204" pitchFamily="49" charset="0"/>
              </a:rPr>
              <a:t>create a Hive table and load data into it</a:t>
            </a:r>
            <a:endParaRPr lang="en-US" altLang="zh-CN" sz="1100" dirty="0">
              <a:solidFill>
                <a:srgbClr val="000000"/>
              </a:solidFill>
              <a:latin typeface="Consolas" panose="020B0609020204030204" pitchFamily="49" charset="0"/>
            </a:endParaRPr>
          </a:p>
          <a:p>
            <a:endParaRPr lang="nn-NO" altLang="zh-CN" sz="1100" dirty="0" smtClean="0">
              <a:solidFill>
                <a:srgbClr val="7F0055"/>
              </a:solidFill>
              <a:latin typeface="Consolas" panose="020B0609020204030204" pitchFamily="49" charset="0"/>
            </a:endParaRPr>
          </a:p>
          <a:p>
            <a:r>
              <a:rPr lang="en-US" altLang="zh-CN" sz="1100" dirty="0">
                <a:solidFill>
                  <a:srgbClr val="7F0055"/>
                </a:solidFill>
                <a:latin typeface="Consolas" panose="020B0609020204030204" pitchFamily="49" charset="0"/>
              </a:rPr>
              <a:t>case</a:t>
            </a:r>
            <a:r>
              <a:rPr lang="en-US" altLang="zh-CN" sz="1100" dirty="0">
                <a:solidFill>
                  <a:srgbClr val="000000"/>
                </a:solidFill>
                <a:latin typeface="Consolas" panose="020B0609020204030204" pitchFamily="49" charset="0"/>
              </a:rPr>
              <a:t> </a:t>
            </a:r>
            <a:r>
              <a:rPr lang="en-US" altLang="zh-CN" sz="1100" dirty="0">
                <a:solidFill>
                  <a:srgbClr val="7F0055"/>
                </a:solidFill>
                <a:latin typeface="Consolas" panose="020B0609020204030204" pitchFamily="49" charset="0"/>
              </a:rPr>
              <a:t>class</a:t>
            </a:r>
            <a:r>
              <a:rPr lang="en-US" altLang="zh-CN" sz="1100" dirty="0">
                <a:solidFill>
                  <a:srgbClr val="000000"/>
                </a:solidFill>
                <a:latin typeface="Consolas" panose="020B0609020204030204" pitchFamily="49" charset="0"/>
              </a:rPr>
              <a:t> KV(</a:t>
            </a:r>
            <a:r>
              <a:rPr lang="en-US" altLang="zh-CN" sz="1100" dirty="0">
                <a:solidFill>
                  <a:srgbClr val="0000C0"/>
                </a:solidFill>
                <a:latin typeface="Consolas" panose="020B0609020204030204" pitchFamily="49" charset="0"/>
              </a:rPr>
              <a:t>key</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Int</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value</a:t>
            </a:r>
            <a:r>
              <a:rPr lang="en-US" altLang="zh-CN" sz="1100" dirty="0">
                <a:solidFill>
                  <a:srgbClr val="000000"/>
                </a:solidFill>
                <a:latin typeface="Consolas" panose="020B0609020204030204" pitchFamily="49" charset="0"/>
              </a:rPr>
              <a:t>: String)</a:t>
            </a:r>
          </a:p>
          <a:p>
            <a:r>
              <a:rPr lang="nn-NO" altLang="zh-CN" sz="1100" dirty="0" smtClean="0">
                <a:solidFill>
                  <a:srgbClr val="7F0055"/>
                </a:solidFill>
                <a:latin typeface="Consolas" panose="020B0609020204030204" pitchFamily="49" charset="0"/>
              </a:rPr>
              <a:t>val</a:t>
            </a:r>
            <a:r>
              <a:rPr lang="nn-NO" altLang="zh-CN" sz="1100" dirty="0" smtClean="0">
                <a:solidFill>
                  <a:srgbClr val="000000"/>
                </a:solidFill>
                <a:latin typeface="Consolas" panose="020B0609020204030204" pitchFamily="49" charset="0"/>
              </a:rPr>
              <a:t> </a:t>
            </a:r>
            <a:r>
              <a:rPr lang="nn-NO" altLang="zh-CN" sz="1100" dirty="0">
                <a:solidFill>
                  <a:srgbClr val="000000"/>
                </a:solidFill>
                <a:latin typeface="Consolas" panose="020B0609020204030204" pitchFamily="49" charset="0"/>
              </a:rPr>
              <a:t>kvRdd = sparkContext.parallelize((</a:t>
            </a:r>
            <a:r>
              <a:rPr lang="nn-NO" altLang="zh-CN" sz="1100" dirty="0">
                <a:solidFill>
                  <a:srgbClr val="C48CFF"/>
                </a:solidFill>
                <a:latin typeface="Consolas" panose="020B0609020204030204" pitchFamily="49" charset="0"/>
              </a:rPr>
              <a:t>1</a:t>
            </a:r>
            <a:r>
              <a:rPr lang="nn-NO" altLang="zh-CN" sz="1100" dirty="0">
                <a:solidFill>
                  <a:srgbClr val="000000"/>
                </a:solidFill>
                <a:latin typeface="Consolas" panose="020B0609020204030204" pitchFamily="49" charset="0"/>
              </a:rPr>
              <a:t> to </a:t>
            </a:r>
            <a:r>
              <a:rPr lang="nn-NO" altLang="zh-CN" sz="1100" dirty="0">
                <a:solidFill>
                  <a:srgbClr val="C48CFF"/>
                </a:solidFill>
                <a:latin typeface="Consolas" panose="020B0609020204030204" pitchFamily="49" charset="0"/>
              </a:rPr>
              <a:t>100</a:t>
            </a:r>
            <a:r>
              <a:rPr lang="nn-NO" altLang="zh-CN" sz="1100" dirty="0">
                <a:solidFill>
                  <a:srgbClr val="000000"/>
                </a:solidFill>
                <a:latin typeface="Consolas" panose="020B0609020204030204" pitchFamily="49" charset="0"/>
              </a:rPr>
              <a:t>).map(i =&gt; KV(i, s</a:t>
            </a:r>
            <a:r>
              <a:rPr lang="nn-NO" altLang="zh-CN" sz="1100" dirty="0">
                <a:solidFill>
                  <a:srgbClr val="2A00FF"/>
                </a:solidFill>
                <a:latin typeface="Consolas" panose="020B0609020204030204" pitchFamily="49" charset="0"/>
              </a:rPr>
              <a:t>"val_$</a:t>
            </a:r>
            <a:r>
              <a:rPr lang="nn-NO" altLang="zh-CN" sz="1100" dirty="0">
                <a:solidFill>
                  <a:srgbClr val="000000"/>
                </a:solidFill>
                <a:latin typeface="Consolas" panose="020B0609020204030204" pitchFamily="49" charset="0"/>
              </a:rPr>
              <a:t>i</a:t>
            </a:r>
            <a:r>
              <a:rPr lang="nn-NO" altLang="zh-CN" sz="1100" dirty="0" smtClean="0">
                <a:solidFill>
                  <a:srgbClr val="2A00FF"/>
                </a:solidFill>
                <a:latin typeface="Consolas" panose="020B0609020204030204" pitchFamily="49" charset="0"/>
              </a:rPr>
              <a:t>"</a:t>
            </a:r>
            <a:r>
              <a:rPr lang="nn-NO" altLang="zh-CN" sz="1100" dirty="0" smtClean="0">
                <a:solidFill>
                  <a:srgbClr val="000000"/>
                </a:solidFill>
                <a:latin typeface="Consolas" panose="020B0609020204030204" pitchFamily="49" charset="0"/>
              </a:rPr>
              <a:t>))) </a:t>
            </a:r>
            <a:r>
              <a:rPr lang="en-US" altLang="zh-CN" sz="1100" dirty="0" smtClean="0">
                <a:solidFill>
                  <a:srgbClr val="3F7F5F"/>
                </a:solidFill>
                <a:latin typeface="Consolas" panose="020B0609020204030204" pitchFamily="49" charset="0"/>
              </a:rPr>
              <a:t>// create a normal RDD</a:t>
            </a:r>
            <a:endParaRPr lang="nn-NO" altLang="zh-CN" sz="1100" dirty="0">
              <a:solidFill>
                <a:srgbClr val="000000"/>
              </a:solidFill>
              <a:latin typeface="Consolas" panose="020B0609020204030204" pitchFamily="49" charset="0"/>
            </a:endParaRPr>
          </a:p>
          <a:p>
            <a:r>
              <a:rPr lang="en-US" altLang="zh-CN" sz="1100" dirty="0" smtClean="0">
                <a:solidFill>
                  <a:srgbClr val="3F7F5F"/>
                </a:solidFill>
                <a:latin typeface="Consolas" panose="020B0609020204030204" pitchFamily="49" charset="0"/>
              </a:rPr>
              <a:t>// implicitly convert the </a:t>
            </a:r>
            <a:r>
              <a:rPr lang="en-US" altLang="zh-CN" sz="1100" dirty="0" err="1" smtClean="0">
                <a:solidFill>
                  <a:srgbClr val="3F7F5F"/>
                </a:solidFill>
                <a:latin typeface="Consolas" panose="020B0609020204030204" pitchFamily="49" charset="0"/>
              </a:rPr>
              <a:t>kvRDD</a:t>
            </a:r>
            <a:r>
              <a:rPr lang="en-US" altLang="zh-CN" sz="1100" dirty="0" smtClean="0">
                <a:solidFill>
                  <a:srgbClr val="3F7F5F"/>
                </a:solidFill>
                <a:latin typeface="Consolas" panose="020B0609020204030204" pitchFamily="49" charset="0"/>
              </a:rPr>
              <a:t> into a </a:t>
            </a:r>
            <a:r>
              <a:rPr lang="en-US" altLang="zh-CN" sz="1100" dirty="0" err="1" smtClean="0">
                <a:solidFill>
                  <a:srgbClr val="3F7F5F"/>
                </a:solidFill>
                <a:latin typeface="Consolas" panose="020B0609020204030204" pitchFamily="49" charset="0"/>
              </a:rPr>
              <a:t>SchemaRDD</a:t>
            </a:r>
            <a:endParaRPr lang="en-US" altLang="zh-CN" sz="1100" dirty="0">
              <a:solidFill>
                <a:srgbClr val="000000"/>
              </a:solidFill>
              <a:latin typeface="Consolas" panose="020B0609020204030204" pitchFamily="49" charset="0"/>
            </a:endParaRPr>
          </a:p>
          <a:p>
            <a:r>
              <a:rPr lang="en-US" altLang="zh-CN" sz="1100" dirty="0" err="1" smtClean="0">
                <a:solidFill>
                  <a:srgbClr val="000000"/>
                </a:solidFill>
                <a:latin typeface="Consolas" panose="020B0609020204030204" pitchFamily="49" charset="0"/>
              </a:rPr>
              <a:t>kvRdd.where</a:t>
            </a:r>
            <a:r>
              <a:rPr lang="en-US" altLang="zh-CN" sz="1100" dirty="0">
                <a:solidFill>
                  <a:srgbClr val="000000"/>
                </a:solidFill>
                <a:latin typeface="Consolas" panose="020B0609020204030204" pitchFamily="49" charset="0"/>
              </a:rPr>
              <a:t>(</a:t>
            </a:r>
            <a:r>
              <a:rPr lang="en-US" altLang="zh-CN" sz="1100" dirty="0">
                <a:solidFill>
                  <a:srgbClr val="AD8E00"/>
                </a:solidFill>
                <a:latin typeface="Consolas" panose="020B0609020204030204" pitchFamily="49" charset="0"/>
              </a:rPr>
              <a:t>'key</a:t>
            </a:r>
            <a:r>
              <a:rPr lang="en-US" altLang="zh-CN" sz="1100" dirty="0">
                <a:solidFill>
                  <a:srgbClr val="000000"/>
                </a:solidFill>
                <a:latin typeface="Consolas" panose="020B0609020204030204" pitchFamily="49" charset="0"/>
              </a:rPr>
              <a:t> &gt;= </a:t>
            </a:r>
            <a:r>
              <a:rPr lang="en-US" altLang="zh-CN" sz="1100" dirty="0">
                <a:solidFill>
                  <a:srgbClr val="C48CFF"/>
                </a:solidFill>
                <a:latin typeface="Consolas" panose="020B0609020204030204" pitchFamily="49" charset="0"/>
              </a:rPr>
              <a:t>1</a:t>
            </a:r>
            <a:r>
              <a:rPr lang="en-US" altLang="zh-CN" sz="1100" dirty="0">
                <a:solidFill>
                  <a:srgbClr val="000000"/>
                </a:solidFill>
                <a:latin typeface="Consolas" panose="020B0609020204030204" pitchFamily="49" charset="0"/>
              </a:rPr>
              <a:t>).where(</a:t>
            </a:r>
            <a:r>
              <a:rPr lang="en-US" altLang="zh-CN" sz="1100" dirty="0">
                <a:solidFill>
                  <a:srgbClr val="AD8E00"/>
                </a:solidFill>
                <a:latin typeface="Consolas" panose="020B0609020204030204" pitchFamily="49" charset="0"/>
              </a:rPr>
              <a:t>'key</a:t>
            </a:r>
            <a:r>
              <a:rPr lang="en-US" altLang="zh-CN" sz="1100" dirty="0">
                <a:solidFill>
                  <a:srgbClr val="000000"/>
                </a:solidFill>
                <a:latin typeface="Consolas" panose="020B0609020204030204" pitchFamily="49" charset="0"/>
              </a:rPr>
              <a:t> &lt;=</a:t>
            </a:r>
            <a:r>
              <a:rPr lang="en-US" altLang="zh-CN" sz="1100" dirty="0">
                <a:solidFill>
                  <a:srgbClr val="C48CFF"/>
                </a:solidFill>
                <a:latin typeface="Consolas" panose="020B0609020204030204" pitchFamily="49" charset="0"/>
              </a:rPr>
              <a:t>5</a:t>
            </a:r>
            <a:r>
              <a:rPr lang="en-US" altLang="zh-CN" sz="1100" dirty="0">
                <a:solidFill>
                  <a:srgbClr val="000000"/>
                </a:solidFill>
                <a:latin typeface="Consolas" panose="020B0609020204030204" pitchFamily="49" charset="0"/>
              </a:rPr>
              <a:t>).</a:t>
            </a:r>
            <a:r>
              <a:rPr lang="en-US" altLang="zh-CN" sz="1100" dirty="0" err="1" smtClean="0">
                <a:solidFill>
                  <a:srgbClr val="000000"/>
                </a:solidFill>
                <a:latin typeface="Consolas" panose="020B0609020204030204" pitchFamily="49" charset="0"/>
              </a:rPr>
              <a:t>registerTempTable</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err="1">
                <a:solidFill>
                  <a:srgbClr val="2A00FF"/>
                </a:solidFill>
                <a:latin typeface="Consolas" panose="020B0609020204030204" pitchFamily="49" charset="0"/>
              </a:rPr>
              <a:t>kv_rdd</a:t>
            </a:r>
            <a:r>
              <a:rPr lang="en-US" altLang="zh-CN" sz="1100" dirty="0" smtClean="0">
                <a:solidFill>
                  <a:srgbClr val="2A00FF"/>
                </a:solidFill>
                <a:latin typeface="Consolas" panose="020B0609020204030204" pitchFamily="49" charset="0"/>
              </a:rPr>
              <a:t>"</a:t>
            </a:r>
            <a:r>
              <a:rPr lang="en-US" altLang="zh-CN" sz="1100" dirty="0" smtClean="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r>
              <a:rPr lang="en-US" altLang="zh-CN" sz="1100" dirty="0" smtClean="0">
                <a:solidFill>
                  <a:srgbClr val="3F7F5F"/>
                </a:solidFill>
                <a:latin typeface="Consolas" panose="020B0609020204030204" pitchFamily="49" charset="0"/>
              </a:rPr>
              <a:t>create a Hive Table from a </a:t>
            </a:r>
            <a:r>
              <a:rPr lang="en-US" altLang="zh-CN" sz="1100" dirty="0" err="1" smtClean="0">
                <a:solidFill>
                  <a:srgbClr val="3F7F5F"/>
                </a:solidFill>
                <a:latin typeface="Consolas" panose="020B0609020204030204" pitchFamily="49" charset="0"/>
              </a:rPr>
              <a:t>SchemaRDD</a:t>
            </a:r>
            <a:endParaRPr lang="en-US" altLang="zh-CN" sz="1100" dirty="0">
              <a:solidFill>
                <a:srgbClr val="000000"/>
              </a:solidFill>
              <a:latin typeface="Consolas" panose="020B0609020204030204" pitchFamily="49" charset="0"/>
            </a:endParaRPr>
          </a:p>
          <a:p>
            <a:endParaRPr lang="en-US" altLang="zh-CN" sz="1100" dirty="0" smtClean="0">
              <a:solidFill>
                <a:srgbClr val="000000"/>
              </a:solidFill>
              <a:latin typeface="Consolas" panose="020B0609020204030204" pitchFamily="49" charset="0"/>
            </a:endParaRPr>
          </a:p>
          <a:p>
            <a:r>
              <a:rPr lang="en-US" altLang="zh-CN" sz="1100" dirty="0" err="1" smtClean="0">
                <a:solidFill>
                  <a:srgbClr val="000000"/>
                </a:solidFill>
                <a:latin typeface="Consolas" panose="020B0609020204030204" pitchFamily="49" charset="0"/>
              </a:rPr>
              <a:t>jsonFile</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err="1" smtClean="0">
                <a:solidFill>
                  <a:srgbClr val="2A00FF"/>
                </a:solidFill>
                <a:latin typeface="Consolas" panose="020B0609020204030204" pitchFamily="49" charset="0"/>
              </a:rPr>
              <a:t>tmp</a:t>
            </a:r>
            <a:r>
              <a:rPr lang="en-US" altLang="zh-CN" sz="1100" dirty="0" smtClean="0">
                <a:solidFill>
                  <a:srgbClr val="2A00FF"/>
                </a:solidFill>
                <a:latin typeface="Consolas" panose="020B0609020204030204" pitchFamily="49" charset="0"/>
              </a:rPr>
              <a:t>/file2.json"</a:t>
            </a:r>
            <a:r>
              <a:rPr lang="en-US" altLang="zh-CN" sz="1100" dirty="0" smtClean="0">
                <a:solidFill>
                  <a:srgbClr val="000000"/>
                </a:solidFill>
                <a:latin typeface="Consolas" panose="020B0609020204030204" pitchFamily="49" charset="0"/>
              </a:rPr>
              <a:t>).</a:t>
            </a:r>
            <a:r>
              <a:rPr lang="en-US" altLang="zh-CN" sz="1100" dirty="0" err="1" smtClean="0">
                <a:solidFill>
                  <a:srgbClr val="000000"/>
                </a:solidFill>
                <a:latin typeface="Consolas" panose="020B0609020204030204" pitchFamily="49" charset="0"/>
              </a:rPr>
              <a:t>registerTempTable</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err="1" smtClean="0">
                <a:solidFill>
                  <a:srgbClr val="2A00FF"/>
                </a:solidFill>
                <a:latin typeface="Consolas" panose="020B0609020204030204" pitchFamily="49" charset="0"/>
              </a:rPr>
              <a:t>kv_json</a:t>
            </a:r>
            <a:r>
              <a:rPr lang="en-US" altLang="zh-CN" sz="1100" dirty="0" smtClean="0">
                <a:solidFill>
                  <a:srgbClr val="2A00FF"/>
                </a:solidFill>
                <a:latin typeface="Consolas" panose="020B0609020204030204" pitchFamily="49" charset="0"/>
              </a:rPr>
              <a:t>"</a:t>
            </a:r>
            <a:r>
              <a:rPr lang="en-US" altLang="zh-CN" sz="1100" dirty="0" smtClean="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r>
              <a:rPr lang="en-US" altLang="zh-CN" sz="1100" dirty="0" smtClean="0">
                <a:solidFill>
                  <a:srgbClr val="3F7F5F"/>
                </a:solidFill>
                <a:latin typeface="Consolas" panose="020B0609020204030204" pitchFamily="49" charset="0"/>
              </a:rPr>
              <a:t>load </a:t>
            </a:r>
            <a:r>
              <a:rPr lang="en-US" altLang="zh-CN" sz="1100" dirty="0" err="1" smtClean="0">
                <a:solidFill>
                  <a:srgbClr val="3F7F5F"/>
                </a:solidFill>
                <a:latin typeface="Consolas" panose="020B0609020204030204" pitchFamily="49" charset="0"/>
              </a:rPr>
              <a:t>json</a:t>
            </a:r>
            <a:r>
              <a:rPr lang="en-US" altLang="zh-CN" sz="1100" dirty="0" smtClean="0">
                <a:solidFill>
                  <a:srgbClr val="3F7F5F"/>
                </a:solidFill>
                <a:latin typeface="Consolas" panose="020B0609020204030204" pitchFamily="49" charset="0"/>
              </a:rPr>
              <a:t> file and register as a Hive Table</a:t>
            </a:r>
            <a:endParaRPr lang="en-US" altLang="zh-CN" sz="1100" dirty="0">
              <a:solidFill>
                <a:srgbClr val="000000"/>
              </a:solidFill>
              <a:latin typeface="Consolas" panose="020B0609020204030204" pitchFamily="49" charset="0"/>
            </a:endParaRPr>
          </a:p>
          <a:p>
            <a:r>
              <a:rPr lang="en-US" altLang="zh-CN" sz="1100" dirty="0" err="1" smtClean="0">
                <a:solidFill>
                  <a:srgbClr val="7F0055"/>
                </a:solidFill>
                <a:latin typeface="Consolas" panose="020B0609020204030204" pitchFamily="49" charset="0"/>
              </a:rPr>
              <a:t>val</a:t>
            </a:r>
            <a:r>
              <a:rPr lang="en-US" altLang="zh-CN" sz="1100" dirty="0" smtClean="0">
                <a:solidFill>
                  <a:srgbClr val="000000"/>
                </a:solidFill>
                <a:latin typeface="Consolas" panose="020B0609020204030204" pitchFamily="49" charset="0"/>
              </a:rPr>
              <a:t> result = </a:t>
            </a:r>
            <a:r>
              <a:rPr lang="en-US" altLang="zh-CN" sz="1100" dirty="0" err="1">
                <a:solidFill>
                  <a:srgbClr val="000000"/>
                </a:solidFill>
                <a:latin typeface="Consolas" panose="020B0609020204030204" pitchFamily="49" charset="0"/>
              </a:rPr>
              <a:t>s</a:t>
            </a:r>
            <a:r>
              <a:rPr lang="en-US" altLang="zh-CN" sz="1100" dirty="0" err="1" smtClean="0">
                <a:solidFill>
                  <a:srgbClr val="000000"/>
                </a:solidFill>
                <a:latin typeface="Consolas" panose="020B0609020204030204" pitchFamily="49" charset="0"/>
              </a:rPr>
              <a:t>ql</a:t>
            </a:r>
            <a:r>
              <a:rPr lang="en-US" altLang="zh-CN" sz="1100" dirty="0" smtClean="0">
                <a:solidFill>
                  <a:srgbClr val="000000"/>
                </a:solidFill>
                <a:latin typeface="Consolas" panose="020B0609020204030204" pitchFamily="49" charset="0"/>
              </a:rPr>
              <a:t>(</a:t>
            </a:r>
            <a:r>
              <a:rPr lang="en-US" altLang="zh-CN" sz="1100" dirty="0" smtClean="0">
                <a:solidFill>
                  <a:srgbClr val="2A00FF"/>
                </a:solidFill>
                <a:latin typeface="Consolas" panose="020B0609020204030204" pitchFamily="49" charset="0"/>
              </a:rPr>
              <a:t>"SELECT </a:t>
            </a:r>
            <a:r>
              <a:rPr lang="en-US" altLang="zh-CN" sz="1100" dirty="0" err="1" smtClean="0">
                <a:solidFill>
                  <a:srgbClr val="2A00FF"/>
                </a:solidFill>
                <a:latin typeface="Consolas" panose="020B0609020204030204" pitchFamily="49" charset="0"/>
              </a:rPr>
              <a:t>a.key</a:t>
            </a:r>
            <a:r>
              <a:rPr lang="en-US" altLang="zh-CN" sz="1100" dirty="0" smtClean="0">
                <a:solidFill>
                  <a:srgbClr val="2A00FF"/>
                </a:solidFill>
                <a:latin typeface="Consolas" panose="020B0609020204030204" pitchFamily="49" charset="0"/>
              </a:rPr>
              <a:t>, </a:t>
            </a:r>
            <a:r>
              <a:rPr lang="en-US" altLang="zh-CN" sz="1100" dirty="0" err="1" smtClean="0">
                <a:solidFill>
                  <a:srgbClr val="2A00FF"/>
                </a:solidFill>
                <a:latin typeface="Consolas" panose="020B0609020204030204" pitchFamily="49" charset="0"/>
              </a:rPr>
              <a:t>b.value</a:t>
            </a:r>
            <a:r>
              <a:rPr lang="en-US" altLang="zh-CN" sz="1100" dirty="0" smtClean="0">
                <a:solidFill>
                  <a:srgbClr val="2A00FF"/>
                </a:solidFill>
                <a:latin typeface="Consolas" panose="020B0609020204030204" pitchFamily="49" charset="0"/>
              </a:rPr>
              <a:t>, </a:t>
            </a:r>
            <a:r>
              <a:rPr lang="en-US" altLang="zh-CN" sz="1100" dirty="0" err="1" smtClean="0">
                <a:solidFill>
                  <a:srgbClr val="2A00FF"/>
                </a:solidFill>
                <a:latin typeface="Consolas" panose="020B0609020204030204" pitchFamily="49" charset="0"/>
              </a:rPr>
              <a:t>c.key</a:t>
            </a:r>
            <a:r>
              <a:rPr lang="en-US" altLang="zh-CN" sz="1100" dirty="0" smtClean="0">
                <a:solidFill>
                  <a:srgbClr val="2A00FF"/>
                </a:solidFill>
                <a:latin typeface="Consolas" panose="020B0609020204030204" pitchFamily="49" charset="0"/>
              </a:rPr>
              <a:t> from </a:t>
            </a:r>
            <a:r>
              <a:rPr lang="en-US" altLang="zh-CN" sz="1100" dirty="0" err="1" smtClean="0">
                <a:solidFill>
                  <a:srgbClr val="2A00FF"/>
                </a:solidFill>
                <a:latin typeface="Consolas" panose="020B0609020204030204" pitchFamily="49" charset="0"/>
              </a:rPr>
              <a:t>kv_text</a:t>
            </a:r>
            <a:r>
              <a:rPr lang="en-US" altLang="zh-CN" sz="1100" dirty="0" smtClean="0">
                <a:solidFill>
                  <a:srgbClr val="2A00FF"/>
                </a:solidFill>
                <a:latin typeface="Consolas" panose="020B0609020204030204" pitchFamily="49" charset="0"/>
              </a:rPr>
              <a:t> a join </a:t>
            </a:r>
            <a:r>
              <a:rPr lang="en-US" altLang="zh-CN" sz="1100" dirty="0" err="1" smtClean="0">
                <a:solidFill>
                  <a:srgbClr val="2A00FF"/>
                </a:solidFill>
                <a:latin typeface="Consolas" panose="020B0609020204030204" pitchFamily="49" charset="0"/>
              </a:rPr>
              <a:t>kv_rdd</a:t>
            </a:r>
            <a:r>
              <a:rPr lang="en-US" altLang="zh-CN" sz="1100" dirty="0" smtClean="0">
                <a:solidFill>
                  <a:srgbClr val="2A00FF"/>
                </a:solidFill>
                <a:latin typeface="Consolas" panose="020B0609020204030204" pitchFamily="49" charset="0"/>
              </a:rPr>
              <a:t> b join </a:t>
            </a:r>
            <a:r>
              <a:rPr lang="en-US" altLang="zh-CN" sz="1100" dirty="0" err="1" smtClean="0">
                <a:solidFill>
                  <a:srgbClr val="2A00FF"/>
                </a:solidFill>
                <a:latin typeface="Consolas" panose="020B0609020204030204" pitchFamily="49" charset="0"/>
              </a:rPr>
              <a:t>kv_json</a:t>
            </a:r>
            <a:r>
              <a:rPr lang="en-US" altLang="zh-CN" sz="1100" dirty="0" smtClean="0">
                <a:solidFill>
                  <a:srgbClr val="2A00FF"/>
                </a:solidFill>
                <a:latin typeface="Consolas" panose="020B0609020204030204" pitchFamily="49" charset="0"/>
              </a:rPr>
              <a:t> c"</a:t>
            </a:r>
            <a:r>
              <a:rPr lang="en-US" altLang="zh-CN" sz="1100" dirty="0" smtClean="0">
                <a:solidFill>
                  <a:srgbClr val="000000"/>
                </a:solidFill>
                <a:latin typeface="Consolas" panose="020B0609020204030204" pitchFamily="49" charset="0"/>
              </a:rPr>
              <a:t>)</a:t>
            </a:r>
          </a:p>
          <a:p>
            <a:endParaRPr lang="en-US" altLang="zh-CN" sz="1100" dirty="0" smtClean="0">
              <a:solidFill>
                <a:srgbClr val="000000"/>
              </a:solidFill>
              <a:latin typeface="Consolas" panose="020B0609020204030204" pitchFamily="49" charset="0"/>
            </a:endParaRPr>
          </a:p>
          <a:p>
            <a:r>
              <a:rPr lang="en-US" altLang="zh-CN" sz="1100" dirty="0" err="1" smtClean="0">
                <a:solidFill>
                  <a:srgbClr val="000000"/>
                </a:solidFill>
                <a:latin typeface="Consolas" panose="020B0609020204030204" pitchFamily="49" charset="0"/>
              </a:rPr>
              <a:t>result.collect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foreach</a:t>
            </a:r>
            <a:r>
              <a:rPr lang="en-US" altLang="zh-CN" sz="1100" dirty="0">
                <a:solidFill>
                  <a:srgbClr val="000000"/>
                </a:solidFill>
                <a:latin typeface="Consolas" panose="020B0609020204030204" pitchFamily="49" charset="0"/>
              </a:rPr>
              <a:t>(row =&gt; {</a:t>
            </a:r>
          </a:p>
          <a:p>
            <a:r>
              <a:rPr lang="en-US" altLang="zh-CN" sz="1100" dirty="0">
                <a:solidFill>
                  <a:srgbClr val="000000"/>
                </a:solidFill>
                <a:latin typeface="Consolas" panose="020B0609020204030204" pitchFamily="49" charset="0"/>
              </a:rPr>
              <a:t>  </a:t>
            </a:r>
            <a:r>
              <a:rPr lang="en-US" altLang="zh-CN" sz="1100" dirty="0" err="1">
                <a:solidFill>
                  <a:srgbClr val="7F0055"/>
                </a:solidFill>
                <a:latin typeface="Consolas" panose="020B0609020204030204" pitchFamily="49" charset="0"/>
              </a:rPr>
              <a:t>val</a:t>
            </a:r>
            <a:r>
              <a:rPr lang="en-US" altLang="zh-CN" sz="1100" dirty="0">
                <a:solidFill>
                  <a:srgbClr val="000000"/>
                </a:solidFill>
                <a:latin typeface="Consolas" panose="020B0609020204030204" pitchFamily="49" charset="0"/>
              </a:rPr>
              <a:t> f0 = </a:t>
            </a:r>
            <a:r>
              <a:rPr lang="en-US" altLang="zh-CN" sz="1100" dirty="0">
                <a:solidFill>
                  <a:srgbClr val="7F0055"/>
                </a:solidFill>
                <a:latin typeface="Consolas" panose="020B0609020204030204" pitchFamily="49" charset="0"/>
              </a:rPr>
              <a:t>if</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row.isNullAt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0</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"null"</a:t>
            </a:r>
            <a:r>
              <a:rPr lang="en-US" altLang="zh-CN" sz="1100" dirty="0">
                <a:solidFill>
                  <a:srgbClr val="000000"/>
                </a:solidFill>
                <a:latin typeface="Consolas" panose="020B0609020204030204" pitchFamily="49" charset="0"/>
              </a:rPr>
              <a:t> </a:t>
            </a:r>
            <a:r>
              <a:rPr lang="en-US" altLang="zh-CN" sz="1100" dirty="0">
                <a:solidFill>
                  <a:srgbClr val="7F0055"/>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row.getInt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0</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err="1">
                <a:solidFill>
                  <a:srgbClr val="7F0055"/>
                </a:solidFill>
                <a:latin typeface="Consolas" panose="020B0609020204030204" pitchFamily="49" charset="0"/>
              </a:rPr>
              <a:t>val</a:t>
            </a:r>
            <a:r>
              <a:rPr lang="en-US" altLang="zh-CN" sz="1100" dirty="0">
                <a:solidFill>
                  <a:srgbClr val="000000"/>
                </a:solidFill>
                <a:latin typeface="Consolas" panose="020B0609020204030204" pitchFamily="49" charset="0"/>
              </a:rPr>
              <a:t> f1 = </a:t>
            </a:r>
            <a:r>
              <a:rPr lang="en-US" altLang="zh-CN" sz="1100" dirty="0">
                <a:solidFill>
                  <a:srgbClr val="7F0055"/>
                </a:solidFill>
                <a:latin typeface="Consolas" panose="020B0609020204030204" pitchFamily="49" charset="0"/>
              </a:rPr>
              <a:t>if</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row.isNullAt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1</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"null"</a:t>
            </a:r>
            <a:r>
              <a:rPr lang="en-US" altLang="zh-CN" sz="1100" dirty="0">
                <a:solidFill>
                  <a:srgbClr val="000000"/>
                </a:solidFill>
                <a:latin typeface="Consolas" panose="020B0609020204030204" pitchFamily="49" charset="0"/>
              </a:rPr>
              <a:t> </a:t>
            </a:r>
            <a:r>
              <a:rPr lang="en-US" altLang="zh-CN" sz="1100" dirty="0">
                <a:solidFill>
                  <a:srgbClr val="7F0055"/>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row.getString</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1</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err="1">
                <a:solidFill>
                  <a:srgbClr val="7F0055"/>
                </a:solidFill>
                <a:latin typeface="Consolas" panose="020B0609020204030204" pitchFamily="49" charset="0"/>
              </a:rPr>
              <a:t>val</a:t>
            </a:r>
            <a:r>
              <a:rPr lang="en-US" altLang="zh-CN" sz="1100" dirty="0">
                <a:solidFill>
                  <a:srgbClr val="000000"/>
                </a:solidFill>
                <a:latin typeface="Consolas" panose="020B0609020204030204" pitchFamily="49" charset="0"/>
              </a:rPr>
              <a:t> f2 = </a:t>
            </a:r>
            <a:r>
              <a:rPr lang="en-US" altLang="zh-CN" sz="1100" dirty="0">
                <a:solidFill>
                  <a:srgbClr val="7F0055"/>
                </a:solidFill>
                <a:latin typeface="Consolas" panose="020B0609020204030204" pitchFamily="49" charset="0"/>
              </a:rPr>
              <a:t>if</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row.isNullAt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2</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"null"</a:t>
            </a:r>
            <a:r>
              <a:rPr lang="en-US" altLang="zh-CN" sz="1100" dirty="0">
                <a:solidFill>
                  <a:srgbClr val="000000"/>
                </a:solidFill>
                <a:latin typeface="Consolas" panose="020B0609020204030204" pitchFamily="49" charset="0"/>
              </a:rPr>
              <a:t> </a:t>
            </a:r>
            <a:r>
              <a:rPr lang="en-US" altLang="zh-CN" sz="1100" dirty="0">
                <a:solidFill>
                  <a:srgbClr val="7F0055"/>
                </a:solidFill>
                <a:latin typeface="Consolas" panose="020B0609020204030204" pitchFamily="49" charset="0"/>
              </a:rPr>
              <a:t>else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row.getInt</a:t>
            </a:r>
            <a:r>
              <a:rPr lang="en-US" altLang="zh-CN" sz="1100" dirty="0">
                <a:solidFill>
                  <a:srgbClr val="000000"/>
                </a:solidFill>
                <a:latin typeface="Consolas" panose="020B0609020204030204" pitchFamily="49" charset="0"/>
              </a:rPr>
              <a:t>(</a:t>
            </a:r>
            <a:r>
              <a:rPr lang="en-US" altLang="zh-CN" sz="1100" dirty="0">
                <a:solidFill>
                  <a:srgbClr val="C48CFF"/>
                </a:solidFill>
                <a:latin typeface="Consolas" panose="020B0609020204030204" pitchFamily="49" charset="0"/>
              </a:rPr>
              <a:t>2</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println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s</a:t>
            </a:r>
            <a:r>
              <a:rPr lang="en-US" altLang="zh-CN" sz="1100" dirty="0" err="1">
                <a:solidFill>
                  <a:srgbClr val="2A00FF"/>
                </a:solidFill>
                <a:latin typeface="Consolas" panose="020B0609020204030204" pitchFamily="49" charset="0"/>
              </a:rPr>
              <a:t>"result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f0</a:t>
            </a:r>
            <a:r>
              <a:rPr lang="en-US" altLang="zh-CN" sz="1100" dirty="0">
                <a:solidFill>
                  <a:srgbClr val="2A00FF"/>
                </a:solidFill>
                <a:latin typeface="Consolas" panose="020B0609020204030204" pitchFamily="49" charset="0"/>
              </a:rPr>
              <a:t>, $</a:t>
            </a:r>
            <a:r>
              <a:rPr lang="en-US" altLang="zh-CN" sz="1100" dirty="0">
                <a:solidFill>
                  <a:srgbClr val="000000"/>
                </a:solidFill>
                <a:latin typeface="Consolas" panose="020B0609020204030204" pitchFamily="49" charset="0"/>
              </a:rPr>
              <a:t>f1</a:t>
            </a:r>
            <a:r>
              <a:rPr lang="en-US" altLang="zh-CN" sz="1100" dirty="0">
                <a:solidFill>
                  <a:srgbClr val="2A00FF"/>
                </a:solidFill>
                <a:latin typeface="Consolas" panose="020B0609020204030204" pitchFamily="49" charset="0"/>
              </a:rPr>
              <a:t>, $</a:t>
            </a:r>
            <a:r>
              <a:rPr lang="en-US" altLang="zh-CN" sz="1100" dirty="0">
                <a:solidFill>
                  <a:srgbClr val="000000"/>
                </a:solidFill>
                <a:latin typeface="Consolas" panose="020B0609020204030204" pitchFamily="49" charset="0"/>
              </a:rPr>
              <a:t>f2</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r>
              <a:rPr lang="en-US" altLang="zh-CN" sz="1100" dirty="0">
                <a:solidFill>
                  <a:srgbClr val="000000"/>
                </a:solidFill>
                <a:latin typeface="Consolas" panose="020B0609020204030204" pitchFamily="49" charset="0"/>
              </a:rPr>
              <a:t>})</a:t>
            </a:r>
          </a:p>
        </p:txBody>
      </p:sp>
      <p:sp>
        <p:nvSpPr>
          <p:cNvPr id="6" name="TextBox 5"/>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741168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220" y="1885951"/>
            <a:ext cx="4181178" cy="1021556"/>
          </a:xfrm>
        </p:spPr>
        <p:txBody>
          <a:bodyPr>
            <a:normAutofit/>
          </a:bodyPr>
          <a:lstStyle/>
          <a:p>
            <a:pPr>
              <a:spcAft>
                <a:spcPts val="600"/>
              </a:spcAft>
            </a:pPr>
            <a:r>
              <a:rPr lang="en-US" altLang="zh-CN" sz="4000" dirty="0" smtClean="0"/>
              <a:t>V.S. Shark &amp; Hive</a:t>
            </a:r>
            <a:endParaRPr lang="en-US" altLang="zh-CN" sz="4000" dirty="0"/>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69997533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389" y="111709"/>
            <a:ext cx="8229600" cy="4432995"/>
          </a:xfrm>
        </p:spPr>
        <p:txBody>
          <a:bodyPr>
            <a:noAutofit/>
          </a:bodyPr>
          <a:lstStyle/>
          <a:p>
            <a:r>
              <a:rPr lang="en-US" sz="1100" dirty="0" smtClean="0"/>
              <a:t>B</a:t>
            </a:r>
            <a:r>
              <a:rPr lang="en-US" altLang="zh-CN" sz="1100" dirty="0" smtClean="0"/>
              <a:t>ackground of Shark/Hive-on-Spark/Spark SQL </a:t>
            </a:r>
          </a:p>
          <a:p>
            <a:pPr lvl="1"/>
            <a:r>
              <a:rPr lang="en-US" altLang="zh-CN" sz="1100" dirty="0" smtClean="0"/>
              <a:t>Shark is the first SQL on Spark product, based on the earlier versions of Hive (with a re-write </a:t>
            </a:r>
            <a:r>
              <a:rPr lang="en-US" altLang="zh-CN" sz="1100" dirty="0" err="1" smtClean="0"/>
              <a:t>QueryPlanner</a:t>
            </a:r>
            <a:r>
              <a:rPr lang="en-US" altLang="zh-CN" sz="1100" dirty="0" smtClean="0"/>
              <a:t> to generate Spark RDD-based </a:t>
            </a:r>
            <a:r>
              <a:rPr lang="en-US" altLang="zh-CN" sz="1100" dirty="0" err="1" smtClean="0"/>
              <a:t>Physicial</a:t>
            </a:r>
            <a:r>
              <a:rPr lang="en-US" altLang="zh-CN" sz="1100" dirty="0" smtClean="0"/>
              <a:t> Plan); Shark is retired now and replaced by Spark SQL.</a:t>
            </a:r>
          </a:p>
          <a:p>
            <a:pPr lvl="1"/>
            <a:r>
              <a:rPr lang="en-US" altLang="zh-CN" sz="1100" dirty="0" smtClean="0"/>
              <a:t>Hive-on-Spark is an </a:t>
            </a:r>
            <a:r>
              <a:rPr lang="en-US" altLang="zh-CN" sz="1100" dirty="0" err="1"/>
              <a:t>QueryPlanner</a:t>
            </a:r>
            <a:r>
              <a:rPr lang="en-US" altLang="zh-CN" sz="1100" dirty="0"/>
              <a:t> extension </a:t>
            </a:r>
            <a:r>
              <a:rPr lang="en-US" altLang="zh-CN" sz="1100" dirty="0" smtClean="0"/>
              <a:t>of Hive, it focus on the </a:t>
            </a:r>
            <a:r>
              <a:rPr lang="en-US" altLang="zh-CN" sz="1100" dirty="0" err="1" smtClean="0"/>
              <a:t>SparkPlanner</a:t>
            </a:r>
            <a:r>
              <a:rPr lang="en-US" altLang="zh-CN" sz="1100" dirty="0" smtClean="0"/>
              <a:t> and Spark RDD-based physical operators implementation. </a:t>
            </a:r>
            <a:r>
              <a:rPr lang="en-US" sz="1100" dirty="0"/>
              <a:t>Spark users will automatically get the whole set of Hive’s rich features, including any new features that Hive might introduce in the future</a:t>
            </a:r>
            <a:r>
              <a:rPr lang="en-US" sz="1100" dirty="0" smtClean="0"/>
              <a:t>.</a:t>
            </a:r>
            <a:endParaRPr lang="en-US" altLang="zh-CN" sz="1100" dirty="0" smtClean="0"/>
          </a:p>
          <a:p>
            <a:pPr lvl="1"/>
            <a:r>
              <a:rPr lang="en-US" sz="1100" dirty="0" smtClean="0"/>
              <a:t>Spark SQL </a:t>
            </a:r>
            <a:r>
              <a:rPr lang="en-US" sz="1100" dirty="0"/>
              <a:t>is a </a:t>
            </a:r>
            <a:r>
              <a:rPr lang="en-US" sz="1100" dirty="0" smtClean="0"/>
              <a:t>new SQL </a:t>
            </a:r>
            <a:r>
              <a:rPr lang="en-US" sz="1100" dirty="0"/>
              <a:t>engine </a:t>
            </a:r>
            <a:r>
              <a:rPr lang="en-US" sz="1100" dirty="0" smtClean="0"/>
              <a:t>on </a:t>
            </a:r>
            <a:r>
              <a:rPr lang="en-US" altLang="zh-CN" sz="1100" dirty="0" smtClean="0"/>
              <a:t>Spark </a:t>
            </a:r>
            <a:r>
              <a:rPr lang="en-US" sz="1100" dirty="0" smtClean="0"/>
              <a:t>developed from scratch.</a:t>
            </a:r>
          </a:p>
          <a:p>
            <a:r>
              <a:rPr lang="en-US" sz="1100" dirty="0" smtClean="0"/>
              <a:t>Functionality</a:t>
            </a:r>
            <a:endParaRPr lang="en-US" sz="1100" dirty="0"/>
          </a:p>
          <a:p>
            <a:pPr lvl="1"/>
            <a:r>
              <a:rPr lang="en-US" altLang="zh-CN" sz="1100" dirty="0" smtClean="0"/>
              <a:t>Spark SQL almost support all of the functionalities that Hive provided from the perspective of data analysts.</a:t>
            </a:r>
          </a:p>
          <a:p>
            <a:pPr lvl="1"/>
            <a:r>
              <a:rPr lang="en-US" altLang="zh-CN" sz="1100" dirty="0"/>
              <a:t>SQL API on Spark Shell V.S. Pig </a:t>
            </a:r>
            <a:r>
              <a:rPr lang="en-US" altLang="zh-CN" sz="1100" dirty="0" err="1"/>
              <a:t>latin</a:t>
            </a:r>
            <a:r>
              <a:rPr lang="en-US" altLang="zh-CN" sz="1100" dirty="0" smtClean="0"/>
              <a:t>.</a:t>
            </a:r>
          </a:p>
          <a:p>
            <a:pPr lvl="1"/>
            <a:r>
              <a:rPr lang="en-US" altLang="zh-CN" sz="1100" dirty="0" smtClean="0"/>
              <a:t>Spark SQL is an extensible / flexible framework for developers (based on Catalyst), new extensions are very easy to be integrated.</a:t>
            </a:r>
          </a:p>
          <a:p>
            <a:r>
              <a:rPr lang="en-US" sz="1100" dirty="0" smtClean="0"/>
              <a:t>Implementation Philosophy </a:t>
            </a:r>
            <a:r>
              <a:rPr lang="en-US" altLang="zh-CN" sz="1100" dirty="0" smtClean="0"/>
              <a:t>of</a:t>
            </a:r>
            <a:r>
              <a:rPr lang="en-US" sz="1100" dirty="0" smtClean="0"/>
              <a:t> Spark </a:t>
            </a:r>
            <a:r>
              <a:rPr lang="en-US" altLang="zh-CN" sz="1100" dirty="0" smtClean="0"/>
              <a:t>SQL (Simple &amp; Nature)</a:t>
            </a:r>
            <a:endParaRPr lang="en-US" sz="1100" dirty="0" smtClean="0"/>
          </a:p>
          <a:p>
            <a:pPr lvl="1"/>
            <a:r>
              <a:rPr lang="en-US" altLang="zh-CN" sz="1100" dirty="0" smtClean="0"/>
              <a:t>Largely employs the Scala features (Pattern Matching, Implicit Conversion, Partial Function etc.)</a:t>
            </a:r>
            <a:endParaRPr lang="en-US" sz="1100" dirty="0" smtClean="0"/>
          </a:p>
          <a:p>
            <a:pPr lvl="1"/>
            <a:r>
              <a:rPr lang="en-US" sz="1100" dirty="0" smtClean="0"/>
              <a:t>Large small pieces of </a:t>
            </a:r>
            <a:r>
              <a:rPr lang="en-US" sz="1100" dirty="0"/>
              <a:t>simple </a:t>
            </a:r>
            <a:r>
              <a:rPr lang="en-US" sz="1100" dirty="0" smtClean="0"/>
              <a:t>rule to bind, analyze, optimize logical plan &amp; expression tree, and also the physical plan generation.</a:t>
            </a:r>
          </a:p>
          <a:p>
            <a:pPr lvl="1"/>
            <a:r>
              <a:rPr lang="en-US" sz="1100" dirty="0" smtClean="0"/>
              <a:t>In-memory </a:t>
            </a:r>
            <a:r>
              <a:rPr lang="en-US" sz="1100" dirty="0"/>
              <a:t>C</a:t>
            </a:r>
            <a:r>
              <a:rPr lang="en-US" sz="1100" dirty="0" smtClean="0"/>
              <a:t>omputing &amp; Maximize the Memory Usage (Cache related SQL API &amp; Command). </a:t>
            </a:r>
          </a:p>
          <a:p>
            <a:pPr lvl="1"/>
            <a:r>
              <a:rPr lang="en-US" sz="1100" dirty="0" smtClean="0"/>
              <a:t>Spark SQL benefits a lot from Hive by reusing its components (Hive QL Parser, </a:t>
            </a:r>
            <a:r>
              <a:rPr lang="en-US" sz="1100" dirty="0" err="1" smtClean="0"/>
              <a:t>Metatore</a:t>
            </a:r>
            <a:r>
              <a:rPr lang="en-US" sz="1100" dirty="0" smtClean="0"/>
              <a:t>, </a:t>
            </a:r>
            <a:r>
              <a:rPr lang="en-US" sz="1100" dirty="0" err="1" smtClean="0"/>
              <a:t>SerDe</a:t>
            </a:r>
            <a:r>
              <a:rPr lang="en-US" sz="1100" dirty="0" smtClean="0"/>
              <a:t>, </a:t>
            </a:r>
            <a:r>
              <a:rPr lang="en-US" sz="1100" dirty="0" err="1" smtClean="0"/>
              <a:t>StorageHandler</a:t>
            </a:r>
            <a:r>
              <a:rPr lang="en-US" sz="1100" dirty="0" smtClean="0"/>
              <a:t> etc.)</a:t>
            </a:r>
          </a:p>
          <a:p>
            <a:r>
              <a:rPr lang="en-US" sz="1100" dirty="0" smtClean="0"/>
              <a:t>Stability</a:t>
            </a:r>
          </a:p>
          <a:p>
            <a:pPr lvl="1"/>
            <a:r>
              <a:rPr lang="en-US" sz="1100" dirty="0"/>
              <a:t>Hive is the </a:t>
            </a:r>
            <a:r>
              <a:rPr lang="en-US" sz="1100" dirty="0" err="1"/>
              <a:t>defacto</a:t>
            </a:r>
            <a:r>
              <a:rPr lang="en-US" sz="1100" dirty="0"/>
              <a:t> </a:t>
            </a:r>
            <a:r>
              <a:rPr lang="en-US" altLang="zh-CN" sz="1100" dirty="0"/>
              <a:t>standard for SQL on big data so </a:t>
            </a:r>
            <a:r>
              <a:rPr lang="en-US" altLang="zh-CN" sz="1100" dirty="0" smtClean="0"/>
              <a:t>far, and it</a:t>
            </a:r>
            <a:r>
              <a:rPr lang="en-US" sz="1100" dirty="0" smtClean="0"/>
              <a:t> has been </a:t>
            </a:r>
            <a:r>
              <a:rPr lang="en-US" sz="1100" dirty="0"/>
              <a:t>proven </a:t>
            </a:r>
            <a:r>
              <a:rPr lang="en-US" sz="1100" dirty="0" smtClean="0"/>
              <a:t>as a productive tool for couple of years in practices, many corner cases are covered in its continuous enhancements.</a:t>
            </a:r>
          </a:p>
          <a:p>
            <a:pPr lvl="1"/>
            <a:r>
              <a:rPr lang="en-US" sz="1100" dirty="0" smtClean="0"/>
              <a:t>Spark </a:t>
            </a:r>
            <a:r>
              <a:rPr lang="en-US" altLang="zh-CN" sz="1100" dirty="0" smtClean="0"/>
              <a:t>SQL just start its journey ( </a:t>
            </a:r>
            <a:r>
              <a:rPr lang="en-US" altLang="zh-CN" sz="1100" dirty="0"/>
              <a:t>~</a:t>
            </a:r>
            <a:r>
              <a:rPr lang="en-US" altLang="zh-CN" sz="1100" dirty="0" smtClean="0"/>
              <a:t>0.5 year), we need more time to prove / improve it.</a:t>
            </a:r>
            <a:endParaRPr lang="en-US" sz="1100" dirty="0" smtClean="0"/>
          </a:p>
        </p:txBody>
      </p:sp>
      <p:sp>
        <p:nvSpPr>
          <p:cNvPr id="5" name="Slide Number Placeholder 4"/>
          <p:cNvSpPr>
            <a:spLocks noGrp="1"/>
          </p:cNvSpPr>
          <p:nvPr>
            <p:ph type="sldNum" sz="quarter" idx="4"/>
          </p:nvPr>
        </p:nvSpPr>
        <p:spPr/>
        <p:txBody>
          <a:bodyPr/>
          <a:lstStyle/>
          <a:p>
            <a:fld id="{6A174EDC-730F-0E4F-8F7E-AD594D963D71}" type="slidenum">
              <a:rPr lang="en-US" smtClean="0"/>
              <a:pPr/>
              <a:t>24</a:t>
            </a:fld>
            <a:endParaRPr lang="en-US" dirty="0"/>
          </a:p>
        </p:txBody>
      </p:sp>
      <p:sp>
        <p:nvSpPr>
          <p:cNvPr id="4" name="TextBox 3"/>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224032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053" y="1885951"/>
            <a:ext cx="4489688" cy="1021556"/>
          </a:xfrm>
        </p:spPr>
        <p:txBody>
          <a:bodyPr>
            <a:normAutofit/>
          </a:bodyPr>
          <a:lstStyle/>
          <a:p>
            <a:pPr>
              <a:spcAft>
                <a:spcPts val="600"/>
              </a:spcAft>
            </a:pPr>
            <a:r>
              <a:rPr lang="en-US" altLang="zh-CN" sz="4000" dirty="0"/>
              <a:t>Our </a:t>
            </a:r>
            <a:r>
              <a:rPr lang="en-US" altLang="zh-CN" sz="4000" dirty="0" smtClean="0"/>
              <a:t>Contributions</a:t>
            </a:r>
            <a:endParaRPr lang="en-US" altLang="zh-CN" sz="4000" dirty="0"/>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83639269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6A174EDC-730F-0E4F-8F7E-AD594D963D71}" type="slidenum">
              <a:rPr lang="en-US" smtClean="0"/>
              <a:pPr/>
              <a:t>26</a:t>
            </a:fld>
            <a:endParaRPr lang="en-US" dirty="0"/>
          </a:p>
        </p:txBody>
      </p:sp>
      <p:sp>
        <p:nvSpPr>
          <p:cNvPr id="8" name="Content Placeholder 4"/>
          <p:cNvSpPr>
            <a:spLocks noGrp="1"/>
          </p:cNvSpPr>
          <p:nvPr>
            <p:ph idx="1"/>
          </p:nvPr>
        </p:nvSpPr>
        <p:spPr>
          <a:xfrm>
            <a:off x="457200" y="241691"/>
            <a:ext cx="8229600" cy="4214304"/>
          </a:xfrm>
        </p:spPr>
        <p:txBody>
          <a:bodyPr>
            <a:noAutofit/>
          </a:bodyPr>
          <a:lstStyle/>
          <a:p>
            <a:r>
              <a:rPr lang="en-US" sz="900" dirty="0" smtClean="0"/>
              <a:t>Totally </a:t>
            </a:r>
            <a:r>
              <a:rPr lang="en-US" sz="900" dirty="0"/>
              <a:t>9</a:t>
            </a:r>
            <a:r>
              <a:rPr lang="en-US" sz="900" dirty="0" smtClean="0"/>
              <a:t>0+ PRs, ~80 Merged on Spark </a:t>
            </a:r>
            <a:r>
              <a:rPr lang="en-US" altLang="zh-CN" sz="900" dirty="0" smtClean="0"/>
              <a:t>SQL</a:t>
            </a:r>
            <a:endParaRPr lang="en-US" sz="900" dirty="0" smtClean="0"/>
          </a:p>
          <a:p>
            <a:r>
              <a:rPr lang="en-US" sz="900" dirty="0" smtClean="0"/>
              <a:t>Features</a:t>
            </a:r>
          </a:p>
          <a:p>
            <a:pPr lvl="1"/>
            <a:r>
              <a:rPr lang="en-US" sz="900" dirty="0"/>
              <a:t>Add </a:t>
            </a:r>
            <a:r>
              <a:rPr lang="en-US" sz="900" dirty="0" err="1"/>
              <a:t>serde</a:t>
            </a:r>
            <a:r>
              <a:rPr lang="en-US" sz="900" dirty="0"/>
              <a:t> support for CTAS (PR2570)</a:t>
            </a:r>
          </a:p>
          <a:p>
            <a:pPr lvl="1"/>
            <a:r>
              <a:rPr lang="en-US" sz="900" dirty="0"/>
              <a:t>Support the Grouping Set (PR1567)</a:t>
            </a:r>
          </a:p>
          <a:p>
            <a:pPr lvl="1"/>
            <a:r>
              <a:rPr lang="en-US" sz="900" dirty="0"/>
              <a:t>Support EXTENDED for EXPLAIN (PR1982)</a:t>
            </a:r>
          </a:p>
          <a:p>
            <a:pPr lvl="1"/>
            <a:r>
              <a:rPr lang="en-US" sz="900" dirty="0"/>
              <a:t>Cross join support in </a:t>
            </a:r>
            <a:r>
              <a:rPr lang="en-US" sz="900" dirty="0" err="1" smtClean="0"/>
              <a:t>HiveQL</a:t>
            </a:r>
            <a:r>
              <a:rPr lang="en-US" sz="900" dirty="0" smtClean="0"/>
              <a:t> (</a:t>
            </a:r>
            <a:r>
              <a:rPr lang="en-US" sz="900" dirty="0"/>
              <a:t>PR2124) </a:t>
            </a:r>
          </a:p>
          <a:p>
            <a:pPr lvl="1"/>
            <a:r>
              <a:rPr lang="en-US" sz="900" dirty="0"/>
              <a:t>Add support for left semi </a:t>
            </a:r>
            <a:r>
              <a:rPr lang="en-US" sz="900" dirty="0" smtClean="0"/>
              <a:t>join (</a:t>
            </a:r>
            <a:r>
              <a:rPr lang="en-US" sz="900" dirty="0"/>
              <a:t>PR837) </a:t>
            </a:r>
          </a:p>
          <a:p>
            <a:pPr lvl="1"/>
            <a:r>
              <a:rPr lang="en-US" sz="900" dirty="0"/>
              <a:t>Add Date type support (PR2344)</a:t>
            </a:r>
          </a:p>
          <a:p>
            <a:pPr lvl="1"/>
            <a:r>
              <a:rPr lang="en-US" sz="900" dirty="0"/>
              <a:t>Add Timestamp type support (PR275)</a:t>
            </a:r>
          </a:p>
          <a:p>
            <a:pPr lvl="1"/>
            <a:r>
              <a:rPr lang="en-US" sz="900" dirty="0"/>
              <a:t>Add Expression </a:t>
            </a:r>
            <a:r>
              <a:rPr lang="en-US" sz="900" dirty="0" err="1"/>
              <a:t>RLike</a:t>
            </a:r>
            <a:r>
              <a:rPr lang="en-US" sz="900" dirty="0"/>
              <a:t> &amp; Like support (PR224</a:t>
            </a:r>
            <a:r>
              <a:rPr lang="en-US" sz="900" dirty="0" smtClean="0"/>
              <a:t>)</a:t>
            </a:r>
          </a:p>
          <a:p>
            <a:pPr lvl="1"/>
            <a:r>
              <a:rPr lang="en-US" sz="900" dirty="0" smtClean="0"/>
              <a:t>..</a:t>
            </a:r>
          </a:p>
          <a:p>
            <a:r>
              <a:rPr lang="en-US" altLang="zh-CN" sz="900" dirty="0" smtClean="0"/>
              <a:t>Performance Enhancement / Improvement</a:t>
            </a:r>
          </a:p>
          <a:p>
            <a:pPr lvl="1"/>
            <a:r>
              <a:rPr lang="en-US" altLang="zh-CN" sz="900" dirty="0"/>
              <a:t>Avoid table creation in logical plan analyzing for </a:t>
            </a:r>
            <a:r>
              <a:rPr lang="en-US" altLang="zh-CN" sz="900" dirty="0" smtClean="0"/>
              <a:t>CTAS (PR1846)</a:t>
            </a:r>
            <a:endParaRPr lang="en-US" altLang="zh-CN" sz="900" dirty="0"/>
          </a:p>
          <a:p>
            <a:pPr lvl="1"/>
            <a:r>
              <a:rPr lang="en-US" altLang="zh-CN" sz="900" dirty="0"/>
              <a:t>Extract the </a:t>
            </a:r>
            <a:r>
              <a:rPr lang="en-US" altLang="zh-CN" sz="900" dirty="0" err="1"/>
              <a:t>joinkeys</a:t>
            </a:r>
            <a:r>
              <a:rPr lang="en-US" altLang="zh-CN" sz="900" dirty="0"/>
              <a:t> from join </a:t>
            </a:r>
            <a:r>
              <a:rPr lang="en-US" altLang="zh-CN" sz="900" dirty="0" smtClean="0"/>
              <a:t>condition (</a:t>
            </a:r>
            <a:r>
              <a:rPr lang="en-US" altLang="zh-CN" sz="900" dirty="0"/>
              <a:t>PR1190)</a:t>
            </a:r>
          </a:p>
          <a:p>
            <a:pPr lvl="1"/>
            <a:r>
              <a:rPr lang="en-US" altLang="zh-CN" sz="900" dirty="0"/>
              <a:t>Reduce the Expression tree object creations for aggregation function (min/max) (PR2113)</a:t>
            </a:r>
          </a:p>
          <a:p>
            <a:pPr lvl="1"/>
            <a:r>
              <a:rPr lang="en-US" altLang="zh-CN" sz="900" dirty="0"/>
              <a:t>Pushdown the join filter &amp; predication for outer join (PR1015)</a:t>
            </a:r>
          </a:p>
          <a:p>
            <a:pPr lvl="1"/>
            <a:r>
              <a:rPr lang="en-US" altLang="zh-CN" sz="900" dirty="0"/>
              <a:t>Constant Folding for Expression Optimization (PR482)</a:t>
            </a:r>
          </a:p>
          <a:p>
            <a:pPr lvl="1"/>
            <a:r>
              <a:rPr lang="en-US" altLang="zh-CN" sz="900" dirty="0"/>
              <a:t>Fix Performance Issue in data type casting (PR679)</a:t>
            </a:r>
          </a:p>
          <a:p>
            <a:pPr lvl="1"/>
            <a:r>
              <a:rPr lang="en-US" altLang="zh-CN" sz="900" dirty="0"/>
              <a:t>Not limit argument type for hive simple </a:t>
            </a:r>
            <a:r>
              <a:rPr lang="en-US" altLang="zh-CN" sz="900" dirty="0" err="1" smtClean="0"/>
              <a:t>udf</a:t>
            </a:r>
            <a:r>
              <a:rPr lang="en-US" altLang="zh-CN" sz="900" dirty="0" smtClean="0"/>
              <a:t> (</a:t>
            </a:r>
            <a:r>
              <a:rPr lang="en-US" altLang="zh-CN" sz="900" dirty="0"/>
              <a:t>PR2506)</a:t>
            </a:r>
          </a:p>
          <a:p>
            <a:pPr lvl="1"/>
            <a:r>
              <a:rPr lang="en-US" altLang="zh-CN" sz="900" dirty="0"/>
              <a:t>Use </a:t>
            </a:r>
            <a:r>
              <a:rPr lang="en-US" altLang="zh-CN" sz="900" dirty="0" err="1"/>
              <a:t>GenericUDFUtils.ConversionHelper</a:t>
            </a:r>
            <a:r>
              <a:rPr lang="en-US" altLang="zh-CN" sz="900" dirty="0"/>
              <a:t> for Simple UDF type </a:t>
            </a:r>
            <a:r>
              <a:rPr lang="en-US" altLang="zh-CN" sz="900" dirty="0" smtClean="0"/>
              <a:t>conversions (</a:t>
            </a:r>
            <a:r>
              <a:rPr lang="en-US" altLang="zh-CN" sz="900" dirty="0"/>
              <a:t>PR2407)</a:t>
            </a:r>
          </a:p>
          <a:p>
            <a:pPr lvl="1"/>
            <a:r>
              <a:rPr lang="en-US" altLang="zh-CN" sz="900" dirty="0"/>
              <a:t>Select null from table would throw a </a:t>
            </a:r>
            <a:r>
              <a:rPr lang="en-US" altLang="zh-CN" sz="900" dirty="0" err="1" smtClean="0"/>
              <a:t>MatchError</a:t>
            </a:r>
            <a:r>
              <a:rPr lang="en-US" altLang="zh-CN" sz="900" dirty="0" smtClean="0"/>
              <a:t> (</a:t>
            </a:r>
            <a:r>
              <a:rPr lang="en-US" altLang="zh-CN" sz="900" dirty="0"/>
              <a:t>PR2396)</a:t>
            </a:r>
          </a:p>
          <a:p>
            <a:pPr lvl="1"/>
            <a:r>
              <a:rPr lang="en-US" altLang="zh-CN" sz="900" dirty="0"/>
              <a:t>Type Coercion should support every type to have null </a:t>
            </a:r>
            <a:r>
              <a:rPr lang="en-US" altLang="zh-CN" sz="900" dirty="0" smtClean="0"/>
              <a:t>value (</a:t>
            </a:r>
            <a:r>
              <a:rPr lang="en-US" altLang="zh-CN" sz="900" dirty="0"/>
              <a:t>PR2246</a:t>
            </a:r>
            <a:r>
              <a:rPr lang="en-US" altLang="zh-CN" sz="900" dirty="0" smtClean="0"/>
              <a:t>)</a:t>
            </a:r>
          </a:p>
          <a:p>
            <a:pPr lvl="1"/>
            <a:r>
              <a:rPr lang="en-US" altLang="zh-CN" sz="900" dirty="0" smtClean="0"/>
              <a:t>….</a:t>
            </a:r>
          </a:p>
          <a:p>
            <a:r>
              <a:rPr lang="en-US" altLang="zh-CN" sz="900" dirty="0" smtClean="0"/>
              <a:t>Bugs Fixing</a:t>
            </a:r>
          </a:p>
          <a:p>
            <a:pPr lvl="1"/>
            <a:r>
              <a:rPr lang="en-US" sz="900" dirty="0" smtClean="0"/>
              <a:t>….</a:t>
            </a:r>
          </a:p>
          <a:p>
            <a:endParaRPr lang="en-US" sz="900" dirty="0"/>
          </a:p>
        </p:txBody>
      </p:sp>
      <p:sp>
        <p:nvSpPr>
          <p:cNvPr id="4" name="TextBox 3"/>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145336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218" y="1885951"/>
            <a:ext cx="6967450" cy="1021556"/>
          </a:xfrm>
        </p:spPr>
        <p:txBody>
          <a:bodyPr>
            <a:normAutofit/>
          </a:bodyPr>
          <a:lstStyle/>
          <a:p>
            <a:pPr algn="ctr">
              <a:spcAft>
                <a:spcPts val="600"/>
              </a:spcAft>
            </a:pPr>
            <a:r>
              <a:rPr lang="en-US" altLang="zh-CN" sz="4000" dirty="0"/>
              <a:t>Useful Materials</a:t>
            </a:r>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364563356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6A174EDC-730F-0E4F-8F7E-AD594D963D71}" type="slidenum">
              <a:rPr lang="en-US" smtClean="0"/>
              <a:pPr/>
              <a:t>28</a:t>
            </a:fld>
            <a:endParaRPr lang="en-US" dirty="0"/>
          </a:p>
        </p:txBody>
      </p:sp>
      <p:sp>
        <p:nvSpPr>
          <p:cNvPr id="8" name="Content Placeholder 4"/>
          <p:cNvSpPr>
            <a:spLocks noGrp="1"/>
          </p:cNvSpPr>
          <p:nvPr>
            <p:ph idx="1"/>
          </p:nvPr>
        </p:nvSpPr>
        <p:spPr>
          <a:xfrm>
            <a:off x="490818" y="0"/>
            <a:ext cx="8229600" cy="4817758"/>
          </a:xfrm>
        </p:spPr>
        <p:txBody>
          <a:bodyPr>
            <a:noAutofit/>
          </a:bodyPr>
          <a:lstStyle/>
          <a:p>
            <a:r>
              <a:rPr lang="en-US" sz="1200" dirty="0" smtClean="0">
                <a:latin typeface="Intel Clear" panose="020B0604020203020204" pitchFamily="34" charset="0"/>
                <a:ea typeface="Intel Clear" panose="020B0604020203020204" pitchFamily="34" charset="0"/>
                <a:cs typeface="Intel Clear" panose="020B0604020203020204" pitchFamily="34" charset="0"/>
              </a:rPr>
              <a:t>References</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2"/>
              </a:rPr>
              <a:t>http://</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2"/>
              </a:rPr>
              <a:t>spark-summit.org/wp-content/uploads/2013/10/J-Michael-Armburst-catalyst-spark-summit-dec-2013.pptx</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3"/>
              </a:rPr>
              <a:t>http://</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3"/>
              </a:rPr>
              <a:t>spark-summit.org/wp-content/uploads/2014/07/Performing-Advanced-Analytics-on-Relational-Data-with-Spark-SQL-Michael-Armbrust.pdf</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u="sng" dirty="0">
                <a:latin typeface="Intel Clear" panose="020B0604020203020204" pitchFamily="34" charset="0"/>
                <a:ea typeface="Intel Clear" panose="020B0604020203020204" pitchFamily="34" charset="0"/>
                <a:cs typeface="Intel Clear" panose="020B0604020203020204" pitchFamily="34" charset="0"/>
                <a:hlinkClick r:id="rId4"/>
              </a:rPr>
              <a:t>https://www.youtube.com/watch?v=GQSNJAzxOr8</a:t>
            </a:r>
            <a:endParaRPr lang="en-US" sz="1100" dirty="0">
              <a:latin typeface="Intel Clear" panose="020B0604020203020204" pitchFamily="34" charset="0"/>
              <a:ea typeface="Intel Clear" panose="020B0604020203020204" pitchFamily="34" charset="0"/>
              <a:cs typeface="Intel Clear" panose="020B0604020203020204" pitchFamily="34" charset="0"/>
            </a:endParaRP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5"/>
              </a:rPr>
              <a:t>http://</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5"/>
              </a:rPr>
              <a:t>www.slideshare.net/ueshin/20140908-spark-sql-catalyst?qid=3bb8abf4-3d8d-433f-9397-c24c5256841d</a:t>
            </a:r>
            <a:endParaRPr lang="en-US" sz="1100" dirty="0" smtClean="0">
              <a:latin typeface="Intel Clear" panose="020B0604020203020204" pitchFamily="34" charset="0"/>
              <a:ea typeface="Intel Clear" panose="020B0604020203020204" pitchFamily="34" charset="0"/>
              <a:cs typeface="Intel Clear" panose="020B0604020203020204" pitchFamily="34" charset="0"/>
            </a:endParaRPr>
          </a:p>
          <a:p>
            <a:pPr lvl="1"/>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6"/>
              </a:rPr>
              <a:t>https</a:t>
            </a:r>
            <a:r>
              <a:rPr lang="en-US" sz="1100" dirty="0">
                <a:latin typeface="Intel Clear" panose="020B0604020203020204" pitchFamily="34" charset="0"/>
                <a:ea typeface="Intel Clear" panose="020B0604020203020204" pitchFamily="34" charset="0"/>
                <a:cs typeface="Intel Clear" panose="020B0604020203020204" pitchFamily="34" charset="0"/>
                <a:hlinkClick r:id="rId6"/>
              </a:rPr>
              <a:t>://</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6"/>
              </a:rPr>
              <a:t>cwiki.apache.org/confluence/display/Hive/Hive+on+Spark</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7"/>
              </a:rPr>
              <a:t>http://web.stanford.edu/class/cs346/qpnotes.html</a:t>
            </a:r>
            <a:r>
              <a:rPr lang="en-US" sz="1100" dirty="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8"/>
              </a:rPr>
              <a:t>http://www.cse.ohio-state.edu/hpcs/WWW/HTML/publications/papers/TR-11-7.pdf</a:t>
            </a:r>
            <a:r>
              <a:rPr lang="en-US" sz="1100" dirty="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9"/>
              </a:rPr>
              <a:t>http://codex.cs.yale.edu/avi/db-book/db6/slide-dir/PDF-dir/ch13.pdf</a:t>
            </a:r>
            <a:r>
              <a:rPr lang="en-US" sz="1100" dirty="0">
                <a:latin typeface="Intel Clear" panose="020B0604020203020204" pitchFamily="34" charset="0"/>
                <a:ea typeface="Intel Clear" panose="020B0604020203020204" pitchFamily="34" charset="0"/>
                <a:cs typeface="Intel Clear" panose="020B0604020203020204" pitchFamily="34" charset="0"/>
              </a:rPr>
              <a:t> </a:t>
            </a:r>
            <a:endParaRPr lang="en-US" sz="1100" dirty="0" smtClean="0">
              <a:latin typeface="Intel Clear" panose="020B0604020203020204" pitchFamily="34" charset="0"/>
              <a:ea typeface="Intel Clear" panose="020B0604020203020204" pitchFamily="34" charset="0"/>
              <a:cs typeface="Intel Clear" panose="020B0604020203020204" pitchFamily="34" charset="0"/>
            </a:endParaRP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10"/>
              </a:rPr>
              <a:t>https://courses.cs.washington.edu/courses/cse444/12sp/lectures</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10"/>
              </a:rPr>
              <a:t>/</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lvl="1"/>
            <a:r>
              <a:rPr lang="en-US" sz="1100" dirty="0">
                <a:latin typeface="Intel Clear" panose="020B0604020203020204" pitchFamily="34" charset="0"/>
                <a:ea typeface="Intel Clear" panose="020B0604020203020204" pitchFamily="34" charset="0"/>
                <a:cs typeface="Intel Clear" panose="020B0604020203020204" pitchFamily="34" charset="0"/>
                <a:hlinkClick r:id="rId11"/>
              </a:rPr>
              <a:t>http://</a:t>
            </a:r>
            <a:r>
              <a:rPr lang="en-US" sz="1100" dirty="0" smtClean="0">
                <a:latin typeface="Intel Clear" panose="020B0604020203020204" pitchFamily="34" charset="0"/>
                <a:ea typeface="Intel Clear" panose="020B0604020203020204" pitchFamily="34" charset="0"/>
                <a:cs typeface="Intel Clear" panose="020B0604020203020204" pitchFamily="34" charset="0"/>
                <a:hlinkClick r:id="rId11"/>
              </a:rPr>
              <a:t>www.cs.uiuc.edu/class/sp06/cs411/lectures.html</a:t>
            </a:r>
            <a:r>
              <a:rPr lang="en-US" sz="1100" dirty="0" smtClean="0">
                <a:latin typeface="Intel Clear" panose="020B0604020203020204" pitchFamily="34" charset="0"/>
                <a:ea typeface="Intel Clear" panose="020B0604020203020204" pitchFamily="34" charset="0"/>
                <a:cs typeface="Intel Clear" panose="020B0604020203020204" pitchFamily="34" charset="0"/>
              </a:rPr>
              <a:t> </a:t>
            </a:r>
          </a:p>
          <a:p>
            <a:pPr marL="285750" indent="-285750">
              <a:buFont typeface="Arial" panose="020B0604020202020204" pitchFamily="34" charset="0"/>
              <a:buChar char="•"/>
            </a:pP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User </a:t>
            </a:r>
            <a:r>
              <a:rPr lang="en-US" altLang="zh-CN" sz="1200" dirty="0">
                <a:latin typeface="Intel Clear" panose="020B0604020203020204" pitchFamily="34" charset="0"/>
                <a:ea typeface="Intel Clear" panose="020B0604020203020204" pitchFamily="34" charset="0"/>
                <a:cs typeface="Intel Clear" panose="020B0604020203020204" pitchFamily="34" charset="0"/>
              </a:rPr>
              <a:t>Mail List</a:t>
            </a:r>
          </a:p>
          <a:p>
            <a:pPr lvl="1"/>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2"/>
              </a:rPr>
              <a:t>user@spark.apache.org</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rPr>
              <a:t> </a:t>
            </a:r>
            <a:endParaRPr lang="en-US" altLang="zh-CN" sz="11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Dev Mail List</a:t>
            </a:r>
          </a:p>
          <a:p>
            <a:pPr lvl="1"/>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3"/>
              </a:rPr>
              <a:t>dev@spark.apache.org</a:t>
            </a:r>
            <a:r>
              <a:rPr lang="en-US" altLang="zh-CN" sz="1200" dirty="0" smtClean="0">
                <a:latin typeface="Intel Clear" panose="020B0604020203020204" pitchFamily="34" charset="0"/>
                <a:ea typeface="Intel Clear" panose="020B0604020203020204" pitchFamily="34" charset="0"/>
                <a:cs typeface="Intel Clear" panose="020B0604020203020204" pitchFamily="34" charset="0"/>
              </a:rPr>
              <a:t> </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altLang="zh-CN" sz="1200" dirty="0">
                <a:latin typeface="Intel Clear" panose="020B0604020203020204" pitchFamily="34" charset="0"/>
                <a:ea typeface="Intel Clear" panose="020B0604020203020204" pitchFamily="34" charset="0"/>
                <a:cs typeface="Intel Clear" panose="020B0604020203020204" pitchFamily="34" charset="0"/>
              </a:rPr>
              <a:t>Jira</a:t>
            </a:r>
          </a:p>
          <a:p>
            <a:pPr lvl="1"/>
            <a:r>
              <a:rPr lang="en-US" altLang="zh-CN" sz="1100" dirty="0">
                <a:latin typeface="Intel Clear" panose="020B0604020203020204" pitchFamily="34" charset="0"/>
                <a:ea typeface="Intel Clear" panose="020B0604020203020204" pitchFamily="34" charset="0"/>
                <a:cs typeface="Intel Clear" panose="020B0604020203020204" pitchFamily="34" charset="0"/>
                <a:hlinkClick r:id="rId14"/>
              </a:rPr>
              <a:t>https://</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4"/>
              </a:rPr>
              <a:t>issues.apache.org/jira/browse/SPARK/component/12322623</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rPr>
              <a:t> </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altLang="zh-CN" sz="1200" dirty="0" err="1">
                <a:latin typeface="Intel Clear" panose="020B0604020203020204" pitchFamily="34" charset="0"/>
                <a:ea typeface="Intel Clear" panose="020B0604020203020204" pitchFamily="34" charset="0"/>
                <a:cs typeface="Intel Clear" panose="020B0604020203020204" pitchFamily="34" charset="0"/>
              </a:rPr>
              <a:t>DevDoc</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lvl="1"/>
            <a:r>
              <a:rPr lang="en-US" altLang="zh-CN" sz="1100" dirty="0">
                <a:latin typeface="Intel Clear" panose="020B0604020203020204" pitchFamily="34" charset="0"/>
                <a:ea typeface="Intel Clear" panose="020B0604020203020204" pitchFamily="34" charset="0"/>
                <a:cs typeface="Intel Clear" panose="020B0604020203020204" pitchFamily="34" charset="0"/>
                <a:hlinkClick r:id="rId15"/>
              </a:rPr>
              <a:t>https://</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5"/>
              </a:rPr>
              <a:t>spark.apache.org/docs/latest/sql-programming-guide.html</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rPr>
              <a:t> </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marL="285750" indent="-285750">
              <a:buFont typeface="Arial" panose="020B0604020202020204" pitchFamily="34" charset="0"/>
              <a:buChar char="•"/>
            </a:pPr>
            <a:r>
              <a:rPr lang="en-US" altLang="zh-CN" sz="1200" dirty="0" err="1">
                <a:latin typeface="Intel Clear" panose="020B0604020203020204" pitchFamily="34" charset="0"/>
                <a:ea typeface="Intel Clear" panose="020B0604020203020204" pitchFamily="34" charset="0"/>
                <a:cs typeface="Intel Clear" panose="020B0604020203020204" pitchFamily="34" charset="0"/>
              </a:rPr>
              <a:t>Github</a:t>
            </a:r>
            <a:endParaRPr lang="en-US" altLang="zh-CN" sz="1200" dirty="0">
              <a:latin typeface="Intel Clear" panose="020B0604020203020204" pitchFamily="34" charset="0"/>
              <a:ea typeface="Intel Clear" panose="020B0604020203020204" pitchFamily="34" charset="0"/>
              <a:cs typeface="Intel Clear" panose="020B0604020203020204" pitchFamily="34" charset="0"/>
            </a:endParaRPr>
          </a:p>
          <a:p>
            <a:pPr lvl="1"/>
            <a:r>
              <a:rPr lang="en-US" altLang="zh-CN" sz="1100" dirty="0">
                <a:latin typeface="Intel Clear" panose="020B0604020203020204" pitchFamily="34" charset="0"/>
                <a:ea typeface="Intel Clear" panose="020B0604020203020204" pitchFamily="34" charset="0"/>
                <a:cs typeface="Intel Clear" panose="020B0604020203020204" pitchFamily="34" charset="0"/>
                <a:hlinkClick r:id="rId16"/>
              </a:rPr>
              <a:t>https://</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hlinkClick r:id="rId16"/>
              </a:rPr>
              <a:t>github.com/apache/spark/tree/master/sql</a:t>
            </a:r>
            <a:r>
              <a:rPr lang="en-US" altLang="zh-CN" sz="1100" dirty="0" smtClean="0">
                <a:latin typeface="Intel Clear" panose="020B0604020203020204" pitchFamily="34" charset="0"/>
                <a:ea typeface="Intel Clear" panose="020B0604020203020204" pitchFamily="34" charset="0"/>
                <a:cs typeface="Intel Clear" panose="020B0604020203020204" pitchFamily="34" charset="0"/>
              </a:rPr>
              <a:t> </a:t>
            </a:r>
            <a:endParaRPr lang="zh-CN" altLang="en-US" sz="1200" dirty="0">
              <a:latin typeface="Intel Clear" panose="020B0604020203020204" pitchFamily="34" charset="0"/>
              <a:cs typeface="Intel Clear" panose="020B0604020203020204" pitchFamily="34" charset="0"/>
            </a:endParaRPr>
          </a:p>
          <a:p>
            <a:endParaRPr lang="en-US" sz="1200" dirty="0" smtClean="0">
              <a:latin typeface="Intel Clear" panose="020B0604020203020204" pitchFamily="34" charset="0"/>
              <a:ea typeface="Intel Clear" panose="020B0604020203020204" pitchFamily="34" charset="0"/>
              <a:cs typeface="Intel Clear" panose="020B0604020203020204" pitchFamily="34" charset="0"/>
            </a:endParaRPr>
          </a:p>
          <a:p>
            <a:endParaRPr lang="en-US" sz="12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4" name="TextBox 3"/>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023157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05979"/>
            <a:ext cx="8229600" cy="857250"/>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3800" b="0" i="0" kern="1200" cap="none">
                <a:solidFill>
                  <a:schemeClr val="accent3"/>
                </a:solidFill>
                <a:latin typeface="Intel Clear"/>
                <a:ea typeface="+mj-ea"/>
                <a:cs typeface="Intel Clear"/>
              </a:defRPr>
            </a:lvl1pPr>
          </a:lstStyle>
          <a:p>
            <a:r>
              <a:rPr lang="en-US" altLang="zh-CN" sz="2400" dirty="0" smtClean="0">
                <a:solidFill>
                  <a:schemeClr val="tx1"/>
                </a:solidFill>
              </a:rPr>
              <a:t>Notice and Disclaimers:</a:t>
            </a:r>
            <a:endParaRPr lang="zh-CN" altLang="en-US" sz="2400" dirty="0">
              <a:solidFill>
                <a:schemeClr val="tx1"/>
              </a:solidFill>
            </a:endParaRPr>
          </a:p>
        </p:txBody>
      </p:sp>
      <p:sp>
        <p:nvSpPr>
          <p:cNvPr id="5" name="Content Placeholder 3"/>
          <p:cNvSpPr txBox="1">
            <a:spLocks/>
          </p:cNvSpPr>
          <p:nvPr/>
        </p:nvSpPr>
        <p:spPr>
          <a:xfrm>
            <a:off x="589370" y="989758"/>
            <a:ext cx="7672598" cy="3394472"/>
          </a:xfrm>
          <a:prstGeom prst="rect">
            <a:avLst/>
          </a:prstGeom>
        </p:spPr>
        <p:txBody>
          <a:bodyPr>
            <a:normAutofit fontScale="40000" lnSpcReduction="20000"/>
          </a:bodyPr>
          <a:lstStyle>
            <a:lvl1pPr marL="342900" indent="-342900" algn="l" defTabSz="457200" rtl="0" eaLnBrk="1" latinLnBrk="0" hangingPunct="1">
              <a:spcBef>
                <a:spcPct val="20000"/>
              </a:spcBef>
              <a:buFont typeface="Wingdings" charset="2"/>
              <a:buChar char="§"/>
              <a:defRPr sz="2800" kern="1200">
                <a:solidFill>
                  <a:srgbClr val="0071C5"/>
                </a:solidFill>
                <a:latin typeface="Intel Clear"/>
                <a:ea typeface="+mn-ea"/>
                <a:cs typeface="Intel Clear"/>
              </a:defRPr>
            </a:lvl1pPr>
            <a:lvl2pPr marL="742950" indent="-28575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2pPr>
            <a:lvl3pPr marL="11430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3pPr>
            <a:lvl4pPr marL="16002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4pPr>
            <a:lvl5pPr marL="2057400" indent="-228600" algn="l" defTabSz="457200" rtl="0" eaLnBrk="1" latinLnBrk="0" hangingPunct="1">
              <a:spcBef>
                <a:spcPct val="20000"/>
              </a:spcBef>
              <a:buFont typeface="Wingdings" charset="2"/>
              <a:buChar char="§"/>
              <a:defRPr sz="1800" kern="1200">
                <a:solidFill>
                  <a:srgbClr val="0071C5"/>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smtClean="0">
                <a:solidFill>
                  <a:schemeClr val="accent3"/>
                </a:solidFill>
              </a:rPr>
              <a:t>Intel, the Intel logo are trademarks of Intel Corporation in the U.S. and/or other countries. *Other names and brands may be claimed as the property of others.</a:t>
            </a:r>
            <a:r>
              <a:rPr lang="zh-CN" altLang="zh-CN" dirty="0" smtClean="0">
                <a:solidFill>
                  <a:schemeClr val="accent3"/>
                </a:solidFill>
              </a:rPr>
              <a:t/>
            </a:r>
            <a:br>
              <a:rPr lang="zh-CN" altLang="zh-CN" dirty="0" smtClean="0">
                <a:solidFill>
                  <a:schemeClr val="accent3"/>
                </a:solidFill>
              </a:rPr>
            </a:br>
            <a:r>
              <a:rPr lang="en-US" altLang="zh-CN" dirty="0" smtClean="0">
                <a:solidFill>
                  <a:schemeClr val="accent3"/>
                </a:solidFill>
              </a:rPr>
              <a:t>See </a:t>
            </a:r>
            <a:r>
              <a:rPr lang="en-US" altLang="zh-CN" u="sng" dirty="0" smtClean="0">
                <a:solidFill>
                  <a:schemeClr val="accent3"/>
                </a:solidFill>
                <a:hlinkClick r:id="rId2"/>
              </a:rPr>
              <a:t>Trademarks on intel.com</a:t>
            </a:r>
            <a:r>
              <a:rPr lang="en-US" altLang="zh-CN" dirty="0" smtClean="0">
                <a:solidFill>
                  <a:schemeClr val="accent3"/>
                </a:solidFill>
              </a:rPr>
              <a:t> for full list of Intel trademarks.</a:t>
            </a:r>
          </a:p>
          <a:p>
            <a:r>
              <a:rPr lang="en-US" altLang="zh-CN" dirty="0" smtClean="0">
                <a:solidFill>
                  <a:schemeClr val="accent3"/>
                </a:solidFill>
              </a:rPr>
              <a:t>Optimization Notice:</a:t>
            </a:r>
            <a:br>
              <a:rPr lang="en-US" altLang="zh-CN" dirty="0" smtClean="0">
                <a:solidFill>
                  <a:schemeClr val="accent3"/>
                </a:solidFill>
              </a:rPr>
            </a:br>
            <a:r>
              <a:rPr lang="en-US" altLang="zh-CN" dirty="0" smtClean="0">
                <a:solidFill>
                  <a:schemeClr val="accent3"/>
                </a:solidFill>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a:t>
            </a:r>
            <a:r>
              <a:rPr lang="zh-CN" altLang="zh-CN" dirty="0" smtClean="0">
                <a:solidFill>
                  <a:schemeClr val="accent3"/>
                </a:solidFill>
              </a:rPr>
              <a:t/>
            </a:r>
            <a:br>
              <a:rPr lang="zh-CN" altLang="zh-CN" dirty="0" smtClean="0">
                <a:solidFill>
                  <a:schemeClr val="accent3"/>
                </a:solidFill>
              </a:rPr>
            </a:br>
            <a:r>
              <a:rPr lang="en-US" altLang="zh-CN" dirty="0" smtClean="0">
                <a:solidFill>
                  <a:schemeClr val="accent3"/>
                </a:solidFill>
              </a:rPr>
              <a:t>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r>
              <a:rPr lang="en-US" altLang="zh-CN" dirty="0" smtClean="0">
                <a:solidFill>
                  <a:schemeClr val="accent3"/>
                </a:solidFill>
              </a:rPr>
              <a:t>Intel technologies may require enabled hardware, specific software, or services activation. Check with your system manufacturer or retailer.</a:t>
            </a:r>
          </a:p>
          <a:p>
            <a:r>
              <a:rPr lang="en-US" altLang="zh-CN" dirty="0" smtClean="0">
                <a:solidFill>
                  <a:schemeClr val="accent3"/>
                </a:solidFill>
              </a:rPr>
              <a:t>No computer system can be absolutely secure. Intel does not assume any liability for lost or stolen data or systems or any damages resulting from such losses.</a:t>
            </a:r>
          </a:p>
          <a:p>
            <a:r>
              <a:rPr lang="en-US" altLang="zh-CN" dirty="0" smtClean="0">
                <a:solidFill>
                  <a:schemeClr val="accent3"/>
                </a:solidFill>
              </a:rPr>
              <a:t>You may not use or facilitate the use of this document in connection with any infringement or other legal analysis concerning Intel products described herein. You agree to grant Intel a non-exclusive, royalty-free license to any patent claim thereafter drafted which includes subject matter disclosed herein.</a:t>
            </a:r>
          </a:p>
          <a:p>
            <a:r>
              <a:rPr lang="en-US" altLang="zh-CN" dirty="0" smtClean="0">
                <a:solidFill>
                  <a:schemeClr val="accent3"/>
                </a:solidFill>
              </a:rPr>
              <a:t>No license (express or implied, by estoppel or otherwise) to any intellectual property rights is granted by this document.</a:t>
            </a:r>
          </a:p>
          <a:p>
            <a:r>
              <a:rPr lang="en-US" altLang="zh-CN" dirty="0" smtClean="0">
                <a:solidFill>
                  <a:schemeClr val="accent3"/>
                </a:solidFill>
              </a:rPr>
              <a:t>The products described may contain design defects or errors known as errata which may cause the product to deviate from publish.</a:t>
            </a:r>
            <a:endParaRPr lang="zh-CN" altLang="en-US" dirty="0">
              <a:solidFill>
                <a:schemeClr val="accent3"/>
              </a:solidFill>
            </a:endParaRPr>
          </a:p>
        </p:txBody>
      </p:sp>
      <p:sp>
        <p:nvSpPr>
          <p:cNvPr id="6" name="TextBox 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t>Copyright © 2014 Intel Corporation.</a:t>
            </a:r>
            <a:endParaRPr lang="zh-CN" altLang="zh-CN" sz="1000" dirty="0"/>
          </a:p>
        </p:txBody>
      </p:sp>
    </p:spTree>
    <p:extLst>
      <p:ext uri="{BB962C8B-B14F-4D97-AF65-F5344CB8AC3E}">
        <p14:creationId xmlns:p14="http://schemas.microsoft.com/office/powerpoint/2010/main" val="195740542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661" y="1885951"/>
            <a:ext cx="6477000" cy="1021556"/>
          </a:xfrm>
        </p:spPr>
        <p:txBody>
          <a:bodyPr/>
          <a:lstStyle/>
          <a:p>
            <a:pPr algn="ctr"/>
            <a:r>
              <a:rPr lang="en-US" dirty="0" smtClean="0"/>
              <a:t>Spark SQL Overview</a:t>
            </a:r>
            <a:endParaRPr lang="en-US" dirty="0"/>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28988875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3123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Spark SQL in Spark</a:t>
            </a:r>
            <a:endParaRPr lang="en-US" dirty="0"/>
          </a:p>
        </p:txBody>
      </p:sp>
      <p:sp>
        <p:nvSpPr>
          <p:cNvPr id="2" name="Slide Number Placeholder 1"/>
          <p:cNvSpPr>
            <a:spLocks noGrp="1"/>
          </p:cNvSpPr>
          <p:nvPr>
            <p:ph type="sldNum" sz="quarter" idx="4"/>
          </p:nvPr>
        </p:nvSpPr>
        <p:spPr>
          <a:xfrm>
            <a:off x="6847840" y="4725114"/>
            <a:ext cx="2133600" cy="273844"/>
          </a:xfrm>
        </p:spPr>
        <p:txBody>
          <a:bodyPr/>
          <a:lstStyle/>
          <a:p>
            <a:fld id="{6A174EDC-730F-0E4F-8F7E-AD594D963D71}" type="slidenum">
              <a:rPr lang="en-US"/>
              <a:pPr/>
              <a:t>4</a:t>
            </a:fld>
            <a:endParaRPr lang="en-US"/>
          </a:p>
        </p:txBody>
      </p:sp>
      <p:sp>
        <p:nvSpPr>
          <p:cNvPr id="6" name="Rectangle 5"/>
          <p:cNvSpPr/>
          <p:nvPr/>
        </p:nvSpPr>
        <p:spPr>
          <a:xfrm>
            <a:off x="768532" y="1220527"/>
            <a:ext cx="1612727" cy="138070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a:solidFill>
                  <a:sysClr val="window" lastClr="FFFFFF"/>
                </a:solidFill>
                <a:latin typeface="Corbel"/>
              </a:rPr>
              <a:t>Spark Streaming</a:t>
            </a:r>
            <a:br>
              <a:rPr lang="en-US" sz="2500" kern="0" dirty="0">
                <a:solidFill>
                  <a:sysClr val="window" lastClr="FFFFFF"/>
                </a:solidFill>
                <a:latin typeface="Corbel"/>
              </a:rPr>
            </a:br>
            <a:r>
              <a:rPr lang="en-US" sz="2083" kern="0" dirty="0">
                <a:solidFill>
                  <a:sysClr val="window" lastClr="FFFFFF"/>
                </a:solidFill>
                <a:latin typeface="Corbel"/>
              </a:rPr>
              <a:t>real-time</a:t>
            </a:r>
          </a:p>
        </p:txBody>
      </p:sp>
      <p:sp>
        <p:nvSpPr>
          <p:cNvPr id="7" name="Rectangle 6"/>
          <p:cNvSpPr/>
          <p:nvPr/>
        </p:nvSpPr>
        <p:spPr>
          <a:xfrm>
            <a:off x="2638697" y="1220527"/>
            <a:ext cx="1657860" cy="138070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err="1">
                <a:solidFill>
                  <a:sysClr val="window" lastClr="FFFFFF"/>
                </a:solidFill>
                <a:latin typeface="Corbel"/>
              </a:rPr>
              <a:t>GraphX</a:t>
            </a:r>
            <a:endParaRPr lang="en-US" sz="2500" kern="0" dirty="0">
              <a:solidFill>
                <a:sysClr val="window" lastClr="FFFFFF"/>
              </a:solidFill>
              <a:latin typeface="Corbel"/>
            </a:endParaRPr>
          </a:p>
          <a:p>
            <a:pPr algn="ctr" defTabSz="761970">
              <a:defRPr/>
            </a:pPr>
            <a:r>
              <a:rPr lang="en-US" sz="2083" kern="0" dirty="0" smtClean="0">
                <a:solidFill>
                  <a:sysClr val="window" lastClr="FFFFFF"/>
                </a:solidFill>
                <a:latin typeface="Corbel"/>
              </a:rPr>
              <a:t>Graph</a:t>
            </a:r>
          </a:p>
          <a:p>
            <a:pPr algn="ctr" defTabSz="761970">
              <a:defRPr/>
            </a:pPr>
            <a:r>
              <a:rPr lang="en-US" sz="2083" kern="0" dirty="0" smtClean="0">
                <a:solidFill>
                  <a:sysClr val="window" lastClr="FFFFFF"/>
                </a:solidFill>
                <a:latin typeface="Corbel"/>
              </a:rPr>
              <a:t>(alpha)</a:t>
            </a:r>
            <a:endParaRPr lang="en-US" sz="2083" kern="0" dirty="0">
              <a:solidFill>
                <a:sysClr val="window" lastClr="FFFFFF"/>
              </a:solidFill>
              <a:latin typeface="Corbel"/>
            </a:endParaRPr>
          </a:p>
        </p:txBody>
      </p:sp>
      <p:sp>
        <p:nvSpPr>
          <p:cNvPr id="8" name="Rectangle 7"/>
          <p:cNvSpPr/>
          <p:nvPr/>
        </p:nvSpPr>
        <p:spPr>
          <a:xfrm>
            <a:off x="4553995" y="1220527"/>
            <a:ext cx="1633145" cy="1380702"/>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err="1">
                <a:solidFill>
                  <a:sysClr val="window" lastClr="FFFFFF"/>
                </a:solidFill>
                <a:latin typeface="Corbel"/>
              </a:rPr>
              <a:t>MLLib</a:t>
            </a:r>
            <a:endParaRPr lang="en-US" sz="2500" kern="0" dirty="0">
              <a:solidFill>
                <a:sysClr val="window" lastClr="FFFFFF"/>
              </a:solidFill>
              <a:latin typeface="Corbel"/>
            </a:endParaRPr>
          </a:p>
          <a:p>
            <a:pPr algn="ctr" defTabSz="761970">
              <a:defRPr/>
            </a:pPr>
            <a:r>
              <a:rPr lang="en-US" sz="2083" kern="0" dirty="0">
                <a:solidFill>
                  <a:sysClr val="window" lastClr="FFFFFF"/>
                </a:solidFill>
                <a:latin typeface="Corbel"/>
              </a:rPr>
              <a:t>M</a:t>
            </a:r>
            <a:r>
              <a:rPr lang="en-US" sz="2083" kern="0" dirty="0" smtClean="0">
                <a:solidFill>
                  <a:sysClr val="window" lastClr="FFFFFF"/>
                </a:solidFill>
                <a:latin typeface="Corbel"/>
              </a:rPr>
              <a:t>achine Learning</a:t>
            </a:r>
            <a:endParaRPr lang="en-US" sz="2083" kern="0" dirty="0">
              <a:solidFill>
                <a:sysClr val="window" lastClr="FFFFFF"/>
              </a:solidFill>
              <a:latin typeface="Corbel"/>
            </a:endParaRPr>
          </a:p>
        </p:txBody>
      </p:sp>
      <p:sp>
        <p:nvSpPr>
          <p:cNvPr id="9" name="Rectangle 8"/>
          <p:cNvSpPr/>
          <p:nvPr/>
        </p:nvSpPr>
        <p:spPr>
          <a:xfrm>
            <a:off x="768532" y="2835946"/>
            <a:ext cx="7364406" cy="505768"/>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smtClean="0">
                <a:solidFill>
                  <a:sysClr val="window" lastClr="FFFFFF"/>
                </a:solidFill>
                <a:latin typeface="Corbel"/>
              </a:rPr>
              <a:t>Spark Core</a:t>
            </a:r>
            <a:endParaRPr lang="en-US" sz="2083" kern="0" dirty="0">
              <a:solidFill>
                <a:sysClr val="window" lastClr="FFFFFF"/>
              </a:solidFill>
              <a:latin typeface="Corbel"/>
            </a:endParaRPr>
          </a:p>
        </p:txBody>
      </p:sp>
      <p:sp>
        <p:nvSpPr>
          <p:cNvPr id="10" name="Rectangle 9"/>
          <p:cNvSpPr/>
          <p:nvPr/>
        </p:nvSpPr>
        <p:spPr>
          <a:xfrm>
            <a:off x="6499793" y="1220527"/>
            <a:ext cx="1633145" cy="1380702"/>
          </a:xfrm>
          <a:prstGeom prst="rect">
            <a:avLst/>
          </a:prstGeom>
          <a:solidFill>
            <a:schemeClr val="tx2">
              <a:lumMod val="40000"/>
              <a:lumOff val="6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2500" kern="0" dirty="0" smtClean="0">
                <a:solidFill>
                  <a:schemeClr val="accent1"/>
                </a:solidFill>
                <a:latin typeface="Corbel"/>
              </a:rPr>
              <a:t>Spark SQL</a:t>
            </a:r>
            <a:endParaRPr lang="en-US" sz="2500" kern="0" dirty="0">
              <a:solidFill>
                <a:schemeClr val="accent1"/>
              </a:solidFill>
              <a:latin typeface="Corbel"/>
            </a:endParaRPr>
          </a:p>
        </p:txBody>
      </p:sp>
      <p:sp>
        <p:nvSpPr>
          <p:cNvPr id="11" name="TextBox 10"/>
          <p:cNvSpPr txBox="1"/>
          <p:nvPr/>
        </p:nvSpPr>
        <p:spPr>
          <a:xfrm>
            <a:off x="585936" y="3720765"/>
            <a:ext cx="7605192" cy="584775"/>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sz="1600" dirty="0" smtClean="0"/>
              <a:t>Spark SQL was first released in Spark 1.0 (May, 2014)</a:t>
            </a:r>
          </a:p>
          <a:p>
            <a:pPr marL="285750" indent="-285750">
              <a:buClr>
                <a:schemeClr val="accent1"/>
              </a:buClr>
              <a:buFont typeface="Wingdings" panose="05000000000000000000" pitchFamily="2" charset="2"/>
              <a:buChar char="n"/>
            </a:pPr>
            <a:r>
              <a:rPr lang="en-US" altLang="zh-CN" sz="1600" dirty="0" smtClean="0"/>
              <a:t>Initial committed </a:t>
            </a:r>
            <a:r>
              <a:rPr lang="en-US" altLang="zh-CN" sz="1600" dirty="0"/>
              <a:t>by Michael </a:t>
            </a:r>
            <a:r>
              <a:rPr lang="en-US" altLang="zh-CN" sz="1600" dirty="0" err="1" smtClean="0"/>
              <a:t>Armbrust</a:t>
            </a:r>
            <a:r>
              <a:rPr lang="en-US" altLang="zh-CN" sz="1600" dirty="0"/>
              <a:t> </a:t>
            </a:r>
            <a:r>
              <a:rPr lang="en-US" altLang="zh-CN" sz="1600" dirty="0" smtClean="0"/>
              <a:t>&amp; Reynold Xin from </a:t>
            </a:r>
            <a:r>
              <a:rPr lang="en-US" altLang="zh-CN" sz="1600" dirty="0" err="1" smtClean="0"/>
              <a:t>Databricks</a:t>
            </a:r>
            <a:endParaRPr lang="zh-CN" altLang="en-US" sz="1600" dirty="0"/>
          </a:p>
        </p:txBody>
      </p:sp>
      <p:sp>
        <p:nvSpPr>
          <p:cNvPr id="12" name="TextBox 1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604730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Spark SQL Component </a:t>
            </a:r>
            <a:r>
              <a:rPr lang="en-US" altLang="zh-CN" dirty="0" smtClean="0"/>
              <a:t>Stack (User Perspective)</a:t>
            </a:r>
            <a:r>
              <a:rPr lang="zh-CN" altLang="en-US" dirty="0"/>
              <a:t/>
            </a:r>
            <a:br>
              <a:rPr lang="zh-CN" altLang="en-US" dirty="0"/>
            </a:br>
            <a:endParaRPr lang="zh-CN" altLang="en-US" dirty="0"/>
          </a:p>
        </p:txBody>
      </p:sp>
      <p:sp>
        <p:nvSpPr>
          <p:cNvPr id="4" name="Content Placeholder 3"/>
          <p:cNvSpPr>
            <a:spLocks noGrp="1"/>
          </p:cNvSpPr>
          <p:nvPr>
            <p:ph idx="13"/>
          </p:nvPr>
        </p:nvSpPr>
        <p:spPr>
          <a:xfrm>
            <a:off x="276869" y="1225751"/>
            <a:ext cx="5328715" cy="2812297"/>
          </a:xfrm>
        </p:spPr>
        <p:txBody>
          <a:bodyPr>
            <a:normAutofit/>
          </a:bodyPr>
          <a:lstStyle/>
          <a:p>
            <a:pPr>
              <a:buFont typeface="Wingdings" panose="05000000000000000000" pitchFamily="2" charset="2"/>
              <a:buChar char="n"/>
            </a:pPr>
            <a:r>
              <a:rPr lang="en-US" altLang="zh-CN" sz="1600" dirty="0"/>
              <a:t>Hive-like interface(JDBC Service / CLI)</a:t>
            </a:r>
          </a:p>
          <a:p>
            <a:pPr>
              <a:buFont typeface="Wingdings" panose="05000000000000000000" pitchFamily="2" charset="2"/>
              <a:buChar char="n"/>
            </a:pPr>
            <a:r>
              <a:rPr lang="en-US" altLang="zh-CN" sz="1600" dirty="0" smtClean="0"/>
              <a:t>SQL API support </a:t>
            </a:r>
            <a:r>
              <a:rPr lang="en-US" altLang="zh-CN" sz="1600" dirty="0"/>
              <a:t>(LINQ-like)</a:t>
            </a:r>
            <a:endParaRPr lang="en-US" altLang="zh-CN" sz="1600" dirty="0" smtClean="0"/>
          </a:p>
          <a:p>
            <a:pPr>
              <a:buFont typeface="Wingdings" panose="05000000000000000000" pitchFamily="2" charset="2"/>
              <a:buChar char="n"/>
            </a:pPr>
            <a:r>
              <a:rPr lang="en-US" altLang="zh-CN" sz="1600" dirty="0" smtClean="0"/>
              <a:t>Both </a:t>
            </a:r>
            <a:r>
              <a:rPr lang="en-US" altLang="zh-CN" sz="1600" dirty="0" err="1" smtClean="0"/>
              <a:t>HiveQL</a:t>
            </a:r>
            <a:r>
              <a:rPr lang="en-US" altLang="zh-CN" sz="1600" dirty="0" smtClean="0"/>
              <a:t> </a:t>
            </a:r>
            <a:r>
              <a:rPr lang="en-US" altLang="zh-CN" sz="1600" dirty="0"/>
              <a:t>&amp; Simple SQL </a:t>
            </a:r>
            <a:r>
              <a:rPr lang="en-US" altLang="zh-CN" sz="1600" dirty="0" smtClean="0"/>
              <a:t>dialects are Supported</a:t>
            </a:r>
          </a:p>
          <a:p>
            <a:pPr>
              <a:buFont typeface="Wingdings" panose="05000000000000000000" pitchFamily="2" charset="2"/>
              <a:buChar char="n"/>
            </a:pPr>
            <a:r>
              <a:rPr lang="en-US" altLang="zh-CN" sz="1600" dirty="0" smtClean="0"/>
              <a:t>DDL is 100</a:t>
            </a:r>
            <a:r>
              <a:rPr lang="en-US" altLang="zh-CN" sz="1600" dirty="0"/>
              <a:t>% </a:t>
            </a:r>
            <a:r>
              <a:rPr lang="en-US" altLang="zh-CN" sz="1600" dirty="0" smtClean="0"/>
              <a:t>compatible </a:t>
            </a:r>
            <a:r>
              <a:rPr lang="en-US" altLang="zh-CN" sz="1600" dirty="0"/>
              <a:t>with </a:t>
            </a:r>
            <a:r>
              <a:rPr lang="en-US" altLang="zh-CN" sz="1600" dirty="0" smtClean="0"/>
              <a:t>Hive</a:t>
            </a:r>
          </a:p>
          <a:p>
            <a:pPr>
              <a:buFont typeface="Wingdings" panose="05000000000000000000" pitchFamily="2" charset="2"/>
              <a:buChar char="n"/>
            </a:pPr>
            <a:r>
              <a:rPr lang="en-US" altLang="zh-CN" sz="1600" dirty="0" err="1" smtClean="0"/>
              <a:t>HiveQL</a:t>
            </a:r>
            <a:r>
              <a:rPr lang="en-US" altLang="zh-CN" sz="1600" dirty="0" smtClean="0"/>
              <a:t> aims to 100% compatible with Hive DML</a:t>
            </a:r>
          </a:p>
          <a:p>
            <a:pPr>
              <a:buFont typeface="Wingdings" panose="05000000000000000000" pitchFamily="2" charset="2"/>
              <a:buChar char="n"/>
            </a:pPr>
            <a:r>
              <a:rPr lang="en-US" altLang="zh-CN" sz="1600" dirty="0" smtClean="0"/>
              <a:t>Simple SQL dialect is now very weak in functionality, but easy to extend</a:t>
            </a:r>
            <a:endParaRPr lang="zh-CN" altLang="en-US" sz="1600" dirty="0"/>
          </a:p>
          <a:p>
            <a:pPr>
              <a:buFont typeface="Wingdings" panose="05000000000000000000" pitchFamily="2" charset="2"/>
              <a:buChar char="n"/>
            </a:pPr>
            <a:endParaRPr lang="zh-CN" altLang="en-US" sz="1600"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5</a:t>
            </a:fld>
            <a:endParaRPr lang="en-US" dirty="0"/>
          </a:p>
        </p:txBody>
      </p:sp>
      <p:sp>
        <p:nvSpPr>
          <p:cNvPr id="24" name="Rectangle 23"/>
          <p:cNvSpPr/>
          <p:nvPr/>
        </p:nvSpPr>
        <p:spPr>
          <a:xfrm>
            <a:off x="5936633" y="2369129"/>
            <a:ext cx="2794583" cy="1670859"/>
          </a:xfrm>
          <a:prstGeom prst="rect">
            <a:avLst/>
          </a:prstGeom>
          <a:solidFill>
            <a:schemeClr val="accent1">
              <a:lumMod val="20000"/>
              <a:lumOff val="8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endParaRPr lang="en-US" sz="1400" kern="0" dirty="0">
              <a:solidFill>
                <a:sysClr val="window" lastClr="FFFFFF"/>
              </a:solidFill>
              <a:latin typeface="Corbel"/>
            </a:endParaRPr>
          </a:p>
        </p:txBody>
      </p:sp>
      <p:sp>
        <p:nvSpPr>
          <p:cNvPr id="25" name="Rectangle 24"/>
          <p:cNvSpPr/>
          <p:nvPr/>
        </p:nvSpPr>
        <p:spPr>
          <a:xfrm>
            <a:off x="6054518" y="3661279"/>
            <a:ext cx="2568632" cy="276578"/>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Spark Core</a:t>
            </a:r>
            <a:endParaRPr lang="en-US" sz="1400" kern="0" dirty="0">
              <a:solidFill>
                <a:schemeClr val="bg1"/>
              </a:solidFill>
              <a:latin typeface="Corbel"/>
            </a:endParaRPr>
          </a:p>
        </p:txBody>
      </p:sp>
      <p:sp>
        <p:nvSpPr>
          <p:cNvPr id="26" name="Rectangle 25"/>
          <p:cNvSpPr/>
          <p:nvPr/>
        </p:nvSpPr>
        <p:spPr>
          <a:xfrm>
            <a:off x="6054518" y="3316074"/>
            <a:ext cx="2568632" cy="293132"/>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Spark Execution Operators</a:t>
            </a:r>
            <a:endParaRPr lang="en-US" sz="1400" kern="0" dirty="0">
              <a:solidFill>
                <a:schemeClr val="bg1"/>
              </a:solidFill>
              <a:latin typeface="Corbel"/>
            </a:endParaRPr>
          </a:p>
        </p:txBody>
      </p:sp>
      <p:sp>
        <p:nvSpPr>
          <p:cNvPr id="27" name="Rectangle 26"/>
          <p:cNvSpPr/>
          <p:nvPr/>
        </p:nvSpPr>
        <p:spPr>
          <a:xfrm>
            <a:off x="6051449" y="2948285"/>
            <a:ext cx="2571702" cy="306535"/>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Catalyst</a:t>
            </a:r>
            <a:endParaRPr lang="en-US" sz="1400" kern="0" dirty="0">
              <a:solidFill>
                <a:schemeClr val="bg1"/>
              </a:solidFill>
              <a:latin typeface="Corbel"/>
            </a:endParaRPr>
          </a:p>
        </p:txBody>
      </p:sp>
      <p:sp>
        <p:nvSpPr>
          <p:cNvPr id="28" name="Rectangle 27"/>
          <p:cNvSpPr/>
          <p:nvPr/>
        </p:nvSpPr>
        <p:spPr>
          <a:xfrm>
            <a:off x="6055567" y="2590643"/>
            <a:ext cx="1237673" cy="306535"/>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Hive QL</a:t>
            </a:r>
            <a:endParaRPr lang="en-US" sz="1400" kern="0" dirty="0">
              <a:solidFill>
                <a:schemeClr val="bg1"/>
              </a:solidFill>
              <a:latin typeface="Corbel"/>
            </a:endParaRPr>
          </a:p>
        </p:txBody>
      </p:sp>
      <p:sp>
        <p:nvSpPr>
          <p:cNvPr id="29" name="Rectangle 28"/>
          <p:cNvSpPr/>
          <p:nvPr/>
        </p:nvSpPr>
        <p:spPr>
          <a:xfrm>
            <a:off x="7383800" y="2590643"/>
            <a:ext cx="1225592" cy="306535"/>
          </a:xfrm>
          <a:prstGeom prst="rect">
            <a:avLst/>
          </a:prstGeom>
          <a:solidFill>
            <a:schemeClr val="accent2"/>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solidFill>
                  <a:schemeClr val="bg1"/>
                </a:solidFill>
                <a:latin typeface="Corbel"/>
              </a:rPr>
              <a:t>Simple SQL</a:t>
            </a:r>
            <a:endParaRPr lang="en-US" sz="1400" kern="0" dirty="0">
              <a:solidFill>
                <a:schemeClr val="bg1"/>
              </a:solidFill>
              <a:latin typeface="Corbel"/>
            </a:endParaRPr>
          </a:p>
        </p:txBody>
      </p:sp>
      <p:sp>
        <p:nvSpPr>
          <p:cNvPr id="30" name="Rectangle 29"/>
          <p:cNvSpPr/>
          <p:nvPr/>
        </p:nvSpPr>
        <p:spPr>
          <a:xfrm>
            <a:off x="7923709" y="2027177"/>
            <a:ext cx="807507" cy="275871"/>
          </a:xfrm>
          <a:prstGeom prst="rect">
            <a:avLst/>
          </a:prstGeom>
          <a:solidFill>
            <a:schemeClr val="accent2">
              <a:lumMod val="20000"/>
              <a:lumOff val="8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latin typeface="Corbel"/>
              </a:rPr>
              <a:t>SQL API</a:t>
            </a:r>
            <a:endParaRPr lang="en-US" sz="1400" kern="0" dirty="0">
              <a:latin typeface="Corbel"/>
            </a:endParaRPr>
          </a:p>
        </p:txBody>
      </p:sp>
      <p:sp>
        <p:nvSpPr>
          <p:cNvPr id="31" name="Rectangle 30"/>
          <p:cNvSpPr/>
          <p:nvPr/>
        </p:nvSpPr>
        <p:spPr>
          <a:xfrm>
            <a:off x="5928018" y="2027177"/>
            <a:ext cx="804311" cy="275872"/>
          </a:xfrm>
          <a:prstGeom prst="rect">
            <a:avLst/>
          </a:prstGeom>
          <a:solidFill>
            <a:schemeClr val="accent2">
              <a:lumMod val="20000"/>
              <a:lumOff val="8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latin typeface="Corbel"/>
              </a:rPr>
              <a:t>CLI</a:t>
            </a:r>
            <a:endParaRPr lang="en-US" sz="1400" kern="0" dirty="0">
              <a:latin typeface="Corbel"/>
            </a:endParaRPr>
          </a:p>
        </p:txBody>
      </p:sp>
      <p:sp>
        <p:nvSpPr>
          <p:cNvPr id="32" name="Flowchart: Predefined Process 31"/>
          <p:cNvSpPr/>
          <p:nvPr/>
        </p:nvSpPr>
        <p:spPr bwMode="auto">
          <a:xfrm>
            <a:off x="6808086" y="1478169"/>
            <a:ext cx="1923130" cy="296839"/>
          </a:xfrm>
          <a:prstGeom prst="flowChartPredefinedProcess">
            <a:avLst/>
          </a:prstGeom>
          <a:solidFill>
            <a:schemeClr val="accent2">
              <a:lumMod val="20000"/>
              <a:lumOff val="80000"/>
            </a:schemeClr>
          </a:solidFill>
          <a:ln>
            <a:solidFill>
              <a:schemeClr val="bg2">
                <a:lumMod val="50000"/>
                <a:lumOff val="50000"/>
              </a:schemeClr>
            </a:solidFill>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r>
              <a:rPr kumimoji="0" lang="en-US" altLang="zh-CN" sz="1400" b="0" i="0" u="none" strike="noStrike" cap="none" normalizeH="0" baseline="0" dirty="0" smtClean="0">
                <a:ln>
                  <a:noFill/>
                </a:ln>
                <a:effectLst/>
                <a:latin typeface="Verdana" pitchFamily="34" charset="0"/>
              </a:rPr>
              <a:t>User Application</a:t>
            </a:r>
            <a:endParaRPr kumimoji="0" lang="zh-CN" altLang="en-US" sz="1400" b="0" i="0" u="none" strike="noStrike" cap="none" normalizeH="0" baseline="0" dirty="0" smtClean="0">
              <a:ln>
                <a:noFill/>
              </a:ln>
              <a:effectLst/>
              <a:latin typeface="Verdana" pitchFamily="34" charset="0"/>
            </a:endParaRPr>
          </a:p>
        </p:txBody>
      </p:sp>
      <p:sp>
        <p:nvSpPr>
          <p:cNvPr id="33" name="Rectangle 32"/>
          <p:cNvSpPr/>
          <p:nvPr/>
        </p:nvSpPr>
        <p:spPr>
          <a:xfrm>
            <a:off x="6808086" y="2027177"/>
            <a:ext cx="1054230" cy="275872"/>
          </a:xfrm>
          <a:prstGeom prst="rect">
            <a:avLst/>
          </a:prstGeom>
          <a:solidFill>
            <a:schemeClr val="accent2">
              <a:lumMod val="20000"/>
              <a:lumOff val="80000"/>
            </a:schemeClr>
          </a:solidFill>
          <a:ln w="9525" cap="flat" cmpd="sng" algn="ctr">
            <a:solidFill>
              <a:srgbClr val="4F81BD">
                <a:shade val="95000"/>
                <a:satMod val="105000"/>
              </a:srgbClr>
            </a:solid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400" kern="0" dirty="0" smtClean="0">
                <a:latin typeface="Corbel"/>
              </a:rPr>
              <a:t>JDBC Service</a:t>
            </a:r>
            <a:endParaRPr lang="en-US" sz="1400" kern="0" dirty="0">
              <a:latin typeface="Corbel"/>
            </a:endParaRPr>
          </a:p>
        </p:txBody>
      </p:sp>
      <p:pic>
        <p:nvPicPr>
          <p:cNvPr id="34" name="Picture 33"/>
          <p:cNvPicPr>
            <a:picLocks noChangeAspect="1"/>
          </p:cNvPicPr>
          <p:nvPr/>
        </p:nvPicPr>
        <p:blipFill>
          <a:blip r:embed="rId2"/>
          <a:stretch>
            <a:fillRect/>
          </a:stretch>
        </p:blipFill>
        <p:spPr>
          <a:xfrm>
            <a:off x="5881302" y="1225751"/>
            <a:ext cx="793101" cy="662480"/>
          </a:xfrm>
          <a:prstGeom prst="rect">
            <a:avLst/>
          </a:prstGeom>
        </p:spPr>
      </p:pic>
      <p:sp>
        <p:nvSpPr>
          <p:cNvPr id="35" name="Rectangle 34"/>
          <p:cNvSpPr/>
          <p:nvPr/>
        </p:nvSpPr>
        <p:spPr>
          <a:xfrm>
            <a:off x="6358142" y="2375371"/>
            <a:ext cx="935098" cy="183767"/>
          </a:xfrm>
          <a:prstGeom prst="rect">
            <a:avLst/>
          </a:prstGeom>
          <a:solidFill>
            <a:schemeClr val="accent1">
              <a:lumMod val="40000"/>
              <a:lumOff val="60000"/>
            </a:schemeClr>
          </a:solidFill>
          <a:ln w="9525" cap="flat" cmpd="sng" algn="ctr">
            <a:no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050" kern="0" dirty="0" smtClean="0">
                <a:latin typeface="Corbel"/>
              </a:rPr>
              <a:t>Hive Meta Store</a:t>
            </a:r>
            <a:endParaRPr lang="en-US" sz="1050" kern="0" dirty="0">
              <a:latin typeface="Corbel"/>
            </a:endParaRPr>
          </a:p>
        </p:txBody>
      </p:sp>
      <p:sp>
        <p:nvSpPr>
          <p:cNvPr id="36" name="Rectangle 35"/>
          <p:cNvSpPr/>
          <p:nvPr/>
        </p:nvSpPr>
        <p:spPr>
          <a:xfrm>
            <a:off x="7383800" y="2369294"/>
            <a:ext cx="935098" cy="183767"/>
          </a:xfrm>
          <a:prstGeom prst="rect">
            <a:avLst/>
          </a:prstGeom>
          <a:solidFill>
            <a:schemeClr val="accent1">
              <a:lumMod val="40000"/>
              <a:lumOff val="60000"/>
            </a:schemeClr>
          </a:solidFill>
          <a:ln w="9525" cap="flat" cmpd="sng" algn="ctr">
            <a:noFill/>
            <a:prstDash val="solid"/>
            <a:headEnd type="none" w="med" len="med"/>
            <a:tailEnd type="none"/>
          </a:ln>
          <a:effectLst>
            <a:outerShdw blurRad="40000" dist="23000" dir="5400000" rotWithShape="0">
              <a:srgbClr val="000000">
                <a:alpha val="35000"/>
              </a:srgbClr>
            </a:outerShdw>
          </a:effectLst>
        </p:spPr>
        <p:txBody>
          <a:bodyPr lIns="0" rIns="0" rtlCol="0" anchor="ctr"/>
          <a:lstStyle/>
          <a:p>
            <a:pPr algn="ctr" defTabSz="761970">
              <a:defRPr/>
            </a:pPr>
            <a:r>
              <a:rPr lang="en-US" sz="1050" kern="0" dirty="0" smtClean="0">
                <a:latin typeface="Corbel"/>
              </a:rPr>
              <a:t>Simple Catalog</a:t>
            </a:r>
            <a:endParaRPr lang="en-US" sz="1050" kern="0" dirty="0">
              <a:latin typeface="Corbel"/>
            </a:endParaRPr>
          </a:p>
        </p:txBody>
      </p:sp>
      <p:sp>
        <p:nvSpPr>
          <p:cNvPr id="39" name="Down Arrow 38"/>
          <p:cNvSpPr/>
          <p:nvPr/>
        </p:nvSpPr>
        <p:spPr bwMode="auto">
          <a:xfrm rot="10800000">
            <a:off x="6222087" y="1826115"/>
            <a:ext cx="216172" cy="148989"/>
          </a:xfrm>
          <a:prstGeom prst="downArrow">
            <a:avLst/>
          </a:prstGeom>
          <a:solidFill>
            <a:srgbClr val="FFC000"/>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2" name="Down Arrow 41"/>
          <p:cNvSpPr/>
          <p:nvPr/>
        </p:nvSpPr>
        <p:spPr bwMode="auto">
          <a:xfrm rot="10800000">
            <a:off x="7225838" y="1824878"/>
            <a:ext cx="216172" cy="148989"/>
          </a:xfrm>
          <a:prstGeom prst="downArrow">
            <a:avLst/>
          </a:prstGeom>
          <a:solidFill>
            <a:srgbClr val="FFC000"/>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3" name="Down Arrow 42"/>
          <p:cNvSpPr/>
          <p:nvPr/>
        </p:nvSpPr>
        <p:spPr bwMode="auto">
          <a:xfrm rot="10800000">
            <a:off x="8219376" y="1826115"/>
            <a:ext cx="216172" cy="148989"/>
          </a:xfrm>
          <a:prstGeom prst="downArrow">
            <a:avLst/>
          </a:prstGeom>
          <a:solidFill>
            <a:srgbClr val="FFC000"/>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44" name="Down Arrow 43"/>
          <p:cNvSpPr/>
          <p:nvPr/>
        </p:nvSpPr>
        <p:spPr bwMode="auto">
          <a:xfrm rot="5400000">
            <a:off x="6591914" y="1556991"/>
            <a:ext cx="216172" cy="148989"/>
          </a:xfrm>
          <a:prstGeom prst="downArrow">
            <a:avLst/>
          </a:prstGeom>
          <a:solidFill>
            <a:srgbClr val="FFC000"/>
          </a:solidFill>
          <a:ln>
            <a:noFill/>
          </a:ln>
          <a:effectLst/>
          <a:extLst/>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20000"/>
              </a:spcBef>
              <a:spcAft>
                <a:spcPct val="0"/>
              </a:spcAft>
              <a:buClrTx/>
              <a:buSzPct val="130000"/>
              <a:buFontTx/>
              <a:buNone/>
              <a:tabLst/>
            </a:pPr>
            <a:endParaRPr kumimoji="0" lang="zh-CN" altLang="en-US" sz="1400" b="0" i="0" u="none" strike="noStrike" cap="none" normalizeH="0" baseline="0" smtClean="0">
              <a:ln>
                <a:noFill/>
              </a:ln>
              <a:solidFill>
                <a:schemeClr val="tx1"/>
              </a:solidFill>
              <a:effectLst/>
              <a:latin typeface="Verdana" pitchFamily="34" charset="0"/>
            </a:endParaRPr>
          </a:p>
        </p:txBody>
      </p:sp>
      <p:sp>
        <p:nvSpPr>
          <p:cNvPr id="22" name="TextBox 2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3586788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Spark SQL Architecture</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6</a:t>
            </a:fld>
            <a:endParaRPr lang="en-US" dirty="0"/>
          </a:p>
        </p:txBody>
      </p:sp>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0" y="1287435"/>
            <a:ext cx="7617005" cy="3240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Brace 3"/>
          <p:cNvSpPr/>
          <p:nvPr/>
        </p:nvSpPr>
        <p:spPr>
          <a:xfrm rot="5400000">
            <a:off x="3444354" y="1226595"/>
            <a:ext cx="262718" cy="2975213"/>
          </a:xfrm>
          <a:prstGeom prst="rightBrace">
            <a:avLst>
              <a:gd name="adj1" fmla="val 8333"/>
              <a:gd name="adj2" fmla="val 502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3575713" y="2728692"/>
            <a:ext cx="920445" cy="369332"/>
          </a:xfrm>
          <a:prstGeom prst="rect">
            <a:avLst/>
          </a:prstGeom>
          <a:noFill/>
        </p:spPr>
        <p:txBody>
          <a:bodyPr wrap="none" rtlCol="0">
            <a:spAutoFit/>
          </a:bodyPr>
          <a:lstStyle/>
          <a:p>
            <a:r>
              <a:rPr lang="en-US" dirty="0" smtClean="0">
                <a:solidFill>
                  <a:srgbClr val="0094C8"/>
                </a:solidFill>
              </a:rPr>
              <a:t>Catalyst</a:t>
            </a:r>
            <a:endParaRPr lang="en-US" dirty="0">
              <a:solidFill>
                <a:srgbClr val="0094C8"/>
              </a:solidFill>
            </a:endParaRPr>
          </a:p>
        </p:txBody>
      </p:sp>
      <p:sp>
        <p:nvSpPr>
          <p:cNvPr id="8" name="Right Brace 7"/>
          <p:cNvSpPr/>
          <p:nvPr/>
        </p:nvSpPr>
        <p:spPr>
          <a:xfrm rot="16200000">
            <a:off x="6484016" y="-244545"/>
            <a:ext cx="262718" cy="2899394"/>
          </a:xfrm>
          <a:prstGeom prst="rightBrace">
            <a:avLst>
              <a:gd name="adj1" fmla="val 8333"/>
              <a:gd name="adj2" fmla="val 502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615375" y="850356"/>
            <a:ext cx="973921" cy="369332"/>
          </a:xfrm>
          <a:prstGeom prst="rect">
            <a:avLst/>
          </a:prstGeom>
          <a:noFill/>
        </p:spPr>
        <p:txBody>
          <a:bodyPr wrap="none" rtlCol="0">
            <a:spAutoFit/>
          </a:bodyPr>
          <a:lstStyle/>
          <a:p>
            <a:r>
              <a:rPr lang="en-US" dirty="0" smtClean="0">
                <a:solidFill>
                  <a:srgbClr val="0094C8"/>
                </a:solidFill>
              </a:rPr>
              <a:t>Backend</a:t>
            </a:r>
            <a:endParaRPr lang="en-US" dirty="0">
              <a:solidFill>
                <a:srgbClr val="0094C8"/>
              </a:solidFill>
            </a:endParaRPr>
          </a:p>
        </p:txBody>
      </p:sp>
      <p:sp>
        <p:nvSpPr>
          <p:cNvPr id="10" name="Right Brace 9"/>
          <p:cNvSpPr/>
          <p:nvPr/>
        </p:nvSpPr>
        <p:spPr>
          <a:xfrm rot="16200000">
            <a:off x="1211801" y="466622"/>
            <a:ext cx="262718" cy="1489892"/>
          </a:xfrm>
          <a:prstGeom prst="rightBrace">
            <a:avLst>
              <a:gd name="adj1" fmla="val 8333"/>
              <a:gd name="adj2" fmla="val 5021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1343160" y="850356"/>
            <a:ext cx="1041952" cy="369332"/>
          </a:xfrm>
          <a:prstGeom prst="rect">
            <a:avLst/>
          </a:prstGeom>
          <a:noFill/>
        </p:spPr>
        <p:txBody>
          <a:bodyPr wrap="none" rtlCol="0">
            <a:spAutoFit/>
          </a:bodyPr>
          <a:lstStyle/>
          <a:p>
            <a:r>
              <a:rPr lang="en-US" dirty="0" smtClean="0">
                <a:solidFill>
                  <a:srgbClr val="0094C8"/>
                </a:solidFill>
              </a:rPr>
              <a:t>Frontend</a:t>
            </a:r>
            <a:endParaRPr lang="en-US" dirty="0">
              <a:solidFill>
                <a:srgbClr val="0094C8"/>
              </a:solidFill>
            </a:endParaRPr>
          </a:p>
        </p:txBody>
      </p:sp>
      <p:sp>
        <p:nvSpPr>
          <p:cNvPr id="12" name="TextBox 1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
        <p:nvSpPr>
          <p:cNvPr id="3" name="TextBox 2"/>
          <p:cNvSpPr txBox="1"/>
          <p:nvPr/>
        </p:nvSpPr>
        <p:spPr>
          <a:xfrm>
            <a:off x="5806051" y="4251033"/>
            <a:ext cx="2356864" cy="276999"/>
          </a:xfrm>
          <a:prstGeom prst="rect">
            <a:avLst/>
          </a:prstGeom>
          <a:noFill/>
        </p:spPr>
        <p:txBody>
          <a:bodyPr wrap="none" rtlCol="0">
            <a:spAutoFit/>
          </a:bodyPr>
          <a:lstStyle/>
          <a:p>
            <a:r>
              <a:rPr lang="en-US" sz="1200" dirty="0" smtClean="0"/>
              <a:t>By Michael </a:t>
            </a:r>
            <a:r>
              <a:rPr lang="en-US" sz="1200" dirty="0" err="1" smtClean="0"/>
              <a:t>Armbrust</a:t>
            </a:r>
            <a:r>
              <a:rPr lang="en-US" sz="1200" dirty="0" smtClean="0"/>
              <a:t> @ </a:t>
            </a:r>
            <a:r>
              <a:rPr lang="en-US" sz="1200" dirty="0" err="1" smtClean="0"/>
              <a:t>Databricks</a:t>
            </a:r>
            <a:endParaRPr lang="en-US" sz="1200" dirty="0"/>
          </a:p>
        </p:txBody>
      </p:sp>
    </p:spTree>
    <p:extLst>
      <p:ext uri="{BB962C8B-B14F-4D97-AF65-F5344CB8AC3E}">
        <p14:creationId xmlns:p14="http://schemas.microsoft.com/office/powerpoint/2010/main" val="281459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2" presetClass="entr" presetSubtype="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661" y="1885951"/>
            <a:ext cx="6477000" cy="1021556"/>
          </a:xfrm>
        </p:spPr>
        <p:txBody>
          <a:bodyPr/>
          <a:lstStyle/>
          <a:p>
            <a:pPr algn="ctr">
              <a:spcAft>
                <a:spcPts val="600"/>
              </a:spcAft>
            </a:pPr>
            <a:r>
              <a:rPr lang="en-US" altLang="zh-CN" sz="4000" dirty="0"/>
              <a:t>Catalyst in Depth</a:t>
            </a:r>
          </a:p>
        </p:txBody>
      </p:sp>
      <p:sp>
        <p:nvSpPr>
          <p:cNvPr id="3" name="TextBox 2"/>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7493813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Understand Some Terminology</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8</a:t>
            </a:fld>
            <a:endParaRPr lang="en-US" dirty="0"/>
          </a:p>
        </p:txBody>
      </p:sp>
      <p:sp>
        <p:nvSpPr>
          <p:cNvPr id="7" name="Content Placeholder 3"/>
          <p:cNvSpPr>
            <a:spLocks noGrp="1"/>
          </p:cNvSpPr>
          <p:nvPr>
            <p:ph idx="13"/>
          </p:nvPr>
        </p:nvSpPr>
        <p:spPr>
          <a:xfrm>
            <a:off x="231787" y="1063229"/>
            <a:ext cx="5507097" cy="3276604"/>
          </a:xfrm>
        </p:spPr>
        <p:txBody>
          <a:bodyPr>
            <a:noAutofit/>
          </a:bodyPr>
          <a:lstStyle/>
          <a:p>
            <a:pPr>
              <a:buFont typeface="Wingdings" panose="05000000000000000000" pitchFamily="2" charset="2"/>
              <a:buChar char="n"/>
            </a:pPr>
            <a:r>
              <a:rPr lang="en-US" altLang="zh-CN" sz="1400" dirty="0"/>
              <a:t>Logical and </a:t>
            </a:r>
            <a:r>
              <a:rPr lang="en-US" altLang="zh-CN" sz="1400" dirty="0" smtClean="0"/>
              <a:t>Physical </a:t>
            </a:r>
            <a:r>
              <a:rPr lang="en-US" altLang="zh-CN" sz="1400" dirty="0"/>
              <a:t>query plans</a:t>
            </a:r>
          </a:p>
          <a:p>
            <a:pPr lvl="1">
              <a:buFont typeface="Wingdings" panose="05000000000000000000" pitchFamily="2" charset="2"/>
              <a:buChar char="n"/>
            </a:pPr>
            <a:r>
              <a:rPr lang="en-US" altLang="zh-CN" sz="1400" dirty="0" smtClean="0"/>
              <a:t>Both </a:t>
            </a:r>
            <a:r>
              <a:rPr lang="en-US" altLang="zh-CN" sz="1400" dirty="0"/>
              <a:t>are trees representing query evaluation</a:t>
            </a:r>
          </a:p>
          <a:p>
            <a:pPr lvl="1">
              <a:buFont typeface="Wingdings" panose="05000000000000000000" pitchFamily="2" charset="2"/>
              <a:buChar char="n"/>
            </a:pPr>
            <a:r>
              <a:rPr lang="en-US" altLang="zh-CN" sz="1400" dirty="0" smtClean="0"/>
              <a:t>Internal </a:t>
            </a:r>
            <a:r>
              <a:rPr lang="en-US" altLang="zh-CN" sz="1400" dirty="0"/>
              <a:t>nodes are operators over the </a:t>
            </a:r>
            <a:r>
              <a:rPr lang="en-US" altLang="zh-CN" sz="1400" dirty="0" smtClean="0"/>
              <a:t>data</a:t>
            </a:r>
            <a:endParaRPr lang="en-US" altLang="zh-CN" sz="1400" dirty="0"/>
          </a:p>
          <a:p>
            <a:pPr lvl="1">
              <a:buFont typeface="Wingdings" panose="05000000000000000000" pitchFamily="2" charset="2"/>
              <a:buChar char="n"/>
            </a:pPr>
            <a:r>
              <a:rPr lang="en-US" altLang="zh-CN" sz="1400" dirty="0" smtClean="0"/>
              <a:t>Logical </a:t>
            </a:r>
            <a:r>
              <a:rPr lang="en-US" altLang="zh-CN" sz="1400" dirty="0"/>
              <a:t>plan is higher-level and algebraic</a:t>
            </a:r>
          </a:p>
          <a:p>
            <a:pPr lvl="1">
              <a:buFont typeface="Wingdings" panose="05000000000000000000" pitchFamily="2" charset="2"/>
              <a:buChar char="n"/>
            </a:pPr>
            <a:r>
              <a:rPr lang="en-US" altLang="zh-CN" sz="1400" dirty="0"/>
              <a:t>Physical plan is lower-level and operational</a:t>
            </a:r>
          </a:p>
          <a:p>
            <a:pPr>
              <a:buFont typeface="Wingdings" panose="05000000000000000000" pitchFamily="2" charset="2"/>
              <a:buChar char="n"/>
            </a:pPr>
            <a:r>
              <a:rPr lang="en-US" altLang="zh-CN" sz="1400" dirty="0"/>
              <a:t>Logical plan operators </a:t>
            </a:r>
            <a:endParaRPr lang="en-US" altLang="zh-CN" sz="1400" dirty="0" smtClean="0"/>
          </a:p>
          <a:p>
            <a:pPr lvl="1">
              <a:buFont typeface="Wingdings" panose="05000000000000000000" pitchFamily="2" charset="2"/>
              <a:buChar char="n"/>
            </a:pPr>
            <a:r>
              <a:rPr lang="en-US" altLang="zh-CN" sz="1400" dirty="0"/>
              <a:t>C</a:t>
            </a:r>
            <a:r>
              <a:rPr lang="en-US" altLang="zh-CN" sz="1400" dirty="0" smtClean="0"/>
              <a:t>orrespond </a:t>
            </a:r>
            <a:r>
              <a:rPr lang="en-US" altLang="zh-CN" sz="1400" dirty="0"/>
              <a:t>to query language </a:t>
            </a:r>
            <a:r>
              <a:rPr lang="en-US" altLang="zh-CN" sz="1400" dirty="0" smtClean="0"/>
              <a:t>constructs</a:t>
            </a:r>
          </a:p>
          <a:p>
            <a:pPr lvl="1">
              <a:buFont typeface="Wingdings" panose="05000000000000000000" pitchFamily="2" charset="2"/>
              <a:buChar char="n"/>
            </a:pPr>
            <a:r>
              <a:rPr lang="en-US" altLang="zh-CN" sz="1400" dirty="0" smtClean="0"/>
              <a:t>Conceptually describe what </a:t>
            </a:r>
            <a:r>
              <a:rPr lang="en-US" altLang="zh-CN" sz="1400" dirty="0"/>
              <a:t>operation needs to be performed </a:t>
            </a:r>
            <a:endParaRPr lang="en-US" altLang="zh-CN" sz="1400" dirty="0" smtClean="0"/>
          </a:p>
          <a:p>
            <a:pPr>
              <a:buFont typeface="Wingdings" panose="05000000000000000000" pitchFamily="2" charset="2"/>
              <a:buChar char="n"/>
            </a:pPr>
            <a:r>
              <a:rPr lang="en-US" altLang="zh-CN" sz="1400" dirty="0" smtClean="0"/>
              <a:t>Physical </a:t>
            </a:r>
            <a:r>
              <a:rPr lang="en-US" altLang="zh-CN" sz="1400" dirty="0"/>
              <a:t>plan operators </a:t>
            </a:r>
            <a:endParaRPr lang="en-US" altLang="zh-CN" sz="1400" dirty="0" smtClean="0"/>
          </a:p>
          <a:p>
            <a:pPr lvl="1">
              <a:buFont typeface="Wingdings" panose="05000000000000000000" pitchFamily="2" charset="2"/>
              <a:buChar char="n"/>
            </a:pPr>
            <a:r>
              <a:rPr lang="en-US" altLang="zh-CN" sz="1400" dirty="0" smtClean="0"/>
              <a:t>Correspond </a:t>
            </a:r>
            <a:r>
              <a:rPr lang="en-US" altLang="zh-CN" sz="1400" dirty="0"/>
              <a:t>to implemented access methods </a:t>
            </a:r>
          </a:p>
          <a:p>
            <a:pPr lvl="1">
              <a:buFont typeface="Wingdings" panose="05000000000000000000" pitchFamily="2" charset="2"/>
              <a:buChar char="n"/>
            </a:pPr>
            <a:r>
              <a:rPr lang="en-US" altLang="zh-CN" sz="1400" dirty="0" smtClean="0"/>
              <a:t>Physically Implement </a:t>
            </a:r>
            <a:r>
              <a:rPr lang="en-US" altLang="zh-CN" sz="1400" dirty="0"/>
              <a:t>the operation described by logical operators</a:t>
            </a:r>
            <a:endParaRPr lang="en-US" altLang="zh-CN" sz="1400" dirty="0" smtClean="0"/>
          </a:p>
        </p:txBody>
      </p:sp>
      <p:sp>
        <p:nvSpPr>
          <p:cNvPr id="3" name="Rounded Rectangle 2"/>
          <p:cNvSpPr/>
          <p:nvPr/>
        </p:nvSpPr>
        <p:spPr>
          <a:xfrm>
            <a:off x="5995439" y="1727682"/>
            <a:ext cx="1500937"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Unresolved Logical Plan</a:t>
            </a:r>
            <a:endParaRPr lang="zh-CN" altLang="en-US" sz="1400" dirty="0">
              <a:solidFill>
                <a:schemeClr val="accent2"/>
              </a:solidFill>
            </a:endParaRPr>
          </a:p>
        </p:txBody>
      </p:sp>
      <p:sp>
        <p:nvSpPr>
          <p:cNvPr id="11" name="Rounded Rectangle 10"/>
          <p:cNvSpPr/>
          <p:nvPr/>
        </p:nvSpPr>
        <p:spPr>
          <a:xfrm>
            <a:off x="5995440" y="2514616"/>
            <a:ext cx="1500938"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Logical Plan</a:t>
            </a:r>
            <a:endParaRPr lang="zh-CN" altLang="en-US" sz="1400" dirty="0">
              <a:solidFill>
                <a:schemeClr val="accent2"/>
              </a:solidFill>
            </a:endParaRPr>
          </a:p>
        </p:txBody>
      </p:sp>
      <p:sp>
        <p:nvSpPr>
          <p:cNvPr id="12" name="Rounded Rectangle 11"/>
          <p:cNvSpPr/>
          <p:nvPr/>
        </p:nvSpPr>
        <p:spPr>
          <a:xfrm>
            <a:off x="5995439" y="950369"/>
            <a:ext cx="1500936" cy="417274"/>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SQL Text</a:t>
            </a:r>
            <a:endParaRPr lang="zh-CN" altLang="en-US" sz="1400" dirty="0">
              <a:solidFill>
                <a:schemeClr val="accent2"/>
              </a:solidFill>
            </a:endParaRPr>
          </a:p>
        </p:txBody>
      </p:sp>
      <p:sp>
        <p:nvSpPr>
          <p:cNvPr id="13" name="Rounded Rectangle 12"/>
          <p:cNvSpPr/>
          <p:nvPr/>
        </p:nvSpPr>
        <p:spPr>
          <a:xfrm>
            <a:off x="5995440" y="3304085"/>
            <a:ext cx="1500936" cy="417274"/>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Optimized Logical Plan</a:t>
            </a:r>
            <a:endParaRPr lang="zh-CN" altLang="en-US" sz="1400" dirty="0">
              <a:solidFill>
                <a:schemeClr val="accent2"/>
              </a:solidFill>
            </a:endParaRPr>
          </a:p>
        </p:txBody>
      </p:sp>
      <p:cxnSp>
        <p:nvCxnSpPr>
          <p:cNvPr id="14" name="Straight Arrow Connector 13"/>
          <p:cNvCxnSpPr>
            <a:stCxn id="12" idx="2"/>
            <a:endCxn id="3" idx="0"/>
          </p:cNvCxnSpPr>
          <p:nvPr/>
        </p:nvCxnSpPr>
        <p:spPr>
          <a:xfrm>
            <a:off x="6745907" y="1367643"/>
            <a:ext cx="1" cy="3600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2"/>
            <a:endCxn id="11" idx="0"/>
          </p:cNvCxnSpPr>
          <p:nvPr/>
        </p:nvCxnSpPr>
        <p:spPr>
          <a:xfrm>
            <a:off x="6745908" y="2144956"/>
            <a:ext cx="1" cy="3696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2"/>
            <a:endCxn id="13" idx="0"/>
          </p:cNvCxnSpPr>
          <p:nvPr/>
        </p:nvCxnSpPr>
        <p:spPr>
          <a:xfrm flipH="1">
            <a:off x="6745908" y="2931890"/>
            <a:ext cx="1" cy="3721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5995440" y="4078863"/>
            <a:ext cx="1500936" cy="417274"/>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solidFill>
                  <a:schemeClr val="accent2"/>
                </a:solidFill>
              </a:rPr>
              <a:t>Physical Plan</a:t>
            </a:r>
            <a:endParaRPr lang="zh-CN" altLang="en-US" sz="1400" dirty="0">
              <a:solidFill>
                <a:schemeClr val="accent2"/>
              </a:solidFill>
            </a:endParaRPr>
          </a:p>
        </p:txBody>
      </p:sp>
      <p:cxnSp>
        <p:nvCxnSpPr>
          <p:cNvPr id="27" name="Straight Arrow Connector 26"/>
          <p:cNvCxnSpPr>
            <a:stCxn id="13" idx="2"/>
            <a:endCxn id="19" idx="0"/>
          </p:cNvCxnSpPr>
          <p:nvPr/>
        </p:nvCxnSpPr>
        <p:spPr>
          <a:xfrm>
            <a:off x="6745908" y="3721359"/>
            <a:ext cx="0" cy="357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745909" y="1397474"/>
            <a:ext cx="711541" cy="307777"/>
          </a:xfrm>
          <a:prstGeom prst="rect">
            <a:avLst/>
          </a:prstGeom>
          <a:noFill/>
        </p:spPr>
        <p:txBody>
          <a:bodyPr wrap="none" rtlCol="0">
            <a:spAutoFit/>
          </a:bodyPr>
          <a:lstStyle/>
          <a:p>
            <a:r>
              <a:rPr lang="en-US" sz="1400" dirty="0" smtClean="0"/>
              <a:t>Parsing</a:t>
            </a:r>
            <a:endParaRPr lang="en-US" sz="1400" dirty="0"/>
          </a:p>
        </p:txBody>
      </p:sp>
      <p:sp>
        <p:nvSpPr>
          <p:cNvPr id="17" name="TextBox 16"/>
          <p:cNvSpPr txBox="1"/>
          <p:nvPr/>
        </p:nvSpPr>
        <p:spPr>
          <a:xfrm>
            <a:off x="6745909" y="2170402"/>
            <a:ext cx="1635512" cy="307777"/>
          </a:xfrm>
          <a:prstGeom prst="rect">
            <a:avLst/>
          </a:prstGeom>
          <a:noFill/>
        </p:spPr>
        <p:txBody>
          <a:bodyPr wrap="none" rtlCol="0">
            <a:spAutoFit/>
          </a:bodyPr>
          <a:lstStyle/>
          <a:p>
            <a:r>
              <a:rPr lang="en-US" sz="1400" dirty="0" smtClean="0"/>
              <a:t>Binding &amp; Analyzing</a:t>
            </a:r>
            <a:endParaRPr lang="en-US" sz="1400" dirty="0"/>
          </a:p>
        </p:txBody>
      </p:sp>
      <p:sp>
        <p:nvSpPr>
          <p:cNvPr id="20" name="TextBox 19"/>
          <p:cNvSpPr txBox="1"/>
          <p:nvPr/>
        </p:nvSpPr>
        <p:spPr>
          <a:xfrm>
            <a:off x="6745909" y="2957824"/>
            <a:ext cx="975780" cy="307777"/>
          </a:xfrm>
          <a:prstGeom prst="rect">
            <a:avLst/>
          </a:prstGeom>
          <a:noFill/>
        </p:spPr>
        <p:txBody>
          <a:bodyPr wrap="none" rtlCol="0">
            <a:spAutoFit/>
          </a:bodyPr>
          <a:lstStyle/>
          <a:p>
            <a:r>
              <a:rPr lang="en-US" sz="1400" dirty="0" smtClean="0"/>
              <a:t>Optimizing</a:t>
            </a:r>
            <a:endParaRPr lang="en-US" sz="1400" dirty="0"/>
          </a:p>
        </p:txBody>
      </p:sp>
      <p:sp>
        <p:nvSpPr>
          <p:cNvPr id="21" name="TextBox 20"/>
          <p:cNvSpPr txBox="1"/>
          <p:nvPr/>
        </p:nvSpPr>
        <p:spPr>
          <a:xfrm>
            <a:off x="6745909" y="3745152"/>
            <a:ext cx="1306063" cy="307777"/>
          </a:xfrm>
          <a:prstGeom prst="rect">
            <a:avLst/>
          </a:prstGeom>
          <a:noFill/>
        </p:spPr>
        <p:txBody>
          <a:bodyPr wrap="none" rtlCol="0">
            <a:spAutoFit/>
          </a:bodyPr>
          <a:lstStyle/>
          <a:p>
            <a:r>
              <a:rPr lang="en-US" sz="1400" dirty="0" smtClean="0"/>
              <a:t>Query Planning</a:t>
            </a:r>
            <a:endParaRPr lang="en-US" sz="1400" dirty="0"/>
          </a:p>
        </p:txBody>
      </p:sp>
      <p:sp>
        <p:nvSpPr>
          <p:cNvPr id="22" name="TextBox 21"/>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11981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Examples</a:t>
            </a:r>
            <a:endParaRPr lang="zh-CN" altLang="en-US" dirty="0"/>
          </a:p>
        </p:txBody>
      </p:sp>
      <p:sp>
        <p:nvSpPr>
          <p:cNvPr id="5" name="Slide Number Placeholder 4"/>
          <p:cNvSpPr>
            <a:spLocks noGrp="1"/>
          </p:cNvSpPr>
          <p:nvPr>
            <p:ph type="sldNum" sz="quarter" idx="4"/>
          </p:nvPr>
        </p:nvSpPr>
        <p:spPr/>
        <p:txBody>
          <a:bodyPr/>
          <a:lstStyle/>
          <a:p>
            <a:fld id="{6A174EDC-730F-0E4F-8F7E-AD594D963D71}" type="slidenum">
              <a:rPr lang="en-US" smtClean="0"/>
              <a:pPr/>
              <a:t>9</a:t>
            </a:fld>
            <a:endParaRPr lang="en-US" dirty="0"/>
          </a:p>
        </p:txBody>
      </p:sp>
      <p:sp>
        <p:nvSpPr>
          <p:cNvPr id="15" name="Rectangle 14"/>
          <p:cNvSpPr/>
          <p:nvPr/>
        </p:nvSpPr>
        <p:spPr>
          <a:xfrm>
            <a:off x="1987120" y="2075424"/>
            <a:ext cx="4633596"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smtClean="0"/>
              <a:t>CREATE TABLE </a:t>
            </a:r>
            <a:r>
              <a:rPr lang="en-US" altLang="zh-CN" dirty="0" smtClean="0">
                <a:solidFill>
                  <a:schemeClr val="accent2"/>
                </a:solidFill>
              </a:rPr>
              <a:t>T</a:t>
            </a:r>
            <a:r>
              <a:rPr lang="en-US" altLang="zh-CN" dirty="0" smtClean="0"/>
              <a:t> (</a:t>
            </a:r>
            <a:r>
              <a:rPr lang="en-US" altLang="zh-CN" dirty="0" smtClean="0">
                <a:solidFill>
                  <a:schemeClr val="accent2"/>
                </a:solidFill>
              </a:rPr>
              <a:t>key</a:t>
            </a:r>
            <a:r>
              <a:rPr lang="en-US" altLang="zh-CN" dirty="0" smtClean="0"/>
              <a:t>: String, </a:t>
            </a:r>
            <a:r>
              <a:rPr lang="en-US" altLang="zh-CN" dirty="0" smtClean="0">
                <a:solidFill>
                  <a:schemeClr val="accent2"/>
                </a:solidFill>
              </a:rPr>
              <a:t>value</a:t>
            </a:r>
            <a:r>
              <a:rPr lang="en-US" altLang="zh-CN" dirty="0" smtClean="0"/>
              <a:t>: String)</a:t>
            </a:r>
            <a:endParaRPr lang="zh-CN" altLang="en-US" dirty="0"/>
          </a:p>
        </p:txBody>
      </p:sp>
      <p:sp>
        <p:nvSpPr>
          <p:cNvPr id="17" name="Rectangle 16"/>
          <p:cNvSpPr/>
          <p:nvPr/>
        </p:nvSpPr>
        <p:spPr>
          <a:xfrm>
            <a:off x="1987121" y="2512234"/>
            <a:ext cx="4547290" cy="1477328"/>
          </a:xfrm>
          <a:prstGeom prst="rect">
            <a:avLst/>
          </a:prstGeom>
          <a:noFill/>
        </p:spPr>
        <p:txBody>
          <a:bodyPr wrap="square">
            <a:spAutoFit/>
          </a:bodyPr>
          <a:lstStyle/>
          <a:p>
            <a:pPr marL="285750" indent="-285750">
              <a:buFont typeface="Arial" panose="020B0604020202020204" pitchFamily="34" charset="0"/>
              <a:buChar char="•"/>
            </a:pPr>
            <a:r>
              <a:rPr lang="en-US" altLang="zh-CN" dirty="0"/>
              <a:t>EXPLAIN EXTENDED </a:t>
            </a:r>
            <a:endParaRPr lang="en-US" altLang="zh-CN" dirty="0" smtClean="0"/>
          </a:p>
          <a:p>
            <a:r>
              <a:rPr lang="en-US" altLang="zh-CN" dirty="0" smtClean="0"/>
              <a:t>       SELECT </a:t>
            </a:r>
          </a:p>
          <a:p>
            <a:r>
              <a:rPr lang="en-US" altLang="zh-CN" dirty="0" smtClean="0">
                <a:solidFill>
                  <a:schemeClr val="accent1">
                    <a:lumMod val="40000"/>
                    <a:lumOff val="60000"/>
                  </a:schemeClr>
                </a:solidFill>
              </a:rPr>
              <a:t>          </a:t>
            </a:r>
            <a:r>
              <a:rPr lang="en-US" altLang="zh-CN" dirty="0" err="1" smtClean="0">
                <a:solidFill>
                  <a:schemeClr val="accent2"/>
                </a:solidFill>
              </a:rPr>
              <a:t>a.key</a:t>
            </a:r>
            <a:r>
              <a:rPr lang="en-US" altLang="zh-CN" dirty="0" smtClean="0">
                <a:solidFill>
                  <a:schemeClr val="accent2"/>
                </a:solidFill>
              </a:rPr>
              <a:t> * (2 + 3), </a:t>
            </a:r>
            <a:r>
              <a:rPr lang="en-US" altLang="zh-CN" dirty="0" err="1" smtClean="0">
                <a:solidFill>
                  <a:schemeClr val="accent2"/>
                </a:solidFill>
              </a:rPr>
              <a:t>b.value</a:t>
            </a:r>
            <a:r>
              <a:rPr lang="en-US" altLang="zh-CN" dirty="0" smtClean="0">
                <a:solidFill>
                  <a:schemeClr val="accent2"/>
                </a:solidFill>
              </a:rPr>
              <a:t> </a:t>
            </a:r>
          </a:p>
          <a:p>
            <a:r>
              <a:rPr lang="en-US" altLang="zh-CN" dirty="0" smtClean="0"/>
              <a:t>       FROM </a:t>
            </a:r>
            <a:r>
              <a:rPr lang="en-US" altLang="zh-CN" dirty="0" smtClean="0">
                <a:solidFill>
                  <a:schemeClr val="accent2"/>
                </a:solidFill>
              </a:rPr>
              <a:t>T </a:t>
            </a:r>
            <a:r>
              <a:rPr lang="en-US" altLang="zh-CN" dirty="0">
                <a:solidFill>
                  <a:schemeClr val="accent2"/>
                </a:solidFill>
              </a:rPr>
              <a:t>a</a:t>
            </a:r>
            <a:r>
              <a:rPr lang="en-US" altLang="zh-CN" dirty="0">
                <a:solidFill>
                  <a:schemeClr val="accent1">
                    <a:lumMod val="40000"/>
                    <a:lumOff val="60000"/>
                  </a:schemeClr>
                </a:solidFill>
              </a:rPr>
              <a:t> </a:t>
            </a:r>
            <a:r>
              <a:rPr lang="en-US" altLang="zh-CN" dirty="0"/>
              <a:t>JOIN </a:t>
            </a:r>
            <a:r>
              <a:rPr lang="en-US" altLang="zh-CN" dirty="0" smtClean="0">
                <a:solidFill>
                  <a:schemeClr val="accent2"/>
                </a:solidFill>
              </a:rPr>
              <a:t>T b</a:t>
            </a:r>
            <a:r>
              <a:rPr lang="en-US" altLang="zh-CN" dirty="0" smtClean="0"/>
              <a:t> </a:t>
            </a:r>
          </a:p>
          <a:p>
            <a:r>
              <a:rPr lang="en-US" altLang="zh-CN" dirty="0" smtClean="0"/>
              <a:t>       ON </a:t>
            </a:r>
            <a:r>
              <a:rPr lang="en-US" altLang="zh-CN" dirty="0" err="1">
                <a:solidFill>
                  <a:schemeClr val="accent2"/>
                </a:solidFill>
              </a:rPr>
              <a:t>a.key</a:t>
            </a:r>
            <a:r>
              <a:rPr lang="en-US" altLang="zh-CN" dirty="0">
                <a:solidFill>
                  <a:schemeClr val="accent2"/>
                </a:solidFill>
              </a:rPr>
              <a:t>=</a:t>
            </a:r>
            <a:r>
              <a:rPr lang="en-US" altLang="zh-CN" dirty="0" err="1">
                <a:solidFill>
                  <a:schemeClr val="accent2"/>
                </a:solidFill>
              </a:rPr>
              <a:t>b.key</a:t>
            </a:r>
            <a:r>
              <a:rPr lang="en-US" altLang="zh-CN" dirty="0">
                <a:solidFill>
                  <a:schemeClr val="accent2"/>
                </a:solidFill>
              </a:rPr>
              <a:t> </a:t>
            </a:r>
            <a:r>
              <a:rPr lang="en-US" altLang="zh-CN" dirty="0" smtClean="0">
                <a:solidFill>
                  <a:schemeClr val="accent2"/>
                </a:solidFill>
              </a:rPr>
              <a:t>AND </a:t>
            </a:r>
            <a:r>
              <a:rPr lang="en-US" altLang="zh-CN" dirty="0" err="1" smtClean="0">
                <a:solidFill>
                  <a:schemeClr val="accent2"/>
                </a:solidFill>
              </a:rPr>
              <a:t>a.key</a:t>
            </a:r>
            <a:r>
              <a:rPr lang="en-US" altLang="zh-CN" dirty="0" smtClean="0">
                <a:solidFill>
                  <a:schemeClr val="accent2"/>
                </a:solidFill>
              </a:rPr>
              <a:t>&gt;3</a:t>
            </a:r>
            <a:endParaRPr lang="zh-CN" altLang="en-US" dirty="0">
              <a:solidFill>
                <a:schemeClr val="accent2"/>
              </a:solidFill>
            </a:endParaRPr>
          </a:p>
        </p:txBody>
      </p:sp>
      <p:sp>
        <p:nvSpPr>
          <p:cNvPr id="20" name="Rectangle 19"/>
          <p:cNvSpPr/>
          <p:nvPr/>
        </p:nvSpPr>
        <p:spPr>
          <a:xfrm>
            <a:off x="1330657" y="1165143"/>
            <a:ext cx="5290059" cy="369332"/>
          </a:xfrm>
          <a:prstGeom prst="rect">
            <a:avLst/>
          </a:prstGeom>
          <a:noFill/>
        </p:spPr>
        <p:txBody>
          <a:bodyPr wrap="square">
            <a:spAutoFit/>
          </a:bodyPr>
          <a:lstStyle/>
          <a:p>
            <a:r>
              <a:rPr lang="en-US" altLang="zh-CN" dirty="0" smtClean="0"/>
              <a:t>We execute the following commands on Spark SQL CLI.</a:t>
            </a:r>
            <a:endParaRPr lang="zh-CN" altLang="en-US" dirty="0"/>
          </a:p>
        </p:txBody>
      </p:sp>
      <p:sp>
        <p:nvSpPr>
          <p:cNvPr id="7" name="TextBox 6"/>
          <p:cNvSpPr txBox="1"/>
          <p:nvPr/>
        </p:nvSpPr>
        <p:spPr>
          <a:xfrm>
            <a:off x="1408014" y="4897279"/>
            <a:ext cx="2298137" cy="24622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ltLang="zh-CN" sz="1000" dirty="0">
                <a:solidFill>
                  <a:srgbClr val="00385E"/>
                </a:solidFill>
              </a:rPr>
              <a:t>Copyright © 2014 Intel Corporation.</a:t>
            </a:r>
            <a:endParaRPr lang="zh-CN" altLang="zh-CN" sz="1000" dirty="0">
              <a:solidFill>
                <a:srgbClr val="00385E"/>
              </a:solidFill>
            </a:endParaRPr>
          </a:p>
        </p:txBody>
      </p:sp>
    </p:spTree>
    <p:extLst>
      <p:ext uri="{BB962C8B-B14F-4D97-AF65-F5344CB8AC3E}">
        <p14:creationId xmlns:p14="http://schemas.microsoft.com/office/powerpoint/2010/main" val="422651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1">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ver 3">
  <a:themeElements>
    <a:clrScheme name="Custom 11">
      <a:dk1>
        <a:srgbClr val="000000"/>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White Theme">
  <a:themeElements>
    <a:clrScheme name="Custom 5">
      <a:dk1>
        <a:srgbClr val="000000"/>
      </a:dk1>
      <a:lt1>
        <a:srgbClr val="FFFFFF"/>
      </a:lt1>
      <a:dk2>
        <a:srgbClr val="BFBFBF"/>
      </a:dk2>
      <a:lt2>
        <a:srgbClr val="BFBFBF"/>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E78BE5C2619942B5B5C747CBC8D1EC" ma:contentTypeVersion="1" ma:contentTypeDescription="Create a new document." ma:contentTypeScope="" ma:versionID="b6282a56353f29feb94efc51fd8fd07c">
  <xsd:schema xmlns:xsd="http://www.w3.org/2001/XMLSchema" xmlns:xs="http://www.w3.org/2001/XMLSchema" xmlns:p="http://schemas.microsoft.com/office/2006/metadata/properties" targetNamespace="http://schemas.microsoft.com/office/2006/metadata/properties" ma:root="true" ma:fieldsID="3c6d6999b258fe523918ae99dde673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24A96F-1F73-4F24-B903-163B2969E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807AD9C-6160-4125-97A0-4DEC6CCF6212}">
  <ds:schemaRefs>
    <ds:schemaRef ds:uri="http://schemas.microsoft.com/sharepoint/v3/contenttype/forms"/>
  </ds:schemaRefs>
</ds:datastoreItem>
</file>

<file path=customXml/itemProps3.xml><?xml version="1.0" encoding="utf-8"?>
<ds:datastoreItem xmlns:ds="http://schemas.openxmlformats.org/officeDocument/2006/customXml" ds:itemID="{129BEFA1-AE29-4014-B17C-FF5308776BE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4217</TotalTime>
  <Words>2515</Words>
  <Application>Microsoft Office PowerPoint</Application>
  <PresentationFormat>On-screen Show (16:9)</PresentationFormat>
  <Paragraphs>413</Paragraphs>
  <Slides>30</Slides>
  <Notes>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30</vt:i4>
      </vt:variant>
    </vt:vector>
  </HeadingPairs>
  <TitlesOfParts>
    <vt:vector size="43" baseType="lpstr">
      <vt:lpstr>Arial Unicode MS</vt:lpstr>
      <vt:lpstr>宋体</vt:lpstr>
      <vt:lpstr>Arial</vt:lpstr>
      <vt:lpstr>Calibri</vt:lpstr>
      <vt:lpstr>Cambria Math</vt:lpstr>
      <vt:lpstr>Consolas</vt:lpstr>
      <vt:lpstr>Corbel</vt:lpstr>
      <vt:lpstr>Intel Clear</vt:lpstr>
      <vt:lpstr>Verdana</vt:lpstr>
      <vt:lpstr>Wingdings</vt:lpstr>
      <vt:lpstr>Cover 1</vt:lpstr>
      <vt:lpstr>Cover 3</vt:lpstr>
      <vt:lpstr>White Theme</vt:lpstr>
      <vt:lpstr>Spark SQL 漫谈</vt:lpstr>
      <vt:lpstr>Agenda</vt:lpstr>
      <vt:lpstr>Spark SQL Overview</vt:lpstr>
      <vt:lpstr>Spark SQL in Spark</vt:lpstr>
      <vt:lpstr>Spark SQL Component Stack (User Perspective) </vt:lpstr>
      <vt:lpstr>Spark SQL Architecture</vt:lpstr>
      <vt:lpstr>Catalyst in Depth</vt:lpstr>
      <vt:lpstr>Understand Some Terminology</vt:lpstr>
      <vt:lpstr>Examples</vt:lpstr>
      <vt:lpstr>Understand some terminologies</vt:lpstr>
      <vt:lpstr>Catalyst Overview</vt:lpstr>
      <vt:lpstr>Data Type &amp; Schema</vt:lpstr>
      <vt:lpstr>Row API</vt:lpstr>
      <vt:lpstr>Logical Plan Binding &amp; Analyzing </vt:lpstr>
      <vt:lpstr>Logical Plan Optimizing</vt:lpstr>
      <vt:lpstr>Spark SQL Dialects</vt:lpstr>
      <vt:lpstr>Spark Plan (Physical Plan)</vt:lpstr>
      <vt:lpstr>Case Study for Catalyst in Depth</vt:lpstr>
      <vt:lpstr>SQL Core API Introduction</vt:lpstr>
      <vt:lpstr>SchemaRDD</vt:lpstr>
      <vt:lpstr>Conceptual State Transition Diagram</vt:lpstr>
      <vt:lpstr>Code Example</vt:lpstr>
      <vt:lpstr>V.S. Shark &amp; Hive</vt:lpstr>
      <vt:lpstr>PowerPoint Presentation</vt:lpstr>
      <vt:lpstr>Our Contributions</vt:lpstr>
      <vt:lpstr>PowerPoint Presentation</vt:lpstr>
      <vt:lpstr>Useful Materials</vt:lpstr>
      <vt:lpstr>PowerPoint Presentation</vt:lpstr>
      <vt:lpstr>PowerPoint Presentation</vt:lpstr>
      <vt:lpstr>PowerPoint Presentation</vt:lpstr>
    </vt:vector>
  </TitlesOfParts>
  <Company>CMD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Cheng, Hao</cp:lastModifiedBy>
  <cp:revision>452</cp:revision>
  <cp:lastPrinted>2013-06-10T19:35:15Z</cp:lastPrinted>
  <dcterms:created xsi:type="dcterms:W3CDTF">2013-06-03T22:40:08Z</dcterms:created>
  <dcterms:modified xsi:type="dcterms:W3CDTF">2014-12-16T03:09:02Z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0x01010046E78BE5C2619942B5B5C747CBC8D1EC</vt:lpwstr>
  </property>
</Properties>
</file>